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7" r:id="rId9"/>
    <p:sldId id="275" r:id="rId10"/>
    <p:sldId id="263" r:id="rId11"/>
    <p:sldId id="264" r:id="rId12"/>
    <p:sldId id="277" r:id="rId13"/>
    <p:sldId id="27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0255-121B-42BC-B411-F1BA154F63B7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C4AA-3278-46B5-A616-B2C81B9C5A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shumaines.com/la-force-des-mots-entretien-avec-oswald-ducrot_fr_12003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ocuments.irevues.inist.fr/bitstream/handle/2042/15167/HERMES_1995_15_18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r>
              <a:rPr lang="cs-CZ" dirty="0" smtClean="0"/>
              <a:t>J.-C. </a:t>
            </a:r>
            <a:r>
              <a:rPr lang="cs-CZ" dirty="0" err="1" smtClean="0"/>
              <a:t>Anscombre</a:t>
            </a:r>
            <a:r>
              <a:rPr lang="cs-CZ" dirty="0" smtClean="0"/>
              <a:t>, O. </a:t>
            </a:r>
            <a:r>
              <a:rPr lang="cs-CZ" dirty="0" err="1" smtClean="0"/>
              <a:t>Ducrot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L´</a:t>
            </a:r>
            <a:r>
              <a:rPr lang="cs-CZ" u="sng" dirty="0" err="1" smtClean="0"/>
              <a:t>argumentation</a:t>
            </a:r>
            <a:r>
              <a:rPr lang="cs-CZ" u="sng" dirty="0" smtClean="0"/>
              <a:t> </a:t>
            </a:r>
            <a:r>
              <a:rPr lang="cs-CZ" u="sng" dirty="0" err="1" smtClean="0"/>
              <a:t>dans</a:t>
            </a:r>
            <a:r>
              <a:rPr lang="cs-CZ" u="sng" dirty="0" smtClean="0"/>
              <a:t> la </a:t>
            </a:r>
            <a:r>
              <a:rPr lang="cs-CZ" u="sng" dirty="0" err="1" smtClean="0"/>
              <a:t>langue</a:t>
            </a:r>
            <a:endParaRPr lang="cs-CZ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5283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Contenu</a:t>
            </a:r>
            <a:r>
              <a:rPr lang="cs-CZ" b="1" dirty="0" smtClean="0">
                <a:solidFill>
                  <a:schemeClr val="tx1"/>
                </a:solidFill>
              </a:rPr>
              <a:t> de la </a:t>
            </a:r>
            <a:r>
              <a:rPr lang="cs-CZ" b="1" dirty="0" err="1" smtClean="0">
                <a:solidFill>
                  <a:schemeClr val="tx1"/>
                </a:solidFill>
              </a:rPr>
              <a:t>présentation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Théorie</a:t>
            </a:r>
            <a:r>
              <a:rPr lang="cs-CZ" dirty="0" smtClean="0">
                <a:solidFill>
                  <a:schemeClr val="tx1"/>
                </a:solidFill>
              </a:rPr>
              <a:t> de l´</a:t>
            </a:r>
            <a:r>
              <a:rPr lang="cs-CZ" dirty="0" err="1" smtClean="0">
                <a:solidFill>
                  <a:schemeClr val="tx1"/>
                </a:solidFill>
              </a:rPr>
              <a:t>argumentation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dans</a:t>
            </a:r>
            <a:r>
              <a:rPr lang="cs-CZ" dirty="0" smtClean="0">
                <a:solidFill>
                  <a:schemeClr val="tx1"/>
                </a:solidFill>
              </a:rPr>
              <a:t> la </a:t>
            </a:r>
            <a:r>
              <a:rPr lang="cs-CZ" dirty="0" err="1" smtClean="0">
                <a:solidFill>
                  <a:schemeClr val="tx1"/>
                </a:solidFill>
              </a:rPr>
              <a:t>langue</a:t>
            </a:r>
            <a:r>
              <a:rPr lang="cs-CZ" dirty="0" smtClean="0">
                <a:solidFill>
                  <a:schemeClr val="tx1"/>
                </a:solidFill>
              </a:rPr>
              <a:t> (ADL)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fr-FR" dirty="0" smtClean="0">
                <a:solidFill>
                  <a:schemeClr val="tx1"/>
                </a:solidFill>
              </a:rPr>
              <a:t>Synthèse de l´article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L´argumentation dans la langue, </a:t>
            </a:r>
            <a:r>
              <a:rPr lang="fr-FR" i="1" dirty="0" smtClean="0">
                <a:solidFill>
                  <a:schemeClr val="tx1"/>
                </a:solidFill>
              </a:rPr>
              <a:t>Langages</a:t>
            </a:r>
            <a:r>
              <a:rPr lang="fr-FR" dirty="0" smtClean="0">
                <a:solidFill>
                  <a:schemeClr val="tx1"/>
                </a:solidFill>
              </a:rPr>
              <a:t>, n˚ 42, 1976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ntroduction">
            <a:hlinkClick r:id="" action="ppaction://media"/>
          </p:cNvPr>
          <p:cNvPicPr>
            <a:picLocks noRot="1" noChangeAspect="1"/>
          </p:cNvPicPr>
          <p:nvPr>
            <a:wavAudioFile r:embed="rId1" name="Introduction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Présupposition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err="1" smtClean="0"/>
              <a:t>Notion</a:t>
            </a:r>
            <a:r>
              <a:rPr lang="cs-CZ" dirty="0" smtClean="0"/>
              <a:t> </a:t>
            </a:r>
            <a:r>
              <a:rPr lang="cs-CZ" dirty="0" err="1" smtClean="0"/>
              <a:t>importante</a:t>
            </a:r>
            <a:r>
              <a:rPr lang="cs-CZ" dirty="0" smtClean="0"/>
              <a:t> </a:t>
            </a:r>
            <a:r>
              <a:rPr lang="cs-CZ" dirty="0" err="1" smtClean="0"/>
              <a:t>dans</a:t>
            </a:r>
            <a:r>
              <a:rPr lang="cs-CZ" dirty="0" smtClean="0"/>
              <a:t> la </a:t>
            </a:r>
            <a:r>
              <a:rPr lang="cs-CZ" dirty="0" err="1" smtClean="0"/>
              <a:t>théorie</a:t>
            </a:r>
            <a:r>
              <a:rPr lang="cs-CZ" dirty="0" smtClean="0"/>
              <a:t> de l´ADL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fr-FR" dirty="0" smtClean="0"/>
              <a:t>Une personne présuppose une information lorsqu'elle tient une information pour acquise.</a:t>
            </a:r>
            <a:r>
              <a:rPr lang="cs-CZ" dirty="0" smtClean="0"/>
              <a:t> </a:t>
            </a:r>
            <a:r>
              <a:rPr lang="cs-CZ" dirty="0" err="1" smtClean="0"/>
              <a:t>Il</a:t>
            </a:r>
            <a:r>
              <a:rPr lang="cs-CZ" dirty="0" smtClean="0"/>
              <a:t> s´</a:t>
            </a:r>
            <a:r>
              <a:rPr lang="cs-CZ" dirty="0" err="1" smtClean="0"/>
              <a:t>agit</a:t>
            </a:r>
            <a:r>
              <a:rPr lang="cs-CZ" dirty="0" smtClean="0"/>
              <a:t> </a:t>
            </a:r>
            <a:r>
              <a:rPr lang="cs-CZ" b="1" dirty="0" smtClean="0"/>
              <a:t>d´</a:t>
            </a:r>
            <a:r>
              <a:rPr lang="cs-CZ" b="1" dirty="0" err="1" smtClean="0"/>
              <a:t>une</a:t>
            </a:r>
            <a:r>
              <a:rPr lang="cs-CZ" b="1" dirty="0" smtClean="0"/>
              <a:t> r</a:t>
            </a:r>
            <a:r>
              <a:rPr lang="fr-FR" b="1" dirty="0" smtClean="0"/>
              <a:t>elation implicite </a:t>
            </a:r>
            <a:r>
              <a:rPr lang="fr-FR" dirty="0" smtClean="0"/>
              <a:t>entre des indications directement posées par l'énoncé et celles entraînées par cet énoncé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err="1" smtClean="0"/>
              <a:t>Exemple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fr-FR" i="1" dirty="0" smtClean="0"/>
              <a:t>Pierre a cessé de fumer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énoncé</a:t>
            </a:r>
            <a:r>
              <a:rPr lang="cs-CZ" dirty="0" smtClean="0"/>
              <a:t>) </a:t>
            </a:r>
            <a:endParaRPr lang="cs-CZ" i="1" dirty="0" smtClean="0"/>
          </a:p>
          <a:p>
            <a:pPr>
              <a:buNone/>
            </a:pPr>
            <a:r>
              <a:rPr lang="fr-FR" i="1" dirty="0" smtClean="0"/>
              <a:t>Pierre fumait auparavant </a:t>
            </a:r>
            <a:r>
              <a:rPr lang="fr-FR" dirty="0" smtClean="0"/>
              <a:t> (présupposé)</a:t>
            </a: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Présupposition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fr-FR" cap="small" dirty="0" smtClean="0"/>
              <a:t>Ducrot</a:t>
            </a:r>
            <a:r>
              <a:rPr lang="cs-CZ" cap="small" dirty="0" smtClean="0"/>
              <a:t>: </a:t>
            </a:r>
            <a:r>
              <a:rPr lang="fr-FR" i="1" dirty="0" smtClean="0"/>
              <a:t>Que la présupposition soit locale (thématique) ou globale, elle peut être objectivement informative (</a:t>
            </a:r>
            <a:r>
              <a:rPr lang="fr-FR" dirty="0" smtClean="0"/>
              <a:t>Pierre est resté à Paris </a:t>
            </a:r>
            <a:r>
              <a:rPr lang="fr-FR" i="1" dirty="0" smtClean="0"/>
              <a:t>peut fort bien apprendre à l'interlocuteur que Pierre était à Paris</a:t>
            </a:r>
            <a:r>
              <a:rPr lang="fr-FR" dirty="0" smtClean="0"/>
              <a:t> </a:t>
            </a:r>
            <a:r>
              <a:rPr lang="fr-FR" i="1" dirty="0" smtClean="0"/>
              <a:t>que Pierre a été l'an dernier au Japon)</a:t>
            </a:r>
            <a:r>
              <a:rPr lang="fr-FR" dirty="0" smtClean="0"/>
              <a:t> </a:t>
            </a:r>
            <a:endParaRPr lang="cs-CZ" dirty="0" smtClean="0"/>
          </a:p>
          <a:p>
            <a:pPr>
              <a:buNone/>
            </a:pPr>
            <a:r>
              <a:rPr lang="fr-FR" i="1" dirty="0" smtClean="0"/>
              <a:t>Présupposés et sous-entendus</a:t>
            </a:r>
            <a:r>
              <a:rPr lang="cs-CZ" i="1" dirty="0" smtClean="0"/>
              <a:t> </a:t>
            </a:r>
            <a:r>
              <a:rPr lang="fr-FR" dirty="0" smtClean="0"/>
              <a:t>d</a:t>
            </a:r>
            <a:r>
              <a:rPr lang="cs-CZ" dirty="0" err="1" smtClean="0"/>
              <a:t>an</a:t>
            </a:r>
            <a:r>
              <a:rPr lang="fr-FR" dirty="0" smtClean="0"/>
              <a:t>s </a:t>
            </a:r>
            <a:r>
              <a:rPr lang="fr-FR" i="1" dirty="0" smtClean="0"/>
              <a:t>Lang. fr.</a:t>
            </a:r>
            <a:r>
              <a:rPr lang="cs-CZ" i="1" dirty="0" smtClean="0"/>
              <a:t>, </a:t>
            </a:r>
            <a:r>
              <a:rPr lang="fr-FR" dirty="0" smtClean="0"/>
              <a:t>1969</a:t>
            </a:r>
            <a:r>
              <a:rPr lang="cs-CZ" dirty="0" smtClean="0"/>
              <a:t>, </a:t>
            </a:r>
            <a:r>
              <a:rPr lang="fr-FR" dirty="0" smtClean="0"/>
              <a:t>n</a:t>
            </a:r>
            <a:r>
              <a:rPr lang="fr-FR" baseline="30000" dirty="0" smtClean="0"/>
              <a:t>o</a:t>
            </a:r>
            <a:r>
              <a:rPr lang="fr-FR" dirty="0" smtClean="0"/>
              <a:t>4, p.43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fr-FR" dirty="0" smtClean="0"/>
              <a:t>Beaucoup de phénomènes de la langue s´expliquent seulement à partir d´une </a:t>
            </a:r>
            <a:r>
              <a:rPr lang="fr-FR" b="1" dirty="0" smtClean="0"/>
              <a:t>analyse présuppositionnelle </a:t>
            </a:r>
            <a:r>
              <a:rPr lang="fr-FR" dirty="0" smtClean="0"/>
              <a:t>(c´est-à-dire </a:t>
            </a:r>
            <a:r>
              <a:rPr lang="cs-CZ" dirty="0" smtClean="0"/>
              <a:t>l´</a:t>
            </a:r>
            <a:r>
              <a:rPr lang="fr-FR" dirty="0" smtClean="0"/>
              <a:t>analyse </a:t>
            </a:r>
            <a:r>
              <a:rPr lang="cs-CZ" dirty="0" err="1" smtClean="0"/>
              <a:t>sémantique</a:t>
            </a:r>
            <a:r>
              <a:rPr lang="cs-CZ" dirty="0" smtClean="0"/>
              <a:t> </a:t>
            </a:r>
            <a:r>
              <a:rPr lang="fr-FR" dirty="0" smtClean="0"/>
              <a:t>profonde)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Présupposition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Ex</a:t>
            </a:r>
            <a:r>
              <a:rPr lang="cs-CZ" b="1" dirty="0" err="1" smtClean="0"/>
              <a:t>emple</a:t>
            </a:r>
            <a:r>
              <a:rPr lang="cs-CZ" b="1" dirty="0" smtClean="0"/>
              <a:t>: </a:t>
            </a:r>
            <a:r>
              <a:rPr lang="fr-FR" b="1" dirty="0" smtClean="0"/>
              <a:t> </a:t>
            </a:r>
            <a:r>
              <a:rPr lang="fr-FR" dirty="0" smtClean="0"/>
              <a:t>« le travail » présuppose deux idée</a:t>
            </a:r>
            <a:r>
              <a:rPr lang="cs-CZ" dirty="0" smtClean="0"/>
              <a:t>s</a:t>
            </a:r>
            <a:r>
              <a:rPr lang="fr-FR" dirty="0" smtClean="0"/>
              <a:t>: </a:t>
            </a:r>
            <a:endParaRPr lang="cs-CZ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fr-FR" dirty="0" smtClean="0"/>
              <a:t>est fatigant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fr-FR" dirty="0" smtClean="0"/>
              <a:t>il est utile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fr-FR" dirty="0" smtClean="0"/>
              <a:t>C´est pourquoi, si je veux dire que je n´ai rien</a:t>
            </a:r>
            <a:r>
              <a:rPr lang="cs-CZ" dirty="0" smtClean="0"/>
              <a:t> </a:t>
            </a:r>
            <a:r>
              <a:rPr lang="fr-FR" dirty="0" smtClean="0"/>
              <a:t>fai</a:t>
            </a:r>
            <a:r>
              <a:rPr lang="cs-CZ" dirty="0" smtClean="0"/>
              <a:t>t</a:t>
            </a:r>
            <a:r>
              <a:rPr lang="fr-FR" dirty="0" smtClean="0"/>
              <a:t> d´utile, je dois utiliser le connecteur </a:t>
            </a:r>
            <a:r>
              <a:rPr lang="fr-FR" b="1" dirty="0" smtClean="0"/>
              <a:t>pourtant </a:t>
            </a:r>
            <a:endParaRPr lang="cs-CZ" i="1" dirty="0" smtClean="0"/>
          </a:p>
          <a:p>
            <a:pPr>
              <a:buNone/>
            </a:pPr>
            <a:r>
              <a:rPr lang="fr-FR" i="1" dirty="0" smtClean="0"/>
              <a:t>→</a:t>
            </a:r>
            <a:r>
              <a:rPr lang="cs-CZ" i="1" dirty="0" smtClean="0"/>
              <a:t> </a:t>
            </a:r>
            <a:r>
              <a:rPr lang="fr-FR" i="1" dirty="0" smtClean="0"/>
              <a:t>J´ai travaillé </a:t>
            </a:r>
            <a:r>
              <a:rPr lang="fr-FR" b="1" i="1" dirty="0" smtClean="0"/>
              <a:t>pourtant</a:t>
            </a:r>
            <a:r>
              <a:rPr lang="fr-FR" i="1" dirty="0" smtClean="0"/>
              <a:t> je n´ai rien fai</a:t>
            </a:r>
            <a:r>
              <a:rPr lang="cs-CZ" i="1" dirty="0" smtClean="0"/>
              <a:t>t/</a:t>
            </a:r>
            <a:r>
              <a:rPr lang="fr-FR" b="1" i="1" dirty="0" smtClean="0"/>
              <a:t>pourta</a:t>
            </a:r>
            <a:r>
              <a:rPr lang="cs-CZ" b="1" i="1" dirty="0" smtClean="0"/>
              <a:t>n</a:t>
            </a:r>
            <a:r>
              <a:rPr lang="fr-FR" b="1" i="1" dirty="0" smtClean="0"/>
              <a:t>t </a:t>
            </a:r>
            <a:r>
              <a:rPr lang="fr-FR" i="1" dirty="0" smtClean="0"/>
              <a:t>je ne suis pas fatigué</a:t>
            </a:r>
            <a:r>
              <a:rPr lang="fr-FR" dirty="0" smtClean="0"/>
              <a:t>.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Ces </a:t>
            </a:r>
            <a:r>
              <a:rPr lang="cs-CZ" dirty="0" err="1" smtClean="0"/>
              <a:t>idées</a:t>
            </a:r>
            <a:r>
              <a:rPr lang="cs-CZ" dirty="0" smtClean="0"/>
              <a:t> </a:t>
            </a:r>
            <a:r>
              <a:rPr lang="cs-CZ" dirty="0" err="1" smtClean="0"/>
              <a:t>culturellement</a:t>
            </a:r>
            <a:r>
              <a:rPr lang="cs-CZ" dirty="0" smtClean="0"/>
              <a:t> </a:t>
            </a:r>
            <a:r>
              <a:rPr lang="cs-CZ" dirty="0" err="1" smtClean="0"/>
              <a:t>présupposées</a:t>
            </a:r>
            <a:r>
              <a:rPr lang="cs-CZ" dirty="0" smtClean="0"/>
              <a:t> </a:t>
            </a:r>
            <a:r>
              <a:rPr lang="cs-CZ" dirty="0" err="1" smtClean="0"/>
              <a:t>sont</a:t>
            </a:r>
            <a:r>
              <a:rPr lang="cs-CZ" dirty="0" smtClean="0"/>
              <a:t> </a:t>
            </a:r>
            <a:r>
              <a:rPr lang="cs-CZ" dirty="0" err="1" smtClean="0"/>
              <a:t>appelées</a:t>
            </a:r>
            <a:r>
              <a:rPr lang="cs-CZ" dirty="0" smtClean="0"/>
              <a:t> </a:t>
            </a:r>
            <a:r>
              <a:rPr lang="cs-CZ" b="1" dirty="0" smtClean="0"/>
              <a:t>«</a:t>
            </a:r>
            <a:r>
              <a:rPr lang="cs-CZ" b="1" dirty="0" err="1" smtClean="0"/>
              <a:t>Topoi</a:t>
            </a:r>
            <a:r>
              <a:rPr lang="cs-CZ" b="1" dirty="0" smtClean="0"/>
              <a:t>» </a:t>
            </a:r>
            <a:r>
              <a:rPr lang="cs-CZ" dirty="0" err="1" smtClean="0"/>
              <a:t>dans</a:t>
            </a:r>
            <a:r>
              <a:rPr lang="cs-CZ" dirty="0" smtClean="0"/>
              <a:t> la </a:t>
            </a:r>
            <a:r>
              <a:rPr lang="cs-CZ" dirty="0" err="1" smtClean="0"/>
              <a:t>théorie</a:t>
            </a:r>
            <a:r>
              <a:rPr lang="cs-CZ" dirty="0" smtClean="0"/>
              <a:t> de ADL.</a:t>
            </a:r>
          </a:p>
          <a:p>
            <a:endParaRPr lang="cs-CZ" dirty="0"/>
          </a:p>
        </p:txBody>
      </p:sp>
      <p:pic>
        <p:nvPicPr>
          <p:cNvPr id="4" name="Implicite">
            <a:hlinkClick r:id="" action="ppaction://media"/>
          </p:cNvPr>
          <p:cNvPicPr>
            <a:picLocks noRot="1" noChangeAspect="1"/>
          </p:cNvPicPr>
          <p:nvPr>
            <a:wavAudioFile r:embed="rId1" name="Implicite"/>
          </p:nvPr>
        </p:nvPicPr>
        <p:blipFill>
          <a:blip r:embed="rId3" cstate="print"/>
          <a:stretch>
            <a:fillRect/>
          </a:stretch>
        </p:blipFill>
        <p:spPr>
          <a:xfrm>
            <a:off x="6516216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Acte</a:t>
            </a:r>
            <a:r>
              <a:rPr lang="cs-CZ" sz="4000" b="1" dirty="0" smtClean="0"/>
              <a:t> de </a:t>
            </a:r>
            <a:r>
              <a:rPr lang="cs-CZ" sz="4000" b="1" dirty="0" err="1" smtClean="0"/>
              <a:t>présupposition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A. </a:t>
            </a:r>
            <a:r>
              <a:rPr lang="cs-CZ" dirty="0" err="1" smtClean="0"/>
              <a:t>et</a:t>
            </a:r>
            <a:r>
              <a:rPr lang="cs-CZ" dirty="0" smtClean="0"/>
              <a:t> D. </a:t>
            </a:r>
            <a:r>
              <a:rPr lang="cs-CZ" dirty="0" err="1" smtClean="0"/>
              <a:t>classe</a:t>
            </a:r>
            <a:r>
              <a:rPr lang="cs-CZ" dirty="0" smtClean="0"/>
              <a:t> la </a:t>
            </a:r>
            <a:r>
              <a:rPr lang="cs-CZ" dirty="0" err="1" smtClean="0"/>
              <a:t>présupposition</a:t>
            </a:r>
            <a:r>
              <a:rPr lang="cs-CZ" dirty="0" smtClean="0"/>
              <a:t> </a:t>
            </a:r>
            <a:r>
              <a:rPr lang="cs-CZ" dirty="0" err="1" smtClean="0"/>
              <a:t>parmi</a:t>
            </a:r>
            <a:r>
              <a:rPr lang="cs-CZ" dirty="0" smtClean="0"/>
              <a:t> les </a:t>
            </a:r>
            <a:r>
              <a:rPr lang="cs-CZ" dirty="0" err="1" smtClean="0"/>
              <a:t>actes</a:t>
            </a:r>
            <a:r>
              <a:rPr lang="cs-CZ" dirty="0" smtClean="0"/>
              <a:t> de parole (</a:t>
            </a:r>
            <a:r>
              <a:rPr lang="cs-CZ" dirty="0" err="1" smtClean="0"/>
              <a:t>définis</a:t>
            </a:r>
            <a:r>
              <a:rPr lang="cs-CZ" dirty="0" smtClean="0"/>
              <a:t> par </a:t>
            </a:r>
            <a:r>
              <a:rPr lang="cs-CZ" dirty="0" err="1" smtClean="0"/>
              <a:t>Austin</a:t>
            </a:r>
            <a:r>
              <a:rPr lang="cs-CZ" dirty="0" smtClean="0"/>
              <a:t>, </a:t>
            </a:r>
            <a:r>
              <a:rPr lang="cs-CZ" dirty="0" err="1" smtClean="0"/>
              <a:t>Searle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b="1" dirty="0" err="1" smtClean="0"/>
              <a:t>Exemple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i="1" dirty="0" smtClean="0"/>
              <a:t>Je </a:t>
            </a:r>
            <a:r>
              <a:rPr lang="cs-CZ" i="1" dirty="0" err="1" smtClean="0"/>
              <a:t>promets</a:t>
            </a:r>
            <a:r>
              <a:rPr lang="cs-CZ" i="1" dirty="0" smtClean="0"/>
              <a:t> de </a:t>
            </a:r>
            <a:r>
              <a:rPr lang="cs-CZ" i="1" dirty="0" err="1" smtClean="0"/>
              <a:t>continuer</a:t>
            </a:r>
            <a:r>
              <a:rPr lang="cs-CZ" i="1" dirty="0" smtClean="0"/>
              <a:t> à </a:t>
            </a:r>
            <a:r>
              <a:rPr lang="cs-CZ" i="1" dirty="0" err="1" smtClean="0"/>
              <a:t>bien</a:t>
            </a:r>
            <a:r>
              <a:rPr lang="cs-CZ" i="1" dirty="0" smtClean="0"/>
              <a:t> </a:t>
            </a:r>
            <a:r>
              <a:rPr lang="cs-CZ" i="1" dirty="0" err="1" smtClean="0"/>
              <a:t>travailler</a:t>
            </a:r>
            <a:r>
              <a:rPr lang="cs-CZ" i="1" dirty="0" smtClean="0"/>
              <a:t>.</a:t>
            </a:r>
          </a:p>
          <a:p>
            <a:pPr>
              <a:buNone/>
            </a:pPr>
            <a:r>
              <a:rPr lang="cs-CZ" dirty="0" smtClean="0"/>
              <a:t>La </a:t>
            </a:r>
            <a:r>
              <a:rPr lang="cs-CZ" dirty="0" err="1" smtClean="0"/>
              <a:t>phrase</a:t>
            </a:r>
            <a:r>
              <a:rPr lang="cs-CZ" dirty="0" smtClean="0"/>
              <a:t> </a:t>
            </a:r>
            <a:r>
              <a:rPr lang="cs-CZ" dirty="0" err="1" smtClean="0"/>
              <a:t>comporte</a:t>
            </a:r>
            <a:r>
              <a:rPr lang="cs-CZ" i="1" dirty="0" smtClean="0"/>
              <a:t>:</a:t>
            </a:r>
          </a:p>
          <a:p>
            <a:pPr>
              <a:buNone/>
            </a:pPr>
            <a:r>
              <a:rPr lang="cs-CZ" i="1" dirty="0" smtClean="0"/>
              <a:t>→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marqueur</a:t>
            </a:r>
            <a:r>
              <a:rPr lang="cs-CZ" dirty="0" smtClean="0"/>
              <a:t> de l´</a:t>
            </a:r>
            <a:r>
              <a:rPr lang="cs-CZ" dirty="0" err="1" smtClean="0"/>
              <a:t>acte</a:t>
            </a:r>
            <a:r>
              <a:rPr lang="cs-CZ" dirty="0" smtClean="0"/>
              <a:t> </a:t>
            </a:r>
            <a:r>
              <a:rPr lang="cs-CZ" dirty="0" err="1" smtClean="0"/>
              <a:t>illocutoire</a:t>
            </a:r>
            <a:r>
              <a:rPr lang="cs-CZ" dirty="0" smtClean="0"/>
              <a:t> de </a:t>
            </a:r>
            <a:r>
              <a:rPr lang="cs-CZ" dirty="0" err="1" smtClean="0"/>
              <a:t>promesse</a:t>
            </a:r>
            <a:r>
              <a:rPr lang="cs-CZ" dirty="0" smtClean="0"/>
              <a:t> </a:t>
            </a:r>
            <a:r>
              <a:rPr lang="cs-CZ" i="1" dirty="0" smtClean="0"/>
              <a:t>(je </a:t>
            </a:r>
            <a:r>
              <a:rPr lang="cs-CZ" i="1" dirty="0" err="1" smtClean="0"/>
              <a:t>promets</a:t>
            </a:r>
            <a:r>
              <a:rPr lang="cs-CZ" i="1" dirty="0" smtClean="0"/>
              <a:t>)</a:t>
            </a:r>
          </a:p>
          <a:p>
            <a:pPr>
              <a:buNone/>
            </a:pPr>
            <a:r>
              <a:rPr lang="cs-CZ" i="1" dirty="0" smtClean="0"/>
              <a:t>→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marqueur</a:t>
            </a:r>
            <a:r>
              <a:rPr lang="cs-CZ" dirty="0" smtClean="0"/>
              <a:t> de l´</a:t>
            </a:r>
            <a:r>
              <a:rPr lang="cs-CZ" dirty="0" err="1" smtClean="0"/>
              <a:t>acte</a:t>
            </a:r>
            <a:r>
              <a:rPr lang="cs-CZ" dirty="0" smtClean="0"/>
              <a:t> de </a:t>
            </a:r>
            <a:r>
              <a:rPr lang="cs-CZ" dirty="0" err="1" smtClean="0"/>
              <a:t>présupposition</a:t>
            </a:r>
            <a:r>
              <a:rPr lang="cs-CZ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continuer</a:t>
            </a:r>
            <a:r>
              <a:rPr lang="cs-CZ" i="1" dirty="0" smtClean="0"/>
              <a:t> = je </a:t>
            </a:r>
            <a:r>
              <a:rPr lang="cs-CZ" i="1" dirty="0" err="1" smtClean="0"/>
              <a:t>travaillais</a:t>
            </a:r>
            <a:r>
              <a:rPr lang="cs-CZ" i="1" dirty="0" smtClean="0"/>
              <a:t> </a:t>
            </a:r>
            <a:r>
              <a:rPr lang="cs-CZ" i="1" dirty="0" err="1" smtClean="0"/>
              <a:t>bien</a:t>
            </a:r>
            <a:r>
              <a:rPr lang="cs-CZ" i="1" dirty="0" smtClean="0"/>
              <a:t> </a:t>
            </a:r>
            <a:r>
              <a:rPr lang="cs-CZ" i="1" dirty="0" err="1" smtClean="0"/>
              <a:t>avant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ARGUMENTATIVITÉ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La </a:t>
            </a:r>
            <a:r>
              <a:rPr lang="cs-CZ" b="1" dirty="0" err="1" smtClean="0"/>
              <a:t>fonction</a:t>
            </a:r>
            <a:r>
              <a:rPr lang="cs-CZ" b="1" dirty="0" smtClean="0"/>
              <a:t> de la </a:t>
            </a:r>
            <a:r>
              <a:rPr lang="cs-CZ" b="1" dirty="0" err="1" smtClean="0"/>
              <a:t>langue</a:t>
            </a:r>
            <a:r>
              <a:rPr lang="cs-CZ" b="1" dirty="0" smtClean="0"/>
              <a:t> </a:t>
            </a:r>
            <a:r>
              <a:rPr lang="cs-CZ" dirty="0" smtClean="0"/>
              <a:t>n´</a:t>
            </a:r>
            <a:r>
              <a:rPr lang="cs-CZ" dirty="0" err="1" smtClean="0"/>
              <a:t>est</a:t>
            </a:r>
            <a:r>
              <a:rPr lang="cs-CZ" dirty="0" smtClean="0"/>
              <a:t> pas de </a:t>
            </a:r>
            <a:r>
              <a:rPr lang="cs-CZ" dirty="0" err="1" smtClean="0"/>
              <a:t>décrire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monde</a:t>
            </a:r>
            <a:r>
              <a:rPr lang="cs-CZ" dirty="0" smtClean="0"/>
              <a:t> </a:t>
            </a:r>
            <a:r>
              <a:rPr lang="cs-CZ" dirty="0" err="1" smtClean="0"/>
              <a:t>mais</a:t>
            </a:r>
            <a:r>
              <a:rPr lang="cs-CZ" dirty="0" smtClean="0"/>
              <a:t>  d´</a:t>
            </a:r>
            <a:r>
              <a:rPr lang="cs-CZ" dirty="0" err="1" smtClean="0"/>
              <a:t>engendrer</a:t>
            </a:r>
            <a:r>
              <a:rPr lang="cs-CZ" dirty="0" smtClean="0"/>
              <a:t> des </a:t>
            </a:r>
            <a:r>
              <a:rPr lang="cs-CZ" dirty="0" err="1" smtClean="0"/>
              <a:t>conclusions</a:t>
            </a:r>
            <a:r>
              <a:rPr lang="cs-CZ" dirty="0" smtClean="0"/>
              <a:t>, </a:t>
            </a:r>
            <a:r>
              <a:rPr lang="cs-CZ" dirty="0" err="1" smtClean="0"/>
              <a:t>donc</a:t>
            </a:r>
            <a:r>
              <a:rPr lang="cs-CZ" dirty="0" smtClean="0"/>
              <a:t> d´</a:t>
            </a:r>
            <a:r>
              <a:rPr lang="cs-CZ" dirty="0" err="1" smtClean="0"/>
              <a:t>argumenter</a:t>
            </a:r>
            <a:r>
              <a:rPr lang="cs-CZ" b="1" dirty="0" smtClean="0"/>
              <a:t>.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Argumenter</a:t>
            </a:r>
            <a:r>
              <a:rPr lang="cs-CZ" dirty="0" smtClean="0"/>
              <a:t> = </a:t>
            </a:r>
            <a:r>
              <a:rPr lang="cs-CZ" dirty="0" err="1" smtClean="0"/>
              <a:t>utiliser</a:t>
            </a:r>
            <a:r>
              <a:rPr lang="cs-CZ" dirty="0" smtClean="0"/>
              <a:t>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énoncé</a:t>
            </a:r>
            <a:r>
              <a:rPr lang="cs-CZ" dirty="0" smtClean="0"/>
              <a:t> (A)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faveur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d´</a:t>
            </a:r>
            <a:r>
              <a:rPr lang="cs-CZ" dirty="0" err="1" smtClean="0"/>
              <a:t>une</a:t>
            </a:r>
            <a:r>
              <a:rPr lang="cs-CZ" dirty="0" smtClean="0"/>
              <a:t> </a:t>
            </a:r>
            <a:r>
              <a:rPr lang="cs-CZ" dirty="0" err="1" smtClean="0"/>
              <a:t>conclusion</a:t>
            </a:r>
            <a:r>
              <a:rPr lang="cs-CZ" dirty="0" smtClean="0"/>
              <a:t> (C)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Selon</a:t>
            </a:r>
            <a:r>
              <a:rPr lang="cs-CZ" dirty="0" smtClean="0"/>
              <a:t> </a:t>
            </a:r>
            <a:r>
              <a:rPr lang="cs-CZ" dirty="0" err="1" smtClean="0"/>
              <a:t>Anscombre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Ducrot</a:t>
            </a:r>
            <a:r>
              <a:rPr lang="cs-CZ" dirty="0" smtClean="0"/>
              <a:t>,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constitutif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sens</a:t>
            </a:r>
            <a:r>
              <a:rPr lang="cs-CZ" dirty="0" smtClean="0"/>
              <a:t> d´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énoncé</a:t>
            </a:r>
            <a:r>
              <a:rPr lang="cs-CZ" dirty="0" smtClean="0"/>
              <a:t> de </a:t>
            </a:r>
            <a:r>
              <a:rPr lang="cs-CZ" b="1" dirty="0" err="1" smtClean="0"/>
              <a:t>prétendre</a:t>
            </a:r>
            <a:r>
              <a:rPr lang="cs-CZ" b="1" dirty="0" smtClean="0"/>
              <a:t> </a:t>
            </a:r>
            <a:r>
              <a:rPr lang="cs-CZ" b="1" dirty="0" err="1" smtClean="0"/>
              <a:t>orienter</a:t>
            </a:r>
            <a:r>
              <a:rPr lang="cs-CZ" b="1" dirty="0" smtClean="0"/>
              <a:t> </a:t>
            </a:r>
            <a:r>
              <a:rPr lang="cs-CZ" dirty="0" smtClean="0"/>
              <a:t>la </a:t>
            </a:r>
            <a:r>
              <a:rPr lang="cs-CZ" dirty="0" err="1" smtClean="0"/>
              <a:t>suite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dialogue</a:t>
            </a:r>
            <a:r>
              <a:rPr lang="cs-CZ" dirty="0" smtClean="0"/>
              <a:t>. (la </a:t>
            </a:r>
            <a:r>
              <a:rPr lang="cs-CZ" dirty="0" err="1" smtClean="0"/>
              <a:t>langue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donc</a:t>
            </a:r>
            <a:r>
              <a:rPr lang="cs-CZ" dirty="0" smtClean="0"/>
              <a:t> </a:t>
            </a:r>
            <a:r>
              <a:rPr lang="cs-CZ" dirty="0" err="1" smtClean="0"/>
              <a:t>essentiellement</a:t>
            </a:r>
            <a:r>
              <a:rPr lang="cs-CZ" dirty="0" smtClean="0"/>
              <a:t> </a:t>
            </a:r>
            <a:r>
              <a:rPr lang="cs-CZ" dirty="0" err="1" smtClean="0"/>
              <a:t>polyphonique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cs-CZ" sz="2200" i="1" dirty="0" err="1" smtClean="0"/>
              <a:t>Prétendre</a:t>
            </a:r>
            <a:r>
              <a:rPr lang="cs-CZ" sz="2200" i="1" dirty="0" smtClean="0"/>
              <a:t> = předpokládat, mít v úmyslu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passage</a:t>
            </a:r>
            <a:r>
              <a:rPr lang="cs-CZ" dirty="0" smtClean="0"/>
              <a:t> de A à C </a:t>
            </a:r>
            <a:r>
              <a:rPr lang="cs-CZ" dirty="0" err="1" smtClean="0"/>
              <a:t>doit</a:t>
            </a:r>
            <a:r>
              <a:rPr lang="cs-CZ" dirty="0" smtClean="0"/>
              <a:t> se </a:t>
            </a:r>
            <a:r>
              <a:rPr lang="cs-CZ" dirty="0" err="1" smtClean="0"/>
              <a:t>faire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vertu</a:t>
            </a:r>
            <a:r>
              <a:rPr lang="cs-CZ" dirty="0" smtClean="0"/>
              <a:t> de </a:t>
            </a:r>
            <a:r>
              <a:rPr lang="cs-CZ" dirty="0" err="1" smtClean="0"/>
              <a:t>règles</a:t>
            </a:r>
            <a:r>
              <a:rPr lang="cs-CZ" dirty="0" smtClean="0"/>
              <a:t>, de </a:t>
            </a:r>
            <a:r>
              <a:rPr lang="cs-CZ" dirty="0" err="1" smtClean="0"/>
              <a:t>principes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destinataire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censé</a:t>
            </a:r>
            <a:r>
              <a:rPr lang="cs-CZ" dirty="0" smtClean="0"/>
              <a:t> </a:t>
            </a:r>
            <a:r>
              <a:rPr lang="cs-CZ" dirty="0" err="1" smtClean="0"/>
              <a:t>tenir</a:t>
            </a:r>
            <a:r>
              <a:rPr lang="cs-CZ" dirty="0" smtClean="0"/>
              <a:t> </a:t>
            </a:r>
            <a:r>
              <a:rPr lang="cs-CZ" dirty="0" err="1" smtClean="0"/>
              <a:t>pour</a:t>
            </a:r>
            <a:r>
              <a:rPr lang="cs-CZ" dirty="0" smtClean="0"/>
              <a:t> </a:t>
            </a:r>
            <a:r>
              <a:rPr lang="cs-CZ" dirty="0" err="1" smtClean="0"/>
              <a:t>valides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sz="2400" i="1" dirty="0" smtClean="0"/>
          </a:p>
          <a:p>
            <a:pPr>
              <a:buFontTx/>
              <a:buChar char="-"/>
            </a:pPr>
            <a:endParaRPr lang="cs-CZ" i="1" dirty="0"/>
          </a:p>
        </p:txBody>
      </p:sp>
      <p:pic>
        <p:nvPicPr>
          <p:cNvPr id="4" name="Argu Nahraný zvuk">
            <a:hlinkClick r:id="" action="ppaction://media"/>
          </p:cNvPr>
          <p:cNvPicPr>
            <a:picLocks noRot="1" noChangeAspect="1"/>
          </p:cNvPicPr>
          <p:nvPr>
            <a:wavAudioFile r:embed="rId1" name="Argu Nahraný zvuk"/>
          </p:nvPr>
        </p:nvPicPr>
        <p:blipFill>
          <a:blip r:embed="rId3" cstate="print"/>
          <a:stretch>
            <a:fillRect/>
          </a:stretch>
        </p:blipFill>
        <p:spPr>
          <a:xfrm>
            <a:off x="7596336" y="19168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Argumentativité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Exemple</a:t>
            </a:r>
            <a:r>
              <a:rPr lang="cs-CZ" dirty="0" smtClean="0"/>
              <a:t>: </a:t>
            </a:r>
            <a:r>
              <a:rPr lang="cs-CZ" i="1" dirty="0" err="1" smtClean="0"/>
              <a:t>Qui</a:t>
            </a:r>
            <a:r>
              <a:rPr lang="cs-CZ" i="1" dirty="0" smtClean="0"/>
              <a:t> </a:t>
            </a:r>
            <a:r>
              <a:rPr lang="cs-CZ" i="1" dirty="0" err="1" smtClean="0"/>
              <a:t>est</a:t>
            </a:r>
            <a:r>
              <a:rPr lang="cs-CZ" i="1" dirty="0" smtClean="0"/>
              <a:t> </a:t>
            </a:r>
            <a:r>
              <a:rPr lang="cs-CZ" i="1" dirty="0" err="1" smtClean="0"/>
              <a:t>venu</a:t>
            </a:r>
            <a:r>
              <a:rPr lang="cs-CZ" i="1" dirty="0" smtClean="0"/>
              <a:t>?</a:t>
            </a:r>
          </a:p>
          <a:p>
            <a:pPr>
              <a:buFontTx/>
              <a:buChar char="-"/>
            </a:pPr>
            <a:r>
              <a:rPr lang="cs-CZ" dirty="0" smtClean="0"/>
              <a:t>La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prétend</a:t>
            </a:r>
            <a:r>
              <a:rPr lang="cs-CZ" dirty="0" smtClean="0"/>
              <a:t> </a:t>
            </a:r>
            <a:r>
              <a:rPr lang="cs-CZ" dirty="0" err="1" smtClean="0"/>
              <a:t>obliger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destinataire</a:t>
            </a:r>
            <a:r>
              <a:rPr lang="cs-CZ" dirty="0" smtClean="0"/>
              <a:t> à </a:t>
            </a:r>
            <a:r>
              <a:rPr lang="cs-CZ" dirty="0" err="1" smtClean="0"/>
              <a:t>répondre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La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présuppose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quelqu</a:t>
            </a:r>
            <a:r>
              <a:rPr lang="cs-CZ" dirty="0" smtClean="0"/>
              <a:t>´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dirty="0" err="1" smtClean="0"/>
              <a:t>venu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La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prétend</a:t>
            </a:r>
            <a:r>
              <a:rPr lang="cs-CZ" dirty="0" smtClean="0"/>
              <a:t> </a:t>
            </a:r>
            <a:r>
              <a:rPr lang="cs-CZ" dirty="0" err="1" smtClean="0"/>
              <a:t>exclure</a:t>
            </a:r>
            <a:r>
              <a:rPr lang="cs-CZ" dirty="0" smtClean="0"/>
              <a:t> des </a:t>
            </a:r>
            <a:r>
              <a:rPr lang="cs-CZ" dirty="0" err="1" smtClean="0"/>
              <a:t>réponses</a:t>
            </a:r>
            <a:r>
              <a:rPr lang="cs-CZ" dirty="0" smtClean="0"/>
              <a:t> </a:t>
            </a:r>
            <a:r>
              <a:rPr lang="cs-CZ" dirty="0" err="1" smtClean="0"/>
              <a:t>possibles</a:t>
            </a:r>
            <a:r>
              <a:rPr lang="cs-CZ" dirty="0" smtClean="0"/>
              <a:t> </a:t>
            </a:r>
            <a:r>
              <a:rPr lang="cs-CZ" dirty="0" err="1" smtClean="0"/>
              <a:t>comme</a:t>
            </a:r>
            <a:r>
              <a:rPr lang="cs-CZ" dirty="0" smtClean="0"/>
              <a:t> </a:t>
            </a:r>
            <a:r>
              <a:rPr lang="cs-CZ" i="1" dirty="0" smtClean="0"/>
              <a:t>«</a:t>
            </a:r>
            <a:r>
              <a:rPr lang="cs-CZ" i="1" dirty="0" err="1" smtClean="0"/>
              <a:t>Mais</a:t>
            </a:r>
            <a:r>
              <a:rPr lang="cs-CZ" i="1" dirty="0" smtClean="0"/>
              <a:t> </a:t>
            </a:r>
            <a:r>
              <a:rPr lang="cs-CZ" i="1" dirty="0" err="1" smtClean="0"/>
              <a:t>personne</a:t>
            </a:r>
            <a:r>
              <a:rPr lang="cs-CZ" i="1" dirty="0" smtClean="0"/>
              <a:t>!»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4000" b="1" dirty="0" err="1" smtClean="0"/>
              <a:t>Structuralisme</a:t>
            </a:r>
            <a:r>
              <a:rPr lang="cs-CZ" b="1" dirty="0" smtClean="0"/>
              <a:t> </a:t>
            </a:r>
            <a:r>
              <a:rPr lang="cs-CZ" b="1" dirty="0" err="1" smtClean="0"/>
              <a:t>sémantique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ADL </a:t>
            </a:r>
            <a:r>
              <a:rPr lang="cs-CZ" dirty="0" err="1" smtClean="0"/>
              <a:t>décrit</a:t>
            </a:r>
            <a:r>
              <a:rPr lang="cs-CZ" dirty="0" smtClean="0"/>
              <a:t> les </a:t>
            </a:r>
            <a:r>
              <a:rPr lang="cs-CZ" dirty="0" err="1" smtClean="0"/>
              <a:t>énoncés</a:t>
            </a:r>
            <a:r>
              <a:rPr lang="cs-CZ" dirty="0" smtClean="0"/>
              <a:t> par </a:t>
            </a:r>
            <a:r>
              <a:rPr lang="cs-CZ" dirty="0" err="1" smtClean="0"/>
              <a:t>le</a:t>
            </a:r>
            <a:r>
              <a:rPr lang="cs-CZ" dirty="0" smtClean="0"/>
              <a:t> type de </a:t>
            </a:r>
            <a:r>
              <a:rPr lang="cs-CZ" dirty="0" err="1" smtClean="0"/>
              <a:t>dialogue</a:t>
            </a:r>
            <a:r>
              <a:rPr lang="cs-CZ" dirty="0" smtClean="0"/>
              <a:t> </a:t>
            </a:r>
            <a:r>
              <a:rPr lang="cs-CZ" dirty="0" err="1" smtClean="0"/>
              <a:t>qu</a:t>
            </a:r>
            <a:r>
              <a:rPr lang="cs-CZ" dirty="0" smtClean="0"/>
              <a:t>´</a:t>
            </a:r>
            <a:r>
              <a:rPr lang="cs-CZ" dirty="0" err="1" smtClean="0"/>
              <a:t>ils</a:t>
            </a:r>
            <a:r>
              <a:rPr lang="cs-CZ" dirty="0" smtClean="0"/>
              <a:t> </a:t>
            </a:r>
            <a:r>
              <a:rPr lang="cs-CZ" dirty="0" err="1" smtClean="0"/>
              <a:t>ont</a:t>
            </a:r>
            <a:r>
              <a:rPr lang="cs-CZ" dirty="0" smtClean="0"/>
              <a:t> </a:t>
            </a:r>
            <a:r>
              <a:rPr lang="cs-CZ" dirty="0" err="1" smtClean="0"/>
              <a:t>pour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d´</a:t>
            </a:r>
            <a:r>
              <a:rPr lang="cs-CZ" dirty="0" err="1" smtClean="0"/>
              <a:t>ouvrir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La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grammaticale</a:t>
            </a:r>
            <a:r>
              <a:rPr lang="cs-CZ" dirty="0" smtClean="0"/>
              <a:t> de l´</a:t>
            </a:r>
            <a:r>
              <a:rPr lang="cs-CZ" dirty="0" err="1" smtClean="0"/>
              <a:t>énoncé</a:t>
            </a:r>
            <a:r>
              <a:rPr lang="cs-CZ" dirty="0" smtClean="0"/>
              <a:t> oriente </a:t>
            </a:r>
            <a:r>
              <a:rPr lang="cs-CZ" dirty="0" err="1" smtClean="0"/>
              <a:t>vers</a:t>
            </a:r>
            <a:r>
              <a:rPr lang="cs-CZ" dirty="0" smtClean="0"/>
              <a:t>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certain</a:t>
            </a:r>
            <a:r>
              <a:rPr lang="cs-CZ" dirty="0" smtClean="0"/>
              <a:t> type de </a:t>
            </a:r>
            <a:r>
              <a:rPr lang="cs-CZ" dirty="0" err="1" smtClean="0"/>
              <a:t>conclusion</a:t>
            </a:r>
            <a:r>
              <a:rPr lang="cs-CZ" dirty="0" smtClean="0"/>
              <a:t>. (par </a:t>
            </a:r>
            <a:r>
              <a:rPr lang="cs-CZ" dirty="0" err="1" smtClean="0"/>
              <a:t>exemple</a:t>
            </a:r>
            <a:r>
              <a:rPr lang="cs-CZ" dirty="0" smtClean="0"/>
              <a:t> les </a:t>
            </a:r>
            <a:r>
              <a:rPr lang="cs-CZ" dirty="0" err="1" smtClean="0"/>
              <a:t>phrases</a:t>
            </a:r>
            <a:r>
              <a:rPr lang="cs-CZ" dirty="0" smtClean="0"/>
              <a:t> </a:t>
            </a:r>
            <a:r>
              <a:rPr lang="cs-CZ" dirty="0" err="1" smtClean="0"/>
              <a:t>concessives</a:t>
            </a:r>
            <a:r>
              <a:rPr lang="cs-CZ" dirty="0" smtClean="0"/>
              <a:t> </a:t>
            </a:r>
            <a:r>
              <a:rPr lang="cs-CZ" dirty="0" err="1" smtClean="0"/>
              <a:t>marquent</a:t>
            </a:r>
            <a:r>
              <a:rPr lang="cs-CZ" dirty="0" smtClean="0"/>
              <a:t> l´</a:t>
            </a:r>
            <a:r>
              <a:rPr lang="cs-CZ" dirty="0" err="1" smtClean="0"/>
              <a:t>échelle</a:t>
            </a:r>
            <a:r>
              <a:rPr lang="cs-CZ" dirty="0" smtClean="0"/>
              <a:t> des </a:t>
            </a:r>
            <a:r>
              <a:rPr lang="cs-CZ" dirty="0" err="1" smtClean="0"/>
              <a:t>arguments</a:t>
            </a:r>
            <a:r>
              <a:rPr lang="cs-CZ" dirty="0" smtClean="0"/>
              <a:t>).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La </a:t>
            </a:r>
            <a:r>
              <a:rPr lang="cs-CZ" dirty="0" err="1" smtClean="0"/>
              <a:t>théorie</a:t>
            </a:r>
            <a:r>
              <a:rPr lang="cs-CZ" dirty="0" smtClean="0"/>
              <a:t> se </a:t>
            </a:r>
            <a:r>
              <a:rPr lang="cs-CZ" dirty="0" err="1" smtClean="0"/>
              <a:t>pose</a:t>
            </a:r>
            <a:r>
              <a:rPr lang="cs-CZ" dirty="0" smtClean="0"/>
              <a:t> </a:t>
            </a:r>
            <a:r>
              <a:rPr lang="cs-CZ" dirty="0" err="1" smtClean="0"/>
              <a:t>donc</a:t>
            </a:r>
            <a:r>
              <a:rPr lang="cs-CZ" dirty="0" smtClean="0"/>
              <a:t> la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b="1" dirty="0" err="1" smtClean="0"/>
              <a:t>en</a:t>
            </a:r>
            <a:r>
              <a:rPr lang="cs-CZ" b="1" dirty="0" smtClean="0"/>
              <a:t> </a:t>
            </a:r>
            <a:r>
              <a:rPr lang="cs-CZ" b="1" dirty="0" err="1" smtClean="0"/>
              <a:t>faveur</a:t>
            </a:r>
            <a:r>
              <a:rPr lang="cs-CZ" b="1" dirty="0" smtClean="0"/>
              <a:t> de </a:t>
            </a:r>
            <a:r>
              <a:rPr lang="cs-CZ" b="1" dirty="0" err="1" smtClean="0"/>
              <a:t>quoi</a:t>
            </a:r>
            <a:r>
              <a:rPr lang="cs-CZ" b="1" dirty="0" smtClean="0"/>
              <a:t> l´</a:t>
            </a:r>
            <a:r>
              <a:rPr lang="cs-CZ" b="1" dirty="0" err="1" smtClean="0"/>
              <a:t>énoncé</a:t>
            </a:r>
            <a:r>
              <a:rPr lang="cs-CZ" b="1" dirty="0" smtClean="0"/>
              <a:t> </a:t>
            </a:r>
            <a:r>
              <a:rPr lang="cs-CZ" b="1" dirty="0" err="1" smtClean="0"/>
              <a:t>peut</a:t>
            </a:r>
            <a:r>
              <a:rPr lang="cs-CZ" b="1" dirty="0" smtClean="0"/>
              <a:t> </a:t>
            </a:r>
            <a:r>
              <a:rPr lang="cs-CZ" b="1" dirty="0" err="1" smtClean="0"/>
              <a:t>être</a:t>
            </a:r>
            <a:r>
              <a:rPr lang="cs-CZ" b="1" dirty="0" smtClean="0"/>
              <a:t> </a:t>
            </a:r>
            <a:r>
              <a:rPr lang="cs-CZ" b="1" dirty="0" err="1" smtClean="0"/>
              <a:t>un</a:t>
            </a:r>
            <a:r>
              <a:rPr lang="cs-CZ" b="1" dirty="0" smtClean="0"/>
              <a:t> argument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Concession">
            <a:hlinkClick r:id="" action="ppaction://media"/>
          </p:cNvPr>
          <p:cNvPicPr>
            <a:picLocks noRot="1" noChangeAspect="1"/>
          </p:cNvPicPr>
          <p:nvPr>
            <a:wavAudioFile r:embed="rId1" name="Concession"/>
          </p:nvPr>
        </p:nvPicPr>
        <p:blipFill>
          <a:blip r:embed="rId3" cstate="print"/>
          <a:stretch>
            <a:fillRect/>
          </a:stretch>
        </p:blipFill>
        <p:spPr>
          <a:xfrm>
            <a:off x="2915816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Échelles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argumentatives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err="1" smtClean="0"/>
              <a:t>Exemple</a:t>
            </a:r>
            <a:r>
              <a:rPr lang="cs-CZ" sz="2000" b="1" dirty="0" smtClean="0"/>
              <a:t>:</a:t>
            </a:r>
            <a:r>
              <a:rPr lang="cs-CZ" sz="2000" i="1" dirty="0" smtClean="0"/>
              <a:t> </a:t>
            </a:r>
            <a:r>
              <a:rPr lang="fr-FR" sz="2000" i="1" dirty="0" smtClean="0"/>
              <a:t>C’est un bon restaurant</a:t>
            </a:r>
            <a:r>
              <a:rPr lang="cs-CZ" sz="2000" i="1" dirty="0" smtClean="0"/>
              <a:t>.</a:t>
            </a:r>
          </a:p>
          <a:p>
            <a:pPr>
              <a:buNone/>
            </a:pPr>
            <a:r>
              <a:rPr lang="cs-CZ" sz="2000" dirty="0" smtClean="0"/>
              <a:t>	On</a:t>
            </a:r>
            <a:r>
              <a:rPr lang="fr-FR" sz="2000" dirty="0" smtClean="0"/>
              <a:t> ne réfère pas à une quelconque qualité objective, ni même subjective, du restaurant, mais </a:t>
            </a:r>
            <a:r>
              <a:rPr lang="cs-CZ" sz="2000" dirty="0" smtClean="0"/>
              <a:t>on</a:t>
            </a:r>
            <a:r>
              <a:rPr lang="fr-FR" sz="2000" dirty="0" smtClean="0"/>
              <a:t> rend possible un certain type d’enchainements discursifs. </a:t>
            </a:r>
            <a:endParaRPr lang="cs-CZ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Conclusion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possible</a:t>
            </a:r>
            <a:r>
              <a:rPr lang="cs-CZ" sz="2000" i="1" dirty="0" smtClean="0"/>
              <a:t>: </a:t>
            </a:r>
            <a:r>
              <a:rPr lang="fr-FR" sz="2000" i="1" dirty="0" smtClean="0"/>
              <a:t>C’est un bon restaurant, allons-y. </a:t>
            </a:r>
            <a:endParaRPr lang="cs-CZ" sz="2000" i="1" dirty="0" smtClean="0"/>
          </a:p>
          <a:p>
            <a:pPr>
              <a:buNone/>
            </a:pPr>
            <a:r>
              <a:rPr lang="cs-CZ" sz="2000" b="1" i="1" dirty="0" err="1" smtClean="0"/>
              <a:t>Conclusion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peu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probable</a:t>
            </a:r>
            <a:r>
              <a:rPr lang="cs-CZ" sz="2000" b="1" i="1" dirty="0" smtClean="0"/>
              <a:t>: </a:t>
            </a:r>
            <a:r>
              <a:rPr lang="fr-FR" sz="2000" dirty="0" smtClean="0"/>
              <a:t>(sauf contexte particulier</a:t>
            </a:r>
            <a:r>
              <a:rPr lang="cs-CZ" sz="2000" dirty="0" smtClean="0"/>
              <a:t>):</a:t>
            </a:r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i="1" dirty="0" smtClean="0"/>
              <a:t>C’est un bon restaurant, </a:t>
            </a:r>
            <a:r>
              <a:rPr lang="fr-FR" sz="2000" b="1" i="1" dirty="0" smtClean="0"/>
              <a:t>mais n’y allons pas, car… </a:t>
            </a:r>
            <a:endParaRPr lang="cs-CZ" sz="2000" b="1" i="1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fr-FR" sz="2000" dirty="0" smtClean="0"/>
              <a:t>À ce moment, les énoncés sont vus comme des arguments en faveur</a:t>
            </a:r>
            <a:r>
              <a:rPr lang="cs-CZ" sz="2000" dirty="0" smtClean="0"/>
              <a:t> </a:t>
            </a:r>
            <a:r>
              <a:rPr lang="fr-FR" sz="2000" dirty="0" smtClean="0"/>
              <a:t>de conclusions (et leur sens est entièrement constitué par ces conclusions). En tant que tels, ils sont hiérarchisables sur </a:t>
            </a:r>
            <a:r>
              <a:rPr lang="fr-FR" sz="2000" b="1" dirty="0" smtClean="0"/>
              <a:t>des échelles</a:t>
            </a:r>
            <a:r>
              <a:rPr lang="cs-CZ" sz="2000" b="1" dirty="0" smtClean="0"/>
              <a:t> </a:t>
            </a:r>
            <a:r>
              <a:rPr lang="fr-FR" sz="2000" b="1" dirty="0" smtClean="0"/>
              <a:t>argumentatives</a:t>
            </a:r>
            <a:r>
              <a:rPr lang="fr-FR" sz="2000" dirty="0" smtClean="0"/>
              <a:t>. Contrairement à une échelle ordinaire, qui ne reflète que des quantités, une échelle argumentative hiérarchise des arguments en faveur d’une même conclusion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Échelles</a:t>
            </a:r>
            <a:r>
              <a:rPr lang="cs-CZ" b="1" dirty="0" smtClean="0"/>
              <a:t> </a:t>
            </a:r>
            <a:r>
              <a:rPr lang="cs-CZ" b="1" dirty="0" err="1" smtClean="0"/>
              <a:t>argumentatives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7992888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96444"/>
                <a:gridCol w="3996444"/>
              </a:tblGrid>
              <a:tr h="936104">
                <a:tc>
                  <a:txBody>
                    <a:bodyPr/>
                    <a:lstStyle/>
                    <a:p>
                      <a:r>
                        <a:rPr lang="cs-CZ" sz="2800" kern="1200" baseline="0" dirty="0" smtClean="0"/>
                        <a:t>C : Je </a:t>
                      </a:r>
                      <a:r>
                        <a:rPr lang="cs-CZ" sz="2800" kern="1200" baseline="0" dirty="0" err="1" smtClean="0"/>
                        <a:t>suis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riche</a:t>
                      </a:r>
                      <a:r>
                        <a:rPr lang="cs-CZ" sz="2800" kern="1200" baseline="0" dirty="0" smtClean="0"/>
                        <a:t> </a:t>
                      </a:r>
                      <a:endParaRPr lang="cs-CZ" sz="2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kern="1200" baseline="0" dirty="0" smtClean="0"/>
                        <a:t>C’ : Je </a:t>
                      </a:r>
                      <a:r>
                        <a:rPr lang="cs-CZ" sz="2800" kern="1200" baseline="0" dirty="0" err="1" smtClean="0"/>
                        <a:t>suis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pauvre</a:t>
                      </a:r>
                      <a:r>
                        <a:rPr lang="cs-CZ" sz="2800" kern="1200" baseline="0" dirty="0" smtClean="0"/>
                        <a:t> 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kern="1200" baseline="0" dirty="0" smtClean="0"/>
                        <a:t>A : </a:t>
                      </a:r>
                      <a:r>
                        <a:rPr lang="cs-CZ" sz="2800" kern="1200" baseline="0" dirty="0" err="1" smtClean="0"/>
                        <a:t>J’ai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mille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euros</a:t>
                      </a:r>
                      <a:r>
                        <a:rPr lang="cs-CZ" sz="2800" kern="1200" baseline="0" dirty="0" smtClean="0"/>
                        <a:t> 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kern="1200" baseline="0" dirty="0" smtClean="0"/>
                        <a:t>B : </a:t>
                      </a:r>
                      <a:r>
                        <a:rPr lang="cs-CZ" sz="2800" kern="1200" baseline="0" dirty="0" err="1" smtClean="0"/>
                        <a:t>J’ai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dix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euros</a:t>
                      </a:r>
                      <a:r>
                        <a:rPr lang="cs-CZ" sz="2800" kern="1200" baseline="0" dirty="0" smtClean="0"/>
                        <a:t> 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kern="1200" baseline="0" dirty="0" smtClean="0"/>
                        <a:t>B : </a:t>
                      </a:r>
                      <a:r>
                        <a:rPr lang="cs-CZ" sz="2800" kern="1200" baseline="0" dirty="0" err="1" smtClean="0"/>
                        <a:t>J’ai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dix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euros</a:t>
                      </a:r>
                      <a:r>
                        <a:rPr lang="cs-CZ" sz="2800" kern="1200" baseline="0" dirty="0" smtClean="0"/>
                        <a:t> </a:t>
                      </a:r>
                      <a:endParaRPr lang="cs-CZ" sz="2800" dirty="0" smtClean="0"/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kern="1200" baseline="0" dirty="0" smtClean="0"/>
                        <a:t>A : </a:t>
                      </a:r>
                      <a:r>
                        <a:rPr lang="cs-CZ" sz="2800" kern="1200" baseline="0" dirty="0" err="1" smtClean="0"/>
                        <a:t>J’ai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mille</a:t>
                      </a:r>
                      <a:r>
                        <a:rPr lang="cs-CZ" sz="2800" kern="1200" baseline="0" dirty="0" smtClean="0"/>
                        <a:t> </a:t>
                      </a:r>
                      <a:r>
                        <a:rPr lang="cs-CZ" sz="2800" kern="1200" baseline="0" dirty="0" err="1" smtClean="0"/>
                        <a:t>euros</a:t>
                      </a:r>
                      <a:r>
                        <a:rPr lang="cs-CZ" sz="2800" kern="1200" baseline="0" dirty="0" smtClean="0"/>
                        <a:t> 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83568" y="37890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Si l’on vise la conclusion C, </a:t>
            </a:r>
            <a:r>
              <a:rPr lang="fr-FR" sz="2400" b="1" dirty="0" smtClean="0"/>
              <a:t>A est un argument plus fort</a:t>
            </a:r>
            <a:r>
              <a:rPr lang="fr-FR" sz="2400" dirty="0" smtClean="0"/>
              <a:t> que B, ce qui signifie que l’on pourrait admettre A comme étant un argument en faveur de C, sans nécessairement admettre B. Au contraire, si l’on vise la conclusion C’, </a:t>
            </a:r>
            <a:r>
              <a:rPr lang="fr-FR" sz="2400" b="1" dirty="0" smtClean="0"/>
              <a:t>B est un argument plus fort que A</a:t>
            </a:r>
            <a:r>
              <a:rPr lang="fr-FR" sz="2400" dirty="0" smtClean="0"/>
              <a:t>. On voit que cet ordre des arguments ne correspond pas à celui des quantités exprimées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err="1" smtClean="0"/>
              <a:t>Adverbe</a:t>
            </a:r>
            <a:r>
              <a:rPr lang="cs-CZ" i="1" dirty="0" smtClean="0"/>
              <a:t> </a:t>
            </a:r>
            <a:r>
              <a:rPr lang="cs-CZ" i="1" dirty="0" err="1" smtClean="0"/>
              <a:t>Même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 dirty="0" smtClean="0"/>
              <a:t>Même</a:t>
            </a:r>
            <a:r>
              <a:rPr lang="fr-FR" i="1" dirty="0" smtClean="0"/>
              <a:t> </a:t>
            </a:r>
            <a:r>
              <a:rPr lang="fr-FR" dirty="0" smtClean="0"/>
              <a:t>indique que l’on doit considérer que l’on a affaire à un </a:t>
            </a:r>
            <a:r>
              <a:rPr lang="fr-FR" u="sng" dirty="0" smtClean="0"/>
              <a:t>argument fort</a:t>
            </a:r>
            <a:r>
              <a:rPr lang="fr-FR" dirty="0" smtClean="0"/>
              <a:t>. Prenons l’échelle argumentative suivante :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i="1" dirty="0" err="1" smtClean="0"/>
              <a:t>Exemple</a:t>
            </a:r>
            <a:r>
              <a:rPr lang="cs-CZ" i="1" dirty="0" smtClean="0"/>
              <a:t>: </a:t>
            </a:r>
            <a:r>
              <a:rPr lang="fr-FR" i="1" dirty="0" smtClean="0"/>
              <a:t>Jean est un bon vendeur</a:t>
            </a:r>
            <a:r>
              <a:rPr lang="cs-CZ" i="1" dirty="0" smtClean="0"/>
              <a:t>.</a:t>
            </a:r>
            <a:r>
              <a:rPr lang="fr-FR" i="1" dirty="0" smtClean="0"/>
              <a:t> </a:t>
            </a:r>
          </a:p>
          <a:p>
            <a:pPr>
              <a:buFontTx/>
              <a:buChar char="-"/>
            </a:pPr>
            <a:r>
              <a:rPr lang="fr-FR" i="1" dirty="0" smtClean="0"/>
              <a:t>Marie lui a acheté quelque chose </a:t>
            </a:r>
            <a:endParaRPr lang="cs-CZ" i="1" dirty="0" smtClean="0"/>
          </a:p>
          <a:p>
            <a:pPr>
              <a:buFontTx/>
              <a:buChar char="-"/>
            </a:pPr>
            <a:r>
              <a:rPr lang="fr-FR" i="1" dirty="0" smtClean="0"/>
              <a:t>Pierre lui a acheté quelque chose </a:t>
            </a:r>
          </a:p>
          <a:p>
            <a:pPr>
              <a:buNone/>
            </a:pPr>
            <a:r>
              <a:rPr lang="cs-CZ" i="1" dirty="0" smtClean="0"/>
              <a:t>-  </a:t>
            </a:r>
            <a:r>
              <a:rPr lang="fr-FR" i="1" dirty="0" smtClean="0"/>
              <a:t>Françoise lui a acheté quelque chose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fr-FR" b="1" dirty="0" smtClean="0"/>
              <a:t>Oswald Ducrot</a:t>
            </a:r>
            <a:r>
              <a:rPr lang="cs-CZ" b="1" dirty="0" smtClean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200" dirty="0" err="1" smtClean="0"/>
              <a:t>Linguiste</a:t>
            </a:r>
            <a:r>
              <a:rPr lang="cs-CZ" sz="2200" dirty="0" smtClean="0"/>
              <a:t> </a:t>
            </a:r>
            <a:r>
              <a:rPr lang="cs-CZ" sz="2200" dirty="0" err="1" smtClean="0"/>
              <a:t>français</a:t>
            </a:r>
            <a:r>
              <a:rPr lang="cs-CZ" sz="2200" dirty="0" smtClean="0"/>
              <a:t>, d</a:t>
            </a:r>
            <a:r>
              <a:rPr lang="fr-FR" sz="2200" dirty="0" smtClean="0"/>
              <a:t>irecteur d'études à l'EHESS. Auteur de : </a:t>
            </a:r>
            <a:r>
              <a:rPr lang="fr-FR" sz="2200" i="1" dirty="0" smtClean="0"/>
              <a:t>Dire et ne pas dire</a:t>
            </a:r>
            <a:r>
              <a:rPr lang="fr-FR" sz="2200" dirty="0" smtClean="0"/>
              <a:t>.</a:t>
            </a:r>
            <a:r>
              <a:rPr lang="cs-CZ" sz="2200" dirty="0" smtClean="0"/>
              <a:t> </a:t>
            </a:r>
            <a:r>
              <a:rPr lang="fr-FR" sz="2200" i="1" dirty="0" smtClean="0"/>
              <a:t>Principes de sémantique linguistique</a:t>
            </a:r>
            <a:r>
              <a:rPr lang="fr-FR" sz="2200" dirty="0" smtClean="0"/>
              <a:t>, 1998 ; </a:t>
            </a:r>
            <a:r>
              <a:rPr lang="fr-FR" sz="2200" i="1" dirty="0" smtClean="0"/>
              <a:t>Le Dire et le Dit</a:t>
            </a:r>
            <a:r>
              <a:rPr lang="fr-FR" sz="2200" dirty="0" smtClean="0"/>
              <a:t>, 1980 ; </a:t>
            </a:r>
            <a:r>
              <a:rPr lang="fr-FR" sz="2200" i="1" dirty="0" smtClean="0"/>
              <a:t>Les Echelles argumentatives</a:t>
            </a:r>
            <a:r>
              <a:rPr lang="fr-FR" sz="2200" dirty="0" smtClean="0"/>
              <a:t>, 1980 ; </a:t>
            </a:r>
            <a:r>
              <a:rPr lang="fr-FR" sz="2200" i="1" dirty="0" smtClean="0"/>
              <a:t>Les Mots du </a:t>
            </a:r>
            <a:r>
              <a:rPr lang="fr-FR" sz="2200" dirty="0" smtClean="0"/>
              <a:t>discours</a:t>
            </a:r>
            <a:r>
              <a:rPr lang="cs-CZ" sz="2200" dirty="0" smtClean="0"/>
              <a:t>, </a:t>
            </a:r>
            <a:r>
              <a:rPr lang="fr-FR" sz="2200" dirty="0" smtClean="0"/>
              <a:t>1980 </a:t>
            </a:r>
            <a:r>
              <a:rPr lang="fr-FR" sz="2200" dirty="0"/>
              <a:t>; avec Jean-Marie Schaeffer, </a:t>
            </a:r>
            <a:r>
              <a:rPr lang="fr-FR" sz="2200" i="1" dirty="0"/>
              <a:t>Nouveau Dictionnaire encyclopédique</a:t>
            </a:r>
            <a:r>
              <a:rPr lang="cs-CZ" sz="2200" i="1" dirty="0"/>
              <a:t> </a:t>
            </a:r>
            <a:r>
              <a:rPr lang="fr-FR" sz="2200" i="1" dirty="0"/>
              <a:t>des sciences du langage</a:t>
            </a:r>
            <a:r>
              <a:rPr lang="fr-FR" sz="2200" dirty="0"/>
              <a:t>, </a:t>
            </a:r>
            <a:r>
              <a:rPr lang="fr-FR" sz="2200" dirty="0" smtClean="0"/>
              <a:t>1999</a:t>
            </a:r>
            <a:r>
              <a:rPr lang="fr-FR" sz="2200" dirty="0"/>
              <a:t>.</a:t>
            </a:r>
          </a:p>
          <a:p>
            <a:endParaRPr lang="cs-CZ" dirty="0"/>
          </a:p>
        </p:txBody>
      </p:sp>
      <p:pic>
        <p:nvPicPr>
          <p:cNvPr id="1026" name="Picture 2" descr="C:\Users\Madla\Desktop\FFUK\Textová lingvistika\Linguistique textuelle  - já\Linguistique textuelle\Duc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173355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fr-FR" dirty="0" smtClean="0"/>
              <a:t>Pour marquer l’argument le plus fort, on peu</a:t>
            </a:r>
            <a:r>
              <a:rPr lang="cs-CZ" dirty="0" smtClean="0"/>
              <a:t>t  </a:t>
            </a:r>
            <a:r>
              <a:rPr lang="fr-FR" dirty="0" smtClean="0"/>
              <a:t>dire : </a:t>
            </a:r>
          </a:p>
          <a:p>
            <a:pPr algn="ctr">
              <a:buNone/>
            </a:pPr>
            <a:r>
              <a:rPr lang="fr-FR" b="1" i="1" dirty="0" smtClean="0"/>
              <a:t>Même</a:t>
            </a:r>
            <a:r>
              <a:rPr lang="fr-FR" i="1" dirty="0" smtClean="0"/>
              <a:t> Marie lui a acheté quelque chose.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fr-FR" dirty="0" smtClean="0"/>
              <a:t>Cela signifie qu’il y a de l’intensité à dire cela, et présuppose que Marie n’est pas dépensière, contrairement à Pierre. La conclusion s’en trouve naturellement renforcée 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cs-CZ" dirty="0" smtClean="0"/>
              <a:t>		</a:t>
            </a:r>
            <a:r>
              <a:rPr lang="fr-FR" i="1" dirty="0" smtClean="0"/>
              <a:t>Même Marie lui a acheté quelque chose, </a:t>
            </a:r>
            <a:r>
              <a:rPr lang="cs-CZ" i="1" dirty="0" smtClean="0"/>
              <a:t>	</a:t>
            </a:r>
            <a:r>
              <a:rPr lang="fr-FR" i="1" dirty="0" smtClean="0"/>
              <a:t>c’est </a:t>
            </a:r>
            <a:r>
              <a:rPr lang="cs-CZ" i="1" dirty="0" smtClean="0"/>
              <a:t>	</a:t>
            </a:r>
            <a:r>
              <a:rPr lang="fr-FR" i="1" dirty="0" smtClean="0"/>
              <a:t>dire si Jean est un bon vendeur !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Théorie</a:t>
            </a:r>
            <a:r>
              <a:rPr lang="cs-CZ" sz="4000" b="1" dirty="0" smtClean="0"/>
              <a:t> de ADL (résumé)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-</a:t>
            </a:r>
            <a:r>
              <a:rPr lang="cs-CZ" sz="6000" dirty="0" smtClean="0"/>
              <a:t> 	</a:t>
            </a:r>
            <a:r>
              <a:rPr lang="fr-FR" sz="3300" dirty="0" smtClean="0"/>
              <a:t>Théorie sémantique du discours, t</a:t>
            </a:r>
            <a:r>
              <a:rPr lang="cs-CZ" sz="3300" dirty="0" smtClean="0"/>
              <a:t>h</a:t>
            </a:r>
            <a:r>
              <a:rPr lang="fr-FR" sz="3300" dirty="0" smtClean="0"/>
              <a:t>éorie structuraliste</a:t>
            </a:r>
            <a:endParaRPr lang="cs-CZ" sz="3300" dirty="0" smtClean="0"/>
          </a:p>
          <a:p>
            <a:pPr>
              <a:buFontTx/>
              <a:buChar char="-"/>
            </a:pPr>
            <a:r>
              <a:rPr lang="fr-FR" sz="3300" dirty="0" smtClean="0"/>
              <a:t>Argumentation est inhérente à la structure de la langue, on n´est pas obligé de prendre en considéraion la situation de l´énonciation</a:t>
            </a:r>
            <a:r>
              <a:rPr lang="cs-CZ" sz="3300" dirty="0" smtClean="0"/>
              <a:t> </a:t>
            </a:r>
            <a:r>
              <a:rPr lang="cs-CZ" sz="3300" dirty="0" err="1" smtClean="0"/>
              <a:t>concrète</a:t>
            </a:r>
            <a:r>
              <a:rPr lang="cs-CZ" sz="3300" dirty="0" smtClean="0"/>
              <a:t>.</a:t>
            </a:r>
          </a:p>
          <a:p>
            <a:pPr>
              <a:buFontTx/>
              <a:buChar char="-"/>
            </a:pPr>
            <a:r>
              <a:rPr lang="cs-CZ" sz="3300" dirty="0" smtClean="0"/>
              <a:t>Pour </a:t>
            </a:r>
            <a:r>
              <a:rPr lang="cs-CZ" sz="3300" dirty="0" err="1" smtClean="0"/>
              <a:t>arriver</a:t>
            </a:r>
            <a:r>
              <a:rPr lang="cs-CZ" sz="3300" dirty="0" smtClean="0"/>
              <a:t> au </a:t>
            </a:r>
            <a:r>
              <a:rPr lang="cs-CZ" sz="3300" dirty="0" err="1" smtClean="0"/>
              <a:t>sens</a:t>
            </a:r>
            <a:r>
              <a:rPr lang="cs-CZ" sz="3300" dirty="0" smtClean="0"/>
              <a:t> d´</a:t>
            </a:r>
            <a:r>
              <a:rPr lang="cs-CZ" sz="3300" dirty="0" err="1" smtClean="0"/>
              <a:t>un</a:t>
            </a:r>
            <a:r>
              <a:rPr lang="cs-CZ" sz="3300" dirty="0" smtClean="0"/>
              <a:t> </a:t>
            </a:r>
            <a:r>
              <a:rPr lang="cs-CZ" sz="3300" dirty="0" err="1" smtClean="0"/>
              <a:t>énoncé</a:t>
            </a:r>
            <a:r>
              <a:rPr lang="cs-CZ" sz="3300" dirty="0" smtClean="0"/>
              <a:t>, on </a:t>
            </a:r>
            <a:r>
              <a:rPr lang="cs-CZ" sz="3300" dirty="0" err="1" smtClean="0"/>
              <a:t>doit</a:t>
            </a:r>
            <a:r>
              <a:rPr lang="cs-CZ" sz="3300" dirty="0" smtClean="0"/>
              <a:t> </a:t>
            </a:r>
            <a:r>
              <a:rPr lang="cs-CZ" sz="3300" dirty="0" err="1" smtClean="0"/>
              <a:t>prendre</a:t>
            </a:r>
            <a:r>
              <a:rPr lang="cs-CZ" sz="3300" dirty="0" smtClean="0"/>
              <a:t> </a:t>
            </a:r>
            <a:r>
              <a:rPr lang="cs-CZ" sz="3300" dirty="0" err="1" smtClean="0"/>
              <a:t>en</a:t>
            </a:r>
            <a:r>
              <a:rPr lang="cs-CZ" sz="3300" dirty="0" smtClean="0"/>
              <a:t> </a:t>
            </a:r>
            <a:r>
              <a:rPr lang="cs-CZ" sz="3300" dirty="0" err="1" smtClean="0"/>
              <a:t>considération</a:t>
            </a:r>
            <a:r>
              <a:rPr lang="cs-CZ" sz="3300" dirty="0" smtClean="0"/>
              <a:t> son </a:t>
            </a:r>
            <a:r>
              <a:rPr lang="cs-CZ" sz="3300" dirty="0" err="1" smtClean="0"/>
              <a:t>contenu</a:t>
            </a:r>
            <a:r>
              <a:rPr lang="cs-CZ" sz="3300" dirty="0" smtClean="0"/>
              <a:t> implicite </a:t>
            </a:r>
            <a:r>
              <a:rPr lang="cs-CZ" sz="3300" dirty="0" err="1" smtClean="0"/>
              <a:t>profond</a:t>
            </a:r>
            <a:r>
              <a:rPr lang="cs-CZ" sz="3300" dirty="0" smtClean="0"/>
              <a:t>.</a:t>
            </a:r>
          </a:p>
          <a:p>
            <a:pPr>
              <a:buFontTx/>
              <a:buChar char="-"/>
            </a:pPr>
            <a:r>
              <a:rPr lang="fr-FR" sz="3300" dirty="0" smtClean="0"/>
              <a:t>On travaille sur l´ensemble de réactions possibles à un énoncé</a:t>
            </a:r>
            <a:r>
              <a:rPr lang="cs-CZ" sz="3300" dirty="0" smtClean="0"/>
              <a:t>. </a:t>
            </a:r>
          </a:p>
          <a:p>
            <a:pPr>
              <a:buFontTx/>
              <a:buChar char="-"/>
            </a:pPr>
            <a:endParaRPr lang="cs-CZ" sz="5100" dirty="0" smtClean="0"/>
          </a:p>
          <a:p>
            <a:pPr>
              <a:buFontTx/>
              <a:buChar char="-"/>
            </a:pPr>
            <a:endParaRPr lang="cs-CZ" sz="5100" dirty="0" smtClean="0"/>
          </a:p>
          <a:p>
            <a:endParaRPr lang="cs-CZ" dirty="0"/>
          </a:p>
        </p:txBody>
      </p:sp>
      <p:pic>
        <p:nvPicPr>
          <p:cNvPr id="5" name="Nahraný zvuk">
            <a:hlinkClick r:id="" action="ppaction://media"/>
          </p:cNvPr>
          <p:cNvPicPr>
            <a:picLocks noRot="1" noChangeAspect="1"/>
          </p:cNvPicPr>
          <p:nvPr>
            <a:wavAudioFile r:embed="rId1" name="Nahraný zvuk"/>
          </p:nvPr>
        </p:nvPicPr>
        <p:blipFill>
          <a:blip r:embed="rId3" cstate="print"/>
          <a:stretch>
            <a:fillRect/>
          </a:stretch>
        </p:blipFill>
        <p:spPr>
          <a:xfrm>
            <a:off x="39239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Jean-Claude Anscombre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2200" dirty="0" smtClean="0"/>
              <a:t>	</a:t>
            </a:r>
          </a:p>
          <a:p>
            <a:pPr>
              <a:buNone/>
            </a:pPr>
            <a:endParaRPr lang="cs-CZ" sz="2200" dirty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lnSpc>
                <a:spcPct val="170000"/>
              </a:lnSpc>
              <a:buNone/>
            </a:pPr>
            <a:r>
              <a:rPr lang="cs-CZ" sz="3100" dirty="0" smtClean="0"/>
              <a:t>	</a:t>
            </a:r>
            <a:endParaRPr lang="fr-FR" sz="5000" dirty="0" smtClean="0"/>
          </a:p>
          <a:p>
            <a:pPr>
              <a:buNone/>
            </a:pPr>
            <a:r>
              <a:rPr lang="cs-CZ" sz="5000" dirty="0"/>
              <a:t/>
            </a:r>
            <a:br>
              <a:rPr lang="cs-CZ" sz="5000" dirty="0"/>
            </a:br>
            <a:endParaRPr lang="fr-FR" sz="5000" dirty="0"/>
          </a:p>
          <a:p>
            <a:pPr>
              <a:lnSpc>
                <a:spcPct val="170000"/>
              </a:lnSpc>
              <a:buNone/>
            </a:pPr>
            <a:r>
              <a:rPr lang="cs-CZ" sz="4200" dirty="0" smtClean="0"/>
              <a:t>	</a:t>
            </a:r>
          </a:p>
          <a:p>
            <a:pPr>
              <a:lnSpc>
                <a:spcPct val="170000"/>
              </a:lnSpc>
              <a:buNone/>
            </a:pPr>
            <a:r>
              <a:rPr lang="cs-CZ" sz="4200" dirty="0" smtClean="0"/>
              <a:t>	</a:t>
            </a:r>
            <a:r>
              <a:rPr lang="fr-FR" sz="6800" dirty="0" smtClean="0"/>
              <a:t>Linguiste français, directeur de Recherche émérite, Université de Paris XIII, CNRS-LDI</a:t>
            </a:r>
            <a:r>
              <a:rPr lang="cs-CZ" sz="6800" dirty="0" smtClean="0"/>
              <a:t>.</a:t>
            </a:r>
            <a:r>
              <a:rPr lang="fr-FR" sz="6800" dirty="0" smtClean="0"/>
              <a:t> </a:t>
            </a:r>
            <a:r>
              <a:rPr lang="cs-CZ" sz="6800" dirty="0" smtClean="0"/>
              <a:t>A</a:t>
            </a:r>
            <a:r>
              <a:rPr lang="fr-FR" sz="6800" dirty="0" smtClean="0"/>
              <a:t>uteur de: Théorie des topoï (1999), Voix et marqueurs du discours : des connecteurs à l'argument d'autorité (2012), Méditative, polyphonie et modalité en français (2014), Opérateurs discursifs du français (2017)</a:t>
            </a:r>
            <a:endParaRPr lang="cs-CZ" sz="6800" dirty="0"/>
          </a:p>
        </p:txBody>
      </p:sp>
      <p:pic>
        <p:nvPicPr>
          <p:cNvPr id="2050" name="Picture 2" descr="C:\Users\Madla\Desktop\FFUK\Textová lingvistika\Linguistique textuelle  - já\Linguistique textuelle\Jean-Claude-Anscomb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77512"/>
            <a:ext cx="1872208" cy="2372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688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Ducrot</a:t>
            </a:r>
            <a:r>
              <a:rPr lang="cs-CZ" b="1" dirty="0" smtClean="0"/>
              <a:t> </a:t>
            </a:r>
            <a:r>
              <a:rPr lang="cs-CZ" b="1" dirty="0" err="1" smtClean="0"/>
              <a:t>sur</a:t>
            </a:r>
            <a:r>
              <a:rPr lang="cs-CZ" b="1" dirty="0" smtClean="0"/>
              <a:t> la </a:t>
            </a:r>
            <a:r>
              <a:rPr lang="cs-CZ" b="1" dirty="0" err="1" smtClean="0"/>
              <a:t>rhétorique</a:t>
            </a:r>
            <a:r>
              <a:rPr lang="fr-FR" b="1" dirty="0" smtClean="0"/>
              <a:t> </a:t>
            </a:r>
            <a:r>
              <a:rPr lang="fr-FR" b="1" dirty="0"/>
              <a:t>:</a:t>
            </a:r>
            <a:r>
              <a:rPr lang="fr-FR" dirty="0"/>
              <a:t> </a:t>
            </a:r>
            <a:endParaRPr lang="fr-FR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«</a:t>
            </a:r>
            <a:r>
              <a:rPr lang="fr-FR" dirty="0" smtClean="0"/>
              <a:t>La </a:t>
            </a:r>
            <a:r>
              <a:rPr lang="fr-FR" dirty="0"/>
              <a:t>rhétorique, au sens habituel du terme, ne dit pas </a:t>
            </a:r>
            <a:r>
              <a:rPr lang="fr-FR" dirty="0" smtClean="0"/>
              <a:t>ce</a:t>
            </a:r>
            <a:r>
              <a:rPr lang="cs-CZ" dirty="0" smtClean="0"/>
              <a:t> </a:t>
            </a:r>
            <a:r>
              <a:rPr lang="fr-FR" dirty="0" smtClean="0"/>
              <a:t>qu'est </a:t>
            </a:r>
            <a:r>
              <a:rPr lang="fr-FR" dirty="0"/>
              <a:t>le langage, mais comment se servir du langage pour arriver à ses fins, </a:t>
            </a:r>
            <a:r>
              <a:rPr lang="fr-FR" dirty="0" smtClean="0"/>
              <a:t>la fin étant </a:t>
            </a:r>
            <a:r>
              <a:rPr lang="fr-FR" b="1" dirty="0" smtClean="0"/>
              <a:t>la persuasion</a:t>
            </a:r>
            <a:r>
              <a:rPr lang="fr-FR" dirty="0" smtClean="0"/>
              <a:t>. Elle </a:t>
            </a:r>
            <a:r>
              <a:rPr lang="fr-FR" dirty="0"/>
              <a:t>reste donc externe au langage</a:t>
            </a:r>
            <a:r>
              <a:rPr lang="fr-FR" dirty="0" smtClean="0"/>
              <a:t>. </a:t>
            </a:r>
            <a:r>
              <a:rPr lang="fr-FR" dirty="0"/>
              <a:t>Pour ma part, j'entends par argumentation le fait qu'on ne peut décrire le sens des constructions syntaxiques qu'en indiquant à </a:t>
            </a:r>
            <a:r>
              <a:rPr lang="fr-FR" b="1" dirty="0"/>
              <a:t>quelles conclusions la personne qui utilise ces mots prétend arriver dans son discours</a:t>
            </a:r>
            <a:r>
              <a:rPr lang="fr-FR" dirty="0"/>
              <a:t>. Que cela persuade ou non le destinataire n'est pas l'objet de mon travail. J'ai en fait l'espoir de travailler à l'intérieur même de la linguistique et plus précisément de la sémantique linguistique</a:t>
            </a:r>
            <a:r>
              <a:rPr lang="fr-FR" dirty="0" smtClean="0"/>
              <a:t>.</a:t>
            </a:r>
            <a:r>
              <a:rPr lang="cs-CZ" dirty="0" smtClean="0"/>
              <a:t>»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https://www.scienceshumaines.com/la-force-des-mots-entretien-avec-oswald-ducrot_fr_12003.html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la persuasion">
            <a:hlinkClick r:id="" action="ppaction://media"/>
          </p:cNvPr>
          <p:cNvPicPr>
            <a:picLocks noRot="1" noChangeAspect="1"/>
          </p:cNvPicPr>
          <p:nvPr>
            <a:wavAudioFile r:embed="rId1" name="la persuasion"/>
          </p:nvPr>
        </p:nvPicPr>
        <p:blipFill>
          <a:blip r:embed="rId4" cstate="print"/>
          <a:stretch>
            <a:fillRect/>
          </a:stretch>
        </p:blipFill>
        <p:spPr>
          <a:xfrm>
            <a:off x="539552" y="2204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b="1" dirty="0" err="1" smtClean="0"/>
              <a:t>Anscombre</a:t>
            </a:r>
            <a:r>
              <a:rPr lang="cs-CZ" b="1" dirty="0" smtClean="0"/>
              <a:t> </a:t>
            </a:r>
            <a:r>
              <a:rPr lang="cs-CZ" b="1" dirty="0" err="1" smtClean="0"/>
              <a:t>sur</a:t>
            </a:r>
            <a:r>
              <a:rPr lang="cs-CZ" b="1" dirty="0" smtClean="0"/>
              <a:t> l´ADL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/>
              <a:t>	«</a:t>
            </a:r>
            <a:r>
              <a:rPr lang="fr-FR" dirty="0" smtClean="0"/>
              <a:t>Notre propos général est d'établir une théorie de l'interprétation des énoncés, ou selon une terminologie largement répandue, une </a:t>
            </a:r>
            <a:r>
              <a:rPr lang="fr-FR" b="1" dirty="0" smtClean="0"/>
              <a:t>théorie du sens </a:t>
            </a:r>
            <a:r>
              <a:rPr lang="fr-FR" dirty="0" smtClean="0"/>
              <a:t>des énoncés.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fr-FR" dirty="0" smtClean="0"/>
              <a:t>Pour nous le sens d'un énoncé n'est pas determinable directement à partir de </a:t>
            </a:r>
            <a:r>
              <a:rPr lang="fr-FR" b="1" dirty="0" smtClean="0"/>
              <a:t>la forme de surface </a:t>
            </a:r>
            <a:r>
              <a:rPr lang="fr-FR" dirty="0" smtClean="0"/>
              <a:t>qui le manifeste. Il faut procéder de façon médiate, par le biais d'entités construites et de règles de manipulation de ces entités. En bref, le sens des énoncés sera </a:t>
            </a:r>
            <a:r>
              <a:rPr lang="cs-CZ" dirty="0" smtClean="0"/>
              <a:t>„</a:t>
            </a:r>
            <a:r>
              <a:rPr lang="fr-FR" dirty="0" smtClean="0"/>
              <a:t>calculé</a:t>
            </a:r>
            <a:r>
              <a:rPr lang="cs-CZ" dirty="0" smtClean="0"/>
              <a:t>“</a:t>
            </a:r>
            <a:r>
              <a:rPr lang="fr-FR" dirty="0" smtClean="0"/>
              <a:t> à partir </a:t>
            </a:r>
            <a:r>
              <a:rPr lang="fr-FR" b="1" dirty="0" smtClean="0"/>
              <a:t>de valeurs sémantiques </a:t>
            </a:r>
            <a:r>
              <a:rPr lang="cs-CZ" b="1" dirty="0" smtClean="0"/>
              <a:t>„</a:t>
            </a:r>
            <a:r>
              <a:rPr lang="fr-FR" b="1" dirty="0" smtClean="0"/>
              <a:t>profondes</a:t>
            </a:r>
            <a:r>
              <a:rPr lang="cs-CZ" b="1" dirty="0" smtClean="0"/>
              <a:t>“</a:t>
            </a:r>
            <a:r>
              <a:rPr lang="fr-FR" dirty="0" smtClean="0"/>
              <a:t>, jouant dans le domaine sémantique un rôle analogue à celui de la structure profonde en grammaire generative</a:t>
            </a:r>
            <a:r>
              <a:rPr lang="cs-CZ" dirty="0" smtClean="0"/>
              <a:t>.</a:t>
            </a:r>
            <a:r>
              <a:rPr lang="fr-FR" dirty="0" smtClean="0"/>
              <a:t>»</a:t>
            </a:r>
            <a:endParaRPr lang="cs-CZ" dirty="0" smtClean="0"/>
          </a:p>
          <a:p>
            <a:pPr>
              <a:buNone/>
            </a:pPr>
            <a:r>
              <a:rPr lang="cs-CZ" sz="2800" i="1" dirty="0" smtClean="0"/>
              <a:t>                            La </a:t>
            </a:r>
            <a:r>
              <a:rPr lang="cs-CZ" sz="2800" i="1" dirty="0" err="1" smtClean="0"/>
              <a:t>théorie</a:t>
            </a:r>
            <a:r>
              <a:rPr lang="cs-CZ" sz="2800" i="1" dirty="0" smtClean="0"/>
              <a:t> des </a:t>
            </a:r>
            <a:r>
              <a:rPr lang="cs-CZ" sz="2800" i="1" dirty="0" err="1" smtClean="0"/>
              <a:t>topoi</a:t>
            </a:r>
            <a:r>
              <a:rPr lang="cs-CZ" sz="2800" i="1" dirty="0" smtClean="0"/>
              <a:t>: </a:t>
            </a:r>
            <a:r>
              <a:rPr lang="cs-CZ" sz="2800" i="1" dirty="0" err="1" smtClean="0"/>
              <a:t>sémantique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ou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rhétorique</a:t>
            </a:r>
            <a:r>
              <a:rPr lang="cs-CZ" sz="2800" i="1" dirty="0" smtClean="0"/>
              <a:t>?</a:t>
            </a:r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http://documents.irevues.inist.fr/bitstream/handle/2042/15167/HERMES_1995_15_185.pdf</a:t>
            </a:r>
            <a:endParaRPr lang="cs-CZ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b="1" dirty="0" err="1" smtClean="0"/>
              <a:t>Thèse</a:t>
            </a:r>
            <a:r>
              <a:rPr lang="cs-CZ" b="1" dirty="0" smtClean="0"/>
              <a:t> </a:t>
            </a:r>
            <a:r>
              <a:rPr lang="cs-CZ" b="1" dirty="0" err="1" smtClean="0"/>
              <a:t>refutée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 smtClean="0"/>
              <a:t>existe</a:t>
            </a:r>
            <a:r>
              <a:rPr lang="cs-CZ" dirty="0" smtClean="0"/>
              <a:t> </a:t>
            </a:r>
            <a:r>
              <a:rPr lang="cs-CZ" dirty="0" err="1" smtClean="0"/>
              <a:t>trois</a:t>
            </a:r>
            <a:r>
              <a:rPr lang="cs-CZ" dirty="0" smtClean="0"/>
              <a:t> </a:t>
            </a:r>
            <a:r>
              <a:rPr lang="cs-CZ" dirty="0" err="1" smtClean="0"/>
              <a:t>niveaux</a:t>
            </a:r>
            <a:r>
              <a:rPr lang="cs-CZ" dirty="0" smtClean="0"/>
              <a:t> d´</a:t>
            </a:r>
            <a:r>
              <a:rPr lang="cs-CZ" dirty="0" err="1" smtClean="0"/>
              <a:t>étude</a:t>
            </a:r>
            <a:r>
              <a:rPr lang="cs-CZ" dirty="0" smtClean="0"/>
              <a:t> de l´</a:t>
            </a:r>
            <a:r>
              <a:rPr lang="cs-CZ" dirty="0" err="1" smtClean="0"/>
              <a:t>énoncé</a:t>
            </a:r>
            <a:r>
              <a:rPr lang="cs-CZ" dirty="0" smtClean="0"/>
              <a:t>: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Syntaxique</a:t>
            </a:r>
            <a:r>
              <a:rPr lang="cs-CZ" dirty="0" smtClean="0"/>
              <a:t> (= </a:t>
            </a:r>
            <a:r>
              <a:rPr lang="cs-CZ" dirty="0" err="1" smtClean="0"/>
              <a:t>grammaticalité</a:t>
            </a:r>
            <a:r>
              <a:rPr lang="cs-CZ" dirty="0" smtClean="0"/>
              <a:t> de l´</a:t>
            </a:r>
            <a:r>
              <a:rPr lang="cs-CZ" dirty="0" err="1" smtClean="0"/>
              <a:t>énoncé</a:t>
            </a:r>
            <a:r>
              <a:rPr lang="cs-CZ" dirty="0" smtClean="0"/>
              <a:t>)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Sémantique</a:t>
            </a:r>
            <a:r>
              <a:rPr lang="cs-CZ" dirty="0" smtClean="0"/>
              <a:t> (= </a:t>
            </a:r>
            <a:r>
              <a:rPr lang="cs-CZ" dirty="0" err="1" smtClean="0"/>
              <a:t>liens</a:t>
            </a:r>
            <a:r>
              <a:rPr lang="cs-CZ" dirty="0" smtClean="0"/>
              <a:t> </a:t>
            </a:r>
            <a:r>
              <a:rPr lang="cs-CZ" dirty="0" err="1" smtClean="0"/>
              <a:t>entre</a:t>
            </a:r>
            <a:r>
              <a:rPr lang="cs-CZ" dirty="0" smtClean="0"/>
              <a:t> les </a:t>
            </a:r>
            <a:r>
              <a:rPr lang="cs-CZ" dirty="0" err="1" smtClean="0"/>
              <a:t>signes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les </a:t>
            </a:r>
            <a:r>
              <a:rPr lang="cs-CZ" dirty="0" err="1" smtClean="0"/>
              <a:t>référents</a:t>
            </a:r>
            <a:r>
              <a:rPr lang="cs-CZ" dirty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l´</a:t>
            </a:r>
            <a:r>
              <a:rPr lang="cs-CZ" dirty="0" err="1" smtClean="0"/>
              <a:t>échelle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vrai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faux)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Pragmatique</a:t>
            </a:r>
            <a:r>
              <a:rPr lang="cs-CZ" b="1" dirty="0" smtClean="0"/>
              <a:t> </a:t>
            </a:r>
            <a:r>
              <a:rPr lang="cs-CZ" dirty="0" smtClean="0"/>
              <a:t>(= </a:t>
            </a:r>
            <a:r>
              <a:rPr lang="cs-CZ" dirty="0" err="1" smtClean="0"/>
              <a:t>situation</a:t>
            </a:r>
            <a:r>
              <a:rPr lang="cs-CZ" dirty="0" smtClean="0"/>
              <a:t> de l´</a:t>
            </a:r>
            <a:r>
              <a:rPr lang="cs-CZ" dirty="0" err="1" smtClean="0"/>
              <a:t>énonciation</a:t>
            </a:r>
            <a:r>
              <a:rPr lang="cs-CZ" dirty="0" smtClean="0"/>
              <a:t>, l´</a:t>
            </a:r>
            <a:r>
              <a:rPr lang="cs-CZ" dirty="0" err="1" smtClean="0"/>
              <a:t>effet</a:t>
            </a:r>
            <a:r>
              <a:rPr lang="cs-CZ" dirty="0" smtClean="0"/>
              <a:t> de l´</a:t>
            </a:r>
            <a:r>
              <a:rPr lang="cs-CZ" dirty="0" err="1" smtClean="0"/>
              <a:t>énoncé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destinataire</a:t>
            </a:r>
            <a:r>
              <a:rPr lang="cs-CZ" dirty="0" smtClean="0"/>
              <a:t>, les </a:t>
            </a:r>
            <a:r>
              <a:rPr lang="cs-CZ" dirty="0" err="1" smtClean="0"/>
              <a:t>actes</a:t>
            </a:r>
            <a:r>
              <a:rPr lang="cs-CZ" dirty="0" smtClean="0"/>
              <a:t> de </a:t>
            </a:r>
            <a:r>
              <a:rPr lang="cs-CZ" dirty="0" err="1" smtClean="0"/>
              <a:t>paroles</a:t>
            </a:r>
            <a:r>
              <a:rPr lang="cs-CZ" dirty="0" smtClean="0"/>
              <a:t>)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dirty="0" err="1" smtClean="0"/>
              <a:t>Selon</a:t>
            </a:r>
            <a:r>
              <a:rPr lang="cs-CZ" dirty="0" smtClean="0"/>
              <a:t> les </a:t>
            </a:r>
            <a:r>
              <a:rPr lang="cs-CZ" dirty="0" err="1" smtClean="0"/>
              <a:t>néo</a:t>
            </a:r>
            <a:r>
              <a:rPr lang="cs-CZ" dirty="0" smtClean="0"/>
              <a:t>-</a:t>
            </a:r>
            <a:r>
              <a:rPr lang="cs-CZ" dirty="0" err="1" smtClean="0"/>
              <a:t>positivistes</a:t>
            </a:r>
            <a:r>
              <a:rPr lang="cs-CZ" dirty="0" smtClean="0"/>
              <a:t> (par ex.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fr-FR" dirty="0" smtClean="0"/>
              <a:t>philosophe américain Charles W. Morris</a:t>
            </a:r>
            <a:r>
              <a:rPr lang="cs-CZ" dirty="0" smtClean="0"/>
              <a:t>), l´</a:t>
            </a:r>
            <a:r>
              <a:rPr lang="cs-CZ" dirty="0" err="1" smtClean="0"/>
              <a:t>étude</a:t>
            </a:r>
            <a:r>
              <a:rPr lang="cs-CZ" dirty="0" smtClean="0"/>
              <a:t> de l´</a:t>
            </a:r>
            <a:r>
              <a:rPr lang="cs-CZ" dirty="0" err="1" smtClean="0"/>
              <a:t>énoncé</a:t>
            </a:r>
            <a:r>
              <a:rPr lang="cs-CZ" dirty="0" smtClean="0"/>
              <a:t> suit l´</a:t>
            </a:r>
            <a:r>
              <a:rPr lang="cs-CZ" dirty="0" err="1" smtClean="0"/>
              <a:t>ordre</a:t>
            </a:r>
            <a:r>
              <a:rPr lang="cs-CZ" dirty="0" smtClean="0"/>
              <a:t> </a:t>
            </a:r>
            <a:r>
              <a:rPr lang="cs-CZ" dirty="0" err="1" smtClean="0"/>
              <a:t>linéaire</a:t>
            </a:r>
            <a:r>
              <a:rPr lang="cs-CZ" dirty="0" smtClean="0"/>
              <a:t> de ces </a:t>
            </a:r>
            <a:r>
              <a:rPr lang="cs-CZ" dirty="0" err="1" smtClean="0"/>
              <a:t>niveaux</a:t>
            </a:r>
            <a:r>
              <a:rPr lang="cs-CZ" dirty="0" smtClean="0"/>
              <a:t> </a:t>
            </a:r>
          </a:p>
          <a:p>
            <a:pPr marL="514350" indent="-514350">
              <a:buNone/>
            </a:pPr>
            <a:r>
              <a:rPr lang="cs-CZ" dirty="0" smtClean="0"/>
              <a:t>	(</a:t>
            </a:r>
            <a:r>
              <a:rPr lang="cs-CZ" dirty="0" err="1" smtClean="0"/>
              <a:t>syntaxe</a:t>
            </a:r>
            <a:r>
              <a:rPr lang="cs-CZ" dirty="0" smtClean="0"/>
              <a:t>→</a:t>
            </a:r>
            <a:r>
              <a:rPr lang="cs-CZ" dirty="0" err="1" smtClean="0"/>
              <a:t>sémantique</a:t>
            </a:r>
            <a:r>
              <a:rPr lang="cs-CZ" dirty="0" smtClean="0"/>
              <a:t>→</a:t>
            </a:r>
            <a:r>
              <a:rPr lang="cs-CZ" dirty="0" err="1" smtClean="0"/>
              <a:t>pragmatique</a:t>
            </a:r>
            <a:r>
              <a:rPr lang="cs-CZ" dirty="0" smtClean="0"/>
              <a:t>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Thèse</a:t>
            </a:r>
            <a:r>
              <a:rPr lang="cs-CZ" b="1" dirty="0" smtClean="0"/>
              <a:t> de </a:t>
            </a:r>
            <a:r>
              <a:rPr lang="cs-CZ" b="1" dirty="0" err="1" smtClean="0"/>
              <a:t>Ducrot</a:t>
            </a:r>
            <a:r>
              <a:rPr lang="cs-CZ" b="1" dirty="0" smtClean="0"/>
              <a:t> </a:t>
            </a:r>
            <a:r>
              <a:rPr lang="cs-CZ" b="1" dirty="0" err="1" smtClean="0"/>
              <a:t>et</a:t>
            </a:r>
            <a:r>
              <a:rPr lang="cs-CZ" b="1" dirty="0" smtClean="0"/>
              <a:t> </a:t>
            </a:r>
            <a:r>
              <a:rPr lang="cs-CZ" b="1" dirty="0" err="1" smtClean="0"/>
              <a:t>Anscombre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i="1" dirty="0" smtClean="0"/>
              <a:t>«</a:t>
            </a:r>
            <a:r>
              <a:rPr lang="fr-FR" i="1" dirty="0" smtClean="0"/>
              <a:t>Dans la plupart des énoncés, il y a certains traits qui déterminent leur valeur pragmatique indépendamment de leur contenu informatif.»</a:t>
            </a: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dirty="0" smtClean="0"/>
              <a:t>→ </a:t>
            </a:r>
            <a:r>
              <a:rPr lang="cs-CZ" dirty="0" err="1" smtClean="0"/>
              <a:t>il</a:t>
            </a:r>
            <a:r>
              <a:rPr lang="cs-CZ" dirty="0" smtClean="0"/>
              <a:t> s´</a:t>
            </a:r>
            <a:r>
              <a:rPr lang="cs-CZ" dirty="0" err="1" smtClean="0"/>
              <a:t>agit</a:t>
            </a:r>
            <a:r>
              <a:rPr lang="cs-CZ" dirty="0" smtClean="0"/>
              <a:t> des </a:t>
            </a:r>
            <a:r>
              <a:rPr lang="cs-CZ" b="1" dirty="0" err="1" smtClean="0"/>
              <a:t>marques</a:t>
            </a:r>
            <a:r>
              <a:rPr lang="cs-CZ" b="1" dirty="0" smtClean="0"/>
              <a:t> </a:t>
            </a:r>
            <a:r>
              <a:rPr lang="cs-CZ" b="1" dirty="0" err="1" smtClean="0"/>
              <a:t>imbriquées</a:t>
            </a:r>
            <a:r>
              <a:rPr lang="cs-CZ" b="1" dirty="0" smtClean="0"/>
              <a:t> </a:t>
            </a:r>
            <a:r>
              <a:rPr lang="cs-CZ" dirty="0" err="1" smtClean="0"/>
              <a:t>dans</a:t>
            </a:r>
            <a:r>
              <a:rPr lang="cs-CZ" dirty="0" smtClean="0"/>
              <a:t> la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syntaxique</a:t>
            </a:r>
            <a:r>
              <a:rPr lang="cs-CZ" dirty="0" smtClean="0"/>
              <a:t>. (</a:t>
            </a:r>
            <a:r>
              <a:rPr lang="cs-CZ" dirty="0" err="1" smtClean="0"/>
              <a:t>syntaxe</a:t>
            </a:r>
            <a:r>
              <a:rPr lang="cs-CZ" dirty="0" smtClean="0"/>
              <a:t>→</a:t>
            </a:r>
            <a:r>
              <a:rPr lang="cs-CZ" dirty="0" err="1" smtClean="0"/>
              <a:t>pragmatique</a:t>
            </a:r>
            <a:r>
              <a:rPr lang="cs-CZ" dirty="0" smtClean="0"/>
              <a:t>)</a:t>
            </a: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fr-FR" dirty="0" smtClean="0"/>
              <a:t>→</a:t>
            </a:r>
            <a:r>
              <a:rPr lang="cs-CZ" dirty="0" err="1" smtClean="0"/>
              <a:t>donc</a:t>
            </a:r>
            <a:r>
              <a:rPr lang="cs-CZ" dirty="0" smtClean="0"/>
              <a:t> </a:t>
            </a:r>
            <a:r>
              <a:rPr lang="cs-CZ" dirty="0" err="1" smtClean="0"/>
              <a:t>il</a:t>
            </a:r>
            <a:r>
              <a:rPr lang="cs-CZ" dirty="0" smtClean="0"/>
              <a:t> n´y a pas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ordre</a:t>
            </a:r>
            <a:r>
              <a:rPr lang="cs-CZ" dirty="0" smtClean="0"/>
              <a:t> </a:t>
            </a:r>
            <a:r>
              <a:rPr lang="cs-CZ" dirty="0" err="1" smtClean="0"/>
              <a:t>linéaire</a:t>
            </a:r>
            <a:r>
              <a:rPr lang="cs-CZ" dirty="0" smtClean="0"/>
              <a:t> </a:t>
            </a:r>
            <a:r>
              <a:rPr lang="cs-CZ" dirty="0" err="1" smtClean="0"/>
              <a:t>entre</a:t>
            </a:r>
            <a:r>
              <a:rPr lang="cs-CZ" dirty="0" smtClean="0"/>
              <a:t> la </a:t>
            </a:r>
            <a:r>
              <a:rPr lang="cs-CZ" dirty="0" err="1" smtClean="0"/>
              <a:t>sémantique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la </a:t>
            </a:r>
            <a:r>
              <a:rPr lang="cs-CZ" dirty="0" err="1" smtClean="0"/>
              <a:t>pragmatique</a:t>
            </a:r>
            <a:r>
              <a:rPr lang="cs-CZ" dirty="0" smtClean="0"/>
              <a:t>. La </a:t>
            </a:r>
            <a:r>
              <a:rPr lang="cs-CZ" dirty="0" err="1" smtClean="0"/>
              <a:t>pragmatique</a:t>
            </a:r>
            <a:r>
              <a:rPr lang="cs-CZ" dirty="0" smtClean="0"/>
              <a:t> </a:t>
            </a:r>
            <a:r>
              <a:rPr lang="cs-CZ" dirty="0" err="1" smtClean="0"/>
              <a:t>travaille</a:t>
            </a:r>
            <a:r>
              <a:rPr lang="cs-CZ" dirty="0" smtClean="0"/>
              <a:t> </a:t>
            </a:r>
            <a:r>
              <a:rPr lang="cs-CZ" dirty="0" err="1" smtClean="0"/>
              <a:t>directement</a:t>
            </a:r>
            <a:r>
              <a:rPr lang="cs-CZ" dirty="0" smtClean="0"/>
              <a:t> </a:t>
            </a:r>
            <a:r>
              <a:rPr lang="cs-CZ" dirty="0" err="1" smtClean="0"/>
              <a:t>sur</a:t>
            </a:r>
            <a:r>
              <a:rPr lang="cs-CZ" dirty="0" smtClean="0"/>
              <a:t> la </a:t>
            </a:r>
            <a:r>
              <a:rPr lang="cs-CZ" dirty="0" smtClean="0"/>
              <a:t>syntaxe </a:t>
            </a:r>
            <a:r>
              <a:rPr lang="cs-CZ" dirty="0" smtClean="0"/>
              <a:t>de l´</a:t>
            </a:r>
            <a:r>
              <a:rPr lang="cs-CZ" dirty="0" err="1" smtClean="0"/>
              <a:t>énoncé</a:t>
            </a:r>
            <a:r>
              <a:rPr lang="cs-CZ" dirty="0" smtClean="0"/>
              <a:t>, </a:t>
            </a:r>
            <a:r>
              <a:rPr lang="cs-CZ" dirty="0" err="1" smtClean="0"/>
              <a:t>elle</a:t>
            </a:r>
            <a:r>
              <a:rPr lang="cs-CZ" dirty="0" smtClean="0"/>
              <a:t> </a:t>
            </a:r>
            <a:r>
              <a:rPr lang="cs-CZ" dirty="0" err="1" smtClean="0"/>
              <a:t>est</a:t>
            </a:r>
            <a:r>
              <a:rPr lang="cs-CZ" dirty="0" smtClean="0"/>
              <a:t> </a:t>
            </a:r>
            <a:r>
              <a:rPr lang="cs-CZ" b="1" dirty="0" err="1" smtClean="0"/>
              <a:t>intégrée</a:t>
            </a:r>
            <a:r>
              <a:rPr lang="cs-CZ" b="1" dirty="0" smtClean="0"/>
              <a:t> </a:t>
            </a:r>
            <a:r>
              <a:rPr lang="cs-CZ" b="1" dirty="0" err="1" smtClean="0"/>
              <a:t>dans</a:t>
            </a:r>
            <a:r>
              <a:rPr lang="cs-CZ" b="1" dirty="0" smtClean="0"/>
              <a:t> </a:t>
            </a:r>
            <a:r>
              <a:rPr lang="cs-CZ" b="1" dirty="0" err="1" smtClean="0"/>
              <a:t>sa</a:t>
            </a:r>
            <a:r>
              <a:rPr lang="cs-CZ" b="1" dirty="0" smtClean="0"/>
              <a:t> </a:t>
            </a:r>
            <a:r>
              <a:rPr lang="cs-CZ" b="1" dirty="0" err="1" smtClean="0"/>
              <a:t>structure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Modificateurs</a:t>
            </a:r>
            <a:r>
              <a:rPr lang="cs-CZ" b="1" dirty="0" smtClean="0"/>
              <a:t> </a:t>
            </a:r>
            <a:r>
              <a:rPr lang="cs-CZ" b="1" dirty="0" err="1" smtClean="0"/>
              <a:t>argumentatifs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3600" b="1" dirty="0" smtClean="0"/>
              <a:t>(</a:t>
            </a:r>
            <a:r>
              <a:rPr lang="cs-CZ" sz="3600" b="1" dirty="0" err="1" smtClean="0"/>
              <a:t>mots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du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discours</a:t>
            </a:r>
            <a:r>
              <a:rPr lang="cs-CZ" sz="3600" b="1" dirty="0" smtClean="0"/>
              <a:t>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Anscombre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Ducrot</a:t>
            </a:r>
            <a:r>
              <a:rPr lang="cs-CZ" dirty="0" smtClean="0"/>
              <a:t> </a:t>
            </a:r>
            <a:r>
              <a:rPr lang="cs-CZ" dirty="0" err="1" smtClean="0"/>
              <a:t>étudient</a:t>
            </a:r>
            <a:r>
              <a:rPr lang="cs-CZ" dirty="0" smtClean="0"/>
              <a:t> </a:t>
            </a:r>
            <a:r>
              <a:rPr lang="cs-CZ" dirty="0" err="1" smtClean="0"/>
              <a:t>surtout</a:t>
            </a:r>
            <a:r>
              <a:rPr lang="cs-CZ" dirty="0" smtClean="0"/>
              <a:t> les </a:t>
            </a:r>
            <a:r>
              <a:rPr lang="cs-CZ" dirty="0" err="1" smtClean="0"/>
              <a:t>éléments</a:t>
            </a:r>
            <a:r>
              <a:rPr lang="cs-CZ" dirty="0" smtClean="0"/>
              <a:t> de </a:t>
            </a:r>
            <a:r>
              <a:rPr lang="cs-CZ" dirty="0" err="1" smtClean="0"/>
              <a:t>langues</a:t>
            </a:r>
            <a:r>
              <a:rPr lang="cs-CZ" dirty="0" smtClean="0"/>
              <a:t> </a:t>
            </a:r>
            <a:r>
              <a:rPr lang="cs-CZ" dirty="0" err="1" smtClean="0"/>
              <a:t>qui</a:t>
            </a:r>
            <a:r>
              <a:rPr lang="cs-CZ" dirty="0" smtClean="0"/>
              <a:t> </a:t>
            </a:r>
            <a:r>
              <a:rPr lang="cs-CZ" dirty="0" err="1" smtClean="0"/>
              <a:t>apportent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sens</a:t>
            </a:r>
            <a:r>
              <a:rPr lang="cs-CZ" dirty="0" smtClean="0"/>
              <a:t> </a:t>
            </a:r>
            <a:r>
              <a:rPr lang="cs-CZ" dirty="0" err="1" smtClean="0"/>
              <a:t>aux</a:t>
            </a:r>
            <a:r>
              <a:rPr lang="cs-CZ" dirty="0" smtClean="0"/>
              <a:t> </a:t>
            </a:r>
            <a:r>
              <a:rPr lang="cs-CZ" b="1" dirty="0" err="1" smtClean="0"/>
              <a:t>enchaînements</a:t>
            </a:r>
            <a:r>
              <a:rPr lang="cs-CZ" b="1" dirty="0" smtClean="0"/>
              <a:t> des </a:t>
            </a:r>
            <a:r>
              <a:rPr lang="cs-CZ" b="1" dirty="0" err="1" smtClean="0"/>
              <a:t>énoncés</a:t>
            </a:r>
            <a:r>
              <a:rPr lang="cs-CZ" b="1" dirty="0" smtClean="0"/>
              <a:t>, </a:t>
            </a:r>
            <a:r>
              <a:rPr lang="cs-CZ" b="1" dirty="0" smtClean="0"/>
              <a:t>les </a:t>
            </a:r>
            <a:r>
              <a:rPr lang="cs-CZ" b="1" dirty="0" err="1" smtClean="0"/>
              <a:t>hiérarchisent</a:t>
            </a:r>
            <a:r>
              <a:rPr lang="cs-CZ" b="1" dirty="0" smtClean="0"/>
              <a:t> </a:t>
            </a:r>
            <a:r>
              <a:rPr lang="cs-CZ" b="1" dirty="0" err="1" smtClean="0"/>
              <a:t>et</a:t>
            </a:r>
            <a:r>
              <a:rPr lang="cs-CZ" b="1" dirty="0" smtClean="0"/>
              <a:t> </a:t>
            </a:r>
            <a:r>
              <a:rPr lang="cs-CZ" b="1" dirty="0" err="1" smtClean="0"/>
              <a:t>leur</a:t>
            </a:r>
            <a:r>
              <a:rPr lang="cs-CZ" b="1" dirty="0" smtClean="0"/>
              <a:t> </a:t>
            </a:r>
            <a:r>
              <a:rPr lang="cs-CZ" b="1" dirty="0" err="1" smtClean="0"/>
              <a:t>donnent</a:t>
            </a:r>
            <a:r>
              <a:rPr lang="cs-CZ" b="1" dirty="0" smtClean="0"/>
              <a:t> </a:t>
            </a:r>
            <a:r>
              <a:rPr lang="cs-CZ" b="1" dirty="0" err="1" smtClean="0"/>
              <a:t>une</a:t>
            </a:r>
            <a:r>
              <a:rPr lang="cs-CZ" b="1" dirty="0" smtClean="0"/>
              <a:t> </a:t>
            </a:r>
            <a:r>
              <a:rPr lang="cs-CZ" b="1" dirty="0" err="1" smtClean="0"/>
              <a:t>certaine</a:t>
            </a:r>
            <a:r>
              <a:rPr lang="cs-CZ" b="1" dirty="0" smtClean="0"/>
              <a:t> </a:t>
            </a:r>
            <a:r>
              <a:rPr lang="cs-CZ" b="1" dirty="0" err="1" smtClean="0"/>
              <a:t>force</a:t>
            </a:r>
            <a:r>
              <a:rPr lang="cs-CZ" b="1" dirty="0" smtClean="0"/>
              <a:t> </a:t>
            </a:r>
            <a:r>
              <a:rPr lang="cs-CZ" b="1" dirty="0" err="1" smtClean="0"/>
              <a:t>argumentative</a:t>
            </a:r>
            <a:r>
              <a:rPr lang="cs-CZ" dirty="0" smtClean="0"/>
              <a:t>.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fonction</a:t>
            </a:r>
            <a:r>
              <a:rPr lang="cs-CZ" dirty="0" smtClean="0"/>
              <a:t> n´</a:t>
            </a:r>
            <a:r>
              <a:rPr lang="cs-CZ" dirty="0" err="1" smtClean="0"/>
              <a:t>est</a:t>
            </a:r>
            <a:r>
              <a:rPr lang="cs-CZ" dirty="0" smtClean="0"/>
              <a:t> pas </a:t>
            </a:r>
            <a:r>
              <a:rPr lang="cs-CZ" dirty="0" err="1" smtClean="0"/>
              <a:t>référentielle</a:t>
            </a:r>
            <a:r>
              <a:rPr lang="cs-CZ" dirty="0" smtClean="0"/>
              <a:t> (</a:t>
            </a:r>
            <a:r>
              <a:rPr lang="cs-CZ" dirty="0" err="1" smtClean="0"/>
              <a:t>descriptive</a:t>
            </a:r>
            <a:r>
              <a:rPr lang="cs-CZ" dirty="0" smtClean="0"/>
              <a:t>) </a:t>
            </a:r>
            <a:r>
              <a:rPr lang="cs-CZ" dirty="0" err="1" smtClean="0"/>
              <a:t>mais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</a:t>
            </a:r>
            <a:r>
              <a:rPr lang="cs-CZ" dirty="0" err="1" smtClean="0"/>
              <a:t>aux</a:t>
            </a:r>
            <a:r>
              <a:rPr lang="cs-CZ" dirty="0" smtClean="0"/>
              <a:t> </a:t>
            </a:r>
            <a:r>
              <a:rPr lang="cs-CZ" dirty="0" err="1" smtClean="0"/>
              <a:t>contenus</a:t>
            </a:r>
            <a:r>
              <a:rPr lang="cs-CZ" dirty="0" smtClean="0"/>
              <a:t> </a:t>
            </a:r>
            <a:r>
              <a:rPr lang="cs-CZ" u="sng" dirty="0" err="1" smtClean="0"/>
              <a:t>implicites</a:t>
            </a:r>
            <a:r>
              <a:rPr lang="cs-CZ" dirty="0" smtClean="0"/>
              <a:t> </a:t>
            </a:r>
            <a:r>
              <a:rPr lang="cs-CZ" dirty="0" err="1" smtClean="0"/>
              <a:t>présents</a:t>
            </a:r>
            <a:r>
              <a:rPr lang="cs-CZ" dirty="0" smtClean="0"/>
              <a:t> </a:t>
            </a:r>
            <a:r>
              <a:rPr lang="cs-CZ" dirty="0" err="1" smtClean="0"/>
              <a:t>dans</a:t>
            </a:r>
            <a:r>
              <a:rPr lang="cs-CZ" dirty="0" smtClean="0"/>
              <a:t> les </a:t>
            </a:r>
            <a:r>
              <a:rPr lang="cs-CZ" dirty="0" err="1" smtClean="0"/>
              <a:t>énoncés</a:t>
            </a:r>
            <a:r>
              <a:rPr lang="cs-CZ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err="1" smtClean="0"/>
              <a:t>Exemples</a:t>
            </a:r>
            <a:r>
              <a:rPr lang="cs-CZ" dirty="0" smtClean="0"/>
              <a:t>: </a:t>
            </a:r>
            <a:r>
              <a:rPr lang="cs-CZ" dirty="0" err="1" smtClean="0"/>
              <a:t>adverbes</a:t>
            </a:r>
            <a:r>
              <a:rPr lang="cs-CZ" dirty="0" smtClean="0"/>
              <a:t> d´</a:t>
            </a:r>
            <a:r>
              <a:rPr lang="cs-CZ" dirty="0" err="1" smtClean="0"/>
              <a:t>intensité</a:t>
            </a:r>
            <a:r>
              <a:rPr lang="cs-CZ" dirty="0" smtClean="0"/>
              <a:t> </a:t>
            </a:r>
            <a:r>
              <a:rPr lang="cs-CZ" dirty="0" err="1" smtClean="0"/>
              <a:t>ou</a:t>
            </a:r>
            <a:r>
              <a:rPr lang="cs-CZ" dirty="0" smtClean="0"/>
              <a:t> d´</a:t>
            </a:r>
            <a:r>
              <a:rPr lang="cs-CZ" dirty="0" err="1" smtClean="0"/>
              <a:t>énonciation</a:t>
            </a:r>
            <a:r>
              <a:rPr lang="cs-CZ" dirty="0" smtClean="0"/>
              <a:t> (</a:t>
            </a:r>
            <a:r>
              <a:rPr lang="fr-FR" i="1" dirty="0" smtClean="0"/>
              <a:t>même</a:t>
            </a:r>
            <a:r>
              <a:rPr lang="fr-FR" i="1" dirty="0" smtClean="0"/>
              <a:t>,</a:t>
            </a:r>
            <a:r>
              <a:rPr lang="cs-CZ" i="1" dirty="0" smtClean="0"/>
              <a:t> </a:t>
            </a:r>
            <a:r>
              <a:rPr lang="cs-CZ" i="1" dirty="0" err="1" smtClean="0"/>
              <a:t>peu</a:t>
            </a:r>
            <a:r>
              <a:rPr lang="cs-CZ" i="1" dirty="0" smtClean="0"/>
              <a:t>, </a:t>
            </a:r>
            <a:r>
              <a:rPr lang="cs-CZ" i="1" dirty="0" err="1" smtClean="0"/>
              <a:t>un</a:t>
            </a:r>
            <a:r>
              <a:rPr lang="cs-CZ" i="1" dirty="0" smtClean="0"/>
              <a:t> </a:t>
            </a:r>
            <a:r>
              <a:rPr lang="cs-CZ" i="1" dirty="0" err="1" smtClean="0"/>
              <a:t>peu</a:t>
            </a:r>
            <a:r>
              <a:rPr lang="cs-CZ" i="1" dirty="0" smtClean="0"/>
              <a:t>,</a:t>
            </a:r>
            <a:r>
              <a:rPr lang="fr-FR" i="1" dirty="0" smtClean="0"/>
              <a:t> </a:t>
            </a:r>
            <a:r>
              <a:rPr lang="fr-FR" i="1" dirty="0" smtClean="0"/>
              <a:t>d’ailleurs, décidément, forcément, justement</a:t>
            </a:r>
            <a:r>
              <a:rPr lang="cs-CZ" i="1" dirty="0" smtClean="0"/>
              <a:t>)</a:t>
            </a:r>
            <a:r>
              <a:rPr lang="cs-CZ" dirty="0" smtClean="0"/>
              <a:t>, </a:t>
            </a:r>
            <a:r>
              <a:rPr lang="cs-CZ" dirty="0" err="1" smtClean="0"/>
              <a:t>connecteurs</a:t>
            </a:r>
            <a:r>
              <a:rPr lang="cs-CZ" dirty="0" smtClean="0"/>
              <a:t> </a:t>
            </a:r>
            <a:r>
              <a:rPr lang="cs-CZ" dirty="0" err="1" smtClean="0"/>
              <a:t>logiques</a:t>
            </a:r>
            <a:r>
              <a:rPr lang="cs-CZ" dirty="0" smtClean="0"/>
              <a:t> (</a:t>
            </a:r>
            <a:r>
              <a:rPr lang="cs-CZ" i="1" dirty="0" err="1" smtClean="0"/>
              <a:t>mais</a:t>
            </a:r>
            <a:r>
              <a:rPr lang="cs-CZ" i="1" dirty="0" smtClean="0"/>
              <a:t>, </a:t>
            </a:r>
            <a:r>
              <a:rPr lang="cs-CZ" i="1" dirty="0" err="1" smtClean="0"/>
              <a:t>pourtant</a:t>
            </a:r>
            <a:r>
              <a:rPr lang="cs-CZ" i="1" dirty="0" smtClean="0"/>
              <a:t>, </a:t>
            </a:r>
            <a:r>
              <a:rPr lang="cs-CZ" i="1" dirty="0" err="1" smtClean="0"/>
              <a:t>donc</a:t>
            </a:r>
            <a:r>
              <a:rPr lang="cs-CZ" dirty="0" smtClean="0"/>
              <a:t>)</a:t>
            </a:r>
            <a:r>
              <a:rPr lang="cs-CZ" i="1" dirty="0" smtClean="0"/>
              <a:t> </a:t>
            </a:r>
            <a:r>
              <a:rPr lang="cs-CZ" i="1" dirty="0" err="1" smtClean="0"/>
              <a:t>etc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→ A </a:t>
            </a:r>
            <a:r>
              <a:rPr lang="cs-CZ" dirty="0" err="1" smtClean="0"/>
              <a:t>voir</a:t>
            </a:r>
            <a:r>
              <a:rPr lang="cs-CZ" dirty="0" smtClean="0"/>
              <a:t> l´</a:t>
            </a:r>
            <a:r>
              <a:rPr lang="cs-CZ" dirty="0" err="1" smtClean="0"/>
              <a:t>article</a:t>
            </a:r>
            <a:r>
              <a:rPr lang="cs-CZ" dirty="0" smtClean="0"/>
              <a:t> de Christian </a:t>
            </a:r>
            <a:r>
              <a:rPr lang="cs-CZ" dirty="0" err="1" smtClean="0"/>
              <a:t>Molinier</a:t>
            </a:r>
            <a:r>
              <a:rPr lang="cs-CZ" dirty="0" smtClean="0"/>
              <a:t> </a:t>
            </a:r>
            <a:r>
              <a:rPr lang="cs-CZ" i="1" dirty="0" smtClean="0"/>
              <a:t>«Les </a:t>
            </a:r>
            <a:r>
              <a:rPr lang="cs-CZ" i="1" dirty="0" err="1" smtClean="0"/>
              <a:t>adverbes</a:t>
            </a:r>
            <a:r>
              <a:rPr lang="cs-CZ" i="1" dirty="0" smtClean="0"/>
              <a:t> de l´</a:t>
            </a:r>
            <a:r>
              <a:rPr lang="cs-CZ" i="1" dirty="0" err="1" smtClean="0"/>
              <a:t>énonciation</a:t>
            </a:r>
            <a:r>
              <a:rPr lang="cs-CZ" i="1" dirty="0" smtClean="0"/>
              <a:t>»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 smtClean="0"/>
              <a:t>Pragmatique</a:t>
            </a:r>
            <a:r>
              <a:rPr lang="cs-CZ" dirty="0" smtClean="0"/>
              <a:t> </a:t>
            </a:r>
            <a:r>
              <a:rPr lang="cs-CZ" dirty="0" err="1" smtClean="0"/>
              <a:t>intégrée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err="1" smtClean="0"/>
              <a:t>Exemple</a:t>
            </a:r>
            <a:r>
              <a:rPr lang="cs-CZ" sz="2400" b="1" dirty="0" smtClean="0"/>
              <a:t>:</a:t>
            </a:r>
          </a:p>
          <a:p>
            <a:pPr>
              <a:buNone/>
            </a:pPr>
            <a:r>
              <a:rPr lang="cs-CZ" sz="2400" i="1" dirty="0" err="1" smtClean="0"/>
              <a:t>Peu</a:t>
            </a:r>
            <a:r>
              <a:rPr lang="cs-CZ" sz="2400" i="1" dirty="0" smtClean="0"/>
              <a:t> d´</a:t>
            </a:r>
            <a:r>
              <a:rPr lang="cs-CZ" sz="2400" i="1" dirty="0" err="1" smtClean="0"/>
              <a:t>automobilistes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dépassent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le</a:t>
            </a:r>
            <a:r>
              <a:rPr lang="cs-CZ" sz="2400" i="1" dirty="0" smtClean="0"/>
              <a:t> 120 km/h (</a:t>
            </a:r>
            <a:r>
              <a:rPr lang="cs-CZ" sz="2400" i="1" dirty="0" err="1" smtClean="0"/>
              <a:t>presque</a:t>
            </a:r>
            <a:r>
              <a:rPr lang="cs-CZ" sz="2400" i="1" dirty="0" smtClean="0"/>
              <a:t> 20%)</a:t>
            </a:r>
          </a:p>
          <a:p>
            <a:pPr>
              <a:buNone/>
            </a:pPr>
            <a:endParaRPr lang="cs-CZ" sz="2400" i="1" dirty="0" smtClean="0"/>
          </a:p>
          <a:p>
            <a:pPr>
              <a:buNone/>
            </a:pPr>
            <a:r>
              <a:rPr lang="cs-CZ" sz="2400" dirty="0" err="1" smtClean="0"/>
              <a:t>Phrase</a:t>
            </a:r>
            <a:r>
              <a:rPr lang="cs-CZ" sz="2400" dirty="0" smtClean="0"/>
              <a:t> </a:t>
            </a:r>
            <a:r>
              <a:rPr lang="cs-CZ" sz="2400" dirty="0" err="1" smtClean="0"/>
              <a:t>peu</a:t>
            </a:r>
            <a:r>
              <a:rPr lang="cs-CZ" sz="2400" dirty="0" smtClean="0"/>
              <a:t> </a:t>
            </a:r>
            <a:r>
              <a:rPr lang="cs-CZ" sz="2400" dirty="0" err="1" smtClean="0"/>
              <a:t>logique</a:t>
            </a:r>
            <a:r>
              <a:rPr lang="cs-CZ" sz="2400" dirty="0" smtClean="0"/>
              <a:t> si l´on </a:t>
            </a:r>
            <a:r>
              <a:rPr lang="cs-CZ" sz="2400" dirty="0" err="1" smtClean="0"/>
              <a:t>considère</a:t>
            </a:r>
            <a:r>
              <a:rPr lang="cs-CZ" sz="2400" dirty="0" smtClean="0"/>
              <a:t> </a:t>
            </a:r>
            <a:r>
              <a:rPr lang="cs-CZ" sz="2400" dirty="0" err="1" smtClean="0"/>
              <a:t>seulement</a:t>
            </a:r>
            <a:r>
              <a:rPr lang="cs-CZ" sz="2400" dirty="0" smtClean="0"/>
              <a:t> son </a:t>
            </a:r>
            <a:r>
              <a:rPr lang="cs-CZ" sz="2400" dirty="0" err="1" smtClean="0"/>
              <a:t>contenu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informatif</a:t>
            </a:r>
            <a:r>
              <a:rPr lang="cs-CZ" sz="2400" dirty="0" smtClean="0"/>
              <a:t>. L´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entre</a:t>
            </a:r>
            <a:r>
              <a:rPr lang="cs-CZ" sz="2400" dirty="0" smtClean="0"/>
              <a:t> </a:t>
            </a:r>
            <a:r>
              <a:rPr lang="cs-CZ" sz="2400" dirty="0" err="1" smtClean="0"/>
              <a:t>parenthèses</a:t>
            </a:r>
            <a:r>
              <a:rPr lang="cs-CZ" sz="2400" dirty="0" smtClean="0"/>
              <a:t> ne </a:t>
            </a:r>
            <a:r>
              <a:rPr lang="cs-CZ" sz="2400" dirty="0" err="1" smtClean="0"/>
              <a:t>peut</a:t>
            </a:r>
            <a:r>
              <a:rPr lang="cs-CZ" sz="2400" dirty="0" smtClean="0"/>
              <a:t> pas </a:t>
            </a:r>
            <a:r>
              <a:rPr lang="cs-CZ" sz="2400" dirty="0" err="1" smtClean="0"/>
              <a:t>être</a:t>
            </a:r>
            <a:r>
              <a:rPr lang="cs-CZ" sz="2400" dirty="0" smtClean="0"/>
              <a:t> </a:t>
            </a:r>
            <a:r>
              <a:rPr lang="cs-CZ" sz="2400" dirty="0" err="1" smtClean="0"/>
              <a:t>comprise</a:t>
            </a:r>
            <a:r>
              <a:rPr lang="cs-CZ" sz="2400" dirty="0" smtClean="0"/>
              <a:t> </a:t>
            </a:r>
            <a:r>
              <a:rPr lang="cs-CZ" sz="2400" dirty="0" err="1" smtClean="0"/>
              <a:t>comme</a:t>
            </a:r>
            <a:r>
              <a:rPr lang="cs-CZ" sz="2400" dirty="0" smtClean="0"/>
              <a:t> argument de l´</a:t>
            </a:r>
            <a:r>
              <a:rPr lang="cs-CZ" sz="2400" dirty="0" err="1" smtClean="0"/>
              <a:t>idée</a:t>
            </a:r>
            <a:r>
              <a:rPr lang="cs-CZ" sz="2400" dirty="0" smtClean="0"/>
              <a:t> </a:t>
            </a:r>
            <a:r>
              <a:rPr lang="cs-CZ" sz="2400" dirty="0" err="1" smtClean="0"/>
              <a:t>précédente</a:t>
            </a:r>
            <a:r>
              <a:rPr lang="cs-CZ" sz="2400" dirty="0" smtClean="0"/>
              <a:t> (</a:t>
            </a:r>
            <a:r>
              <a:rPr lang="cs-CZ" sz="2400" i="1" dirty="0" err="1" smtClean="0"/>
              <a:t>peu</a:t>
            </a:r>
            <a:r>
              <a:rPr lang="cs-CZ" sz="2400" dirty="0" smtClean="0"/>
              <a:t>) </a:t>
            </a:r>
            <a:r>
              <a:rPr lang="cs-CZ" sz="2400" dirty="0" err="1" smtClean="0"/>
              <a:t>mais</a:t>
            </a:r>
            <a:r>
              <a:rPr lang="cs-CZ" sz="2400" dirty="0" smtClean="0"/>
              <a:t> </a:t>
            </a:r>
            <a:r>
              <a:rPr lang="cs-CZ" sz="2400" dirty="0" err="1" smtClean="0"/>
              <a:t>plutôt</a:t>
            </a:r>
            <a:r>
              <a:rPr lang="cs-CZ" sz="2400" dirty="0" smtClean="0"/>
              <a:t> </a:t>
            </a:r>
            <a:r>
              <a:rPr lang="cs-CZ" sz="2400" dirty="0" err="1" smtClean="0"/>
              <a:t>comme</a:t>
            </a:r>
            <a:r>
              <a:rPr lang="cs-CZ" sz="2400" dirty="0" smtClean="0"/>
              <a:t> son </a:t>
            </a:r>
            <a:r>
              <a:rPr lang="cs-CZ" sz="2400" dirty="0" err="1" smtClean="0"/>
              <a:t>idée</a:t>
            </a:r>
            <a:r>
              <a:rPr lang="cs-CZ" sz="2400" dirty="0" smtClean="0"/>
              <a:t> </a:t>
            </a:r>
            <a:r>
              <a:rPr lang="cs-CZ" sz="2400" dirty="0" err="1" smtClean="0"/>
              <a:t>contraire</a:t>
            </a:r>
            <a:r>
              <a:rPr lang="cs-CZ" sz="2400" dirty="0" smtClean="0"/>
              <a:t>, </a:t>
            </a:r>
            <a:r>
              <a:rPr lang="cs-CZ" sz="2400" dirty="0" err="1" smtClean="0"/>
              <a:t>une</a:t>
            </a:r>
            <a:r>
              <a:rPr lang="cs-CZ" sz="2400" dirty="0" smtClean="0"/>
              <a:t> </a:t>
            </a:r>
            <a:r>
              <a:rPr lang="cs-CZ" sz="2400" dirty="0" err="1" smtClean="0"/>
              <a:t>critique</a:t>
            </a:r>
            <a:r>
              <a:rPr lang="cs-CZ" sz="2400" dirty="0" smtClean="0"/>
              <a:t> </a:t>
            </a:r>
            <a:r>
              <a:rPr lang="cs-CZ" sz="2400" dirty="0" err="1" smtClean="0"/>
              <a:t>ou</a:t>
            </a:r>
            <a:r>
              <a:rPr lang="cs-CZ" sz="2400" dirty="0" smtClean="0"/>
              <a:t> </a:t>
            </a:r>
            <a:r>
              <a:rPr lang="cs-CZ" sz="2400" dirty="0" err="1" smtClean="0"/>
              <a:t>une</a:t>
            </a:r>
            <a:r>
              <a:rPr lang="cs-CZ" sz="2400" dirty="0" smtClean="0"/>
              <a:t> </a:t>
            </a:r>
            <a:r>
              <a:rPr lang="cs-CZ" sz="2400" dirty="0" err="1" smtClean="0"/>
              <a:t>restriction</a:t>
            </a:r>
            <a:r>
              <a:rPr lang="cs-CZ" sz="2400" dirty="0" smtClean="0"/>
              <a:t> (= </a:t>
            </a:r>
            <a:r>
              <a:rPr lang="cs-CZ" sz="2400" i="1" dirty="0" err="1" smtClean="0"/>
              <a:t>mais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quand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même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presque</a:t>
            </a:r>
            <a:r>
              <a:rPr lang="cs-CZ" sz="2400" i="1" dirty="0" smtClean="0"/>
              <a:t> 20%</a:t>
            </a:r>
            <a:r>
              <a:rPr lang="cs-CZ" sz="2400" dirty="0" smtClean="0"/>
              <a:t>).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Le</a:t>
            </a:r>
            <a:r>
              <a:rPr lang="cs-CZ" sz="2400" dirty="0" smtClean="0"/>
              <a:t> </a:t>
            </a:r>
            <a:r>
              <a:rPr lang="cs-CZ" sz="2400" dirty="0" err="1" smtClean="0"/>
              <a:t>sens</a:t>
            </a:r>
            <a:r>
              <a:rPr lang="cs-CZ" sz="2400" dirty="0" smtClean="0"/>
              <a:t> s´</a:t>
            </a:r>
            <a:r>
              <a:rPr lang="cs-CZ" sz="2400" dirty="0" err="1" smtClean="0"/>
              <a:t>interprète</a:t>
            </a:r>
            <a:r>
              <a:rPr lang="cs-CZ" sz="2400" dirty="0" smtClean="0"/>
              <a:t> </a:t>
            </a:r>
            <a:r>
              <a:rPr lang="cs-CZ" sz="2400" dirty="0" err="1" smtClean="0"/>
              <a:t>donc</a:t>
            </a:r>
            <a:r>
              <a:rPr lang="cs-CZ" sz="2400" dirty="0" smtClean="0"/>
              <a:t> à </a:t>
            </a:r>
            <a:r>
              <a:rPr lang="cs-CZ" sz="2400" dirty="0" err="1" smtClean="0"/>
              <a:t>partir</a:t>
            </a:r>
            <a:r>
              <a:rPr lang="cs-CZ" sz="2400" dirty="0" smtClean="0"/>
              <a:t> de l´</a:t>
            </a:r>
            <a:r>
              <a:rPr lang="cs-CZ" sz="2400" dirty="0" err="1" smtClean="0"/>
              <a:t>idée</a:t>
            </a:r>
            <a:r>
              <a:rPr lang="cs-CZ" sz="2400" dirty="0" smtClean="0"/>
              <a:t> implicite (</a:t>
            </a:r>
            <a:r>
              <a:rPr lang="cs-CZ" sz="2400" dirty="0" err="1" smtClean="0"/>
              <a:t>contenu</a:t>
            </a:r>
            <a:r>
              <a:rPr lang="cs-CZ" sz="2400" dirty="0" smtClean="0"/>
              <a:t> </a:t>
            </a:r>
            <a:r>
              <a:rPr lang="cs-CZ" sz="2400" dirty="0" err="1" smtClean="0"/>
              <a:t>profond</a:t>
            </a:r>
            <a:r>
              <a:rPr lang="cs-CZ" sz="2400" dirty="0" smtClean="0"/>
              <a:t> de l´</a:t>
            </a:r>
            <a:r>
              <a:rPr lang="cs-CZ" sz="2400" dirty="0" err="1" smtClean="0"/>
              <a:t>énoncé</a:t>
            </a:r>
            <a:r>
              <a:rPr lang="cs-CZ" sz="2400" dirty="0" smtClean="0"/>
              <a:t>) </a:t>
            </a:r>
            <a:r>
              <a:rPr lang="cs-CZ" sz="2400" dirty="0" err="1" smtClean="0"/>
              <a:t>issue</a:t>
            </a:r>
            <a:r>
              <a:rPr lang="cs-CZ" sz="2400" dirty="0" smtClean="0"/>
              <a:t> </a:t>
            </a:r>
            <a:r>
              <a:rPr lang="cs-CZ" sz="2400" dirty="0" err="1" smtClean="0"/>
              <a:t>directement</a:t>
            </a:r>
            <a:r>
              <a:rPr lang="cs-CZ" sz="2400" dirty="0" smtClean="0"/>
              <a:t> </a:t>
            </a:r>
            <a:r>
              <a:rPr lang="cs-CZ" sz="2400" dirty="0" err="1" smtClean="0"/>
              <a:t>du</a:t>
            </a:r>
            <a:r>
              <a:rPr lang="cs-CZ" sz="2400" dirty="0" smtClean="0"/>
              <a:t> </a:t>
            </a:r>
            <a:r>
              <a:rPr lang="cs-CZ" sz="2400" dirty="0" err="1" smtClean="0"/>
              <a:t>niveau</a:t>
            </a:r>
            <a:r>
              <a:rPr lang="cs-CZ" sz="2400" dirty="0" smtClean="0"/>
              <a:t> </a:t>
            </a:r>
            <a:r>
              <a:rPr lang="cs-CZ" sz="2400" dirty="0" err="1" smtClean="0"/>
              <a:t>pragmatique</a:t>
            </a:r>
            <a:r>
              <a:rPr lang="cs-CZ" sz="2400" dirty="0" smtClean="0"/>
              <a:t>.</a:t>
            </a:r>
          </a:p>
        </p:txBody>
      </p:sp>
      <p:pic>
        <p:nvPicPr>
          <p:cNvPr id="5" name="Pragmatique Nahraný zvuk">
            <a:hlinkClick r:id="" action="ppaction://media"/>
          </p:cNvPr>
          <p:cNvPicPr>
            <a:picLocks noRot="1" noChangeAspect="1"/>
          </p:cNvPicPr>
          <p:nvPr>
            <a:wavAudioFile r:embed="rId1" name="Pragmatique Nahraný zvuk"/>
          </p:nvPr>
        </p:nvPicPr>
        <p:blipFill>
          <a:blip r:embed="rId3" cstate="print"/>
          <a:stretch>
            <a:fillRect/>
          </a:stretch>
        </p:blipFill>
        <p:spPr>
          <a:xfrm>
            <a:off x="6804248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760</Words>
  <Application>Microsoft Office PowerPoint</Application>
  <PresentationFormat>Předvádění na obrazovce (4:3)</PresentationFormat>
  <Paragraphs>153</Paragraphs>
  <Slides>21</Slides>
  <Notes>0</Notes>
  <HiddenSlides>0</HiddenSlides>
  <MMClips>7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J.-C. Anscombre, O. Ducrot L´argumentation dans la langue</vt:lpstr>
      <vt:lpstr> Oswald Ducrot  </vt:lpstr>
      <vt:lpstr>Jean-Claude Anscombre </vt:lpstr>
      <vt:lpstr>Snímek 4</vt:lpstr>
      <vt:lpstr>Snímek 5</vt:lpstr>
      <vt:lpstr>Thèse refutée</vt:lpstr>
      <vt:lpstr> Thèse de Ducrot et Anscombre </vt:lpstr>
      <vt:lpstr>Modificateurs argumentatifs  (mots du discours)</vt:lpstr>
      <vt:lpstr>Pragmatique intégrée</vt:lpstr>
      <vt:lpstr>Présupposition</vt:lpstr>
      <vt:lpstr>Présupposition</vt:lpstr>
      <vt:lpstr>Présupposition</vt:lpstr>
      <vt:lpstr>Acte de présupposition</vt:lpstr>
      <vt:lpstr>ARGUMENTATIVITÉ</vt:lpstr>
      <vt:lpstr>Argumentativité</vt:lpstr>
      <vt:lpstr> Structuralisme sémantique</vt:lpstr>
      <vt:lpstr>Échelles argumentatives</vt:lpstr>
      <vt:lpstr>Échelles argumentatives</vt:lpstr>
      <vt:lpstr>Adverbe Même</vt:lpstr>
      <vt:lpstr>Snímek 20</vt:lpstr>
      <vt:lpstr>Théorie de ADL (résumé)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J.-C. Anscombre., O. Ducrot L´argumentation dans la langue</dc:title>
  <dc:creator>Madla</dc:creator>
  <cp:lastModifiedBy>Madla</cp:lastModifiedBy>
  <cp:revision>61</cp:revision>
  <dcterms:created xsi:type="dcterms:W3CDTF">2020-03-21T12:08:12Z</dcterms:created>
  <dcterms:modified xsi:type="dcterms:W3CDTF">2020-03-23T10:28:29Z</dcterms:modified>
</cp:coreProperties>
</file>