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0"/>
  </p:normalViewPr>
  <p:slideViewPr>
    <p:cSldViewPr snapToGrid="0" snapToObjects="1">
      <p:cViewPr varScale="1">
        <p:scale>
          <a:sx n="105" d="100"/>
          <a:sy n="105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BFAB6A-75B2-D14B-9D0D-B2AD232A2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E16334-FDE2-7046-BC9C-73DCE380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AF18EC-3AC9-FF43-8F00-88A09AC63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7A07542-0DE7-184F-BD24-69BBE4731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0242F8-1982-6A45-910A-F27B92FEE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730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0C8D5D-E10E-7F43-9751-763D25224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73C79B8-28D5-554C-9808-46F848F1B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21C8489-4FCD-304F-81AC-4B7EFF460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7C92AF-A6A0-6049-B126-5CF5F75FA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7D29DD9-2D36-C647-B1B0-587E7B2D9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757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C1346A-EAE0-4242-B86B-87C727C441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F21F6EC-1D46-4945-A29A-5590ECC12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F2DF95-5525-3143-B7E5-6F7C10D4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5FB9B30-4C78-A346-81F1-00B6F76C7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E99369-C79B-B840-A3B5-87BB33B7E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1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C59203-D4B5-7B4C-B3C6-E768E541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F8993D-4D7A-6842-8CDE-CEBC551DF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B91A2E-F40C-3A4B-A3B7-E4063F077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822FA80-DC6D-7B4E-82D9-655BBEE8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695F57-8AF8-E84E-A0EA-5753562CF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23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053C56-594D-8341-B916-DC023524D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4346790-9AEE-4441-89DF-B300F4EF8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91C521-CD41-D848-9191-100C6A110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A979AF-2B74-1146-BC5D-15476F287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0349AD-52B0-4744-8CC6-C359B3C7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17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3736AF-8173-A64A-86A0-54B3C105F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B39290-37AF-5345-8C48-1427AE026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DEA7B59-4EF4-5144-A9BE-FB2F4D245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BF6140-C6A8-A243-882C-F80594DA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289C044-ECBD-5743-9454-B4734DC2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2734447-58B7-4F46-835C-E139744A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7027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16030B-2E37-E74A-A792-AA2D9A66A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DAA91B1-12ED-334B-9446-ED5FAC4D2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2352567-F326-9B4D-AB61-2D5C8A3DF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73AD045-8FFC-3742-BB51-F1738C3DCF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AE214CC-1C53-6C43-86F0-6646337E39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FB5CA89-39B7-6749-8367-A9F2F0ABF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EDCB6B3-F098-BA40-91F3-34AC783D2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983795D-0A79-EB4A-B747-7C96BCA97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055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4D76E7-5501-234B-9AF6-53FD36584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D570FB-44BE-B044-813B-DFACCC9F5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A11EF5-ABC1-4B43-8A7D-1CCAABE7C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02A4C4-0B44-5044-8B97-4FBD0C3C7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46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B13DB04-22BE-994F-A54A-CAF6036A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F63EB5D-4FB4-B64E-8C90-98C5E593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63DAFE-A751-D043-960A-D662A50D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735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EF4418-0BE3-C840-BC49-4303992D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0BC780-E7F9-1C41-B299-0C77D962F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555DDBB-6541-764C-B7CE-30AB2FE90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AAC5B1-6D5A-F045-A576-614FF9FEF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1B56D5-041F-CF4F-9A2A-22025229B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46653AA-FFB5-0149-9E60-CC5F3ECAC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4597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BE0A5-0B76-804B-8D98-71289C395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4FBE515-70A9-9340-8A9E-5EAB778168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0E2E961-B655-E74C-93D2-FE8681BC77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D47295-1079-8140-9A20-3C01E6DE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A5F773-D009-6843-B0BE-48FF2F57D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153AB08-5E05-DD4A-82AF-2AB8C43C3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125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1A3C4D-4186-0547-AAAA-A4D1AE4B9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94D3B18-5A91-114D-9E5C-1F8AFCDE6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EB6130-1434-6F44-B005-AA8656CA3C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FC34-59FE-F240-B1FB-E27C9E4087CC}" type="datetimeFigureOut">
              <a:rPr lang="cs-CZ" smtClean="0"/>
              <a:t>28.03.19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97C066-9114-C749-B803-B04076F7E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AAFE30-2304-6B49-BB4F-C9606B9833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39495-01AB-6C4E-8001-57FDC599CA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647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9453AC-C330-8B40-A4E7-7109E3E0B1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1" y="4385066"/>
            <a:ext cx="10923638" cy="1317643"/>
          </a:xfrm>
        </p:spPr>
        <p:txBody>
          <a:bodyPr>
            <a:normAutofit/>
          </a:bodyPr>
          <a:lstStyle/>
          <a:p>
            <a:pPr algn="l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„nad“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9A02C2-01C1-C24E-B5EF-15F126295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702709"/>
            <a:ext cx="10923638" cy="521109"/>
          </a:xfrm>
        </p:spPr>
        <p:txBody>
          <a:bodyPr>
            <a:normAutofit/>
          </a:bodyPr>
          <a:lstStyle/>
          <a:p>
            <a:pPr algn="l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8936821-B66A-DE47-9E04-590F5531EC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59" r="19133" b="-1"/>
          <a:stretch/>
        </p:blipFill>
        <p:spPr>
          <a:xfrm>
            <a:off x="20" y="10"/>
            <a:ext cx="6095974" cy="425252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8E65E5B-282C-FC41-8149-08C9A47E8F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27" b="21003"/>
          <a:stretch/>
        </p:blipFill>
        <p:spPr>
          <a:xfrm>
            <a:off x="6095999" y="-681"/>
            <a:ext cx="6096001" cy="4253215"/>
          </a:xfrm>
          <a:prstGeom prst="rect">
            <a:avLst/>
          </a:prstGeom>
        </p:spPr>
      </p:pic>
      <p:cxnSp>
        <p:nvCxnSpPr>
          <p:cNvPr id="16" name="Straight Connector 9">
            <a:extLst>
              <a:ext uri="{FF2B5EF4-FFF2-40B4-BE49-F238E27FC236}">
                <a16:creationId xmlns:a16="http://schemas.microsoft.com/office/drawing/2014/main" id="{EBAD6A72-88E8-42F7-88B9-CAF74453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1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953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32AE4C-6F94-854A-BB48-15A0A314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tomu </a:t>
            </a:r>
            <a:r>
              <a:rPr lang="cs-CZ" sz="4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Zůstaňte věrni zemi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1062F3-5F63-954F-BEE0-7FDE4C4DB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Čím více roste strom „do výše a jasu, tím silněji tíhnou jeho kořeny do země dolů, do temna, do hlubin, do zla“.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A60A6FF-8227-4D46-91A4-61FE93D4A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7" r="-3" b="-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01594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0CB341-1287-D743-BECE-2F7DA98B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Pohrdači těla jako výrobci jedů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Giftmischer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6A8119-26D0-F248-B135-30F84496D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Odkaz na křesťanskou transsubstanciační nauku – představa, že z těla lze učinit něco nemateriálního. 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roste v člověku, neodkazuje k věčné přítomnosti boží, a musí být vytvořen spolu s tělem. 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Samo tělo odkazuje k tomu, že „nahoře“ a „dole“ nelze vnímat jako nepřátelská opozice. </a:t>
            </a:r>
          </a:p>
          <a:p>
            <a:pPr algn="just"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 formuluje koncepci nadčlověka, koncepci, která se vztahuje i na tělo, i tělo tedy bude proměněno, aniž by bylo kdy proměněno zcela, minulost trvá, ale této minulosti je svobodný duch schopen dát smysl</a:t>
            </a:r>
          </a:p>
        </p:txBody>
      </p:sp>
    </p:spTree>
    <p:extLst>
      <p:ext uri="{BB962C8B-B14F-4D97-AF65-F5344CB8AC3E}">
        <p14:creationId xmlns:p14="http://schemas.microsoft.com/office/powerpoint/2010/main" val="183825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D8FF51-B83D-3843-8747-77D46B43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„Jsou mrtvi všichni bozi: teď chceme, aby živ byl nadčlověk.“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8A5A59-7714-8A4A-BCDF-8D028B49A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5255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je zcela lidský projekt, který nepočítá s jedním nadpozemským centrem. Úběžníkem tohoto projektu je snaha vyhnout se horizontálnímu a vertikálnímu, tj. vyhnout se spiritualismu i materialismu.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Ježíš v tomto smyslu pro Nietzscheho reprezentuje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sebepřekonání jako statické utrpení na sobě samém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Naopak v případě nadčlověka nelze v žádném okamžiku říct, že stavu nadčlověka bylo dosaženo, nadčlověk existuje jen ve výkonu. Je to vždy nastávání, nikdy trvání.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„Cíl: aspoň pro jeden okamžik dosáhnout nadčlověka. Pro to jsem schopen vytrpět cokoliv.“ Pozůstalost 1882/1883, 4/198.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„Musí existovat více nadlidí: všechno dobrodiní se rozvíjí jen mezi rovnými.“ (N 1885, 35/72.)</a:t>
            </a:r>
          </a:p>
        </p:txBody>
      </p:sp>
    </p:spTree>
    <p:extLst>
      <p:ext uri="{BB962C8B-B14F-4D97-AF65-F5344CB8AC3E}">
        <p14:creationId xmlns:p14="http://schemas.microsoft.com/office/powerpoint/2010/main" val="370402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689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E0E38F9-EEBA-E443-BD5F-1B5DCD5C3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538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Ctnost je vůlí k zániku a šípem touhy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14174D06-183A-684C-9121-E70320C29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33" y="854210"/>
            <a:ext cx="3425609" cy="2740487"/>
          </a:xfrm>
          <a:prstGeom prst="rect">
            <a:avLst/>
          </a:prstGeom>
        </p:spPr>
      </p:pic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23BAEA2C-EE53-A74F-95B5-C42CCA060B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385729" y="1019053"/>
            <a:ext cx="3433324" cy="2574993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534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53A4B0DE-304C-3749-B913-8ADF2D6249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729305" y="330045"/>
            <a:ext cx="2864756" cy="3997637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591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D90228-CC23-9C45-9353-51B29215B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poprvé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B1B0AF-3692-5F46-B064-B18F2E3BBD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Třetí úsek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předmluvy: „Hlásám vám nadčlověka. Člověk je něco, co musí být překonáno. Co jste vykonali, aby byl překonán?“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deset let v horské divočině, nastřádala se v něm zvláštní moudrost, kterou na tržišti „uvolní“ provazochodec.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Sám Nietzsche popisuje nadčlověka jako svého druhu zjevení: „A tak jej hlásám a neomrzí se mi to: člověk je něco, co musí být překonáno: neboť hle, vidím, že překonán být může – spatřil jsem nadčlověka.“ (N 1883, 18/56, 10, 581). </a:t>
            </a:r>
          </a:p>
        </p:txBody>
      </p:sp>
    </p:spTree>
    <p:extLst>
      <p:ext uri="{BB962C8B-B14F-4D97-AF65-F5344CB8AC3E}">
        <p14:creationId xmlns:p14="http://schemas.microsoft.com/office/powerpoint/2010/main" val="404922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F96051-6132-5848-93EB-AA3A5F32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nad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BF30DA-6AFE-FD48-B1A2-716A2DAF5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Übermensch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überwinden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hinaus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schaffen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Ludwig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Klages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exegezí slova nad: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Überfülle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Übergüte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Überzeit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Überreichtum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Überheld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Überworte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Vattimo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experimentální charakter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filosofie je bytostně spjatý s 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hybris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„Člověk jest provaz natažený mezi zvířetem a nadčlově­kem -provaz nad propastí. Nebezpečný přechod, nebezpečná chůze, nebezpeč­ný pohled zpátky, nebezpečné zachvění, nebezpečná zastávka. Co je velkého na člověku, jest, že je mostem, a nikoli účelem: co lze milovati na člověku, jest, že je přechodem a zánikem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Miluji ty, kdož nedovedou žíti, leda když zanikají, neboť jejich zánik je přechodem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17.</a:t>
            </a:r>
          </a:p>
        </p:txBody>
      </p:sp>
    </p:spTree>
    <p:extLst>
      <p:ext uri="{BB962C8B-B14F-4D97-AF65-F5344CB8AC3E}">
        <p14:creationId xmlns:p14="http://schemas.microsoft.com/office/powerpoint/2010/main" val="257904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4D83A-6B81-F64F-BE6E-357739CE4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Tvořit nad sebe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89BB4B-A8B5-1442-99B7-F9F1E8AE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363" y="143986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Evoluce není přirozený proces tkvící v náhodném slepém kauzálním mechanismu. Spíše touha „tvořit nad sebe“ rozhýbala evoluci.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Evoluce končí jako lineární projekt v momentě, kdy vzniká člověk, který se stává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sebereflexivní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se vztahuje k vlastní minulosti.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vstupuje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velkého rozumu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je v tomto smyslu radikalizovaná podoba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sebevztahu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„Stvořit člověka poté, co jsme obrátili celou přírodu naším směrem, poté, co jsme ji učinili myslitelnou.“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tak neformuluje biologickou utopii. Jedná se o kulturně-historickou tezi. „Stvořit člověka poté, co jsme obrátili celou přírodu naším směrem, poté, co jsme ji učinili myslitelnou.“</a:t>
            </a:r>
          </a:p>
        </p:txBody>
      </p:sp>
    </p:spTree>
    <p:extLst>
      <p:ext uri="{BB962C8B-B14F-4D97-AF65-F5344CB8AC3E}">
        <p14:creationId xmlns:p14="http://schemas.microsoft.com/office/powerpoint/2010/main" val="207456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3743A9-26F4-FF4F-B0D4-6539AA24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Celkový úpadek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9D8B5C-D649-FC4E-AD43-D6FC29F2A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Celkovy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úpadek člověka [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Gesammt-Entartung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Menschen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], až k tomu, co se dnes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socialistickým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nemehlům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mělkým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hlavím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jeví jako jejich ‚člověk budoucnosti‘ – jako jejich ideál! –, toto upadnutí [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Entartung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a zmenšení člověka na dokonalé stádní zvíře (nebo, jak říkají oni, na člověka ‚svobodné společnosti‘), toto zezvířečtění člověka v trpasličího tvora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rovných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práv a nároků je možné, o tom není pochyb! Kdo tuto možnost jednou domyslel do konce, zná o ošklivost víc než ostatní lidé – a možná i o nový úkol!…“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Mimo dobro a zlo,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2003, str. 96.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39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53820-4B54-994F-97C2-C2B276368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Smysl země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EDAC89-91E7-A24F-AADC-9CF2D7730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168" y="1597152"/>
            <a:ext cx="10390632" cy="4444874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Times" pitchFamily="2" charset="0"/>
              </a:rPr>
              <a:t>„Nadčlověk </a:t>
            </a:r>
            <a:r>
              <a:rPr lang="cs-CZ" b="1" dirty="0">
                <a:latin typeface="Times" pitchFamily="2" charset="0"/>
              </a:rPr>
              <a:t>je smysl země</a:t>
            </a:r>
            <a:r>
              <a:rPr lang="cs-CZ" dirty="0">
                <a:latin typeface="Times" pitchFamily="2" charset="0"/>
              </a:rPr>
              <a:t>. </a:t>
            </a:r>
          </a:p>
          <a:p>
            <a:pPr marL="0" indent="0">
              <a:buNone/>
            </a:pPr>
            <a:r>
              <a:rPr lang="cs-CZ" dirty="0">
                <a:latin typeface="Times" pitchFamily="2" charset="0"/>
              </a:rPr>
              <a:t>Vaše vůle nechť </a:t>
            </a:r>
            <a:r>
              <a:rPr lang="cs-CZ" dirty="0" err="1">
                <a:latin typeface="Times" pitchFamily="2" charset="0"/>
              </a:rPr>
              <a:t>dí</a:t>
            </a:r>
            <a:r>
              <a:rPr lang="cs-CZ" dirty="0">
                <a:latin typeface="Times" pitchFamily="2" charset="0"/>
              </a:rPr>
              <a:t>: </a:t>
            </a:r>
            <a:r>
              <a:rPr lang="cs-CZ" b="1" dirty="0">
                <a:latin typeface="Times" pitchFamily="2" charset="0"/>
              </a:rPr>
              <a:t>nadčlo­věk budiž smysl země</a:t>
            </a:r>
            <a:r>
              <a:rPr lang="cs-CZ" dirty="0">
                <a:latin typeface="Times" pitchFamily="2" charset="0"/>
              </a:rPr>
              <a:t>!“ Nietzsche, </a:t>
            </a:r>
            <a:r>
              <a:rPr lang="cs-CZ" i="1" dirty="0" err="1">
                <a:latin typeface="Times" pitchFamily="2" charset="0"/>
              </a:rPr>
              <a:t>Zarathustra</a:t>
            </a:r>
            <a:r>
              <a:rPr lang="cs-CZ" dirty="0">
                <a:latin typeface="Times" pitchFamily="2" charset="0"/>
              </a:rPr>
              <a:t>, str. 13.</a:t>
            </a:r>
          </a:p>
          <a:p>
            <a:pPr marL="0" indent="0">
              <a:buNone/>
            </a:pPr>
            <a:r>
              <a:rPr lang="cs-CZ" dirty="0">
                <a:latin typeface="Times" pitchFamily="2" charset="0"/>
              </a:rPr>
              <a:t>Je smysl země – statické měřítko.</a:t>
            </a:r>
          </a:p>
          <a:p>
            <a:pPr marL="0" indent="0">
              <a:buNone/>
            </a:pPr>
            <a:r>
              <a:rPr lang="cs-CZ" dirty="0">
                <a:latin typeface="Times" pitchFamily="2" charset="0"/>
              </a:rPr>
              <a:t>Budiž smysl země – horizontální měřítko vázané na uskutečnění v každém jednotlivci</a:t>
            </a:r>
          </a:p>
        </p:txBody>
      </p:sp>
    </p:spTree>
    <p:extLst>
      <p:ext uri="{BB962C8B-B14F-4D97-AF65-F5344CB8AC3E}">
        <p14:creationId xmlns:p14="http://schemas.microsoft.com/office/powerpoint/2010/main" val="403782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47219A-CC0C-8E44-BEAE-D0288FD1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Pohyb provazochodce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CB8F55-BBDA-9C4D-9379-4AA87D3BE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Provazochodec hledá rovnováhu v každém okamžiku, balancuje. Ocitá se v silovém poli. Dokonalý výraz nadčlověka: tanec – shoda vertikálního a horizontálního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je smysl země tím, že ji pozvedá.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 smysl (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může znamenat i „směřovat“. Původní německé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sinnan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znamená cestovat, směřovat, jít. </a:t>
            </a:r>
          </a:p>
          <a:p>
            <a:pPr marL="0" indent="0" algn="just">
              <a:buNone/>
            </a:pP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Sinnen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zároveň znamená vnímat smysl. Kdo se hýbe, musí tak činit s otevřenýma očima.  </a:t>
            </a:r>
          </a:p>
        </p:txBody>
      </p:sp>
    </p:spTree>
    <p:extLst>
      <p:ext uri="{BB962C8B-B14F-4D97-AF65-F5344CB8AC3E}">
        <p14:creationId xmlns:p14="http://schemas.microsoft.com/office/powerpoint/2010/main" val="50117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DFAE7E-2E60-EB4B-87B5-ED476EF0E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Proti božskému zákonodárci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825EDD-3CD3-5242-A6BF-7363E3FE0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 je smyslem země, což je v přímém rozporu s metafyziko-křesťanskou tradicí, podle které je nejzazším úběžníkem Bůh, nyní je to nadčlověk, a to znamená: je to úsilí.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„Běda! Přijde čas, kdy člověk již nebude vysílati šíp své touhy do dálky nad člověka, kdy tětiva jeho luku se odnaučí svištěti!“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21.</a:t>
            </a:r>
          </a:p>
        </p:txBody>
      </p:sp>
    </p:spTree>
    <p:extLst>
      <p:ext uri="{BB962C8B-B14F-4D97-AF65-F5344CB8AC3E}">
        <p14:creationId xmlns:p14="http://schemas.microsoft.com/office/powerpoint/2010/main" val="187938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DEB84C-EF8E-5C43-A909-A71E6EB28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Platónský pohyb a </a:t>
            </a:r>
            <a:r>
              <a:rPr lang="cs-CZ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Ježíšovo proměnění</a:t>
            </a:r>
            <a:endParaRPr lang="cs-CZ" sz="5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F2259DE-BD1E-B74C-B51A-669F688F93F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34914" y="2406305"/>
            <a:ext cx="3647843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47BF9E54-7754-5143-96CC-896379FA84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87773" y="2406305"/>
            <a:ext cx="4169314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4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2499</TotalTime>
  <Words>862</Words>
  <Application>Microsoft Macintosh PowerPoint</Application>
  <PresentationFormat>Širokoúhlá obrazovka</PresentationFormat>
  <Paragraphs>46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</vt:lpstr>
      <vt:lpstr>Times New Roman</vt:lpstr>
      <vt:lpstr>Motiv Office</vt:lpstr>
      <vt:lpstr>Nietzschovo „nad“</vt:lpstr>
      <vt:lpstr>Nadčlověk poprvé</vt:lpstr>
      <vt:lpstr>Über – nad</vt:lpstr>
      <vt:lpstr>Tvořit nad sebe</vt:lpstr>
      <vt:lpstr>Celkový úpadek</vt:lpstr>
      <vt:lpstr>Smysl země</vt:lpstr>
      <vt:lpstr>Pohyb provazochodce</vt:lpstr>
      <vt:lpstr>Proti božskému zákonodárci</vt:lpstr>
      <vt:lpstr>Platónský pohyb a Ježíšovo proměnění</vt:lpstr>
      <vt:lpstr>Proti tomu Zarathustra: Zůstaňte věrni zemi</vt:lpstr>
      <vt:lpstr>Pohrdači těla jako výrobci jedů (Giftmischer)</vt:lpstr>
      <vt:lpstr>„Jsou mrtvi všichni bozi: teď chceme, aby živ byl nadčlověk.“</vt:lpstr>
      <vt:lpstr>Ctnost je vůlí k zániku a šípem touhy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Nietzschovo „nad“</dc:title>
  <dc:creator>Matějčková, Tereza</dc:creator>
  <cp:lastModifiedBy>Matějčková, Tereza</cp:lastModifiedBy>
  <cp:revision>16</cp:revision>
  <dcterms:created xsi:type="dcterms:W3CDTF">2019-03-16T22:29:35Z</dcterms:created>
  <dcterms:modified xsi:type="dcterms:W3CDTF">2019-03-28T13:40:26Z</dcterms:modified>
</cp:coreProperties>
</file>