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97" r:id="rId3"/>
    <p:sldId id="298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AF7BB-A5C3-419D-AF50-53D7B7571124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1A9F3-E774-4DA7-97F4-1218D2D8D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89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DB2465-2BA3-47CC-9D6D-DEA93A368224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688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776DB5-60E2-4E4B-B66F-DC406CE2471A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599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9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5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4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9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7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0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7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3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4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5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0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D7A27-E271-48B0-9C3F-B8103CC3358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9C0CA-D79E-4A30-BAB6-FD80CDD44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3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Causal Case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?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447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90654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i="1" u="sng" dirty="0">
                <a:solidFill>
                  <a:srgbClr val="FF0000"/>
                </a:solidFill>
              </a:rPr>
              <a:t>Deviant case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768096"/>
            <a:ext cx="11859768" cy="586130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Deviates from an expected causal pattern, as suggested by scientific theories or common sense, thereby registering a surprising – ‘anomalous’ – result. </a:t>
            </a:r>
          </a:p>
          <a:p>
            <a:r>
              <a:rPr lang="en-US" dirty="0"/>
              <a:t>While extreme cases are judged relative to the mean of a single distribution (usually </a:t>
            </a:r>
            <a:r>
              <a:rPr lang="en-US" i="1" dirty="0"/>
              <a:t>Y</a:t>
            </a:r>
            <a:r>
              <a:rPr lang="en-US" dirty="0"/>
              <a:t>), deviant cases are judged relative to a general model of causal relations including both </a:t>
            </a:r>
            <a:r>
              <a:rPr lang="en-US" i="1" dirty="0"/>
              <a:t>Z</a:t>
            </a:r>
            <a:r>
              <a:rPr lang="en-US" dirty="0"/>
              <a:t> and </a:t>
            </a:r>
            <a:r>
              <a:rPr lang="en-US" i="1" dirty="0"/>
              <a:t>Y</a:t>
            </a:r>
            <a:r>
              <a:rPr lang="en-US" dirty="0"/>
              <a:t>. Always model-dependent, even if the model is of an informal (qualitative) sort. </a:t>
            </a:r>
          </a:p>
          <a:p>
            <a:r>
              <a:rPr lang="en-US" dirty="0"/>
              <a:t>In a regression model, the residual for a given case. </a:t>
            </a:r>
          </a:p>
          <a:p>
            <a:r>
              <a:rPr lang="en-US" dirty="0"/>
              <a:t>Goal: to explain the oddball case and, in addition, to explain other similarly deviant cases, providing a generalizable hypothesis about the phenomenon of interest. The resulting explanation may involve a new causal factor, an interaction (aka contextual) effect between two or more causal factors, or a revision to the scope-conditions of a theory. </a:t>
            </a:r>
          </a:p>
          <a:p>
            <a:r>
              <a:rPr lang="en-US" dirty="0"/>
              <a:t>As soon as that proposition is discovered, the case is no longer deviant; it has been explained. If the new explanation can be accurately measured as a single variable (or set of variables) across a larger sample of cases, then a new large</a:t>
            </a:r>
            <a:r>
              <a:rPr lang="en-US" i="1" dirty="0"/>
              <a:t>-C </a:t>
            </a:r>
            <a:r>
              <a:rPr lang="en-US" dirty="0"/>
              <a:t>model is in order. In that large</a:t>
            </a:r>
            <a:r>
              <a:rPr lang="en-US" i="1" dirty="0"/>
              <a:t>-C </a:t>
            </a:r>
            <a:r>
              <a:rPr lang="en-US" dirty="0"/>
              <a:t>model, the previously deviant case should receive a smaller residual. It is pulled toward the regression line. </a:t>
            </a:r>
          </a:p>
          <a:p>
            <a:r>
              <a:rPr lang="en-US" dirty="0"/>
              <a:t>Of course, deviant case analysis does not always culminate in a new, generalizable explanation for </a:t>
            </a:r>
            <a:r>
              <a:rPr lang="en-US" i="1" dirty="0"/>
              <a:t>Y</a:t>
            </a:r>
            <a:r>
              <a:rPr lang="en-US" dirty="0"/>
              <a:t>. It might culminate in the researcher’s conclusion that the chosen case is deviant for idiosyncratic reasons – reasons that are accidental or do not apply to other cases. Some deviant cases are just “different.”</a:t>
            </a:r>
          </a:p>
        </p:txBody>
      </p:sp>
    </p:spTree>
    <p:extLst>
      <p:ext uri="{BB962C8B-B14F-4D97-AF65-F5344CB8AC3E}">
        <p14:creationId xmlns:p14="http://schemas.microsoft.com/office/powerpoint/2010/main" val="676690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39763"/>
          </a:xfrm>
        </p:spPr>
        <p:txBody>
          <a:bodyPr/>
          <a:lstStyle/>
          <a:p>
            <a:r>
              <a:rPr lang="en-US" altLang="en-US" sz="2800" b="1" dirty="0"/>
              <a:t>Deviant Case: Illustration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6F3DD3-8014-4C63-8561-FB7B58B9239D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2125663"/>
            <a:ext cx="0" cy="3276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5-Point Star 13"/>
          <p:cNvSpPr/>
          <p:nvPr/>
        </p:nvSpPr>
        <p:spPr>
          <a:xfrm>
            <a:off x="4114800" y="43434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5334000" y="3886200"/>
            <a:ext cx="304800" cy="304800"/>
          </a:xfrm>
          <a:prstGeom prst="star5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4629150" y="40513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5638800" y="41910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4751388" y="46482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6705600" y="30099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4446588" y="3459163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6264275" y="38862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5575300" y="33147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6153150" y="34671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3059113" y="5397500"/>
            <a:ext cx="434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810000" y="2819400"/>
            <a:ext cx="3429000" cy="213360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5-Point Star 32"/>
          <p:cNvSpPr/>
          <p:nvPr/>
        </p:nvSpPr>
        <p:spPr>
          <a:xfrm>
            <a:off x="4781550" y="2468563"/>
            <a:ext cx="304800" cy="304800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46" name="TextBox 33"/>
          <p:cNvSpPr txBox="1">
            <a:spLocks noChangeArrowheads="1"/>
          </p:cNvSpPr>
          <p:nvPr/>
        </p:nvSpPr>
        <p:spPr bwMode="auto">
          <a:xfrm>
            <a:off x="2514600" y="2125664"/>
            <a:ext cx="338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Y</a:t>
            </a:r>
          </a:p>
        </p:txBody>
      </p:sp>
      <p:sp>
        <p:nvSpPr>
          <p:cNvPr id="22547" name="TextBox 35"/>
          <p:cNvSpPr txBox="1">
            <a:spLocks noChangeArrowheads="1"/>
          </p:cNvSpPr>
          <p:nvPr/>
        </p:nvSpPr>
        <p:spPr bwMode="auto">
          <a:xfrm>
            <a:off x="7196139" y="5683250"/>
            <a:ext cx="325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Z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C22D975-E08C-0EFF-6591-B4414F910087}"/>
              </a:ext>
            </a:extLst>
          </p:cNvPr>
          <p:cNvCxnSpPr>
            <a:cxnSpLocks/>
          </p:cNvCxnSpPr>
          <p:nvPr/>
        </p:nvCxnSpPr>
        <p:spPr>
          <a:xfrm>
            <a:off x="4933950" y="2708275"/>
            <a:ext cx="0" cy="151764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Left Brace 3">
            <a:extLst>
              <a:ext uri="{FF2B5EF4-FFF2-40B4-BE49-F238E27FC236}">
                <a16:creationId xmlns:a16="http://schemas.microsoft.com/office/drawing/2014/main" id="{F4A64C6D-3486-2C44-4F2B-D47B5A91A7C1}"/>
              </a:ext>
            </a:extLst>
          </p:cNvPr>
          <p:cNvSpPr/>
          <p:nvPr/>
        </p:nvSpPr>
        <p:spPr>
          <a:xfrm>
            <a:off x="4019553" y="2708275"/>
            <a:ext cx="792160" cy="1517649"/>
          </a:xfrm>
          <a:prstGeom prst="leftBrace">
            <a:avLst>
              <a:gd name="adj1" fmla="val 8333"/>
              <a:gd name="adj2" fmla="val 512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6EBA13-DBD9-473D-CAB8-785EB0607A18}"/>
              </a:ext>
            </a:extLst>
          </p:cNvPr>
          <p:cNvSpPr txBox="1"/>
          <p:nvPr/>
        </p:nvSpPr>
        <p:spPr>
          <a:xfrm>
            <a:off x="3267083" y="3178177"/>
            <a:ext cx="974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Max </a:t>
            </a:r>
            <a:r>
              <a:rPr lang="cs-CZ" b="1" dirty="0" err="1"/>
              <a:t>residuál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2902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84099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Deviant Case Exemplars</a:t>
            </a:r>
            <a:r>
              <a:rPr lang="en-US" sz="2800" dirty="0"/>
              <a:t> </a:t>
            </a:r>
            <a:r>
              <a:rPr lang="en-US" sz="2800" i="1" dirty="0"/>
              <a:t>(Table 5.4)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10898" y="2295141"/>
          <a:ext cx="11548870" cy="3035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397">
                  <a:extLst>
                    <a:ext uri="{9D8B030D-6E8A-4147-A177-3AD203B41FA5}">
                      <a16:colId xmlns:a16="http://schemas.microsoft.com/office/drawing/2014/main" val="776485564"/>
                    </a:ext>
                  </a:extLst>
                </a:gridCol>
                <a:gridCol w="760068">
                  <a:extLst>
                    <a:ext uri="{9D8B030D-6E8A-4147-A177-3AD203B41FA5}">
                      <a16:colId xmlns:a16="http://schemas.microsoft.com/office/drawing/2014/main" val="2017709683"/>
                    </a:ext>
                  </a:extLst>
                </a:gridCol>
                <a:gridCol w="755447">
                  <a:extLst>
                    <a:ext uri="{9D8B030D-6E8A-4147-A177-3AD203B41FA5}">
                      <a16:colId xmlns:a16="http://schemas.microsoft.com/office/drawing/2014/main" val="3017959100"/>
                    </a:ext>
                  </a:extLst>
                </a:gridCol>
                <a:gridCol w="702312">
                  <a:extLst>
                    <a:ext uri="{9D8B030D-6E8A-4147-A177-3AD203B41FA5}">
                      <a16:colId xmlns:a16="http://schemas.microsoft.com/office/drawing/2014/main" val="2273480603"/>
                    </a:ext>
                  </a:extLst>
                </a:gridCol>
                <a:gridCol w="1062709">
                  <a:extLst>
                    <a:ext uri="{9D8B030D-6E8A-4147-A177-3AD203B41FA5}">
                      <a16:colId xmlns:a16="http://schemas.microsoft.com/office/drawing/2014/main" val="2495589071"/>
                    </a:ext>
                  </a:extLst>
                </a:gridCol>
                <a:gridCol w="2261722">
                  <a:extLst>
                    <a:ext uri="{9D8B030D-6E8A-4147-A177-3AD203B41FA5}">
                      <a16:colId xmlns:a16="http://schemas.microsoft.com/office/drawing/2014/main" val="3170055846"/>
                    </a:ext>
                  </a:extLst>
                </a:gridCol>
                <a:gridCol w="545215">
                  <a:extLst>
                    <a:ext uri="{9D8B030D-6E8A-4147-A177-3AD203B41FA5}">
                      <a16:colId xmlns:a16="http://schemas.microsoft.com/office/drawing/2014/main" val="1032910103"/>
                    </a:ext>
                  </a:extLst>
                </a:gridCol>
              </a:tblGrid>
              <a:tr h="391717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SELECTION</a:t>
                      </a:r>
                      <a:endParaRPr lang="en-US" sz="16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CASES</a:t>
                      </a:r>
                      <a:endParaRPr lang="en-US" sz="16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23206"/>
                  </a:ext>
                </a:extLst>
              </a:tr>
              <a:tr h="2937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    Study</a:t>
                      </a:r>
                      <a:endParaRPr lang="en-US" sz="16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Field</a:t>
                      </a:r>
                      <a:endParaRPr lang="en-US" sz="16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Cites</a:t>
                      </a:r>
                      <a:endParaRPr lang="en-US" sz="16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Algo</a:t>
                      </a:r>
                      <a:r>
                        <a:rPr lang="en-US" sz="1600" b="1" dirty="0">
                          <a:effectLst/>
                        </a:rPr>
                        <a:t>.</a:t>
                      </a:r>
                      <a:endParaRPr lang="en-US" sz="16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Non-</a:t>
                      </a:r>
                      <a:r>
                        <a:rPr lang="en-US" sz="1600" b="1" dirty="0" err="1">
                          <a:effectLst/>
                        </a:rPr>
                        <a:t>algo</a:t>
                      </a:r>
                      <a:r>
                        <a:rPr lang="en-US" sz="1600" b="1" dirty="0">
                          <a:effectLst/>
                        </a:rPr>
                        <a:t>.</a:t>
                      </a:r>
                      <a:endParaRPr lang="en-US" sz="16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Phenomena</a:t>
                      </a:r>
                      <a:endParaRPr lang="en-US" sz="16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</a:t>
                      </a:r>
                      <a:endParaRPr lang="en-US" sz="16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3315156647"/>
                  </a:ext>
                </a:extLst>
              </a:tr>
              <a:tr h="261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● </a:t>
                      </a:r>
                      <a:r>
                        <a:rPr lang="en-US" sz="1600" dirty="0" err="1">
                          <a:effectLst/>
                        </a:rPr>
                        <a:t>Acemoglu</a:t>
                      </a:r>
                      <a:r>
                        <a:rPr lang="en-US" sz="1600" dirty="0">
                          <a:effectLst/>
                        </a:rPr>
                        <a:t> et al. (2003) African Success Story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EC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638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Economic development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404463344"/>
                  </a:ext>
                </a:extLst>
              </a:tr>
              <a:tr h="261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 Alesina et al (2001) Why Doesn’t US Have Welfare State?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EC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824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Welfare state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923426382"/>
                  </a:ext>
                </a:extLst>
              </a:tr>
              <a:tr h="261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 Amenta (1991) Theories of Welfare State American Experience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Welfare states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706797864"/>
                  </a:ext>
                </a:extLst>
              </a:tr>
              <a:tr h="261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 Aymard (1982) From Feudalism to Capitalism in Italy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HI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Capitalism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4084277920"/>
                  </a:ext>
                </a:extLst>
              </a:tr>
              <a:tr h="261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 Lieberman (2003) Politics of Taxation Brazil, South Africa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172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Fiscal policy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271464508"/>
                  </a:ext>
                </a:extLst>
              </a:tr>
              <a:tr h="261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 Lijphart (1968) Politics of Accommodation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2,026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Ethnic conflict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797842170"/>
                  </a:ext>
                </a:extLst>
              </a:tr>
              <a:tr h="261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 Lipset et al. (1956) Union Democracy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1,211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Union democracy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928442327"/>
                  </a:ext>
                </a:extLst>
              </a:tr>
              <a:tr h="261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 Pearce (2002) Integrating Survey &amp; Ethnographic Methods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47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Fertility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587012931"/>
                  </a:ext>
                </a:extLst>
              </a:tr>
              <a:tr h="2611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 Sombart (1906) Why No Socialism in United States?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356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●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Socialism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42471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979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90654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i="1" dirty="0"/>
              <a:t>Most-similar case </a:t>
            </a:r>
            <a:r>
              <a:rPr lang="en-US" sz="2800" dirty="0"/>
              <a:t>(aka Method of Difference)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602" y="934909"/>
            <a:ext cx="11748174" cy="5624511"/>
          </a:xfrm>
        </p:spPr>
        <p:txBody>
          <a:bodyPr>
            <a:normAutofit/>
          </a:bodyPr>
          <a:lstStyle/>
          <a:p>
            <a:r>
              <a:rPr lang="en-US" sz="2400" dirty="0"/>
              <a:t>Cases (</a:t>
            </a:r>
            <a:r>
              <a:rPr lang="en-US" sz="2400" i="1" dirty="0"/>
              <a:t>C</a:t>
            </a:r>
            <a:r>
              <a:rPr lang="en-US" sz="2400" dirty="0"/>
              <a:t>&gt;1) exhibit similar background conditions (</a:t>
            </a:r>
            <a:r>
              <a:rPr lang="en-US" sz="2400" i="1" dirty="0"/>
              <a:t>Z</a:t>
            </a:r>
            <a:r>
              <a:rPr lang="en-US" sz="2400" dirty="0"/>
              <a:t>) and different outcomes (</a:t>
            </a:r>
            <a:r>
              <a:rPr lang="en-US" sz="2400" i="1" dirty="0"/>
              <a:t>Y</a:t>
            </a:r>
            <a:r>
              <a:rPr lang="en-US" sz="2400" dirty="0"/>
              <a:t>). </a:t>
            </a:r>
          </a:p>
          <a:p>
            <a:r>
              <a:rPr lang="en-US" sz="2400" dirty="0"/>
              <a:t>If binary…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ordinal or interval, maximize variance on </a:t>
            </a:r>
            <a:r>
              <a:rPr lang="en-US" sz="2400" i="1" dirty="0"/>
              <a:t>Y</a:t>
            </a:r>
            <a:r>
              <a:rPr lang="en-US" sz="2400" dirty="0"/>
              <a:t>, minimize variance on </a:t>
            </a:r>
            <a:r>
              <a:rPr lang="en-US" sz="2400" i="1" dirty="0"/>
              <a:t>Z</a:t>
            </a:r>
            <a:r>
              <a:rPr lang="en-US" sz="2400" dirty="0"/>
              <a:t>. </a:t>
            </a:r>
          </a:p>
          <a:p>
            <a:endParaRPr lang="en-US" dirty="0"/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27121" y="1598315"/>
          <a:ext cx="2967315" cy="10972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68055">
                  <a:extLst>
                    <a:ext uri="{9D8B030D-6E8A-4147-A177-3AD203B41FA5}">
                      <a16:colId xmlns:a16="http://schemas.microsoft.com/office/drawing/2014/main" val="513095574"/>
                    </a:ext>
                  </a:extLst>
                </a:gridCol>
                <a:gridCol w="536538">
                  <a:extLst>
                    <a:ext uri="{9D8B030D-6E8A-4147-A177-3AD203B41FA5}">
                      <a16:colId xmlns:a16="http://schemas.microsoft.com/office/drawing/2014/main" val="968624207"/>
                    </a:ext>
                  </a:extLst>
                </a:gridCol>
                <a:gridCol w="581031">
                  <a:extLst>
                    <a:ext uri="{9D8B030D-6E8A-4147-A177-3AD203B41FA5}">
                      <a16:colId xmlns:a16="http://schemas.microsoft.com/office/drawing/2014/main" val="3185684618"/>
                    </a:ext>
                  </a:extLst>
                </a:gridCol>
                <a:gridCol w="581031">
                  <a:extLst>
                    <a:ext uri="{9D8B030D-6E8A-4147-A177-3AD203B41FA5}">
                      <a16:colId xmlns:a16="http://schemas.microsoft.com/office/drawing/2014/main" val="299795222"/>
                    </a:ext>
                  </a:extLst>
                </a:gridCol>
                <a:gridCol w="600660">
                  <a:extLst>
                    <a:ext uri="{9D8B030D-6E8A-4147-A177-3AD203B41FA5}">
                      <a16:colId xmlns:a16="http://schemas.microsoft.com/office/drawing/2014/main" val="361445069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Variables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7445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X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Z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3614624262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Cases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?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3530567093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?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218029079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09748" y="1483568"/>
            <a:ext cx="101529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03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0238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Most-Similar Case Exemplars</a:t>
            </a:r>
            <a:r>
              <a:rPr lang="en-US" sz="2800" dirty="0"/>
              <a:t> </a:t>
            </a:r>
            <a:r>
              <a:rPr lang="en-US" sz="2800" i="1" dirty="0"/>
              <a:t>(Table 5.6)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7074" y="1418724"/>
          <a:ext cx="11667744" cy="5243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16508">
                  <a:extLst>
                    <a:ext uri="{9D8B030D-6E8A-4147-A177-3AD203B41FA5}">
                      <a16:colId xmlns:a16="http://schemas.microsoft.com/office/drawing/2014/main" val="439502354"/>
                    </a:ext>
                  </a:extLst>
                </a:gridCol>
                <a:gridCol w="770071">
                  <a:extLst>
                    <a:ext uri="{9D8B030D-6E8A-4147-A177-3AD203B41FA5}">
                      <a16:colId xmlns:a16="http://schemas.microsoft.com/office/drawing/2014/main" val="2601081458"/>
                    </a:ext>
                  </a:extLst>
                </a:gridCol>
                <a:gridCol w="763071">
                  <a:extLst>
                    <a:ext uri="{9D8B030D-6E8A-4147-A177-3AD203B41FA5}">
                      <a16:colId xmlns:a16="http://schemas.microsoft.com/office/drawing/2014/main" val="1702019760"/>
                    </a:ext>
                  </a:extLst>
                </a:gridCol>
                <a:gridCol w="716400">
                  <a:extLst>
                    <a:ext uri="{9D8B030D-6E8A-4147-A177-3AD203B41FA5}">
                      <a16:colId xmlns:a16="http://schemas.microsoft.com/office/drawing/2014/main" val="199322096"/>
                    </a:ext>
                  </a:extLst>
                </a:gridCol>
                <a:gridCol w="1066432">
                  <a:extLst>
                    <a:ext uri="{9D8B030D-6E8A-4147-A177-3AD203B41FA5}">
                      <a16:colId xmlns:a16="http://schemas.microsoft.com/office/drawing/2014/main" val="755487143"/>
                    </a:ext>
                  </a:extLst>
                </a:gridCol>
                <a:gridCol w="2284545">
                  <a:extLst>
                    <a:ext uri="{9D8B030D-6E8A-4147-A177-3AD203B41FA5}">
                      <a16:colId xmlns:a16="http://schemas.microsoft.com/office/drawing/2014/main" val="321055144"/>
                    </a:ext>
                  </a:extLst>
                </a:gridCol>
                <a:gridCol w="550717">
                  <a:extLst>
                    <a:ext uri="{9D8B030D-6E8A-4147-A177-3AD203B41FA5}">
                      <a16:colId xmlns:a16="http://schemas.microsoft.com/office/drawing/2014/main" val="1630699251"/>
                    </a:ext>
                  </a:extLst>
                </a:gridCol>
              </a:tblGrid>
              <a:tr h="306120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SELECTION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CASES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013921"/>
                  </a:ext>
                </a:extLst>
              </a:tr>
              <a:tr h="229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   Study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Field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Cites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Non-</a:t>
                      </a: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Phenomena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1117660239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Alston et al. (1996) Property Rights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390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Brazilian states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670032081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Cornell (2002) Autonomy as a Source of Conflict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Ethnic groups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893757058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Dreze &amp; Sen (1989) China and India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2,936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Economic development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064845780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Epstein (1964) A Comparative Study of Canadian Parties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Party systems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596047137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Fiorina (1977) Congress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1,866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US leg. districts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47766919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Geertz (1963) Peddlers and Princes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977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Towns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4109192993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Heclo</a:t>
                      </a:r>
                      <a:r>
                        <a:rPr lang="en-US" sz="1800" dirty="0">
                          <a:effectLst/>
                        </a:rPr>
                        <a:t> (1974) Modern Social Policies in Britain &amp; Sweden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1,920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Social policies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700325591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Key (1949) Southern Politics in State and Nation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3,238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US States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139711204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Lange (2009) Lineages of Despotism and Development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69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Economic development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4/11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4076754925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Luebbert</a:t>
                      </a:r>
                      <a:r>
                        <a:rPr lang="en-US" sz="1800" dirty="0">
                          <a:effectLst/>
                        </a:rPr>
                        <a:t> (1991) Liberalism, Fascism, or Social </a:t>
                      </a:r>
                      <a:r>
                        <a:rPr lang="en-US" sz="1800" dirty="0" err="1">
                          <a:effectLst/>
                        </a:rPr>
                        <a:t>Democ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Regime-types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909381967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Mahoney (2002) Legacies of Liberalism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337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Regime-types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268044948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Miguel (2004) Tribe or Nation: Kenya v. Tanzania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326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Nation-building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4132732399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Putnam (1993) Making Democracy Work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29,712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Italian regions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86828474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Rosenbaum &amp; Silber (2001) Matching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PH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Patients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699681744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Sahlins (1958) Social Stratification in Polynesia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726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Societies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965203933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Snow (1849) Communication of Cholera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PH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1,369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City blocks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N/A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68773204"/>
                  </a:ext>
                </a:extLst>
              </a:tr>
              <a:tr h="204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Ziblatt (2004, 2008) Rethinking Origins of Federalism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Centralization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17346065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207419" y="-205937"/>
            <a:ext cx="14546039" cy="904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04704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70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90654"/>
            <a:ext cx="11439144" cy="1325563"/>
          </a:xfrm>
        </p:spPr>
        <p:txBody>
          <a:bodyPr>
            <a:normAutofit/>
          </a:bodyPr>
          <a:lstStyle/>
          <a:p>
            <a:r>
              <a:rPr lang="en-US" sz="2800" b="1" i="1" dirty="0"/>
              <a:t>Most-different case </a:t>
            </a:r>
            <a:r>
              <a:rPr lang="en-US" sz="2800" dirty="0"/>
              <a:t>(aka Method of Agreement)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602" y="934909"/>
            <a:ext cx="11748174" cy="5624511"/>
          </a:xfrm>
        </p:spPr>
        <p:txBody>
          <a:bodyPr>
            <a:normAutofit/>
          </a:bodyPr>
          <a:lstStyle/>
          <a:p>
            <a:r>
              <a:rPr lang="en-US" sz="2400" dirty="0"/>
              <a:t>Cases (C&gt;1) vary in background factors (</a:t>
            </a:r>
            <a:r>
              <a:rPr lang="en-US" sz="2400" i="1" dirty="0"/>
              <a:t>Z</a:t>
            </a:r>
            <a:r>
              <a:rPr lang="en-US" sz="2400" dirty="0"/>
              <a:t>), while sharing a common outcome (</a:t>
            </a:r>
            <a:r>
              <a:rPr lang="en-US" sz="2400" i="1" dirty="0"/>
              <a:t>Y</a:t>
            </a:r>
            <a:r>
              <a:rPr lang="en-US" sz="2400" dirty="0"/>
              <a:t>). </a:t>
            </a:r>
          </a:p>
          <a:p>
            <a:r>
              <a:rPr lang="en-US" sz="2400" dirty="0"/>
              <a:t>Assumption: background factors that differ across the cases are unlikely to be causes of </a:t>
            </a:r>
            <a:r>
              <a:rPr lang="en-US" sz="2400" i="1" dirty="0"/>
              <a:t>Y</a:t>
            </a:r>
            <a:r>
              <a:rPr lang="en-US" sz="2400" dirty="0"/>
              <a:t>. </a:t>
            </a:r>
          </a:p>
          <a:p>
            <a:r>
              <a:rPr lang="en-US" sz="2400" dirty="0"/>
              <a:t>Hope: a potential causal factor (</a:t>
            </a:r>
            <a:r>
              <a:rPr lang="en-US" sz="2400" i="1" dirty="0"/>
              <a:t>X</a:t>
            </a:r>
            <a:r>
              <a:rPr lang="en-US" sz="2400" dirty="0"/>
              <a:t>) is constant across the cases and is the cause of </a:t>
            </a:r>
            <a:r>
              <a:rPr lang="en-US" sz="2400" i="1" dirty="0"/>
              <a:t>Y</a:t>
            </a:r>
            <a:r>
              <a:rPr lang="en-US" sz="2400" dirty="0"/>
              <a:t>. </a:t>
            </a:r>
          </a:p>
          <a:p>
            <a:r>
              <a:rPr lang="en-US" sz="2400" dirty="0"/>
              <a:t>With binary factors...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With ordinal or interval factors, maximize variance on </a:t>
            </a:r>
            <a:r>
              <a:rPr lang="en-US" sz="2400" i="1" dirty="0"/>
              <a:t>Z</a:t>
            </a:r>
            <a:r>
              <a:rPr lang="en-US" sz="2400" dirty="0"/>
              <a:t> and minimize variance on </a:t>
            </a:r>
            <a:r>
              <a:rPr lang="en-US" sz="2400" i="1" dirty="0"/>
              <a:t>Y</a:t>
            </a:r>
            <a:r>
              <a:rPr lang="en-US" sz="2400" dirty="0"/>
              <a:t>.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09748" y="1483568"/>
            <a:ext cx="101529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84999" y="2421294"/>
          <a:ext cx="5681819" cy="12192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00033">
                  <a:extLst>
                    <a:ext uri="{9D8B030D-6E8A-4147-A177-3AD203B41FA5}">
                      <a16:colId xmlns:a16="http://schemas.microsoft.com/office/drawing/2014/main" val="1483597255"/>
                    </a:ext>
                  </a:extLst>
                </a:gridCol>
                <a:gridCol w="644167">
                  <a:extLst>
                    <a:ext uri="{9D8B030D-6E8A-4147-A177-3AD203B41FA5}">
                      <a16:colId xmlns:a16="http://schemas.microsoft.com/office/drawing/2014/main" val="1010160915"/>
                    </a:ext>
                  </a:extLst>
                </a:gridCol>
                <a:gridCol w="697746">
                  <a:extLst>
                    <a:ext uri="{9D8B030D-6E8A-4147-A177-3AD203B41FA5}">
                      <a16:colId xmlns:a16="http://schemas.microsoft.com/office/drawing/2014/main" val="1049210404"/>
                    </a:ext>
                  </a:extLst>
                </a:gridCol>
                <a:gridCol w="697746">
                  <a:extLst>
                    <a:ext uri="{9D8B030D-6E8A-4147-A177-3AD203B41FA5}">
                      <a16:colId xmlns:a16="http://schemas.microsoft.com/office/drawing/2014/main" val="4241391250"/>
                    </a:ext>
                  </a:extLst>
                </a:gridCol>
                <a:gridCol w="697746">
                  <a:extLst>
                    <a:ext uri="{9D8B030D-6E8A-4147-A177-3AD203B41FA5}">
                      <a16:colId xmlns:a16="http://schemas.microsoft.com/office/drawing/2014/main" val="2853409140"/>
                    </a:ext>
                  </a:extLst>
                </a:gridCol>
                <a:gridCol w="700181">
                  <a:extLst>
                    <a:ext uri="{9D8B030D-6E8A-4147-A177-3AD203B41FA5}">
                      <a16:colId xmlns:a16="http://schemas.microsoft.com/office/drawing/2014/main" val="38814900"/>
                    </a:ext>
                  </a:extLst>
                </a:gridCol>
                <a:gridCol w="722100">
                  <a:extLst>
                    <a:ext uri="{9D8B030D-6E8A-4147-A177-3AD203B41FA5}">
                      <a16:colId xmlns:a16="http://schemas.microsoft.com/office/drawing/2014/main" val="2022371754"/>
                    </a:ext>
                  </a:extLst>
                </a:gridCol>
                <a:gridCol w="722100">
                  <a:extLst>
                    <a:ext uri="{9D8B030D-6E8A-4147-A177-3AD203B41FA5}">
                      <a16:colId xmlns:a16="http://schemas.microsoft.com/office/drawing/2014/main" val="31331685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Variables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3078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Z</a:t>
                      </a:r>
                      <a:r>
                        <a:rPr lang="en-US" sz="2000" baseline="-25000">
                          <a:effectLst/>
                        </a:rPr>
                        <a:t>a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Z</a:t>
                      </a:r>
                      <a:r>
                        <a:rPr lang="en-US" sz="2000" baseline="-25000">
                          <a:effectLst/>
                        </a:rPr>
                        <a:t>b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Z</a:t>
                      </a:r>
                      <a:r>
                        <a:rPr lang="en-US" sz="2000" baseline="-25000">
                          <a:effectLst/>
                        </a:rPr>
                        <a:t>c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Z</a:t>
                      </a:r>
                      <a:r>
                        <a:rPr lang="en-US" sz="2000" baseline="-25000">
                          <a:effectLst/>
                        </a:rPr>
                        <a:t>d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17727381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Cases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?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0687168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?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4251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73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5666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Most-Different Case Exemplars </a:t>
            </a:r>
            <a:r>
              <a:rPr lang="en-US" sz="2800" i="1" dirty="0"/>
              <a:t>(Table 5.8)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8330" y="2688337"/>
          <a:ext cx="11622021" cy="19293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5991">
                  <a:extLst>
                    <a:ext uri="{9D8B030D-6E8A-4147-A177-3AD203B41FA5}">
                      <a16:colId xmlns:a16="http://schemas.microsoft.com/office/drawing/2014/main" val="1512418276"/>
                    </a:ext>
                  </a:extLst>
                </a:gridCol>
                <a:gridCol w="764882">
                  <a:extLst>
                    <a:ext uri="{9D8B030D-6E8A-4147-A177-3AD203B41FA5}">
                      <a16:colId xmlns:a16="http://schemas.microsoft.com/office/drawing/2014/main" val="3707340661"/>
                    </a:ext>
                  </a:extLst>
                </a:gridCol>
                <a:gridCol w="760232">
                  <a:extLst>
                    <a:ext uri="{9D8B030D-6E8A-4147-A177-3AD203B41FA5}">
                      <a16:colId xmlns:a16="http://schemas.microsoft.com/office/drawing/2014/main" val="4212657624"/>
                    </a:ext>
                  </a:extLst>
                </a:gridCol>
                <a:gridCol w="706760">
                  <a:extLst>
                    <a:ext uri="{9D8B030D-6E8A-4147-A177-3AD203B41FA5}">
                      <a16:colId xmlns:a16="http://schemas.microsoft.com/office/drawing/2014/main" val="1624726450"/>
                    </a:ext>
                  </a:extLst>
                </a:gridCol>
                <a:gridCol w="1069440">
                  <a:extLst>
                    <a:ext uri="{9D8B030D-6E8A-4147-A177-3AD203B41FA5}">
                      <a16:colId xmlns:a16="http://schemas.microsoft.com/office/drawing/2014/main" val="408665132"/>
                    </a:ext>
                  </a:extLst>
                </a:gridCol>
                <a:gridCol w="2276047">
                  <a:extLst>
                    <a:ext uri="{9D8B030D-6E8A-4147-A177-3AD203B41FA5}">
                      <a16:colId xmlns:a16="http://schemas.microsoft.com/office/drawing/2014/main" val="3334099166"/>
                    </a:ext>
                  </a:extLst>
                </a:gridCol>
                <a:gridCol w="548669">
                  <a:extLst>
                    <a:ext uri="{9D8B030D-6E8A-4147-A177-3AD203B41FA5}">
                      <a16:colId xmlns:a16="http://schemas.microsoft.com/office/drawing/2014/main" val="483845162"/>
                    </a:ext>
                  </a:extLst>
                </a:gridCol>
              </a:tblGrid>
              <a:tr h="436842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SELECTION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CASES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781983"/>
                  </a:ext>
                </a:extLst>
              </a:tr>
              <a:tr h="327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   Study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Field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Cites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Non-</a:t>
                      </a: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Phenomena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1950495367"/>
                  </a:ext>
                </a:extLst>
              </a:tr>
              <a:tr h="2912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Belich</a:t>
                      </a:r>
                      <a:r>
                        <a:rPr lang="en-US" sz="1800" dirty="0">
                          <a:effectLst/>
                        </a:rPr>
                        <a:t> (2010) Exploding Wests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Colonialism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931517634"/>
                  </a:ext>
                </a:extLst>
              </a:tr>
              <a:tr h="2912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Childs et al. (2005) Tibetan Fertility Transitions 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Demog transitions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147823795"/>
                  </a:ext>
                </a:extLst>
              </a:tr>
              <a:tr h="2912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Howard (2003)</a:t>
                      </a:r>
                      <a:r>
                        <a:rPr lang="en-US" sz="1800" baseline="0" dirty="0">
                          <a:effectLst/>
                        </a:rPr>
                        <a:t> Weakness Civil Society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1,284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Civil society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447651892"/>
                  </a:ext>
                </a:extLst>
              </a:tr>
              <a:tr h="2912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Karl (1997) Paradox of Plenty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1,892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Economic development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5/1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464301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544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90654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i="1" dirty="0"/>
              <a:t>Diverse case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602" y="934909"/>
            <a:ext cx="11748174" cy="5624511"/>
          </a:xfrm>
        </p:spPr>
        <p:txBody>
          <a:bodyPr>
            <a:normAutofit/>
          </a:bodyPr>
          <a:lstStyle/>
          <a:p>
            <a:r>
              <a:rPr lang="en-US" sz="2400" dirty="0"/>
              <a:t>Collectively, chosen cases represent many – perhaps all – potential causes of </a:t>
            </a:r>
            <a:r>
              <a:rPr lang="en-US" sz="2400" i="1" dirty="0"/>
              <a:t>Y</a:t>
            </a:r>
            <a:r>
              <a:rPr lang="en-US" sz="2400" dirty="0"/>
              <a:t>, including conjunctures. Assumption: the true causal factors (</a:t>
            </a:r>
            <a:r>
              <a:rPr lang="en-US" sz="2400" i="1" dirty="0"/>
              <a:t>X</a:t>
            </a:r>
            <a:r>
              <a:rPr lang="en-US" sz="2400" dirty="0"/>
              <a:t>) are to be found among the putative causal factors (</a:t>
            </a:r>
            <a:r>
              <a:rPr lang="en-US" sz="2400" i="1" dirty="0"/>
              <a:t>Z</a:t>
            </a:r>
            <a:r>
              <a:rPr lang="en-US" sz="2400" dirty="0"/>
              <a:t>). </a:t>
            </a:r>
          </a:p>
          <a:p>
            <a:r>
              <a:rPr lang="en-US" sz="2400" dirty="0"/>
              <a:t>Where a potential causal factor is categorical, choose one case from each category. </a:t>
            </a:r>
          </a:p>
          <a:p>
            <a:r>
              <a:rPr lang="en-US" sz="2400" dirty="0"/>
              <a:t>For a continuous variable, construct cutoff points. </a:t>
            </a:r>
          </a:p>
          <a:p>
            <a:r>
              <a:rPr lang="en-US" sz="2400" dirty="0"/>
              <a:t>If causal factors interact, look for cases that represent all intersections. Two dichotomous variables produce a matrix with four possible cells, for example.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09748" y="1483568"/>
            <a:ext cx="101529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38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38379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Diverse case exemplars</a:t>
            </a:r>
            <a:r>
              <a:rPr lang="en-US" sz="2800" dirty="0"/>
              <a:t> </a:t>
            </a:r>
            <a:r>
              <a:rPr lang="en-US" sz="2800" i="1" dirty="0"/>
              <a:t>(Table 5.9)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3464" y="1993392"/>
          <a:ext cx="11594591" cy="36492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3018">
                  <a:extLst>
                    <a:ext uri="{9D8B030D-6E8A-4147-A177-3AD203B41FA5}">
                      <a16:colId xmlns:a16="http://schemas.microsoft.com/office/drawing/2014/main" val="3128251293"/>
                    </a:ext>
                  </a:extLst>
                </a:gridCol>
                <a:gridCol w="763077">
                  <a:extLst>
                    <a:ext uri="{9D8B030D-6E8A-4147-A177-3AD203B41FA5}">
                      <a16:colId xmlns:a16="http://schemas.microsoft.com/office/drawing/2014/main" val="2720450242"/>
                    </a:ext>
                  </a:extLst>
                </a:gridCol>
                <a:gridCol w="758438">
                  <a:extLst>
                    <a:ext uri="{9D8B030D-6E8A-4147-A177-3AD203B41FA5}">
                      <a16:colId xmlns:a16="http://schemas.microsoft.com/office/drawing/2014/main" val="1053328157"/>
                    </a:ext>
                  </a:extLst>
                </a:gridCol>
                <a:gridCol w="705092">
                  <a:extLst>
                    <a:ext uri="{9D8B030D-6E8A-4147-A177-3AD203B41FA5}">
                      <a16:colId xmlns:a16="http://schemas.microsoft.com/office/drawing/2014/main" val="1432323606"/>
                    </a:ext>
                  </a:extLst>
                </a:gridCol>
                <a:gridCol w="1066916">
                  <a:extLst>
                    <a:ext uri="{9D8B030D-6E8A-4147-A177-3AD203B41FA5}">
                      <a16:colId xmlns:a16="http://schemas.microsoft.com/office/drawing/2014/main" val="2602180847"/>
                    </a:ext>
                  </a:extLst>
                </a:gridCol>
                <a:gridCol w="2270676">
                  <a:extLst>
                    <a:ext uri="{9D8B030D-6E8A-4147-A177-3AD203B41FA5}">
                      <a16:colId xmlns:a16="http://schemas.microsoft.com/office/drawing/2014/main" val="2316434543"/>
                    </a:ext>
                  </a:extLst>
                </a:gridCol>
                <a:gridCol w="547374">
                  <a:extLst>
                    <a:ext uri="{9D8B030D-6E8A-4147-A177-3AD203B41FA5}">
                      <a16:colId xmlns:a16="http://schemas.microsoft.com/office/drawing/2014/main" val="2631506433"/>
                    </a:ext>
                  </a:extLst>
                </a:gridCol>
              </a:tblGrid>
              <a:tr h="357371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SELECTION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CASES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420061"/>
                  </a:ext>
                </a:extLst>
              </a:tr>
              <a:tr h="2680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   Study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Field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Cites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Non-</a:t>
                      </a: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Phenomena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3310288887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Bunce (1981) Do New Leaders Make a Difference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Succession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3365632107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Collier &amp; Collier (1991) Shaping the Political Arena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2,171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State-labor relations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3526938710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Downing (1992) Military Revolution and Political Change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398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Statebuilding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1865345858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Evans (1995) Embedded Autonomy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5,281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Economic development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3175688933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George &amp; Smoke (1974) Deterrence in US Foreign Policy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894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Crises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870147002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Kohli (2004) State-Directed Development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723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Industrial policies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820775492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Levi (1988) Of Rule and Revenue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1,821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Fiscal policy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3038227554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Moore (1966) Social Origins of Dictatorship and </a:t>
                      </a:r>
                      <a:r>
                        <a:rPr lang="en-US" sz="1800" dirty="0" err="1">
                          <a:effectLst/>
                        </a:rPr>
                        <a:t>Democ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6,573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Regime-types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738973378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Rueschemeyer et al. (1992) Capitalist Development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2,727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Regime-types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2483476265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Tsai (2007) Accountability without Democracy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Village governance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2115725282"/>
                  </a:ext>
                </a:extLst>
              </a:tr>
              <a:tr h="238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Wood (2000) Forging Democracy from Below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Regime-types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1170654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559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495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Diverse cases in Barrington Moore, </a:t>
            </a:r>
            <a:r>
              <a:rPr lang="en-US" sz="2800" b="1" i="1" dirty="0"/>
              <a:t>Social Origins…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1752" y="2039114"/>
          <a:ext cx="11567161" cy="385781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287302">
                  <a:extLst>
                    <a:ext uri="{9D8B030D-6E8A-4147-A177-3AD203B41FA5}">
                      <a16:colId xmlns:a16="http://schemas.microsoft.com/office/drawing/2014/main" val="2710672512"/>
                    </a:ext>
                  </a:extLst>
                </a:gridCol>
                <a:gridCol w="1441582">
                  <a:extLst>
                    <a:ext uri="{9D8B030D-6E8A-4147-A177-3AD203B41FA5}">
                      <a16:colId xmlns:a16="http://schemas.microsoft.com/office/drawing/2014/main" val="1149691582"/>
                    </a:ext>
                  </a:extLst>
                </a:gridCol>
                <a:gridCol w="1774255">
                  <a:extLst>
                    <a:ext uri="{9D8B030D-6E8A-4147-A177-3AD203B41FA5}">
                      <a16:colId xmlns:a16="http://schemas.microsoft.com/office/drawing/2014/main" val="3342361455"/>
                    </a:ext>
                  </a:extLst>
                </a:gridCol>
                <a:gridCol w="2743936">
                  <a:extLst>
                    <a:ext uri="{9D8B030D-6E8A-4147-A177-3AD203B41FA5}">
                      <a16:colId xmlns:a16="http://schemas.microsoft.com/office/drawing/2014/main" val="458512456"/>
                    </a:ext>
                  </a:extLst>
                </a:gridCol>
                <a:gridCol w="2320086">
                  <a:extLst>
                    <a:ext uri="{9D8B030D-6E8A-4147-A177-3AD203B41FA5}">
                      <a16:colId xmlns:a16="http://schemas.microsoft.com/office/drawing/2014/main" val="3540022265"/>
                    </a:ext>
                  </a:extLst>
                </a:gridCol>
              </a:tblGrid>
              <a:tr h="385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Routes to modernity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833534"/>
                  </a:ext>
                </a:extLst>
              </a:tr>
              <a:tr h="385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511144840"/>
                  </a:ext>
                </a:extLst>
              </a:tr>
              <a:tr h="385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Cases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UK, USA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France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Germany, Japan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Russia, China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3650332392"/>
                  </a:ext>
                </a:extLst>
              </a:tr>
              <a:tr h="385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Common starting point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Agrarian bureaucracy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Agrarian bureaucracy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Agrarian bureaucracy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2902777928"/>
                  </a:ext>
                </a:extLst>
              </a:tr>
              <a:tr h="385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Key variable clusters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1093198008"/>
                  </a:ext>
                </a:extLst>
              </a:tr>
              <a:tr h="385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Bourgeois impulse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Strong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Strong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Medium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Weak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4260736827"/>
                  </a:ext>
                </a:extLst>
              </a:tr>
              <a:tr h="4269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Mode of commercial agriculture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Market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Labor-repressive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Labor-repressive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Labor-repressive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3799561535"/>
                  </a:ext>
                </a:extLst>
              </a:tr>
              <a:tr h="346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Peasant revolutionary potential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Low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High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Low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High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1858463725"/>
                  </a:ext>
                </a:extLst>
              </a:tr>
              <a:tr h="385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Critical political event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Bourgeois revolution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Revolution from above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Peasant revolution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983836979"/>
                  </a:ext>
                </a:extLst>
              </a:tr>
              <a:tr h="385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Major systemic political outcome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Democratic capitalism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Fascism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Communism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3622161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88334" y="6370752"/>
            <a:ext cx="3554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Reproduced from </a:t>
            </a:r>
            <a:r>
              <a:rPr lang="en-US" dirty="0" err="1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Skocpol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(1973: 10)</a:t>
            </a:r>
            <a:endParaRPr lang="en-US" sz="2800" dirty="0">
              <a:effectLst/>
              <a:latin typeface="Garamond" panose="02020404030301010803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8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HW – </a:t>
            </a:r>
            <a:r>
              <a:rPr lang="cs-CZ" dirty="0" err="1"/>
              <a:t>deadline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June 2</a:t>
            </a:r>
            <a:r>
              <a:rPr lang="en-US" b="1" dirty="0">
                <a:solidFill>
                  <a:srgbClr val="FF0000"/>
                </a:solidFill>
              </a:rPr>
              <a:t>7th</a:t>
            </a:r>
            <a:r>
              <a:rPr lang="cs-CZ" b="1" dirty="0">
                <a:solidFill>
                  <a:srgbClr val="FF0000"/>
                </a:solidFill>
              </a:rPr>
              <a:t>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Using a real world data, build a statistical model (OLS) with at least two explanatory</a:t>
            </a:r>
            <a:r>
              <a:rPr lang="cs-CZ" b="1" dirty="0"/>
              <a:t> (IV)</a:t>
            </a:r>
            <a:r>
              <a:rPr lang="en-US" b="1" dirty="0"/>
              <a:t> variables</a:t>
            </a:r>
          </a:p>
          <a:p>
            <a:endParaRPr lang="en-US" dirty="0"/>
          </a:p>
          <a:p>
            <a:r>
              <a:rPr lang="en-US" b="1" dirty="0"/>
              <a:t>Try to quantitatively identify:</a:t>
            </a:r>
          </a:p>
          <a:p>
            <a:r>
              <a:rPr lang="en-US" dirty="0"/>
              <a:t>1) Extreme cases (for Y,  X1 and X2), Most similar and most different cases</a:t>
            </a:r>
          </a:p>
          <a:p>
            <a:r>
              <a:rPr lang="en-US" dirty="0"/>
              <a:t>2) Deviant cases, Pathway cases.</a:t>
            </a:r>
          </a:p>
          <a:p>
            <a:r>
              <a:rPr lang="cs-CZ" b="1" dirty="0"/>
              <a:t>3) </a:t>
            </a:r>
            <a:r>
              <a:rPr lang="en-US" b="1" dirty="0"/>
              <a:t>Do a brief qualitative analysis (either a deviant case or a pathway case) that will clearly communicate with the quantitative part…</a:t>
            </a:r>
          </a:p>
          <a:p>
            <a:endParaRPr lang="en-US" dirty="0"/>
          </a:p>
          <a:p>
            <a:r>
              <a:rPr lang="en-US" dirty="0"/>
              <a:t>Do a presentation (Mondays – MAY 30, JUNE 13, 20, </a:t>
            </a:r>
            <a:r>
              <a:rPr lang="en-US" b="1" dirty="0"/>
              <a:t>27</a:t>
            </a:r>
            <a:r>
              <a:rPr lang="cs-CZ" b="1" dirty="0" err="1"/>
              <a:t>th</a:t>
            </a:r>
            <a:r>
              <a:rPr lang="en-US" dirty="0"/>
              <a:t>, Time</a:t>
            </a:r>
            <a:r>
              <a:rPr lang="cs-CZ" dirty="0"/>
              <a:t>:</a:t>
            </a:r>
            <a:r>
              <a:rPr lang="en-US" dirty="0"/>
              <a:t> 14-17)</a:t>
            </a:r>
          </a:p>
          <a:p>
            <a:r>
              <a:rPr lang="en-US" dirty="0" err="1"/>
              <a:t>Cca</a:t>
            </a:r>
            <a:r>
              <a:rPr lang="en-US" dirty="0"/>
              <a:t> 12-15 slides of the ppt, provide the dataset plus the code as the appendix. If you wish, you can knit the whole HW in the </a:t>
            </a:r>
            <a:r>
              <a:rPr lang="en-US" dirty="0" err="1"/>
              <a:t>Rmarkdown</a:t>
            </a:r>
            <a:r>
              <a:rPr lang="en-US" dirty="0"/>
              <a:t> (in that case enable code visibility).</a:t>
            </a:r>
            <a:r>
              <a:rPr lang="cs-CZ" dirty="0"/>
              <a:t>+</a:t>
            </a:r>
          </a:p>
          <a:p>
            <a:r>
              <a:rPr lang="cs-CZ" dirty="0" err="1"/>
              <a:t>Provide</a:t>
            </a:r>
            <a:r>
              <a:rPr lang="cs-CZ" dirty="0"/>
              <a:t> a </a:t>
            </a:r>
            <a:r>
              <a:rPr lang="cs-CZ" dirty="0" err="1"/>
              <a:t>code</a:t>
            </a:r>
            <a:r>
              <a:rPr lang="cs-CZ" dirty="0"/>
              <a:t> + data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65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122363"/>
            <a:ext cx="10277856" cy="2387600"/>
          </a:xfrm>
        </p:spPr>
        <p:txBody>
          <a:bodyPr>
            <a:normAutofit/>
          </a:bodyPr>
          <a:lstStyle/>
          <a:p>
            <a:r>
              <a:rPr lang="en-US" dirty="0"/>
              <a:t>(Causal) Estimating Case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58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0091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Causal Estimating Case Studies: General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16736"/>
            <a:ext cx="11530584" cy="5047488"/>
          </a:xfrm>
        </p:spPr>
        <p:txBody>
          <a:bodyPr>
            <a:normAutofit/>
          </a:bodyPr>
          <a:lstStyle/>
          <a:p>
            <a:r>
              <a:rPr lang="en-US" sz="2400" dirty="0"/>
              <a:t>Estimating may mean a precise point estimate along with a confidence interval (as might be obtained from a time-series or synthetic matching analysis), or a less precise estimate of the “sign” of a relationship, i.e., whether </a:t>
            </a:r>
            <a:r>
              <a:rPr lang="en-US" sz="2400" i="1" dirty="0"/>
              <a:t>X</a:t>
            </a:r>
            <a:r>
              <a:rPr lang="en-US" sz="2400" dirty="0"/>
              <a:t> has a positive, negative, or no relationship to </a:t>
            </a:r>
            <a:r>
              <a:rPr lang="en-US" sz="2400" i="1" dirty="0"/>
              <a:t>Y</a:t>
            </a:r>
            <a:r>
              <a:rPr lang="en-US" sz="2400" dirty="0"/>
              <a:t>. </a:t>
            </a:r>
          </a:p>
          <a:p>
            <a:r>
              <a:rPr lang="en-US" sz="2400" dirty="0"/>
              <a:t>Not a common use of case studies. In situations where a researcher has identified a specific hypothesis (</a:t>
            </a:r>
            <a:r>
              <a:rPr lang="en-US" sz="2400" i="1" dirty="0" err="1"/>
              <a:t>H</a:t>
            </a:r>
            <a:r>
              <a:rPr lang="en-US" sz="2400" i="1" baseline="-25000" dirty="0" err="1"/>
              <a:t>x</a:t>
            </a:r>
            <a:r>
              <a:rPr lang="en-US" sz="2400" dirty="0"/>
              <a:t>) that pertains to a broad population it is usually possible to estimate that relationship across a large number of cases, generating a large</a:t>
            </a:r>
            <a:r>
              <a:rPr lang="en-US" sz="2400" i="1" dirty="0"/>
              <a:t>-C </a:t>
            </a:r>
            <a:r>
              <a:rPr lang="en-US" sz="2400" dirty="0"/>
              <a:t>research design.</a:t>
            </a:r>
          </a:p>
          <a:p>
            <a:r>
              <a:rPr lang="en-US" sz="2400" dirty="0"/>
              <a:t>Nonetheless, there are some circumstances in which longitudinal evidence provided by a single case, perhaps accompanied by one or several “control” cases, provides stronger grounds for inference than the corresponding large</a:t>
            </a:r>
            <a:r>
              <a:rPr lang="en-US" sz="2400" i="1" dirty="0"/>
              <a:t>-C </a:t>
            </a:r>
            <a:r>
              <a:rPr lang="en-US" sz="2400" dirty="0"/>
              <a:t>design.</a:t>
            </a:r>
          </a:p>
          <a:p>
            <a:r>
              <a:rPr lang="en-US" sz="2400" dirty="0"/>
              <a:t>Case selection must rest on information about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Z</a:t>
            </a:r>
            <a:r>
              <a:rPr lang="en-US" sz="2400" dirty="0"/>
              <a:t> – not </a:t>
            </a:r>
            <a:r>
              <a:rPr lang="en-US" sz="2400" i="1" dirty="0"/>
              <a:t>Y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349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752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Longitudinal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056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Mimics a one-group experiment, where </a:t>
            </a:r>
            <a:r>
              <a:rPr lang="en-US" sz="2400" i="1" dirty="0"/>
              <a:t>X</a:t>
            </a:r>
            <a:r>
              <a:rPr lang="en-US" sz="2400" dirty="0"/>
              <a:t> changes in an as-if random fashion while </a:t>
            </a:r>
            <a:r>
              <a:rPr lang="en-US" sz="2400" i="1" dirty="0"/>
              <a:t>Z</a:t>
            </a:r>
            <a:r>
              <a:rPr lang="en-US" sz="2400" dirty="0"/>
              <a:t> remains constant and </a:t>
            </a:r>
            <a:r>
              <a:rPr lang="en-US" sz="2400" i="1" dirty="0"/>
              <a:t>Y</a:t>
            </a:r>
            <a:r>
              <a:rPr lang="en-US" sz="2400" dirty="0"/>
              <a:t> is observed before and after the intervention. </a:t>
            </a:r>
          </a:p>
          <a:p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BE3A7B-135A-5887-FA53-DE492C07818F}"/>
              </a:ext>
            </a:extLst>
          </p:cNvPr>
          <p:cNvSpPr/>
          <p:nvPr/>
        </p:nvSpPr>
        <p:spPr>
          <a:xfrm>
            <a:off x="1362075" y="3829050"/>
            <a:ext cx="5067300" cy="16383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72EF9FF-93C0-FEA6-D56C-A5419334137D}"/>
              </a:ext>
            </a:extLst>
          </p:cNvPr>
          <p:cNvCxnSpPr>
            <a:cxnSpLocks/>
          </p:cNvCxnSpPr>
          <p:nvPr/>
        </p:nvCxnSpPr>
        <p:spPr>
          <a:xfrm>
            <a:off x="1362075" y="5934075"/>
            <a:ext cx="50673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171EBF1-8F58-9007-3763-1058426A51C2}"/>
              </a:ext>
            </a:extLst>
          </p:cNvPr>
          <p:cNvSpPr txBox="1"/>
          <p:nvPr/>
        </p:nvSpPr>
        <p:spPr>
          <a:xfrm>
            <a:off x="1933575" y="6038850"/>
            <a:ext cx="1038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TIME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C0B7E2-5337-9FB2-B8B8-1C42B2B5CB1B}"/>
              </a:ext>
            </a:extLst>
          </p:cNvPr>
          <p:cNvSpPr txBox="1"/>
          <p:nvPr/>
        </p:nvSpPr>
        <p:spPr>
          <a:xfrm>
            <a:off x="1933575" y="4056638"/>
            <a:ext cx="191452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BEFORE</a:t>
            </a:r>
          </a:p>
          <a:p>
            <a:endParaRPr lang="cs-CZ" dirty="0"/>
          </a:p>
        </p:txBody>
      </p:sp>
      <p:sp>
        <p:nvSpPr>
          <p:cNvPr id="10" name="Lightning Bolt 9">
            <a:extLst>
              <a:ext uri="{FF2B5EF4-FFF2-40B4-BE49-F238E27FC236}">
                <a16:creationId xmlns:a16="http://schemas.microsoft.com/office/drawing/2014/main" id="{D7E1CDD0-EAC1-3EE5-D658-84BE1FBF8511}"/>
              </a:ext>
            </a:extLst>
          </p:cNvPr>
          <p:cNvSpPr/>
          <p:nvPr/>
        </p:nvSpPr>
        <p:spPr>
          <a:xfrm rot="12660312">
            <a:off x="3639957" y="4368499"/>
            <a:ext cx="1233685" cy="16383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70764F-8A0E-1EF1-5F1C-E05A0F54238B}"/>
              </a:ext>
            </a:extLst>
          </p:cNvPr>
          <p:cNvSpPr txBox="1"/>
          <p:nvPr/>
        </p:nvSpPr>
        <p:spPr>
          <a:xfrm>
            <a:off x="3451717" y="6176963"/>
            <a:ext cx="1901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/>
              <a:t>Event I </a:t>
            </a:r>
            <a:r>
              <a:rPr lang="cs-CZ" dirty="0" err="1"/>
              <a:t>changing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IV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DCEAD1-5D92-9FFA-446D-4C6BAC45D8AC}"/>
              </a:ext>
            </a:extLst>
          </p:cNvPr>
          <p:cNvSpPr txBox="1"/>
          <p:nvPr/>
        </p:nvSpPr>
        <p:spPr>
          <a:xfrm>
            <a:off x="4786693" y="4511248"/>
            <a:ext cx="2600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3764951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495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Longitudinal case exemplars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1481" y="1965960"/>
          <a:ext cx="11420854" cy="25968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0859">
                  <a:extLst>
                    <a:ext uri="{9D8B030D-6E8A-4147-A177-3AD203B41FA5}">
                      <a16:colId xmlns:a16="http://schemas.microsoft.com/office/drawing/2014/main" val="397717652"/>
                    </a:ext>
                  </a:extLst>
                </a:gridCol>
                <a:gridCol w="751643">
                  <a:extLst>
                    <a:ext uri="{9D8B030D-6E8A-4147-A177-3AD203B41FA5}">
                      <a16:colId xmlns:a16="http://schemas.microsoft.com/office/drawing/2014/main" val="3848172481"/>
                    </a:ext>
                  </a:extLst>
                </a:gridCol>
                <a:gridCol w="747073">
                  <a:extLst>
                    <a:ext uri="{9D8B030D-6E8A-4147-A177-3AD203B41FA5}">
                      <a16:colId xmlns:a16="http://schemas.microsoft.com/office/drawing/2014/main" val="2693970380"/>
                    </a:ext>
                  </a:extLst>
                </a:gridCol>
                <a:gridCol w="676251">
                  <a:extLst>
                    <a:ext uri="{9D8B030D-6E8A-4147-A177-3AD203B41FA5}">
                      <a16:colId xmlns:a16="http://schemas.microsoft.com/office/drawing/2014/main" val="395584614"/>
                    </a:ext>
                  </a:extLst>
                </a:gridCol>
                <a:gridCol w="1050929">
                  <a:extLst>
                    <a:ext uri="{9D8B030D-6E8A-4147-A177-3AD203B41FA5}">
                      <a16:colId xmlns:a16="http://schemas.microsoft.com/office/drawing/2014/main" val="1293990091"/>
                    </a:ext>
                  </a:extLst>
                </a:gridCol>
                <a:gridCol w="2254927">
                  <a:extLst>
                    <a:ext uri="{9D8B030D-6E8A-4147-A177-3AD203B41FA5}">
                      <a16:colId xmlns:a16="http://schemas.microsoft.com/office/drawing/2014/main" val="3957197821"/>
                    </a:ext>
                  </a:extLst>
                </a:gridCol>
                <a:gridCol w="539172">
                  <a:extLst>
                    <a:ext uri="{9D8B030D-6E8A-4147-A177-3AD203B41FA5}">
                      <a16:colId xmlns:a16="http://schemas.microsoft.com/office/drawing/2014/main" val="1984393166"/>
                    </a:ext>
                  </a:extLst>
                </a:gridCol>
              </a:tblGrid>
              <a:tr h="51086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SELECTION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CASES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153729"/>
                  </a:ext>
                </a:extLst>
              </a:tr>
              <a:tr h="3831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   Study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Field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Cites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Non-</a:t>
                      </a: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Phenomena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537044906"/>
                  </a:ext>
                </a:extLst>
              </a:tr>
              <a:tr h="3405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Campbell (1968/1988) Connecticut Crackdown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384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Speeding laws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2562814891"/>
                  </a:ext>
                </a:extLst>
              </a:tr>
              <a:tr h="3405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Friedman &amp; Schwartz (1963) Monetary History of US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EC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6,208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Monetary policy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3081693522"/>
                  </a:ext>
                </a:extLst>
              </a:tr>
              <a:tr h="3405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Hsieh &amp; </a:t>
                      </a:r>
                      <a:r>
                        <a:rPr lang="en-US" sz="1800" dirty="0" err="1">
                          <a:effectLst/>
                        </a:rPr>
                        <a:t>Romer</a:t>
                      </a:r>
                      <a:r>
                        <a:rPr lang="en-US" sz="1800" dirty="0">
                          <a:effectLst/>
                        </a:rPr>
                        <a:t> (2001) Was Federal Reserve Fettered?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EC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Monetary expansions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356009741"/>
                  </a:ext>
                </a:extLst>
              </a:tr>
              <a:tr h="3405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Romer &amp; Romer (2010) Effects of Tax Changes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EC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Fiscal policy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4148054452"/>
                  </a:ext>
                </a:extLst>
              </a:tr>
              <a:tr h="3405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Uphoff (1992) Learning from Gal Oya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467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Irrigation projects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19514369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990825" y="-619184"/>
            <a:ext cx="14238247" cy="95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04704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3332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495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Most-similar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8" y="1399032"/>
            <a:ext cx="11548872" cy="5175504"/>
          </a:xfrm>
        </p:spPr>
        <p:txBody>
          <a:bodyPr>
            <a:normAutofit/>
          </a:bodyPr>
          <a:lstStyle/>
          <a:p>
            <a:r>
              <a:rPr lang="en-US" sz="2400" dirty="0"/>
              <a:t>Similar to a longitudinal design with the notable addition of a control case – which (ideally) experiences no change on either </a:t>
            </a:r>
            <a:r>
              <a:rPr lang="en-US" sz="2400" i="1" dirty="0"/>
              <a:t>X</a:t>
            </a:r>
            <a:r>
              <a:rPr lang="en-US" sz="2400" dirty="0"/>
              <a:t> or </a:t>
            </a:r>
            <a:r>
              <a:rPr lang="en-US" sz="2400" i="1" dirty="0"/>
              <a:t>Z</a:t>
            </a:r>
            <a:r>
              <a:rPr lang="en-US" sz="2400" dirty="0"/>
              <a:t>. That is, chosen cases exhibit different values on </a:t>
            </a:r>
            <a:r>
              <a:rPr lang="en-US" sz="2400" i="1" dirty="0"/>
              <a:t>X</a:t>
            </a:r>
            <a:r>
              <a:rPr lang="en-US" sz="2400" dirty="0"/>
              <a:t> and similar values on </a:t>
            </a:r>
            <a:r>
              <a:rPr lang="en-US" sz="2400" i="1" dirty="0"/>
              <a:t>Z</a:t>
            </a:r>
            <a:r>
              <a:rPr lang="en-US" sz="2400" dirty="0"/>
              <a:t>. Under these circumstances, and with a variety of assumptions, realized outcomes across the cases (</a:t>
            </a:r>
            <a:r>
              <a:rPr lang="en-US" sz="2400" i="1" dirty="0"/>
              <a:t>Y</a:t>
            </a:r>
            <a:r>
              <a:rPr lang="en-US" sz="2400" dirty="0"/>
              <a:t>) allow one to estimate a causal effect.</a:t>
            </a:r>
          </a:p>
          <a:p>
            <a:r>
              <a:rPr lang="en-US" sz="2400" dirty="0"/>
              <a:t>As with the exploratory most-similar design, differences and similarities may manifest themselves in a binary fashion…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Or, may be matters of degree. Accordingly, one seeks cases that maximize variance on </a:t>
            </a:r>
            <a:r>
              <a:rPr lang="en-US" sz="2400" i="1" dirty="0"/>
              <a:t>X</a:t>
            </a:r>
            <a:r>
              <a:rPr lang="en-US" sz="2400" dirty="0"/>
              <a:t> and minimize variance on </a:t>
            </a:r>
            <a:r>
              <a:rPr lang="en-US" sz="2400" i="1" dirty="0"/>
              <a:t>Z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38110" y="3411506"/>
          <a:ext cx="3563265" cy="10972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02226">
                  <a:extLst>
                    <a:ext uri="{9D8B030D-6E8A-4147-A177-3AD203B41FA5}">
                      <a16:colId xmlns:a16="http://schemas.microsoft.com/office/drawing/2014/main" val="30240836"/>
                    </a:ext>
                  </a:extLst>
                </a:gridCol>
                <a:gridCol w="644295">
                  <a:extLst>
                    <a:ext uri="{9D8B030D-6E8A-4147-A177-3AD203B41FA5}">
                      <a16:colId xmlns:a16="http://schemas.microsoft.com/office/drawing/2014/main" val="2650277556"/>
                    </a:ext>
                  </a:extLst>
                </a:gridCol>
                <a:gridCol w="697724">
                  <a:extLst>
                    <a:ext uri="{9D8B030D-6E8A-4147-A177-3AD203B41FA5}">
                      <a16:colId xmlns:a16="http://schemas.microsoft.com/office/drawing/2014/main" val="3755264442"/>
                    </a:ext>
                  </a:extLst>
                </a:gridCol>
                <a:gridCol w="697724">
                  <a:extLst>
                    <a:ext uri="{9D8B030D-6E8A-4147-A177-3AD203B41FA5}">
                      <a16:colId xmlns:a16="http://schemas.microsoft.com/office/drawing/2014/main" val="2394941269"/>
                    </a:ext>
                  </a:extLst>
                </a:gridCol>
                <a:gridCol w="721296">
                  <a:extLst>
                    <a:ext uri="{9D8B030D-6E8A-4147-A177-3AD203B41FA5}">
                      <a16:colId xmlns:a16="http://schemas.microsoft.com/office/drawing/2014/main" val="90147163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Variables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0935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X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Z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350669642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Cases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?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1258685446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?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4010437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8697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" y="-29324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Most Similar Case Exemplars </a:t>
            </a:r>
            <a:r>
              <a:rPr lang="en-US" sz="2800" i="1" dirty="0"/>
              <a:t>(Table 5.13)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5488" y="2953512"/>
          <a:ext cx="11237977" cy="2576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4377">
                  <a:extLst>
                    <a:ext uri="{9D8B030D-6E8A-4147-A177-3AD203B41FA5}">
                      <a16:colId xmlns:a16="http://schemas.microsoft.com/office/drawing/2014/main" val="3162703882"/>
                    </a:ext>
                  </a:extLst>
                </a:gridCol>
                <a:gridCol w="739608">
                  <a:extLst>
                    <a:ext uri="{9D8B030D-6E8A-4147-A177-3AD203B41FA5}">
                      <a16:colId xmlns:a16="http://schemas.microsoft.com/office/drawing/2014/main" val="2725540350"/>
                    </a:ext>
                  </a:extLst>
                </a:gridCol>
                <a:gridCol w="735111">
                  <a:extLst>
                    <a:ext uri="{9D8B030D-6E8A-4147-A177-3AD203B41FA5}">
                      <a16:colId xmlns:a16="http://schemas.microsoft.com/office/drawing/2014/main" val="2839865822"/>
                    </a:ext>
                  </a:extLst>
                </a:gridCol>
                <a:gridCol w="683406">
                  <a:extLst>
                    <a:ext uri="{9D8B030D-6E8A-4147-A177-3AD203B41FA5}">
                      <a16:colId xmlns:a16="http://schemas.microsoft.com/office/drawing/2014/main" val="1639037828"/>
                    </a:ext>
                  </a:extLst>
                </a:gridCol>
                <a:gridCol w="1034101">
                  <a:extLst>
                    <a:ext uri="{9D8B030D-6E8A-4147-A177-3AD203B41FA5}">
                      <a16:colId xmlns:a16="http://schemas.microsoft.com/office/drawing/2014/main" val="2586193123"/>
                    </a:ext>
                  </a:extLst>
                </a:gridCol>
                <a:gridCol w="2200836">
                  <a:extLst>
                    <a:ext uri="{9D8B030D-6E8A-4147-A177-3AD203B41FA5}">
                      <a16:colId xmlns:a16="http://schemas.microsoft.com/office/drawing/2014/main" val="3287315633"/>
                    </a:ext>
                  </a:extLst>
                </a:gridCol>
                <a:gridCol w="530538">
                  <a:extLst>
                    <a:ext uri="{9D8B030D-6E8A-4147-A177-3AD203B41FA5}">
                      <a16:colId xmlns:a16="http://schemas.microsoft.com/office/drawing/2014/main" val="964337349"/>
                    </a:ext>
                  </a:extLst>
                </a:gridCol>
              </a:tblGrid>
              <a:tr h="322900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SELECTION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CASES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090291"/>
                  </a:ext>
                </a:extLst>
              </a:tr>
              <a:tr h="3354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   Study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Field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Cites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Non-</a:t>
                      </a: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Phenomena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2947085206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Abadie</a:t>
                      </a:r>
                      <a:r>
                        <a:rPr lang="en-US" sz="1800" dirty="0">
                          <a:effectLst/>
                        </a:rPr>
                        <a:t> &amp; </a:t>
                      </a:r>
                      <a:r>
                        <a:rPr lang="en-US" sz="1800" dirty="0" err="1">
                          <a:effectLst/>
                        </a:rPr>
                        <a:t>Gardeazabal</a:t>
                      </a:r>
                      <a:r>
                        <a:rPr lang="en-US" sz="1800" dirty="0">
                          <a:effectLst/>
                        </a:rPr>
                        <a:t> (2003) Costs of Conflict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867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Spanish regions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1/17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599345873"/>
                  </a:ext>
                </a:extLst>
              </a:tr>
              <a:tr h="38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Mondak</a:t>
                      </a:r>
                      <a:r>
                        <a:rPr lang="en-US" sz="1800" dirty="0">
                          <a:effectLst/>
                        </a:rPr>
                        <a:t> (1995) Newspapers and Political Awareness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Cities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269489082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Posner (2004) Political Salience of Cultural Difference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376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Ethnic groups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13979492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Skendaj</a:t>
                      </a:r>
                      <a:r>
                        <a:rPr lang="en-US" sz="1800" dirty="0">
                          <a:effectLst/>
                        </a:rPr>
                        <a:t> (2014) International Insulation from Politics 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Agencies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2320605225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Useem</a:t>
                      </a:r>
                      <a:r>
                        <a:rPr lang="en-US" sz="1800" dirty="0">
                          <a:effectLst/>
                        </a:rPr>
                        <a:t> &amp; Goldstone (2002) Riot &amp; Reform U.S. Prisons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32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Prisons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129575201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04704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6974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122363"/>
            <a:ext cx="10277856" cy="2387600"/>
          </a:xfrm>
        </p:spPr>
        <p:txBody>
          <a:bodyPr>
            <a:normAutofit/>
          </a:bodyPr>
          <a:lstStyle/>
          <a:p>
            <a:r>
              <a:rPr lang="en-US" dirty="0"/>
              <a:t>(Causal) Diagnostic Case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80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5666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Diagnostic Case Studies: General Considerations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4048" y="1216152"/>
                <a:ext cx="11384280" cy="53309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Helps to confirm, disconfirm, or refine a hypothesis. Specifically…</a:t>
                </a:r>
              </a:p>
              <a:p>
                <a:pPr lvl="0"/>
                <a:r>
                  <a:rPr lang="en-US" sz="2400" i="1" dirty="0"/>
                  <a:t>Measurement error:</a:t>
                </a:r>
                <a:r>
                  <a:rPr lang="en-US" sz="2400" dirty="0"/>
                  <a:t>  Are </a:t>
                </a:r>
                <a:r>
                  <a:rPr lang="en-US" sz="2400" i="1" dirty="0"/>
                  <a:t>X</a:t>
                </a:r>
                <a:r>
                  <a:rPr lang="en-US" sz="2400" dirty="0"/>
                  <a:t>, </a:t>
                </a:r>
                <a:r>
                  <a:rPr lang="en-US" sz="2400" i="1" dirty="0"/>
                  <a:t>Z</a:t>
                </a:r>
                <a:r>
                  <a:rPr lang="en-US" sz="2400" dirty="0"/>
                  <a:t>, and </a:t>
                </a:r>
                <a:r>
                  <a:rPr lang="en-US" sz="2400" i="1" dirty="0"/>
                  <a:t>Y</a:t>
                </a:r>
                <a:r>
                  <a:rPr lang="en-US" sz="2400" dirty="0"/>
                  <a:t> properly measured?</a:t>
                </a:r>
              </a:p>
              <a:p>
                <a:pPr lvl="0"/>
                <a:r>
                  <a:rPr lang="en-US" sz="2400" i="1" dirty="0"/>
                  <a:t>Scope-conditions:</a:t>
                </a:r>
                <a:r>
                  <a:rPr lang="en-US" sz="2400" dirty="0"/>
                  <a:t>  Is the chosen case rightly classified as part of the population? What are the appropriate scope-conditions for the hypothesis?</a:t>
                </a:r>
              </a:p>
              <a:p>
                <a:pPr lvl="0"/>
                <a:r>
                  <a:rPr lang="en-US" sz="2400" i="1" dirty="0"/>
                  <a:t>Causal heterogeneity:</a:t>
                </a:r>
                <a:r>
                  <a:rPr lang="en-US" sz="2400" dirty="0"/>
                  <a:t>  Are there background factors that mediate the </a:t>
                </a:r>
                <a:r>
                  <a:rPr lang="en-US" sz="2400" i="1" dirty="0"/>
                  <a:t>X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i="1" dirty="0"/>
                  <a:t>Y</a:t>
                </a:r>
                <a:r>
                  <a:rPr lang="en-US" sz="2400" dirty="0"/>
                  <a:t> relationship?</a:t>
                </a:r>
              </a:p>
              <a:p>
                <a:pPr lvl="0"/>
                <a:r>
                  <a:rPr lang="en-US" sz="2400" i="1" dirty="0"/>
                  <a:t>Confounders:</a:t>
                </a:r>
                <a:r>
                  <a:rPr lang="en-US" sz="2400" dirty="0"/>
                  <a:t>  Is the actual data generating process consistent with the chosen causal model? What is the assignment mechanism? Are there pre- or post-treatment confounders?</a:t>
                </a:r>
              </a:p>
              <a:p>
                <a:pPr lvl="0"/>
                <a:r>
                  <a:rPr lang="en-US" sz="2400" i="1" dirty="0"/>
                  <a:t>Causal mechanisms:</a:t>
                </a:r>
                <a:r>
                  <a:rPr lang="en-US" sz="2400" dirty="0"/>
                  <a:t>  What is the pathway through which </a:t>
                </a:r>
                <a:r>
                  <a:rPr lang="en-US" sz="2400" i="1" dirty="0"/>
                  <a:t>X</a:t>
                </a:r>
                <a:r>
                  <a:rPr lang="en-US" sz="2400" dirty="0"/>
                  <a:t> affects </a:t>
                </a:r>
                <a:r>
                  <a:rPr lang="en-US" sz="2400" i="1" dirty="0"/>
                  <a:t>Y</a:t>
                </a:r>
                <a:r>
                  <a:rPr lang="en-US" sz="2400" dirty="0"/>
                  <a:t>? </a:t>
                </a:r>
              </a:p>
              <a:p>
                <a:r>
                  <a:rPr lang="en-US" sz="2400" dirty="0"/>
                  <a:t>Case selection rests on all elements of a causal model – </a:t>
                </a:r>
                <a:r>
                  <a:rPr lang="en-US" sz="2400" i="1" dirty="0"/>
                  <a:t>X</a:t>
                </a:r>
                <a:r>
                  <a:rPr lang="en-US" sz="2400" dirty="0"/>
                  <a:t>, </a:t>
                </a:r>
                <a:r>
                  <a:rPr lang="en-US" sz="2400" i="1" dirty="0"/>
                  <a:t>Z</a:t>
                </a:r>
                <a:r>
                  <a:rPr lang="en-US" sz="2400" dirty="0"/>
                  <a:t>, and </a:t>
                </a:r>
                <a:r>
                  <a:rPr lang="en-US" sz="2400" i="1" dirty="0"/>
                  <a:t>Y.</a:t>
                </a:r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048" y="1216152"/>
                <a:ext cx="11384280" cy="5330952"/>
              </a:xfrm>
              <a:blipFill>
                <a:blip r:embed="rId2"/>
                <a:stretch>
                  <a:fillRect l="-803" t="-1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8369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38379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Influential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" y="1481328"/>
            <a:ext cx="11777472" cy="5257800"/>
          </a:xfrm>
        </p:spPr>
        <p:txBody>
          <a:bodyPr>
            <a:noAutofit/>
          </a:bodyPr>
          <a:lstStyle/>
          <a:p>
            <a:r>
              <a:rPr lang="en-US" sz="2400" dirty="0"/>
              <a:t>A case whose status has a profound effect on the (subjective) probability of a hypothesis, P(</a:t>
            </a:r>
            <a:r>
              <a:rPr lang="en-US" sz="2400" i="1" dirty="0" err="1"/>
              <a:t>H</a:t>
            </a:r>
            <a:r>
              <a:rPr lang="en-US" sz="2400" i="1" baseline="-25000" dirty="0" err="1"/>
              <a:t>x</a:t>
            </a:r>
            <a:r>
              <a:rPr lang="en-US" sz="2400" dirty="0"/>
              <a:t>). </a:t>
            </a:r>
          </a:p>
          <a:p>
            <a:r>
              <a:rPr lang="en-US" sz="2400" dirty="0"/>
              <a:t>That is, if values for key variables – </a:t>
            </a:r>
            <a:r>
              <a:rPr lang="en-US" sz="2400" i="1" dirty="0"/>
              <a:t>X</a:t>
            </a:r>
            <a:r>
              <a:rPr lang="en-US" sz="2400" dirty="0"/>
              <a:t>, </a:t>
            </a:r>
            <a:r>
              <a:rPr lang="en-US" sz="2400" i="1" dirty="0"/>
              <a:t>Z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en-US" sz="2400" dirty="0"/>
              <a:t>, or </a:t>
            </a:r>
            <a:r>
              <a:rPr lang="en-US" sz="2400" i="1" dirty="0"/>
              <a:t>Y</a:t>
            </a:r>
            <a:r>
              <a:rPr lang="en-US" sz="2400" dirty="0"/>
              <a:t> – for that case were reassigned, our assessment of P(</a:t>
            </a:r>
            <a:r>
              <a:rPr lang="en-US" sz="2400" i="1" dirty="0" err="1"/>
              <a:t>H</a:t>
            </a:r>
            <a:r>
              <a:rPr lang="en-US" sz="2400" i="1" baseline="-25000" dirty="0" err="1"/>
              <a:t>x</a:t>
            </a:r>
            <a:r>
              <a:rPr lang="en-US" sz="2400" dirty="0"/>
              <a:t>) would change.</a:t>
            </a:r>
          </a:p>
        </p:txBody>
      </p:sp>
    </p:spTree>
    <p:extLst>
      <p:ext uri="{BB962C8B-B14F-4D97-AF65-F5344CB8AC3E}">
        <p14:creationId xmlns:p14="http://schemas.microsoft.com/office/powerpoint/2010/main" val="9599133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38379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Influential Case: Sub-types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" y="1152144"/>
            <a:ext cx="11777472" cy="5623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i="1" dirty="0"/>
              <a:t>Case appears to contradict </a:t>
            </a:r>
            <a:r>
              <a:rPr lang="en-US" sz="2400" b="1" i="1" dirty="0" err="1"/>
              <a:t>H</a:t>
            </a:r>
            <a:r>
              <a:rPr lang="en-US" sz="2400" b="1" i="1" baseline="-25000" dirty="0" err="1"/>
              <a:t>x</a:t>
            </a:r>
            <a:endParaRPr lang="en-US" sz="2400" b="1" i="1" dirty="0"/>
          </a:p>
          <a:p>
            <a:r>
              <a:rPr lang="en-US" sz="2400" i="1" u="sng" dirty="0"/>
              <a:t>Necessity:</a:t>
            </a:r>
            <a:r>
              <a:rPr lang="en-US" sz="2400" i="1" dirty="0"/>
              <a:t>  X=1</a:t>
            </a:r>
            <a:r>
              <a:rPr lang="en-US" sz="2400" dirty="0"/>
              <a:t> is a necessary condition of </a:t>
            </a:r>
            <a:r>
              <a:rPr lang="en-US" sz="2400" i="1" dirty="0"/>
              <a:t>Y</a:t>
            </a:r>
            <a:r>
              <a:rPr lang="en-US" sz="2400" dirty="0"/>
              <a:t>=1. Influential case: </a:t>
            </a:r>
            <a:r>
              <a:rPr lang="en-US" sz="2400" i="1" dirty="0"/>
              <a:t>X</a:t>
            </a:r>
            <a:r>
              <a:rPr lang="en-US" sz="2400" dirty="0"/>
              <a:t>=0/</a:t>
            </a:r>
            <a:r>
              <a:rPr lang="en-US" sz="2400" i="1" dirty="0"/>
              <a:t>Y</a:t>
            </a:r>
            <a:r>
              <a:rPr lang="en-US" sz="2400" dirty="0"/>
              <a:t>=1. </a:t>
            </a:r>
          </a:p>
          <a:p>
            <a:r>
              <a:rPr lang="en-US" sz="2400" i="1" u="sng" dirty="0"/>
              <a:t>Sufficiency:</a:t>
            </a:r>
            <a:r>
              <a:rPr lang="en-US" sz="2400" i="1" dirty="0"/>
              <a:t>  X</a:t>
            </a:r>
            <a:r>
              <a:rPr lang="en-US" sz="2400" dirty="0"/>
              <a:t>=1 is a sufficient condition of </a:t>
            </a:r>
            <a:r>
              <a:rPr lang="en-US" sz="2400" i="1" dirty="0"/>
              <a:t>Y</a:t>
            </a:r>
            <a:r>
              <a:rPr lang="en-US" sz="2400" dirty="0"/>
              <a:t>=1. Influential case: </a:t>
            </a:r>
            <a:r>
              <a:rPr lang="en-US" sz="2400" i="1" dirty="0"/>
              <a:t>X</a:t>
            </a:r>
            <a:r>
              <a:rPr lang="en-US" sz="2400" dirty="0"/>
              <a:t>=1/</a:t>
            </a:r>
            <a:r>
              <a:rPr lang="en-US" sz="2400" i="1" dirty="0"/>
              <a:t>Y</a:t>
            </a:r>
            <a:r>
              <a:rPr lang="en-US" sz="2400" dirty="0"/>
              <a:t>=0. </a:t>
            </a:r>
          </a:p>
          <a:p>
            <a:r>
              <a:rPr lang="en-US" sz="2400" i="1" u="sng" dirty="0"/>
              <a:t>Most-likely</a:t>
            </a:r>
            <a:r>
              <a:rPr lang="en-US" sz="2400" i="1" dirty="0"/>
              <a:t>:</a:t>
            </a:r>
            <a:r>
              <a:rPr lang="en-US" sz="2400" dirty="0"/>
              <a:t>  </a:t>
            </a:r>
            <a:r>
              <a:rPr lang="en-US" sz="2400" i="1" dirty="0" err="1"/>
              <a:t>H</a:t>
            </a:r>
            <a:r>
              <a:rPr lang="en-US" sz="2400" i="1" baseline="-25000" dirty="0" err="1"/>
              <a:t>x</a:t>
            </a:r>
            <a:r>
              <a:rPr lang="en-US" sz="2400" i="1" baseline="-25000" dirty="0"/>
              <a:t> </a:t>
            </a:r>
            <a:r>
              <a:rPr lang="en-US" sz="2400" dirty="0"/>
              <a:t>does not hold even though background factors (</a:t>
            </a:r>
            <a:r>
              <a:rPr lang="en-US" sz="2400" i="1" dirty="0"/>
              <a:t>Z</a:t>
            </a:r>
            <a:r>
              <a:rPr lang="en-US" sz="2400" dirty="0"/>
              <a:t>) predict that it should.</a:t>
            </a:r>
          </a:p>
          <a:p>
            <a:r>
              <a:rPr lang="en-US" sz="2400" dirty="0"/>
              <a:t>Deterministic relationships are rare and generally open to interpretation (e.g., the “democratic peace”). Nonetheless, cases that contradict a probabilistic </a:t>
            </a:r>
            <a:r>
              <a:rPr lang="en-US" sz="2400" i="1" dirty="0" err="1"/>
              <a:t>H</a:t>
            </a:r>
            <a:r>
              <a:rPr lang="en-US" sz="2400" i="1" baseline="-25000" dirty="0" err="1"/>
              <a:t>x</a:t>
            </a:r>
            <a:r>
              <a:rPr lang="en-US" sz="2400" i="1" baseline="-25000" dirty="0"/>
              <a:t> </a:t>
            </a:r>
            <a:r>
              <a:rPr lang="en-US" sz="2400" dirty="0"/>
              <a:t>are influential in a small- or medium-N sample or rare-events setting. They deserve close examination.</a:t>
            </a:r>
          </a:p>
          <a:p>
            <a:pPr marL="0" indent="0">
              <a:buNone/>
            </a:pPr>
            <a:r>
              <a:rPr lang="en-US" sz="2400" b="1" i="1" dirty="0"/>
              <a:t>Case appears to support </a:t>
            </a:r>
            <a:r>
              <a:rPr lang="en-US" sz="2400" b="1" i="1" dirty="0" err="1"/>
              <a:t>H</a:t>
            </a:r>
            <a:r>
              <a:rPr lang="en-US" sz="2400" b="1" i="1" baseline="-25000" dirty="0" err="1"/>
              <a:t>x</a:t>
            </a:r>
            <a:endParaRPr lang="en-US" sz="2400" b="1" i="1" dirty="0"/>
          </a:p>
          <a:p>
            <a:r>
              <a:rPr lang="en-US" sz="2400" dirty="0"/>
              <a:t>Where a case appears to confirm </a:t>
            </a:r>
            <a:r>
              <a:rPr lang="en-US" sz="2400" i="1" dirty="0" err="1"/>
              <a:t>H</a:t>
            </a:r>
            <a:r>
              <a:rPr lang="en-US" sz="2400" i="1" baseline="-25000" dirty="0" err="1"/>
              <a:t>x</a:t>
            </a:r>
            <a:r>
              <a:rPr lang="en-US" sz="2400" dirty="0"/>
              <a:t> but where any mistake for that case would </a:t>
            </a:r>
            <a:r>
              <a:rPr lang="en-US" sz="2400" i="1" dirty="0"/>
              <a:t>dis</a:t>
            </a:r>
            <a:r>
              <a:rPr lang="en-US" sz="2400" dirty="0"/>
              <a:t>confirm </a:t>
            </a:r>
            <a:r>
              <a:rPr lang="en-US" sz="2400" i="1" dirty="0" err="1"/>
              <a:t>H</a:t>
            </a:r>
            <a:r>
              <a:rPr lang="en-US" sz="2400" i="1" baseline="-25000" dirty="0" err="1"/>
              <a:t>x</a:t>
            </a:r>
            <a:r>
              <a:rPr lang="en-US" sz="2400" dirty="0"/>
              <a:t> </a:t>
            </a:r>
          </a:p>
          <a:p>
            <a:r>
              <a:rPr lang="en-US" sz="2400" i="1" u="sng" dirty="0"/>
              <a:t>Least-likely</a:t>
            </a:r>
            <a:r>
              <a:rPr lang="en-US" sz="2400" i="1" dirty="0"/>
              <a:t>:</a:t>
            </a:r>
            <a:r>
              <a:rPr lang="en-US" sz="2400" dirty="0"/>
              <a:t>  </a:t>
            </a:r>
            <a:r>
              <a:rPr lang="en-US" sz="2400" i="1" dirty="0" err="1"/>
              <a:t>H</a:t>
            </a:r>
            <a:r>
              <a:rPr lang="en-US" sz="2400" i="1" baseline="-25000" dirty="0" err="1"/>
              <a:t>x</a:t>
            </a:r>
            <a:r>
              <a:rPr lang="en-US" sz="2400" i="1" baseline="-25000" dirty="0"/>
              <a:t> </a:t>
            </a:r>
            <a:r>
              <a:rPr lang="en-US" sz="2400" dirty="0"/>
              <a:t>holds even though background factors (</a:t>
            </a:r>
            <a:r>
              <a:rPr lang="en-US" sz="2400" i="1" dirty="0"/>
              <a:t>Z</a:t>
            </a:r>
            <a:r>
              <a:rPr lang="en-US" sz="2400" dirty="0"/>
              <a:t>) suggest it should not.</a:t>
            </a:r>
          </a:p>
        </p:txBody>
      </p:sp>
    </p:spTree>
    <p:extLst>
      <p:ext uri="{BB962C8B-B14F-4D97-AF65-F5344CB8AC3E}">
        <p14:creationId xmlns:p14="http://schemas.microsoft.com/office/powerpoint/2010/main" val="108679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HW – </a:t>
            </a:r>
            <a:r>
              <a:rPr lang="cs-CZ" b="1" dirty="0" err="1">
                <a:solidFill>
                  <a:srgbClr val="FF0000"/>
                </a:solidFill>
              </a:rPr>
              <a:t>some</a:t>
            </a:r>
            <a:r>
              <a:rPr lang="cs-CZ" b="1" dirty="0">
                <a:solidFill>
                  <a:srgbClr val="FF0000"/>
                </a:solidFill>
              </a:rPr>
              <a:t> notes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618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Provide names of the authors (it is a group task)</a:t>
            </a:r>
          </a:p>
          <a:p>
            <a:r>
              <a:rPr lang="en-US" dirty="0"/>
              <a:t>Provide a title and deliver all other formal aspects of an academic work</a:t>
            </a:r>
            <a:endParaRPr lang="cs-CZ" dirty="0"/>
          </a:p>
          <a:p>
            <a:endParaRPr lang="en-US" dirty="0"/>
          </a:p>
          <a:p>
            <a:r>
              <a:rPr lang="en-US" dirty="0"/>
              <a:t>Don't forget to highlight the research puzzle (briefly), and explain your research strategy (Ideal structure: Intro, methodology, </a:t>
            </a:r>
            <a:r>
              <a:rPr lang="en-US" dirty="0" err="1"/>
              <a:t>qu</a:t>
            </a:r>
            <a:r>
              <a:rPr lang="cs-CZ" dirty="0"/>
              <a:t>a</a:t>
            </a:r>
            <a:r>
              <a:rPr lang="en-US" dirty="0" err="1"/>
              <a:t>nt</a:t>
            </a:r>
            <a:r>
              <a:rPr lang="en-US" dirty="0"/>
              <a:t> analysis, </a:t>
            </a:r>
            <a:r>
              <a:rPr lang="en-US" dirty="0" err="1"/>
              <a:t>qual</a:t>
            </a:r>
            <a:r>
              <a:rPr lang="en-US" dirty="0"/>
              <a:t> analysis, conclusion + literature/data</a:t>
            </a:r>
            <a:r>
              <a:rPr lang="cs-CZ" dirty="0"/>
              <a:t> </a:t>
            </a:r>
            <a:r>
              <a:rPr lang="en-US" dirty="0"/>
              <a:t>sources)</a:t>
            </a:r>
            <a:endParaRPr lang="cs-CZ" dirty="0"/>
          </a:p>
          <a:p>
            <a:endParaRPr lang="en-US" dirty="0"/>
          </a:p>
          <a:p>
            <a:r>
              <a:rPr lang="en-US" dirty="0"/>
              <a:t>Its up to you to find out the data (suggestion N&gt;24) and the variables</a:t>
            </a:r>
            <a:r>
              <a:rPr lang="cs-CZ" dirty="0"/>
              <a:t> (</a:t>
            </a:r>
            <a:r>
              <a:rPr lang="cs-CZ" dirty="0" err="1"/>
              <a:t>at</a:t>
            </a:r>
            <a:r>
              <a:rPr lang="cs-CZ" dirty="0"/>
              <a:t> least </a:t>
            </a:r>
            <a:r>
              <a:rPr lang="cs-CZ" dirty="0" err="1"/>
              <a:t>one</a:t>
            </a:r>
            <a:r>
              <a:rPr lang="cs-CZ" dirty="0"/>
              <a:t> IV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„ratio </a:t>
            </a:r>
            <a:r>
              <a:rPr lang="cs-CZ" dirty="0" err="1"/>
              <a:t>or</a:t>
            </a:r>
            <a:r>
              <a:rPr lang="cs-CZ" dirty="0"/>
              <a:t> interval“)</a:t>
            </a:r>
          </a:p>
          <a:p>
            <a:endParaRPr lang="en-US" dirty="0"/>
          </a:p>
          <a:p>
            <a:r>
              <a:rPr lang="cs-CZ" dirty="0"/>
              <a:t>T</a:t>
            </a:r>
            <a:r>
              <a:rPr lang="en-US" dirty="0"/>
              <a:t>he qualitative part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en-US" dirty="0"/>
              <a:t> provide a short yet deep enough (2 slides minimum) case study of a selected case or case</a:t>
            </a:r>
            <a:r>
              <a:rPr lang="cs-CZ" dirty="0"/>
              <a:t>s</a:t>
            </a:r>
            <a:r>
              <a:rPr lang="en-US" dirty="0"/>
              <a:t>. The qualitative part should directly communicate with the quantitative part.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Provide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(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extensive</a:t>
            </a:r>
            <a:r>
              <a:rPr lang="cs-CZ" dirty="0"/>
              <a:t>), </a:t>
            </a:r>
            <a:r>
              <a:rPr lang="cs-CZ" dirty="0" err="1"/>
              <a:t>will</a:t>
            </a:r>
            <a:r>
              <a:rPr lang="cs-CZ" dirty="0"/>
              <a:t> not </a:t>
            </a:r>
            <a:r>
              <a:rPr lang="cs-CZ" dirty="0" err="1"/>
              <a:t>count</a:t>
            </a:r>
            <a:r>
              <a:rPr lang="cs-CZ" dirty="0"/>
              <a:t> </a:t>
            </a:r>
            <a:r>
              <a:rPr lang="cs-CZ" dirty="0" err="1"/>
              <a:t>toward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slide</a:t>
            </a:r>
            <a:r>
              <a:rPr lang="cs-CZ" dirty="0"/>
              <a:t> limit.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07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39763"/>
          </a:xfrm>
        </p:spPr>
        <p:txBody>
          <a:bodyPr/>
          <a:lstStyle/>
          <a:p>
            <a:r>
              <a:rPr lang="en-US" altLang="en-US" sz="2800" b="1" dirty="0"/>
              <a:t>Influential Case: Illustrations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6758EF-2FD5-46F9-B4FE-A551F95456E2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89992" y="1987518"/>
            <a:ext cx="0" cy="3276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5-Point Star 13"/>
          <p:cNvSpPr/>
          <p:nvPr/>
        </p:nvSpPr>
        <p:spPr>
          <a:xfrm>
            <a:off x="1578981" y="43434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2519849" y="2971752"/>
            <a:ext cx="304800" cy="304800"/>
          </a:xfrm>
          <a:prstGeom prst="star5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3027882" y="3883495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998912" y="4320479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1981104" y="4121138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1276595" y="2182416"/>
            <a:ext cx="304800" cy="304800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1618182" y="3629447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3027882" y="3440389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2352093" y="4015679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2483888" y="3439432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789993" y="5253007"/>
            <a:ext cx="3839157" cy="111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998912" y="2661671"/>
            <a:ext cx="3480657" cy="212507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5-Point Star 32"/>
          <p:cNvSpPr/>
          <p:nvPr/>
        </p:nvSpPr>
        <p:spPr>
          <a:xfrm>
            <a:off x="2009776" y="3419407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94" name="TextBox 33"/>
          <p:cNvSpPr txBox="1">
            <a:spLocks noChangeArrowheads="1"/>
          </p:cNvSpPr>
          <p:nvPr/>
        </p:nvSpPr>
        <p:spPr bwMode="auto">
          <a:xfrm flipH="1">
            <a:off x="307910" y="2069680"/>
            <a:ext cx="2565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Y</a:t>
            </a:r>
          </a:p>
        </p:txBody>
      </p:sp>
      <p:sp>
        <p:nvSpPr>
          <p:cNvPr id="24595" name="TextBox 35"/>
          <p:cNvSpPr txBox="1">
            <a:spLocks noChangeArrowheads="1"/>
          </p:cNvSpPr>
          <p:nvPr/>
        </p:nvSpPr>
        <p:spPr bwMode="auto">
          <a:xfrm>
            <a:off x="4291012" y="5414471"/>
            <a:ext cx="338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02876" y="5782771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Concurring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64885" y="5730382"/>
            <a:ext cx="1445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Contradicting</a:t>
            </a:r>
          </a:p>
        </p:txBody>
      </p:sp>
      <p:sp>
        <p:nvSpPr>
          <p:cNvPr id="32" name="TextBox 33"/>
          <p:cNvSpPr txBox="1">
            <a:spLocks noChangeArrowheads="1"/>
          </p:cNvSpPr>
          <p:nvPr/>
        </p:nvSpPr>
        <p:spPr bwMode="auto">
          <a:xfrm flipH="1">
            <a:off x="6954416" y="2069680"/>
            <a:ext cx="2565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Y</a:t>
            </a:r>
          </a:p>
        </p:txBody>
      </p:sp>
      <p:sp>
        <p:nvSpPr>
          <p:cNvPr id="34" name="5-Point Star 33"/>
          <p:cNvSpPr/>
          <p:nvPr/>
        </p:nvSpPr>
        <p:spPr>
          <a:xfrm>
            <a:off x="10930810" y="2331252"/>
            <a:ext cx="304800" cy="304800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7501812" y="1933507"/>
            <a:ext cx="0" cy="3276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7516513" y="5212823"/>
            <a:ext cx="3839157" cy="111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7628383" y="2483652"/>
            <a:ext cx="3480657" cy="212507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5-Point Star 37"/>
          <p:cNvSpPr/>
          <p:nvPr/>
        </p:nvSpPr>
        <p:spPr>
          <a:xfrm>
            <a:off x="8077200" y="4345478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5-Point Star 38"/>
          <p:cNvSpPr/>
          <p:nvPr/>
        </p:nvSpPr>
        <p:spPr>
          <a:xfrm>
            <a:off x="2133504" y="4273538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5-Point Star 39"/>
          <p:cNvSpPr/>
          <p:nvPr/>
        </p:nvSpPr>
        <p:spPr>
          <a:xfrm>
            <a:off x="8229600" y="4497878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5-Point Star 40"/>
          <p:cNvSpPr/>
          <p:nvPr/>
        </p:nvSpPr>
        <p:spPr>
          <a:xfrm>
            <a:off x="8551506" y="404687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5-Point Star 41"/>
          <p:cNvSpPr/>
          <p:nvPr/>
        </p:nvSpPr>
        <p:spPr>
          <a:xfrm>
            <a:off x="8249816" y="3683206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5-Point Star 42"/>
          <p:cNvSpPr/>
          <p:nvPr/>
        </p:nvSpPr>
        <p:spPr>
          <a:xfrm>
            <a:off x="7803502" y="3934247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5-Point Star 43"/>
          <p:cNvSpPr/>
          <p:nvPr/>
        </p:nvSpPr>
        <p:spPr>
          <a:xfrm>
            <a:off x="8382000" y="4650278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5-Point Star 44"/>
          <p:cNvSpPr/>
          <p:nvPr/>
        </p:nvSpPr>
        <p:spPr>
          <a:xfrm>
            <a:off x="8514184" y="3282742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TextBox 35"/>
          <p:cNvSpPr txBox="1">
            <a:spLocks noChangeArrowheads="1"/>
          </p:cNvSpPr>
          <p:nvPr/>
        </p:nvSpPr>
        <p:spPr bwMode="auto">
          <a:xfrm>
            <a:off x="11015662" y="5319202"/>
            <a:ext cx="338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19542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5666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Influential Case Exemplars</a:t>
            </a:r>
            <a:r>
              <a:rPr lang="en-US" sz="2800" dirty="0"/>
              <a:t> </a:t>
            </a:r>
            <a:r>
              <a:rPr lang="en-US" sz="2800" i="1" dirty="0"/>
              <a:t>(Table 5.14)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4991" y="1947669"/>
          <a:ext cx="11567157" cy="3162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0046">
                  <a:extLst>
                    <a:ext uri="{9D8B030D-6E8A-4147-A177-3AD203B41FA5}">
                      <a16:colId xmlns:a16="http://schemas.microsoft.com/office/drawing/2014/main" val="1482265049"/>
                    </a:ext>
                  </a:extLst>
                </a:gridCol>
                <a:gridCol w="761272">
                  <a:extLst>
                    <a:ext uri="{9D8B030D-6E8A-4147-A177-3AD203B41FA5}">
                      <a16:colId xmlns:a16="http://schemas.microsoft.com/office/drawing/2014/main" val="4132120413"/>
                    </a:ext>
                  </a:extLst>
                </a:gridCol>
                <a:gridCol w="756644">
                  <a:extLst>
                    <a:ext uri="{9D8B030D-6E8A-4147-A177-3AD203B41FA5}">
                      <a16:colId xmlns:a16="http://schemas.microsoft.com/office/drawing/2014/main" val="2878431414"/>
                    </a:ext>
                  </a:extLst>
                </a:gridCol>
                <a:gridCol w="703423">
                  <a:extLst>
                    <a:ext uri="{9D8B030D-6E8A-4147-A177-3AD203B41FA5}">
                      <a16:colId xmlns:a16="http://schemas.microsoft.com/office/drawing/2014/main" val="126162217"/>
                    </a:ext>
                  </a:extLst>
                </a:gridCol>
                <a:gridCol w="1064391">
                  <a:extLst>
                    <a:ext uri="{9D8B030D-6E8A-4147-A177-3AD203B41FA5}">
                      <a16:colId xmlns:a16="http://schemas.microsoft.com/office/drawing/2014/main" val="3042080298"/>
                    </a:ext>
                  </a:extLst>
                </a:gridCol>
                <a:gridCol w="2265302">
                  <a:extLst>
                    <a:ext uri="{9D8B030D-6E8A-4147-A177-3AD203B41FA5}">
                      <a16:colId xmlns:a16="http://schemas.microsoft.com/office/drawing/2014/main" val="735526068"/>
                    </a:ext>
                  </a:extLst>
                </a:gridCol>
                <a:gridCol w="546079">
                  <a:extLst>
                    <a:ext uri="{9D8B030D-6E8A-4147-A177-3AD203B41FA5}">
                      <a16:colId xmlns:a16="http://schemas.microsoft.com/office/drawing/2014/main" val="1663633214"/>
                    </a:ext>
                  </a:extLst>
                </a:gridCol>
              </a:tblGrid>
              <a:tr h="396436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SELECTION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CASES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561455"/>
                  </a:ext>
                </a:extLst>
              </a:tr>
              <a:tr h="2973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   Study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Field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Cites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Non-</a:t>
                      </a: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Phenomena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608340764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Allison &amp; Zelikow (1999) Essence of Decision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9,113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Foreign crises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994834929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Bennett et al. (1994) Burden-sharing in Persian Gulf War</a:t>
                      </a: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Alliances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911490010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Kalyvas (1996) Christian Democracy in Europe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556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Christian demo parties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391564169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Kemp (1986) Urban Spatial Conflict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Local ethnic conflict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728916857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Michels (1911) Political Parties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4,231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Parties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629513979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Ray (1993) Wars between Democracies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Wars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475558842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Reilly (2000/2001) Democracy, Ethnic Fragmentation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Regime-types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463019719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Rosenberg (1991) Hollow Hope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2,761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Legal cases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315159667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Snyder &amp; Borghard (2011) Cost of Empty Threats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Crises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9171088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161820" y="-398103"/>
            <a:ext cx="14420642" cy="92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04704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1710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923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C00000"/>
                </a:solidFill>
              </a:rPr>
              <a:t>Pathway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1399032"/>
            <a:ext cx="11649456" cy="5239512"/>
          </a:xfrm>
        </p:spPr>
        <p:txBody>
          <a:bodyPr>
            <a:normAutofit/>
          </a:bodyPr>
          <a:lstStyle/>
          <a:p>
            <a:r>
              <a:rPr lang="en-US" sz="2400" dirty="0"/>
              <a:t>Where the apparent impact of </a:t>
            </a:r>
            <a:r>
              <a:rPr lang="en-US" sz="2400" i="1" dirty="0"/>
              <a:t>X</a:t>
            </a:r>
            <a:r>
              <a:rPr lang="en-US" sz="2400" dirty="0"/>
              <a:t> on </a:t>
            </a:r>
            <a:r>
              <a:rPr lang="en-US" sz="2400" i="1" dirty="0"/>
              <a:t>Y</a:t>
            </a:r>
            <a:r>
              <a:rPr lang="en-US" sz="2400" dirty="0"/>
              <a:t> conforms to theoretical expectations and is strong (in magnitude), while background conditions (</a:t>
            </a:r>
            <a:r>
              <a:rPr lang="en-US" sz="2400" i="1" dirty="0"/>
              <a:t>Z</a:t>
            </a:r>
            <a:r>
              <a:rPr lang="en-US" sz="2400" dirty="0"/>
              <a:t>) are held constant or exert a “conservative” bias. (This might also be called a </a:t>
            </a:r>
            <a:r>
              <a:rPr lang="en-US" sz="2400" i="1" dirty="0"/>
              <a:t>conforming</a:t>
            </a:r>
            <a:r>
              <a:rPr lang="en-US" sz="2400" dirty="0"/>
              <a:t>, </a:t>
            </a:r>
            <a:r>
              <a:rPr lang="en-US" sz="2400" i="1" dirty="0"/>
              <a:t>typical</a:t>
            </a:r>
            <a:r>
              <a:rPr lang="en-US" sz="2400" dirty="0"/>
              <a:t>, </a:t>
            </a:r>
            <a:r>
              <a:rPr lang="en-US" sz="2400" i="1" dirty="0"/>
              <a:t>on-line</a:t>
            </a:r>
            <a:r>
              <a:rPr lang="en-US" sz="2400" dirty="0"/>
              <a:t>, or </a:t>
            </a:r>
            <a:r>
              <a:rPr lang="en-US" sz="2400" i="1" dirty="0"/>
              <a:t>illustrative</a:t>
            </a:r>
            <a:r>
              <a:rPr lang="en-US" sz="2400" dirty="0"/>
              <a:t> case.) </a:t>
            </a:r>
          </a:p>
          <a:p>
            <a:pPr marL="0" indent="0">
              <a:buNone/>
            </a:pPr>
            <a:r>
              <a:rPr lang="en-US" sz="2400" i="1" dirty="0"/>
              <a:t>Two common settings...</a:t>
            </a:r>
          </a:p>
          <a:p>
            <a:r>
              <a:rPr lang="en-US" sz="2400" dirty="0"/>
              <a:t>Where the relationship between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dirty="0"/>
              <a:t> is highly uncertain – perhaps because it has not yet been (or cannot be) tested in a large</a:t>
            </a:r>
            <a:r>
              <a:rPr lang="en-US" sz="2400" i="1" dirty="0"/>
              <a:t>-C </a:t>
            </a:r>
            <a:r>
              <a:rPr lang="en-US" sz="2400" dirty="0"/>
              <a:t>format – it serves an illustrative function. By showing that the theory fits the chosen case, the case study illustrates the contents of the theory and demonstrates its plausibility.</a:t>
            </a:r>
          </a:p>
          <a:p>
            <a:r>
              <a:rPr lang="en-US" sz="2400" dirty="0"/>
              <a:t>Where the relationship between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dirty="0"/>
              <a:t> is well established – perhaps as a result of large</a:t>
            </a:r>
            <a:r>
              <a:rPr lang="en-US" sz="2400" i="1" dirty="0"/>
              <a:t>-C </a:t>
            </a:r>
            <a:r>
              <a:rPr lang="en-US" sz="2400" dirty="0"/>
              <a:t>analysis – the pathway case usually focuses on causal mechanisms (</a:t>
            </a:r>
            <a:r>
              <a:rPr lang="en-US" sz="2400" i="1" dirty="0"/>
              <a:t>M</a:t>
            </a:r>
            <a:r>
              <a:rPr lang="en-US" sz="2400" dirty="0"/>
              <a:t>).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032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094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Pathway Case Exemplars </a:t>
            </a:r>
            <a:r>
              <a:rPr lang="en-US" sz="2800" i="1" dirty="0"/>
              <a:t>(Table 5.15)</a:t>
            </a:r>
            <a:endParaRPr lang="en-US" sz="2800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1752" y="2029968"/>
          <a:ext cx="11558016" cy="4445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5722">
                  <a:extLst>
                    <a:ext uri="{9D8B030D-6E8A-4147-A177-3AD203B41FA5}">
                      <a16:colId xmlns:a16="http://schemas.microsoft.com/office/drawing/2014/main" val="1761585656"/>
                    </a:ext>
                  </a:extLst>
                </a:gridCol>
                <a:gridCol w="760670">
                  <a:extLst>
                    <a:ext uri="{9D8B030D-6E8A-4147-A177-3AD203B41FA5}">
                      <a16:colId xmlns:a16="http://schemas.microsoft.com/office/drawing/2014/main" val="2317285150"/>
                    </a:ext>
                  </a:extLst>
                </a:gridCol>
                <a:gridCol w="756046">
                  <a:extLst>
                    <a:ext uri="{9D8B030D-6E8A-4147-A177-3AD203B41FA5}">
                      <a16:colId xmlns:a16="http://schemas.microsoft.com/office/drawing/2014/main" val="1057995983"/>
                    </a:ext>
                  </a:extLst>
                </a:gridCol>
                <a:gridCol w="702868">
                  <a:extLst>
                    <a:ext uri="{9D8B030D-6E8A-4147-A177-3AD203B41FA5}">
                      <a16:colId xmlns:a16="http://schemas.microsoft.com/office/drawing/2014/main" val="2022437634"/>
                    </a:ext>
                  </a:extLst>
                </a:gridCol>
                <a:gridCol w="1063550">
                  <a:extLst>
                    <a:ext uri="{9D8B030D-6E8A-4147-A177-3AD203B41FA5}">
                      <a16:colId xmlns:a16="http://schemas.microsoft.com/office/drawing/2014/main" val="2096350995"/>
                    </a:ext>
                  </a:extLst>
                </a:gridCol>
                <a:gridCol w="2263513">
                  <a:extLst>
                    <a:ext uri="{9D8B030D-6E8A-4147-A177-3AD203B41FA5}">
                      <a16:colId xmlns:a16="http://schemas.microsoft.com/office/drawing/2014/main" val="1041007377"/>
                    </a:ext>
                  </a:extLst>
                </a:gridCol>
                <a:gridCol w="545647">
                  <a:extLst>
                    <a:ext uri="{9D8B030D-6E8A-4147-A177-3AD203B41FA5}">
                      <a16:colId xmlns:a16="http://schemas.microsoft.com/office/drawing/2014/main" val="1599412387"/>
                    </a:ext>
                  </a:extLst>
                </a:gridCol>
              </a:tblGrid>
              <a:tr h="33083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SELECTION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CASES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730094"/>
                  </a:ext>
                </a:extLst>
              </a:tr>
              <a:tr h="2481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   Study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Field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Cites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Non-</a:t>
                      </a: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Phenomena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3020602740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Adamson (2001) Democratization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Foreign policies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143471231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Dafoe &amp; Kelsey (2014) Observing the Capitalist Peace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Nation dyads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49718674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David (1985) Clio and the Economics of QWERTY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6,473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Path dependence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005957564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Dunning (2008) Crude Democracy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395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Democratization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145049989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Khong (1992) Analogies at War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564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Crises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897116698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Kuehn (2013) Game Theory Models &amp; Process Tracing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Civil-military rel.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425982294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Mansfield &amp; Snyder (2005) Electing to Fight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627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Conflicts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790302388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Martin (1992) Coercive Cooperation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700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Sanctions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55570372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Richards (2011) Cultural Explanations of War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Wars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616444248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Ross (2004, 2013) Natural Resources Influence Civil War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566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Civil wars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502845316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Schultz (2001) Democracy and Coercive Diplomacy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590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Crises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4101389663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Simmons (1994) Who Adjusts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348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Econ policy crises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891594693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Tannenwald (1999, 2007) Nuclear Taboo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480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Nuclear-use occasions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003778888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Teorell (2010) Determinants of Democratization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Regime-types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419716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2854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5811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Pathway Case with Binary Factors </a:t>
            </a:r>
            <a:r>
              <a:rPr lang="en-US" sz="2800" i="1" dirty="0"/>
              <a:t>(Table 5.16)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86201" y="1553561"/>
          <a:ext cx="3611876" cy="3397989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867841">
                  <a:extLst>
                    <a:ext uri="{9D8B030D-6E8A-4147-A177-3AD203B41FA5}">
                      <a16:colId xmlns:a16="http://schemas.microsoft.com/office/drawing/2014/main" val="1741609493"/>
                    </a:ext>
                  </a:extLst>
                </a:gridCol>
                <a:gridCol w="385235">
                  <a:extLst>
                    <a:ext uri="{9D8B030D-6E8A-4147-A177-3AD203B41FA5}">
                      <a16:colId xmlns:a16="http://schemas.microsoft.com/office/drawing/2014/main" val="240152057"/>
                    </a:ext>
                  </a:extLst>
                </a:gridCol>
                <a:gridCol w="786895">
                  <a:extLst>
                    <a:ext uri="{9D8B030D-6E8A-4147-A177-3AD203B41FA5}">
                      <a16:colId xmlns:a16="http://schemas.microsoft.com/office/drawing/2014/main" val="3230034318"/>
                    </a:ext>
                  </a:extLst>
                </a:gridCol>
                <a:gridCol w="786895">
                  <a:extLst>
                    <a:ext uri="{9D8B030D-6E8A-4147-A177-3AD203B41FA5}">
                      <a16:colId xmlns:a16="http://schemas.microsoft.com/office/drawing/2014/main" val="2196228566"/>
                    </a:ext>
                  </a:extLst>
                </a:gridCol>
                <a:gridCol w="785010">
                  <a:extLst>
                    <a:ext uri="{9D8B030D-6E8A-4147-A177-3AD203B41FA5}">
                      <a16:colId xmlns:a16="http://schemas.microsoft.com/office/drawing/2014/main" val="1049406193"/>
                    </a:ext>
                  </a:extLst>
                </a:gridCol>
              </a:tblGrid>
              <a:tr h="485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Variables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465177"/>
                  </a:ext>
                </a:extLst>
              </a:tr>
              <a:tr h="3236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X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Z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Y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88341522"/>
                  </a:ext>
                </a:extLst>
              </a:tr>
              <a:tr h="323618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Cases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A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7049633"/>
                  </a:ext>
                </a:extLst>
              </a:tr>
              <a:tr h="32361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B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5276633"/>
                  </a:ext>
                </a:extLst>
              </a:tr>
              <a:tr h="32361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C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6050550"/>
                  </a:ext>
                </a:extLst>
              </a:tr>
              <a:tr h="32361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D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243747"/>
                  </a:ext>
                </a:extLst>
              </a:tr>
              <a:tr h="32361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E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9083668"/>
                  </a:ext>
                </a:extLst>
              </a:tr>
              <a:tr h="32361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F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793778"/>
                  </a:ext>
                </a:extLst>
              </a:tr>
              <a:tr h="32361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G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748698"/>
                  </a:ext>
                </a:extLst>
              </a:tr>
              <a:tr h="32361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</a:rPr>
                        <a:t>H</a:t>
                      </a:r>
                      <a:endParaRPr lang="en-US" sz="20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41840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9496" y="5445359"/>
            <a:ext cx="10981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causal factor of theoretical interest. </a:t>
            </a:r>
            <a:r>
              <a:rPr lang="en-US" b="1" i="1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Z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vector of background factors. </a:t>
            </a:r>
            <a:r>
              <a:rPr lang="en-US" b="1" i="1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outcome.  The </a:t>
            </a:r>
            <a:r>
              <a:rPr lang="en-US" b="1" i="1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for each case-type is indeterminate.  </a:t>
            </a:r>
            <a:r>
              <a:rPr lang="en-US" b="1" i="1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pathway case.  </a:t>
            </a:r>
            <a:r>
              <a:rPr lang="en-US" i="1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Assumptions: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Both </a:t>
            </a:r>
            <a:r>
              <a:rPr lang="en-US" i="1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and </a:t>
            </a:r>
            <a:r>
              <a:rPr lang="en-US" i="1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Z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have a positive relationship to </a:t>
            </a:r>
            <a:r>
              <a:rPr lang="en-US" i="1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Garamond" panose="02020404030301010803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 </a:t>
            </a:r>
            <a:r>
              <a:rPr lang="en-US" altLang="zh-CN" i="1" dirty="0">
                <a:latin typeface="Garamond" panose="02020404030301010803" pitchFamily="18" charset="0"/>
                <a:ea typeface="宋体" charset="-122"/>
              </a:rPr>
              <a:t>X</a:t>
            </a:r>
            <a:r>
              <a:rPr lang="en-US" altLang="zh-CN" dirty="0">
                <a:latin typeface="Garamond" panose="02020404030301010803" pitchFamily="18" charset="0"/>
                <a:ea typeface="宋体" charset="-122"/>
              </a:rPr>
              <a:t>=1 is sometimes a sufficient cause of </a:t>
            </a:r>
            <a:r>
              <a:rPr lang="en-US" altLang="zh-CN" i="1" dirty="0">
                <a:latin typeface="Garamond" panose="02020404030301010803" pitchFamily="18" charset="0"/>
                <a:ea typeface="宋体" charset="-122"/>
              </a:rPr>
              <a:t>Y</a:t>
            </a:r>
            <a:r>
              <a:rPr lang="en-US" altLang="zh-CN" dirty="0">
                <a:latin typeface="Garamond" panose="02020404030301010803" pitchFamily="18" charset="0"/>
                <a:ea typeface="宋体" charset="-122"/>
              </a:rPr>
              <a:t>=1</a:t>
            </a:r>
          </a:p>
        </p:txBody>
      </p:sp>
    </p:spTree>
    <p:extLst>
      <p:ext uri="{BB962C8B-B14F-4D97-AF65-F5344CB8AC3E}">
        <p14:creationId xmlns:p14="http://schemas.microsoft.com/office/powerpoint/2010/main" val="631362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32"/>
            <a:ext cx="7772400" cy="487363"/>
          </a:xfrm>
        </p:spPr>
        <p:txBody>
          <a:bodyPr/>
          <a:lstStyle/>
          <a:p>
            <a:pPr eaLnBrk="1" hangingPunct="1"/>
            <a:r>
              <a:rPr lang="en-US" altLang="zh-CN" sz="2800" b="1" dirty="0">
                <a:ea typeface="宋体" panose="02010600030101010101" pitchFamily="2" charset="-122"/>
              </a:rPr>
              <a:t>Pathway Case w/ Continuous Factors</a:t>
            </a:r>
            <a:r>
              <a:rPr lang="en-US" altLang="zh-CN" sz="2800" dirty="0">
                <a:ea typeface="宋体" panose="02010600030101010101" pitchFamily="2" charset="-122"/>
              </a:rPr>
              <a:t> </a:t>
            </a:r>
            <a:endParaRPr lang="en-US" altLang="en-US" sz="28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048" y="1197864"/>
            <a:ext cx="11082528" cy="535533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>
                <a:ea typeface="宋体" panose="02010600030101010101" pitchFamily="2" charset="-122"/>
              </a:rPr>
              <a:t>Pathway = max (|</a:t>
            </a:r>
            <a:r>
              <a:rPr lang="en-US" altLang="zh-CN" sz="2400" dirty="0" err="1">
                <a:ea typeface="宋体" panose="02010600030101010101" pitchFamily="2" charset="-122"/>
              </a:rPr>
              <a:t>Res</a:t>
            </a:r>
            <a:r>
              <a:rPr lang="en-US" altLang="zh-CN" sz="2400" baseline="-25000" dirty="0" err="1">
                <a:ea typeface="宋体" panose="02010600030101010101" pitchFamily="2" charset="-122"/>
              </a:rPr>
              <a:t>reduced</a:t>
            </a:r>
            <a:r>
              <a:rPr lang="en-US" altLang="zh-CN" sz="2400" dirty="0">
                <a:ea typeface="宋体" panose="02010600030101010101" pitchFamily="2" charset="-122"/>
              </a:rPr>
              <a:t> - </a:t>
            </a:r>
            <a:r>
              <a:rPr lang="en-US" altLang="zh-CN" sz="2400" dirty="0" err="1">
                <a:ea typeface="宋体" panose="02010600030101010101" pitchFamily="2" charset="-122"/>
              </a:rPr>
              <a:t>Res</a:t>
            </a:r>
            <a:r>
              <a:rPr lang="en-US" altLang="zh-CN" sz="2400" baseline="-25000" dirty="0" err="1">
                <a:ea typeface="宋体" panose="02010600030101010101" pitchFamily="2" charset="-122"/>
              </a:rPr>
              <a:t>full</a:t>
            </a:r>
            <a:r>
              <a:rPr lang="en-US" altLang="zh-CN" sz="2400" dirty="0">
                <a:ea typeface="宋体" panose="02010600030101010101" pitchFamily="2" charset="-122"/>
              </a:rPr>
              <a:t>|) if |</a:t>
            </a:r>
            <a:r>
              <a:rPr lang="en-US" altLang="zh-CN" sz="2400" dirty="0" err="1">
                <a:ea typeface="宋体" panose="02010600030101010101" pitchFamily="2" charset="-122"/>
              </a:rPr>
              <a:t>Res</a:t>
            </a:r>
            <a:r>
              <a:rPr lang="en-US" altLang="zh-CN" sz="2400" baseline="-25000" dirty="0" err="1">
                <a:ea typeface="宋体" panose="02010600030101010101" pitchFamily="2" charset="-122"/>
              </a:rPr>
              <a:t>reduced</a:t>
            </a:r>
            <a:r>
              <a:rPr lang="en-US" altLang="zh-CN" sz="2400" dirty="0">
                <a:ea typeface="宋体" panose="02010600030101010101" pitchFamily="2" charset="-122"/>
              </a:rPr>
              <a:t>| &gt; |</a:t>
            </a:r>
            <a:r>
              <a:rPr lang="en-US" altLang="zh-CN" sz="2400" dirty="0" err="1">
                <a:ea typeface="宋体" panose="02010600030101010101" pitchFamily="2" charset="-122"/>
              </a:rPr>
              <a:t>Res</a:t>
            </a:r>
            <a:r>
              <a:rPr lang="en-US" altLang="zh-CN" sz="2400" baseline="-25000" dirty="0" err="1">
                <a:ea typeface="宋体" panose="02010600030101010101" pitchFamily="2" charset="-122"/>
              </a:rPr>
              <a:t>full</a:t>
            </a:r>
            <a:r>
              <a:rPr lang="en-US" altLang="zh-CN" sz="2400" dirty="0">
                <a:ea typeface="宋体" panose="02010600030101010101" pitchFamily="2" charset="-122"/>
              </a:rPr>
              <a:t>|  </a:t>
            </a:r>
            <a:endParaRPr lang="en-US" altLang="zh-CN" sz="2400" i="1" dirty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400" i="1" dirty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400" i="1" dirty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i="1" dirty="0">
                <a:ea typeface="宋体" panose="02010600030101010101" pitchFamily="2" charset="-122"/>
              </a:rPr>
              <a:t>Example:</a:t>
            </a:r>
            <a:r>
              <a:rPr lang="en-US" altLang="zh-CN" sz="2400" dirty="0">
                <a:ea typeface="宋体" panose="02010600030101010101" pitchFamily="2" charset="-122"/>
              </a:rPr>
              <a:t>  Oil wealth’s effect on regime-type</a:t>
            </a:r>
            <a:endParaRPr lang="en-US" altLang="zh-CN" sz="2400" i="1" dirty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400" i="1" dirty="0"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i="1" dirty="0">
                <a:ea typeface="宋体" panose="02010600030101010101" pitchFamily="2" charset="-122"/>
              </a:rPr>
              <a:t>Minimal specification (Eq. 2.4)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sz="2400" dirty="0">
                <a:ea typeface="宋体" panose="02010600030101010101" pitchFamily="2" charset="-122"/>
              </a:rPr>
              <a:t>	Polity2 = 0.909 GDP + </a:t>
            </a:r>
            <a:r>
              <a:rPr lang="en-US" altLang="zh-CN" sz="2400" baseline="30000" dirty="0">
                <a:ea typeface="宋体" panose="02010600030101010101" pitchFamily="2" charset="-122"/>
              </a:rPr>
              <a:t>-</a:t>
            </a:r>
            <a:r>
              <a:rPr lang="en-US" altLang="zh-CN" sz="2400" dirty="0">
                <a:ea typeface="宋体" panose="02010600030101010101" pitchFamily="2" charset="-122"/>
              </a:rPr>
              <a:t>.086 Muslim + 2.242 European + </a:t>
            </a:r>
            <a:r>
              <a:rPr lang="en-US" altLang="zh-CN" sz="2400" baseline="30000" dirty="0">
                <a:ea typeface="宋体" panose="02010600030101010101" pitchFamily="2" charset="-122"/>
              </a:rPr>
              <a:t>-</a:t>
            </a:r>
            <a:r>
              <a:rPr lang="en-US" altLang="zh-CN" sz="2400" dirty="0">
                <a:ea typeface="宋体" panose="02010600030101010101" pitchFamily="2" charset="-122"/>
              </a:rPr>
              <a:t>3.023 Ethnic </a:t>
            </a:r>
            <a:r>
              <a:rPr lang="en-US" altLang="zh-CN" sz="2400" dirty="0" err="1">
                <a:ea typeface="宋体" panose="02010600030101010101" pitchFamily="2" charset="-122"/>
              </a:rPr>
              <a:t>fract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sz="2400" i="1" dirty="0"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sz="2400" i="1" dirty="0">
                <a:ea typeface="宋体" panose="02010600030101010101" pitchFamily="2" charset="-122"/>
              </a:rPr>
              <a:t>Full specification (Eq. 2.5)</a:t>
            </a:r>
          </a:p>
          <a:p>
            <a:pPr>
              <a:buNone/>
            </a:pPr>
            <a:r>
              <a:rPr lang="en-US" altLang="zh-CN" sz="2400" dirty="0">
                <a:ea typeface="宋体" panose="02010600030101010101" pitchFamily="2" charset="-122"/>
              </a:rPr>
              <a:t>	Polity2 = 1.258 GDP + </a:t>
            </a:r>
            <a:r>
              <a:rPr lang="en-US" altLang="zh-CN" sz="2400" baseline="30000" dirty="0">
                <a:ea typeface="宋体" panose="02010600030101010101" pitchFamily="2" charset="-122"/>
              </a:rPr>
              <a:t>-</a:t>
            </a:r>
            <a:r>
              <a:rPr lang="en-US" altLang="zh-CN" sz="2400" dirty="0">
                <a:ea typeface="宋体" panose="02010600030101010101" pitchFamily="2" charset="-122"/>
              </a:rPr>
              <a:t>.075 Muslim + 1.843 European + </a:t>
            </a:r>
            <a:r>
              <a:rPr lang="en-US" altLang="zh-CN" sz="2400" baseline="30000" dirty="0">
                <a:ea typeface="宋体" panose="02010600030101010101" pitchFamily="2" charset="-122"/>
              </a:rPr>
              <a:t>-</a:t>
            </a:r>
            <a:r>
              <a:rPr lang="en-US" altLang="zh-CN" sz="2400" dirty="0">
                <a:ea typeface="宋体" panose="02010600030101010101" pitchFamily="2" charset="-122"/>
              </a:rPr>
              <a:t>2.093 Ethnic </a:t>
            </a:r>
            <a:r>
              <a:rPr lang="en-US" altLang="zh-CN" sz="2400" dirty="0" err="1">
                <a:ea typeface="宋体" panose="02010600030101010101" pitchFamily="2" charset="-122"/>
              </a:rPr>
              <a:t>fract</a:t>
            </a:r>
            <a:r>
              <a:rPr lang="en-US" altLang="zh-CN" sz="2400" dirty="0">
                <a:ea typeface="宋体" panose="02010600030101010101" pitchFamily="2" charset="-122"/>
              </a:rPr>
              <a:t> + -7.662 Oil</a:t>
            </a:r>
            <a:endParaRPr lang="en-US" altLang="zh-CN" sz="2400" i="1" dirty="0">
              <a:ea typeface="宋体" panose="02010600030101010101" pitchFamily="2" charset="-122"/>
            </a:endParaRPr>
          </a:p>
        </p:txBody>
      </p:sp>
      <p:sp>
        <p:nvSpPr>
          <p:cNvPr id="286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1F7E66C-7F47-458C-AB45-76B88F3C9F47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957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2388"/>
            <a:ext cx="9753600" cy="563562"/>
          </a:xfrm>
        </p:spPr>
        <p:txBody>
          <a:bodyPr>
            <a:noAutofit/>
          </a:bodyPr>
          <a:lstStyle/>
          <a:p>
            <a:r>
              <a:rPr lang="en-US" sz="2800" b="1" dirty="0"/>
              <a:t>Potential Pathway Cases with Continuous Variables </a:t>
            </a:r>
            <a:r>
              <a:rPr lang="en-US" sz="2800" i="1" dirty="0"/>
              <a:t>(Table 5.17)</a:t>
            </a:r>
            <a:endParaRPr lang="en-US" altLang="en-US" sz="2800" b="1" i="1" dirty="0"/>
          </a:p>
        </p:txBody>
      </p:sp>
      <p:sp>
        <p:nvSpPr>
          <p:cNvPr id="2970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00B924-1147-4C40-8B68-71C7BBDFD532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/>
            </p:nvGraphicFramePr>
            <p:xfrm>
              <a:off x="448056" y="849375"/>
              <a:ext cx="5535359" cy="5762689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580878">
                      <a:extLst>
                        <a:ext uri="{9D8B030D-6E8A-4147-A177-3AD203B41FA5}">
                          <a16:colId xmlns:a16="http://schemas.microsoft.com/office/drawing/2014/main" val="3595806896"/>
                        </a:ext>
                      </a:extLst>
                    </a:gridCol>
                    <a:gridCol w="1088548">
                      <a:extLst>
                        <a:ext uri="{9D8B030D-6E8A-4147-A177-3AD203B41FA5}">
                          <a16:colId xmlns:a16="http://schemas.microsoft.com/office/drawing/2014/main" val="3821101187"/>
                        </a:ext>
                      </a:extLst>
                    </a:gridCol>
                    <a:gridCol w="920999">
                      <a:extLst>
                        <a:ext uri="{9D8B030D-6E8A-4147-A177-3AD203B41FA5}">
                          <a16:colId xmlns:a16="http://schemas.microsoft.com/office/drawing/2014/main" val="2893939684"/>
                        </a:ext>
                      </a:extLst>
                    </a:gridCol>
                    <a:gridCol w="944934">
                      <a:extLst>
                        <a:ext uri="{9D8B030D-6E8A-4147-A177-3AD203B41FA5}">
                          <a16:colId xmlns:a16="http://schemas.microsoft.com/office/drawing/2014/main" val="3673623199"/>
                        </a:ext>
                      </a:extLst>
                    </a:gridCol>
                  </a:tblGrid>
                  <a:tr h="550609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oMath>
                          </a14:m>
                          <a:r>
                            <a:rPr lang="en-US" sz="1800" baseline="-25000">
                              <a:effectLst/>
                            </a:rPr>
                            <a:t>1</a:t>
                          </a:r>
                          <a:endParaRPr lang="en-US" sz="1800">
                            <a:effectLst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(Eq 2.4)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oMath>
                          </a14:m>
                          <a:r>
                            <a:rPr lang="en-US" sz="1800" baseline="-25000">
                              <a:effectLst/>
                            </a:rPr>
                            <a:t>2</a:t>
                          </a:r>
                          <a:endParaRPr lang="en-US" sz="1800">
                            <a:effectLst/>
                          </a:endParaRP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(Eq 2.5)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oMath>
                          </a14:m>
                          <a:r>
                            <a:rPr lang="en-US" sz="1800" baseline="-25000" dirty="0">
                              <a:effectLst/>
                            </a:rPr>
                            <a:t>1</a:t>
                          </a:r>
                          <a:r>
                            <a:rPr lang="en-US" sz="1800" dirty="0">
                              <a:effectLst/>
                            </a:rPr>
                            <a:t> – </a:t>
                          </a: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oMath>
                          </a14:m>
                          <a:r>
                            <a:rPr lang="en-US" sz="1800" baseline="-25000" dirty="0">
                              <a:effectLst/>
                            </a:rPr>
                            <a:t>2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415" marR="18415" marT="0" marB="0"/>
                    </a:tc>
                    <a:extLst>
                      <a:ext uri="{0D108BD9-81ED-4DB2-BD59-A6C34878D82A}">
                        <a16:rowId xmlns:a16="http://schemas.microsoft.com/office/drawing/2014/main" val="1618245772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Iran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-.282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-.456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.175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23832460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Turkmenistan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-1.220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-1.398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.178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0719730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Mauritania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-.076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-.255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.179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81098857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Turkey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2.261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2.069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.192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11351998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Switzerland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.177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-.028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.205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9384787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Venezuela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.148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.355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-.207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32025734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Belgium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.518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.310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.208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98296244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Morocco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-.540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-.776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.236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49397885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Jordan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.382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.142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.240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62406870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Djibouti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-.451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-.696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.245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75086913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Bahrain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-1.411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-1.673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.262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85871549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Luxembourg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.559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.291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.269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82299638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Singapore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-1.593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-1.864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.271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18556140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Oman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-1.270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-.981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-.289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18842009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Gabon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-1.743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-1.418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-.325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1622072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Saudi Arabia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-1.681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-1.253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-.428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65696127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Norway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.315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1.285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-.971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77420533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United Arab Emirates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-1.256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-.081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-1.175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92701457"/>
                      </a:ext>
                    </a:extLst>
                  </a:tr>
                  <a:tr h="2294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Kuwait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-1.007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.925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-1.932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03219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0696658"/>
                  </p:ext>
                </p:extLst>
              </p:nvPr>
            </p:nvGraphicFramePr>
            <p:xfrm>
              <a:off x="448056" y="849375"/>
              <a:ext cx="5535359" cy="5762689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580878">
                      <a:extLst>
                        <a:ext uri="{9D8B030D-6E8A-4147-A177-3AD203B41FA5}">
                          <a16:colId xmlns:a16="http://schemas.microsoft.com/office/drawing/2014/main" val="3595806896"/>
                        </a:ext>
                      </a:extLst>
                    </a:gridCol>
                    <a:gridCol w="1088548">
                      <a:extLst>
                        <a:ext uri="{9D8B030D-6E8A-4147-A177-3AD203B41FA5}">
                          <a16:colId xmlns:a16="http://schemas.microsoft.com/office/drawing/2014/main" val="3821101187"/>
                        </a:ext>
                      </a:extLst>
                    </a:gridCol>
                    <a:gridCol w="920999">
                      <a:extLst>
                        <a:ext uri="{9D8B030D-6E8A-4147-A177-3AD203B41FA5}">
                          <a16:colId xmlns:a16="http://schemas.microsoft.com/office/drawing/2014/main" val="2893939684"/>
                        </a:ext>
                      </a:extLst>
                    </a:gridCol>
                    <a:gridCol w="944934">
                      <a:extLst>
                        <a:ext uri="{9D8B030D-6E8A-4147-A177-3AD203B41FA5}">
                          <a16:colId xmlns:a16="http://schemas.microsoft.com/office/drawing/2014/main" val="3673623199"/>
                        </a:ext>
                      </a:extLst>
                    </a:gridCol>
                  </a:tblGrid>
                  <a:tr h="550609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37430" t="-14444" r="-172067" b="-9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400000" t="-14444" r="-103974" b="-9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8415" marR="18415" marT="0" marB="0">
                        <a:blipFill>
                          <a:blip r:embed="rId3"/>
                          <a:stretch>
                            <a:fillRect l="-487097" t="-14444" r="-1290" b="-97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8245772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Iran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-.282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-.456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.175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238324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Turkmenistan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-1.220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-1.398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.178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071973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Mauritania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-.076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-.255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.179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810988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Turkey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2.261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2.069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.192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1135199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Switzerland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.177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-.028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.205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938478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Venezuela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.148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.355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-.207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3202573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Belgium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.518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.310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.208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9829624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Morocco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-.540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-.776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.236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49397885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Jordan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.382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.142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.240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6240687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Djibouti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-.451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-.696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.245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7508691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Bahrain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-1.411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-1.673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.262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8587154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Luxembourg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.559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.291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.269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8229963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Singapore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-1.593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-1.864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.271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1855614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Oman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-1.270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-.981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-.289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1884200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Gabon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-1.743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-1.418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-.325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1622072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Saudi Arabia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-1.681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-1.253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-.428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6569612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Norway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.315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1.285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-.971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7742053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United Arab Emirates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-1.256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-.081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-1.175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927014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Kuwait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-1.007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.925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-1.932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032198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327647" y="2285820"/>
                <a:ext cx="568775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𝜀</m:t>
                    </m:r>
                  </m:oMath>
                </a14:m>
                <a:r>
                  <a:rPr lang="en-US" baseline="-25000" dirty="0">
                    <a:latin typeface="Garamond" panose="02020404030301010803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Garamond" panose="02020404030301010803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= standardized residual from minimal specification, without Oil (Equation 2.4).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𝜀</m:t>
                    </m:r>
                  </m:oMath>
                </a14:m>
                <a:r>
                  <a:rPr lang="en-US" baseline="-25000" dirty="0">
                    <a:latin typeface="Garamond" panose="02020404030301010803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Garamond" panose="02020404030301010803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= standardized residual from full specification, with Oil (Equation 2.5).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647" y="2285820"/>
                <a:ext cx="5687759" cy="1200329"/>
              </a:xfrm>
              <a:prstGeom prst="rect">
                <a:avLst/>
              </a:prstGeom>
              <a:blipFill>
                <a:blip r:embed="rId4"/>
                <a:stretch>
                  <a:fillRect l="-857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584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39763"/>
          </a:xfrm>
        </p:spPr>
        <p:txBody>
          <a:bodyPr/>
          <a:lstStyle/>
          <a:p>
            <a:r>
              <a:rPr lang="en-US" altLang="en-US" sz="2800" b="1" dirty="0"/>
              <a:t>Pathway Case w/ Continuous Variables: Illustration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D69306-FFF4-4C0B-B88C-70B3B8B2D8B4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2125663"/>
            <a:ext cx="0" cy="3276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5-Point Star 13"/>
          <p:cNvSpPr/>
          <p:nvPr/>
        </p:nvSpPr>
        <p:spPr>
          <a:xfrm>
            <a:off x="4114800" y="43434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5334000" y="3886200"/>
            <a:ext cx="304800" cy="304800"/>
          </a:xfrm>
          <a:prstGeom prst="star5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4324350" y="4167188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5638800" y="41910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4751388" y="46482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6705600" y="30099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4446588" y="3459163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6264275" y="38862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5575300" y="33147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6153150" y="34671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3059113" y="5397500"/>
            <a:ext cx="434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810000" y="2819400"/>
            <a:ext cx="3429000" cy="213360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5-Point Star 32"/>
          <p:cNvSpPr/>
          <p:nvPr/>
        </p:nvSpPr>
        <p:spPr>
          <a:xfrm>
            <a:off x="4629150" y="2792413"/>
            <a:ext cx="304800" cy="304800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38" name="TextBox 33"/>
          <p:cNvSpPr txBox="1">
            <a:spLocks noChangeArrowheads="1"/>
          </p:cNvSpPr>
          <p:nvPr/>
        </p:nvSpPr>
        <p:spPr bwMode="auto">
          <a:xfrm>
            <a:off x="2514600" y="2125664"/>
            <a:ext cx="338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Y</a:t>
            </a:r>
          </a:p>
        </p:txBody>
      </p:sp>
      <p:sp>
        <p:nvSpPr>
          <p:cNvPr id="30739" name="TextBox 35"/>
          <p:cNvSpPr txBox="1">
            <a:spLocks noChangeArrowheads="1"/>
          </p:cNvSpPr>
          <p:nvPr/>
        </p:nvSpPr>
        <p:spPr bwMode="auto">
          <a:xfrm>
            <a:off x="7196139" y="5683250"/>
            <a:ext cx="33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X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4781550" y="2982913"/>
            <a:ext cx="0" cy="140335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5-Point Star 31"/>
          <p:cNvSpPr/>
          <p:nvPr/>
        </p:nvSpPr>
        <p:spPr>
          <a:xfrm>
            <a:off x="4635500" y="4191000"/>
            <a:ext cx="304800" cy="304800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60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2067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Most-similar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069848"/>
            <a:ext cx="11603736" cy="5513832"/>
          </a:xfrm>
        </p:spPr>
        <p:txBody>
          <a:bodyPr>
            <a:normAutofit/>
          </a:bodyPr>
          <a:lstStyle/>
          <a:p>
            <a:r>
              <a:rPr lang="en-US" sz="2400" dirty="0"/>
              <a:t>Pathway case plus a control case, which exhibits minimal variation in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Z</a:t>
            </a:r>
            <a:r>
              <a:rPr lang="en-US" sz="2400" dirty="0"/>
              <a:t>. </a:t>
            </a:r>
          </a:p>
          <a:p>
            <a:r>
              <a:rPr lang="en-US" sz="2400" dirty="0"/>
              <a:t>When factors are binary…</a:t>
            </a: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149974" y="2058194"/>
          <a:ext cx="3563265" cy="138452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180978">
                  <a:extLst>
                    <a:ext uri="{9D8B030D-6E8A-4147-A177-3AD203B41FA5}">
                      <a16:colId xmlns:a16="http://schemas.microsoft.com/office/drawing/2014/main" val="2420940556"/>
                    </a:ext>
                  </a:extLst>
                </a:gridCol>
                <a:gridCol w="265543">
                  <a:extLst>
                    <a:ext uri="{9D8B030D-6E8A-4147-A177-3AD203B41FA5}">
                      <a16:colId xmlns:a16="http://schemas.microsoft.com/office/drawing/2014/main" val="680339438"/>
                    </a:ext>
                  </a:extLst>
                </a:gridCol>
                <a:gridCol w="697724">
                  <a:extLst>
                    <a:ext uri="{9D8B030D-6E8A-4147-A177-3AD203B41FA5}">
                      <a16:colId xmlns:a16="http://schemas.microsoft.com/office/drawing/2014/main" val="375203102"/>
                    </a:ext>
                  </a:extLst>
                </a:gridCol>
                <a:gridCol w="697724">
                  <a:extLst>
                    <a:ext uri="{9D8B030D-6E8A-4147-A177-3AD203B41FA5}">
                      <a16:colId xmlns:a16="http://schemas.microsoft.com/office/drawing/2014/main" val="3589896550"/>
                    </a:ext>
                  </a:extLst>
                </a:gridCol>
                <a:gridCol w="721296">
                  <a:extLst>
                    <a:ext uri="{9D8B030D-6E8A-4147-A177-3AD203B41FA5}">
                      <a16:colId xmlns:a16="http://schemas.microsoft.com/office/drawing/2014/main" val="2137632890"/>
                    </a:ext>
                  </a:extLst>
                </a:gridCol>
              </a:tblGrid>
              <a:tr h="3558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Variables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12005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</a:rPr>
                        <a:t>X</a:t>
                      </a:r>
                      <a:endParaRPr lang="en-US" sz="18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</a:rPr>
                        <a:t>Z</a:t>
                      </a:r>
                      <a:endParaRPr lang="en-US" sz="18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</a:rPr>
                        <a:t>Y</a:t>
                      </a:r>
                      <a:endParaRPr lang="en-US" sz="18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1191192336"/>
                  </a:ext>
                </a:extLst>
              </a:tr>
              <a:tr h="34290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Cases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</a:rPr>
                        <a:t>A</a:t>
                      </a:r>
                      <a:endParaRPr lang="en-US" sz="18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58254924"/>
                  </a:ext>
                </a:extLst>
              </a:tr>
              <a:tr h="342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</a:rPr>
                        <a:t>B</a:t>
                      </a:r>
                      <a:endParaRPr lang="en-US" sz="1800" b="1" i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extLst>
                  <a:ext uri="{0D108BD9-81ED-4DB2-BD59-A6C34878D82A}">
                    <a16:rowId xmlns:a16="http://schemas.microsoft.com/office/drawing/2014/main" val="582368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4558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3896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Most Similar Case Exemplars</a:t>
            </a:r>
            <a:r>
              <a:rPr lang="en-US" sz="2800" dirty="0"/>
              <a:t> </a:t>
            </a:r>
            <a:r>
              <a:rPr lang="en-US" sz="2800" i="1" dirty="0"/>
              <a:t>(Table 5.19)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1752" y="2121406"/>
          <a:ext cx="11512295" cy="3361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59089">
                  <a:extLst>
                    <a:ext uri="{9D8B030D-6E8A-4147-A177-3AD203B41FA5}">
                      <a16:colId xmlns:a16="http://schemas.microsoft.com/office/drawing/2014/main" val="3196761905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384155528"/>
                    </a:ext>
                  </a:extLst>
                </a:gridCol>
                <a:gridCol w="681134">
                  <a:extLst>
                    <a:ext uri="{9D8B030D-6E8A-4147-A177-3AD203B41FA5}">
                      <a16:colId xmlns:a16="http://schemas.microsoft.com/office/drawing/2014/main" val="3218681212"/>
                    </a:ext>
                  </a:extLst>
                </a:gridCol>
                <a:gridCol w="606490">
                  <a:extLst>
                    <a:ext uri="{9D8B030D-6E8A-4147-A177-3AD203B41FA5}">
                      <a16:colId xmlns:a16="http://schemas.microsoft.com/office/drawing/2014/main" val="1316850883"/>
                    </a:ext>
                  </a:extLst>
                </a:gridCol>
                <a:gridCol w="1054359">
                  <a:extLst>
                    <a:ext uri="{9D8B030D-6E8A-4147-A177-3AD203B41FA5}">
                      <a16:colId xmlns:a16="http://schemas.microsoft.com/office/drawing/2014/main" val="3458628578"/>
                    </a:ext>
                  </a:extLst>
                </a:gridCol>
                <a:gridCol w="1967938">
                  <a:extLst>
                    <a:ext uri="{9D8B030D-6E8A-4147-A177-3AD203B41FA5}">
                      <a16:colId xmlns:a16="http://schemas.microsoft.com/office/drawing/2014/main" val="3864990648"/>
                    </a:ext>
                  </a:extLst>
                </a:gridCol>
                <a:gridCol w="543489">
                  <a:extLst>
                    <a:ext uri="{9D8B030D-6E8A-4147-A177-3AD203B41FA5}">
                      <a16:colId xmlns:a16="http://schemas.microsoft.com/office/drawing/2014/main" val="2441001077"/>
                    </a:ext>
                  </a:extLst>
                </a:gridCol>
              </a:tblGrid>
              <a:tr h="344394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SELECTION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CASES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858697"/>
                  </a:ext>
                </a:extLst>
              </a:tr>
              <a:tr h="2582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   Study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Field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Cites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Non-</a:t>
                      </a: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Phenomena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3399009788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Dobbin (1994) Forging Industrial Policy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745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Industrial policies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507398170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Dunlavy (1994) Politics and Industrialization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Industrial policies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362311274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Haber (2010) Politics, Banking, and Economic </a:t>
                      </a:r>
                      <a:r>
                        <a:rPr lang="en-US" sz="1800" dirty="0" err="1">
                          <a:effectLst/>
                        </a:rPr>
                        <a:t>Devel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Banking systems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501835126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Immergut</a:t>
                      </a:r>
                      <a:r>
                        <a:rPr lang="en-US" sz="1800" dirty="0">
                          <a:effectLst/>
                        </a:rPr>
                        <a:t> (1992) Health Politics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1,008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Health policy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542132755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Kitschelt</a:t>
                      </a:r>
                      <a:r>
                        <a:rPr lang="en-US" sz="1800" dirty="0">
                          <a:effectLst/>
                        </a:rPr>
                        <a:t> (1986) Political Opportunity Structures &amp; Protest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1,760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Social movements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270694273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Lutfey &amp; Freese (2005) SES &amp; Health in Routine Clinic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Clinics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575556549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Madrigal et al. (2011) Community-Based Org’s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Water agencies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941200403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Shefter (1977) Party and Patronage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Party systems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3/2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294985738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Wade (1997) How Infrastructure Agencies Motivate Staff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Irrigation agencies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757779172"/>
                  </a:ext>
                </a:extLst>
              </a:tr>
              <a:tr h="229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Walter (2002) Committing to Peace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821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Civil wars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06547505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127621" y="-354478"/>
            <a:ext cx="14352244" cy="92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04704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24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2659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Clarifications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5760" y="1132904"/>
                <a:ext cx="11539728" cy="5405056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A case study is causal if oriented around a </a:t>
                </a:r>
                <a:r>
                  <a:rPr lang="en-US" sz="2400" b="1" dirty="0"/>
                  <a:t>central hypothesis about how </a:t>
                </a:r>
                <a:r>
                  <a:rPr lang="en-US" sz="2400" b="1" i="1" dirty="0"/>
                  <a:t>X</a:t>
                </a:r>
                <a:r>
                  <a:rPr lang="en-US" sz="2400" b="1" dirty="0"/>
                  <a:t> affects </a:t>
                </a:r>
                <a:r>
                  <a:rPr lang="en-US" sz="2400" b="1" i="1" dirty="0"/>
                  <a:t>Y</a:t>
                </a:r>
                <a:r>
                  <a:rPr lang="en-US" sz="2400" b="1" dirty="0"/>
                  <a:t> </a:t>
                </a:r>
                <a:r>
                  <a:rPr lang="en-US" sz="2400" dirty="0"/>
                  <a:t>– the causal effect, symbolized as </a:t>
                </a:r>
                <a:r>
                  <a:rPr lang="en-US" sz="2400" i="1" dirty="0"/>
                  <a:t>X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i="1" dirty="0"/>
                  <a:t>Y</a:t>
                </a:r>
                <a:r>
                  <a:rPr lang="en-US" sz="2400" dirty="0"/>
                  <a:t>, or perhaps several interrelated hypotheses.</a:t>
                </a:r>
              </a:p>
              <a:p>
                <a:r>
                  <a:rPr lang="en-US" sz="2400" dirty="0"/>
                  <a:t>Most case studies do not attempt to estimate a precise causal effect and an accompanying confidence interval, as would be expected from large</a:t>
                </a:r>
                <a:r>
                  <a:rPr lang="en-US" sz="2400" i="1" dirty="0"/>
                  <a:t>-N </a:t>
                </a:r>
                <a:r>
                  <a:rPr lang="en-US" sz="2400" dirty="0"/>
                  <a:t>research. Samples of one or several are not well-suited to estimate population parameters. Hence, </a:t>
                </a:r>
                <a:r>
                  <a:rPr lang="en-US" sz="2400" i="1" dirty="0"/>
                  <a:t>causal inference</a:t>
                </a:r>
                <a:r>
                  <a:rPr lang="en-US" sz="2400" dirty="0"/>
                  <a:t> encompasses any statement about the impact of </a:t>
                </a:r>
                <a:r>
                  <a:rPr lang="en-US" sz="2400" i="1" dirty="0"/>
                  <a:t>X</a:t>
                </a:r>
                <a:r>
                  <a:rPr lang="en-US" sz="2400" dirty="0"/>
                  <a:t> on </a:t>
                </a:r>
                <a:r>
                  <a:rPr lang="en-US" sz="2400" i="1" dirty="0"/>
                  <a:t>Y</a:t>
                </a:r>
                <a:r>
                  <a:rPr lang="en-US" sz="2400" dirty="0"/>
                  <a:t> – precise (e.g., “An increase of one unit in </a:t>
                </a:r>
                <a:r>
                  <a:rPr lang="en-US" sz="2400" i="1" dirty="0"/>
                  <a:t>X</a:t>
                </a:r>
                <a:r>
                  <a:rPr lang="en-US" sz="2400" dirty="0"/>
                  <a:t> generates a two-unit increase in </a:t>
                </a:r>
                <a:r>
                  <a:rPr lang="en-US" sz="2400" i="1" dirty="0"/>
                  <a:t>Y</a:t>
                </a:r>
                <a:r>
                  <a:rPr lang="en-US" sz="2400" dirty="0"/>
                  <a:t>”) or imprecise (e.g., “An increase in </a:t>
                </a:r>
                <a:r>
                  <a:rPr lang="en-US" sz="2400" i="1" dirty="0"/>
                  <a:t>X</a:t>
                </a:r>
                <a:r>
                  <a:rPr lang="en-US" sz="2400" dirty="0"/>
                  <a:t> causes an increase in </a:t>
                </a:r>
                <a:r>
                  <a:rPr lang="en-US" sz="2400" i="1" dirty="0"/>
                  <a:t>Y</a:t>
                </a:r>
                <a:r>
                  <a:rPr lang="en-US" sz="2400" dirty="0"/>
                  <a:t>”). </a:t>
                </a:r>
              </a:p>
              <a:p>
                <a:r>
                  <a:rPr lang="en-US" sz="2400" dirty="0"/>
                  <a:t>Some case studies do not attempt to measure even a very imprecise causal effect. They adopt a theory about this causal effect, or rely on large-C analyses to estimate the effect. The case study is focused instead on other aspects of the relationship – measurement of key variables, mechanisms, potential confounders, scope-conditions, and so forth. </a:t>
                </a:r>
              </a:p>
              <a:p>
                <a:r>
                  <a:rPr lang="en-US" sz="2400" dirty="0"/>
                  <a:t>If a case (or set of cases) </a:t>
                </a:r>
                <a:r>
                  <a:rPr lang="en-US" sz="2400" i="1" dirty="0"/>
                  <a:t>is</a:t>
                </a:r>
                <a:r>
                  <a:rPr lang="en-US" sz="2400" dirty="0"/>
                  <a:t> relied upon to provide an estimate of causal effects the case(s) ought to exemplify </a:t>
                </a:r>
                <a:r>
                  <a:rPr lang="en-US" sz="2400" i="1" dirty="0"/>
                  <a:t>quasi-experimental</a:t>
                </a:r>
                <a:r>
                  <a:rPr lang="en-US" sz="2400" dirty="0"/>
                  <a:t> properties, i.e., replicating the virtues of a true experiment even while lacking a manipulated treatment.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5760" y="1132904"/>
                <a:ext cx="11539728" cy="5405056"/>
              </a:xfrm>
              <a:blipFill>
                <a:blip r:embed="rId2"/>
                <a:stretch>
                  <a:fillRect l="-687" t="-1578" r="-792" b="-25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012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0238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i="1" dirty="0"/>
              <a:t>Review:</a:t>
            </a:r>
            <a:r>
              <a:rPr lang="en-US" sz="2800" b="1" dirty="0"/>
              <a:t> Case-Selection Strategies and Criteria </a:t>
            </a:r>
            <a:r>
              <a:rPr lang="en-US" sz="2800" i="1" dirty="0"/>
              <a:t>(Table 3.1)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566928" y="804676"/>
              <a:ext cx="10835640" cy="598785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594360">
                      <a:extLst>
                        <a:ext uri="{9D8B030D-6E8A-4147-A177-3AD203B41FA5}">
                          <a16:colId xmlns:a16="http://schemas.microsoft.com/office/drawing/2014/main" val="3565946632"/>
                        </a:ext>
                      </a:extLst>
                    </a:gridCol>
                    <a:gridCol w="2651760">
                      <a:extLst>
                        <a:ext uri="{9D8B030D-6E8A-4147-A177-3AD203B41FA5}">
                          <a16:colId xmlns:a16="http://schemas.microsoft.com/office/drawing/2014/main" val="4264635169"/>
                        </a:ext>
                      </a:extLst>
                    </a:gridCol>
                    <a:gridCol w="676656">
                      <a:extLst>
                        <a:ext uri="{9D8B030D-6E8A-4147-A177-3AD203B41FA5}">
                          <a16:colId xmlns:a16="http://schemas.microsoft.com/office/drawing/2014/main" val="1315501332"/>
                        </a:ext>
                      </a:extLst>
                    </a:gridCol>
                    <a:gridCol w="1179576">
                      <a:extLst>
                        <a:ext uri="{9D8B030D-6E8A-4147-A177-3AD203B41FA5}">
                          <a16:colId xmlns:a16="http://schemas.microsoft.com/office/drawing/2014/main" val="2113860530"/>
                        </a:ext>
                      </a:extLst>
                    </a:gridCol>
                    <a:gridCol w="5733288">
                      <a:extLst>
                        <a:ext uri="{9D8B030D-6E8A-4147-A177-3AD203B41FA5}">
                          <a16:colId xmlns:a16="http://schemas.microsoft.com/office/drawing/2014/main" val="2391506518"/>
                        </a:ext>
                      </a:extLst>
                    </a:gridCol>
                  </a:tblGrid>
                  <a:tr h="118477">
                    <a:tc gridSpan="2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 </a:t>
                          </a:r>
                          <a:br>
                            <a:rPr lang="en-US" sz="1800" b="1" dirty="0">
                              <a:effectLst/>
                            </a:rPr>
                          </a:br>
                          <a:r>
                            <a:rPr lang="en-US" sz="1800" b="1" dirty="0">
                              <a:effectLst/>
                            </a:rPr>
                            <a:t>Goals/Strategies</a:t>
                          </a:r>
                          <a:endParaRPr lang="en-US" sz="18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C</a:t>
                          </a:r>
                          <a:endParaRPr lang="en-US" sz="18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  K</a:t>
                          </a:r>
                          <a:endParaRPr lang="en-US" sz="18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Criteria</a:t>
                          </a:r>
                          <a:endParaRPr lang="en-US" sz="18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b"/>
                    </a:tc>
                    <a:extLst>
                      <a:ext uri="{0D108BD9-81ED-4DB2-BD59-A6C34878D82A}">
                        <a16:rowId xmlns:a16="http://schemas.microsoft.com/office/drawing/2014/main" val="3901248606"/>
                      </a:ext>
                    </a:extLst>
                  </a:tr>
                  <a:tr h="438908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I. DESCRIPTIVE (to describe)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4022" marR="1875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3139309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Typical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1+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D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Mean, mode, or median of D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1609098452"/>
                      </a:ext>
                    </a:extLst>
                  </a:tr>
                  <a:tr h="2433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Diverse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D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Typical sub-types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extLst>
                      <a:ext uri="{0D108BD9-81ED-4DB2-BD59-A6C34878D82A}">
                        <a16:rowId xmlns:a16="http://schemas.microsoft.com/office/drawing/2014/main" val="176491936"/>
                      </a:ext>
                    </a:extLst>
                  </a:tr>
                  <a:tr h="437455">
                    <a:tc gridSpan="4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II. CAUSAL (to explain Y)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4022" marR="1875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extLst>
                      <a:ext uri="{0D108BD9-81ED-4DB2-BD59-A6C34878D82A}">
                        <a16:rowId xmlns:a16="http://schemas.microsoft.com/office/drawing/2014/main" val="4054622415"/>
                      </a:ext>
                    </a:extLst>
                  </a:tr>
                  <a:tr h="59238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    1. Exploratory (to identify 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2775928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Extreme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1+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X or Y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Maximize variation in X or Y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1269312305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Index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   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First instance of ∆Y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3735773041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Deviant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Poorly explained by Z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2677280688"/>
                      </a:ext>
                    </a:extLst>
                  </a:tr>
                  <a:tr h="28677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Most-similar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Similar on Z, different on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1906143666"/>
                      </a:ext>
                    </a:extLst>
                  </a:tr>
                  <a:tr h="301752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Most-different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Different on Z, similar on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766079500"/>
                      </a:ext>
                    </a:extLst>
                  </a:tr>
                  <a:tr h="2433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Diverse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All possible configurations of Z (assumption: X </a:t>
                          </a: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𝒁</m:t>
                              </m:r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800">
                              <a:effectLst/>
                            </a:rPr>
                            <a:t> 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extLst>
                      <a:ext uri="{0D108BD9-81ED-4DB2-BD59-A6C34878D82A}">
                        <a16:rowId xmlns:a16="http://schemas.microsoft.com/office/drawing/2014/main" val="478933444"/>
                      </a:ext>
                    </a:extLst>
                  </a:tr>
                  <a:tr h="91262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    2. Estimating (to estimate 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9185647"/>
                      </a:ext>
                    </a:extLst>
                  </a:tr>
                  <a:tr h="26517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Longitudinal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1+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X Z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X changes, Z constant or biased against 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2641971571"/>
                      </a:ext>
                    </a:extLst>
                  </a:tr>
                  <a:tr h="27620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Most-similar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X Z 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Similar on Z, different on X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extLst>
                      <a:ext uri="{0D108BD9-81ED-4DB2-BD59-A6C34878D82A}">
                        <a16:rowId xmlns:a16="http://schemas.microsoft.com/office/drawing/2014/main" val="109441328"/>
                      </a:ext>
                    </a:extLst>
                  </a:tr>
                  <a:tr h="91262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    3. Diagnostic (to assess 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32077733"/>
                      </a:ext>
                    </a:extLst>
                  </a:tr>
                  <a:tr h="29986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Influential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1+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X Z Y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Greatest impact on P(H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1209999298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Pathway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X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X</a:t>
                          </a: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oMath>
                          </a14:m>
                          <a:r>
                            <a:rPr lang="en-US" sz="1800">
                              <a:effectLst/>
                            </a:rPr>
                            <a:t> strong, Z constant or biased against H</a:t>
                          </a:r>
                          <a:r>
                            <a:rPr lang="en-US" sz="1800" baseline="-25000">
                              <a:effectLst/>
                            </a:rPr>
                            <a:t>X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2760344690"/>
                      </a:ext>
                    </a:extLst>
                  </a:tr>
                  <a:tr h="28200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Most-similar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X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Similar on Z, different on X &amp; Y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extLst>
                      <a:ext uri="{0D108BD9-81ED-4DB2-BD59-A6C34878D82A}">
                        <a16:rowId xmlns:a16="http://schemas.microsoft.com/office/drawing/2014/main" val="30341666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51856459"/>
                  </p:ext>
                </p:extLst>
              </p:nvPr>
            </p:nvGraphicFramePr>
            <p:xfrm>
              <a:off x="566928" y="804676"/>
              <a:ext cx="10835640" cy="598785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594360">
                      <a:extLst>
                        <a:ext uri="{9D8B030D-6E8A-4147-A177-3AD203B41FA5}">
                          <a16:colId xmlns:a16="http://schemas.microsoft.com/office/drawing/2014/main" val="3565946632"/>
                        </a:ext>
                      </a:extLst>
                    </a:gridCol>
                    <a:gridCol w="2651760">
                      <a:extLst>
                        <a:ext uri="{9D8B030D-6E8A-4147-A177-3AD203B41FA5}">
                          <a16:colId xmlns:a16="http://schemas.microsoft.com/office/drawing/2014/main" val="4264635169"/>
                        </a:ext>
                      </a:extLst>
                    </a:gridCol>
                    <a:gridCol w="676656">
                      <a:extLst>
                        <a:ext uri="{9D8B030D-6E8A-4147-A177-3AD203B41FA5}">
                          <a16:colId xmlns:a16="http://schemas.microsoft.com/office/drawing/2014/main" val="1315501332"/>
                        </a:ext>
                      </a:extLst>
                    </a:gridCol>
                    <a:gridCol w="1179576">
                      <a:extLst>
                        <a:ext uri="{9D8B030D-6E8A-4147-A177-3AD203B41FA5}">
                          <a16:colId xmlns:a16="http://schemas.microsoft.com/office/drawing/2014/main" val="2113860530"/>
                        </a:ext>
                      </a:extLst>
                    </a:gridCol>
                    <a:gridCol w="5733288">
                      <a:extLst>
                        <a:ext uri="{9D8B030D-6E8A-4147-A177-3AD203B41FA5}">
                          <a16:colId xmlns:a16="http://schemas.microsoft.com/office/drawing/2014/main" val="2391506518"/>
                        </a:ext>
                      </a:extLst>
                    </a:gridCol>
                  </a:tblGrid>
                  <a:tr h="548640">
                    <a:tc gridSpan="2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 </a:t>
                          </a:r>
                          <a:br>
                            <a:rPr lang="en-US" sz="1800" b="1" dirty="0">
                              <a:effectLst/>
                            </a:rPr>
                          </a:br>
                          <a:r>
                            <a:rPr lang="en-US" sz="1800" b="1" dirty="0">
                              <a:effectLst/>
                            </a:rPr>
                            <a:t>Goals/Strategies</a:t>
                          </a:r>
                          <a:endParaRPr lang="en-US" sz="18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C</a:t>
                          </a:r>
                          <a:endParaRPr lang="en-US" sz="18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 smtClean="0">
                              <a:effectLst/>
                            </a:rPr>
                            <a:t>  K</a:t>
                          </a:r>
                          <a:endParaRPr lang="en-US" sz="18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</a:rPr>
                            <a:t>Criteria</a:t>
                          </a:r>
                          <a:endParaRPr lang="en-US" sz="18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b"/>
                    </a:tc>
                    <a:extLst>
                      <a:ext uri="{0D108BD9-81ED-4DB2-BD59-A6C34878D82A}">
                        <a16:rowId xmlns:a16="http://schemas.microsoft.com/office/drawing/2014/main" val="3901248606"/>
                      </a:ext>
                    </a:extLst>
                  </a:tr>
                  <a:tr h="438908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I. DESCRIPTIVE (to describe)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4022" marR="1875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3139309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Typical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1+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D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Mean, mode, or median of D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1609098452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Diverse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D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Typical sub-types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extLst>
                      <a:ext uri="{0D108BD9-81ED-4DB2-BD59-A6C34878D82A}">
                        <a16:rowId xmlns:a16="http://schemas.microsoft.com/office/drawing/2014/main" val="176491936"/>
                      </a:ext>
                    </a:extLst>
                  </a:tr>
                  <a:tr h="437455">
                    <a:tc gridSpan="4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II. CAUSAL (to explain Y)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4022" marR="1875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extLst>
                      <a:ext uri="{0D108BD9-81ED-4DB2-BD59-A6C34878D82A}">
                        <a16:rowId xmlns:a16="http://schemas.microsoft.com/office/drawing/2014/main" val="4054622415"/>
                      </a:ext>
                    </a:extLst>
                  </a:tr>
                  <a:tr h="274320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    1. Exploratory (to identify 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2775928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Extreme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1+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X or Y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Maximize variation in X or Y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1269312305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Index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   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First instance of ∆Y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3735773041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Deviant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Poorly explained by Z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2677280688"/>
                      </a:ext>
                    </a:extLst>
                  </a:tr>
                  <a:tr h="28677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Most-similar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Similar on Z, different on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1906143666"/>
                      </a:ext>
                    </a:extLst>
                  </a:tr>
                  <a:tr h="301752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Most-different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Different on Z, similar on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76607950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Diverse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   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8750" marR="18750" marT="0" marB="0">
                        <a:blipFill>
                          <a:blip r:embed="rId2"/>
                          <a:stretch>
                            <a:fillRect l="-89160" t="-1368889" r="-213" b="-76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78933444"/>
                      </a:ext>
                    </a:extLst>
                  </a:tr>
                  <a:tr h="274320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    2. Estimating (to estimate 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918564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Longitudinal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1+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X Z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X changes, Z constant or biased against 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2641971571"/>
                      </a:ext>
                    </a:extLst>
                  </a:tr>
                  <a:tr h="27620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Most-similar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X Z 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Similar on Z, different on X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extLst>
                      <a:ext uri="{0D108BD9-81ED-4DB2-BD59-A6C34878D82A}">
                        <a16:rowId xmlns:a16="http://schemas.microsoft.com/office/drawing/2014/main" val="109441328"/>
                      </a:ext>
                    </a:extLst>
                  </a:tr>
                  <a:tr h="274320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    3. Diagnostic (to assess 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32077733"/>
                      </a:ext>
                    </a:extLst>
                  </a:tr>
                  <a:tr h="29986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Influential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1+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  X Z Y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Greatest impact on P(H</a:t>
                          </a:r>
                          <a:r>
                            <a:rPr lang="en-US" sz="1800" baseline="-25000" dirty="0">
                              <a:effectLst/>
                            </a:rPr>
                            <a:t>X</a:t>
                          </a:r>
                          <a:r>
                            <a:rPr lang="en-US" sz="1800" dirty="0">
                              <a:effectLst/>
                            </a:rPr>
                            <a:t>)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extLst>
                      <a:ext uri="{0D108BD9-81ED-4DB2-BD59-A6C34878D82A}">
                        <a16:rowId xmlns:a16="http://schemas.microsoft.com/office/drawing/2014/main" val="1209999298"/>
                      </a:ext>
                    </a:extLst>
                  </a:tr>
                  <a:tr h="29406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Pathway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X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8750" marR="18750" marT="0" marB="0" anchor="ctr">
                        <a:blipFill>
                          <a:blip r:embed="rId2"/>
                          <a:stretch>
                            <a:fillRect l="-89160" t="-1816327" r="-213" b="-1367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0344690"/>
                      </a:ext>
                    </a:extLst>
                  </a:tr>
                  <a:tr h="28200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 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2283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● Most-similar 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2+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  X Z Y</a:t>
                          </a:r>
                          <a:endParaRPr lang="en-US" sz="18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Similar on Z, different on X &amp; Y</a:t>
                          </a:r>
                          <a:endParaRPr lang="en-US" sz="18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18750" marR="18750" marT="0" marB="0"/>
                    </a:tc>
                    <a:extLst>
                      <a:ext uri="{0D108BD9-81ED-4DB2-BD59-A6C34878D82A}">
                        <a16:rowId xmlns:a16="http://schemas.microsoft.com/office/drawing/2014/main" val="30341666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578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495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Case-Selection Strategies for Causal Case Studies</a:t>
            </a:r>
            <a:r>
              <a:rPr lang="en-US" sz="2800" u="sng" dirty="0"/>
              <a:t> </a:t>
            </a:r>
            <a:r>
              <a:rPr lang="en-US" sz="2800" i="1" u="sng" dirty="0"/>
              <a:t>(Table 5.1)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610481"/>
                  </p:ext>
                </p:extLst>
              </p:nvPr>
            </p:nvGraphicFramePr>
            <p:xfrm>
              <a:off x="219456" y="987552"/>
              <a:ext cx="11603737" cy="580844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61828">
                      <a:extLst>
                        <a:ext uri="{9D8B030D-6E8A-4147-A177-3AD203B41FA5}">
                          <a16:colId xmlns:a16="http://schemas.microsoft.com/office/drawing/2014/main" val="4151917202"/>
                        </a:ext>
                      </a:extLst>
                    </a:gridCol>
                    <a:gridCol w="3007689">
                      <a:extLst>
                        <a:ext uri="{9D8B030D-6E8A-4147-A177-3AD203B41FA5}">
                          <a16:colId xmlns:a16="http://schemas.microsoft.com/office/drawing/2014/main" val="2200925945"/>
                        </a:ext>
                      </a:extLst>
                    </a:gridCol>
                    <a:gridCol w="642847">
                      <a:extLst>
                        <a:ext uri="{9D8B030D-6E8A-4147-A177-3AD203B41FA5}">
                          <a16:colId xmlns:a16="http://schemas.microsoft.com/office/drawing/2014/main" val="1075070738"/>
                        </a:ext>
                      </a:extLst>
                    </a:gridCol>
                    <a:gridCol w="1482958">
                      <a:extLst>
                        <a:ext uri="{9D8B030D-6E8A-4147-A177-3AD203B41FA5}">
                          <a16:colId xmlns:a16="http://schemas.microsoft.com/office/drawing/2014/main" val="2608485984"/>
                        </a:ext>
                      </a:extLst>
                    </a:gridCol>
                    <a:gridCol w="6008415">
                      <a:extLst>
                        <a:ext uri="{9D8B030D-6E8A-4147-A177-3AD203B41FA5}">
                          <a16:colId xmlns:a16="http://schemas.microsoft.com/office/drawing/2014/main" val="861202254"/>
                        </a:ext>
                      </a:extLst>
                    </a:gridCol>
                  </a:tblGrid>
                  <a:tr h="562312">
                    <a:tc gridSpan="2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 </a:t>
                          </a:r>
                          <a:br>
                            <a:rPr lang="en-US" sz="2000" b="1" dirty="0">
                              <a:effectLst/>
                            </a:rPr>
                          </a:br>
                          <a:r>
                            <a:rPr lang="en-US" sz="2000" b="1" dirty="0">
                              <a:effectLst/>
                            </a:rPr>
                            <a:t>Goals/Strategies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C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K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Criteria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b"/>
                    </a:tc>
                    <a:extLst>
                      <a:ext uri="{0D108BD9-81ED-4DB2-BD59-A6C34878D82A}">
                        <a16:rowId xmlns:a16="http://schemas.microsoft.com/office/drawing/2014/main" val="2150209459"/>
                      </a:ext>
                    </a:extLst>
                  </a:tr>
                  <a:tr h="460074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1. Exploratory (to identify 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r>
                            <a:rPr lang="en-US" sz="2000">
                              <a:effectLst/>
                            </a:rPr>
                            <a:t>)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4769221"/>
                      </a:ext>
                    </a:extLst>
                  </a:tr>
                  <a:tr h="25559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</a:rPr>
                            <a:t>● Extreme</a:t>
                          </a:r>
                          <a:endParaRPr lang="en-US" sz="2000" b="1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</a:rPr>
                            <a:t>1+</a:t>
                          </a:r>
                          <a:endParaRPr lang="en-US" sz="2000" b="1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</a:rPr>
                            <a:t>  X or Y</a:t>
                          </a:r>
                          <a:endParaRPr lang="en-US" sz="2000" b="1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Maximize variation in X or Y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4235068192"/>
                      </a:ext>
                    </a:extLst>
                  </a:tr>
                  <a:tr h="25559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Index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   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First instance of ∆Y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3299848538"/>
                      </a:ext>
                    </a:extLst>
                  </a:tr>
                  <a:tr h="25559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● Deviant 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solidFill>
                                <a:srgbClr val="FF0000"/>
                              </a:solidFill>
                              <a:effectLst/>
                            </a:rPr>
                            <a:t>1+</a:t>
                          </a:r>
                          <a:endParaRPr lang="en-US" sz="2000" b="1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solidFill>
                                <a:srgbClr val="FF0000"/>
                              </a:solidFill>
                              <a:effectLst/>
                            </a:rPr>
                            <a:t>      Z Y</a:t>
                          </a:r>
                          <a:endParaRPr lang="en-US" sz="2000" b="1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Poorly explained by Z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256371380"/>
                      </a:ext>
                    </a:extLst>
                  </a:tr>
                  <a:tr h="25559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Most-similar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Similar on Z, different on Y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939852980"/>
                      </a:ext>
                    </a:extLst>
                  </a:tr>
                  <a:tr h="25559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Most-different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Different on Z, similar on Y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4084369913"/>
                      </a:ext>
                    </a:extLst>
                  </a:tr>
                  <a:tr h="46007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Diverse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All possible configurations of Z (assumption: X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𝒁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extLst>
                      <a:ext uri="{0D108BD9-81ED-4DB2-BD59-A6C34878D82A}">
                        <a16:rowId xmlns:a16="http://schemas.microsoft.com/office/drawing/2014/main" val="2128604682"/>
                      </a:ext>
                    </a:extLst>
                  </a:tr>
                  <a:tr h="460074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2. Estimating (to estimate 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r>
                            <a:rPr lang="en-US" sz="2000">
                              <a:effectLst/>
                            </a:rPr>
                            <a:t>)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6183445"/>
                      </a:ext>
                    </a:extLst>
                  </a:tr>
                  <a:tr h="25559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● Longitudinal 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X Z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X changes, Z constant or biased against 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3886990928"/>
                      </a:ext>
                    </a:extLst>
                  </a:tr>
                  <a:tr h="46007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● Most-similar 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2+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X Z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Similar on Z, different on X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extLst>
                      <a:ext uri="{0D108BD9-81ED-4DB2-BD59-A6C34878D82A}">
                        <a16:rowId xmlns:a16="http://schemas.microsoft.com/office/drawing/2014/main" val="2274913383"/>
                      </a:ext>
                    </a:extLst>
                  </a:tr>
                  <a:tr h="460074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3. Diagnostic (to assess 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r>
                            <a:rPr lang="en-US" sz="2000">
                              <a:effectLst/>
                            </a:rPr>
                            <a:t>)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0532"/>
                      </a:ext>
                    </a:extLst>
                  </a:tr>
                  <a:tr h="25559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Influential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X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Greatest impact on P(H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r>
                            <a:rPr lang="en-US" sz="2000">
                              <a:effectLst/>
                            </a:rPr>
                            <a:t>)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141088385"/>
                      </a:ext>
                    </a:extLst>
                  </a:tr>
                  <a:tr h="25559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● Pathway 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solidFill>
                                <a:srgbClr val="FF0000"/>
                              </a:solidFill>
                              <a:effectLst/>
                            </a:rPr>
                            <a:t>1+</a:t>
                          </a:r>
                          <a:endParaRPr lang="en-US" sz="2000" b="1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solidFill>
                                <a:srgbClr val="FF0000"/>
                              </a:solidFill>
                              <a:effectLst/>
                            </a:rPr>
                            <a:t>  X Z Y</a:t>
                          </a:r>
                          <a:endParaRPr lang="en-US" sz="2000" b="1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X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𝐘</m:t>
                              </m:r>
                            </m:oMath>
                          </a14:m>
                          <a:r>
                            <a:rPr lang="en-US" sz="20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 strong, Z constant or biased against H</a:t>
                          </a:r>
                          <a:r>
                            <a:rPr lang="en-US" sz="2000" b="1" baseline="-25000" dirty="0">
                              <a:solidFill>
                                <a:srgbClr val="FF0000"/>
                              </a:solidFill>
                              <a:effectLst/>
                            </a:rPr>
                            <a:t>X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909908820"/>
                      </a:ext>
                    </a:extLst>
                  </a:tr>
                  <a:tr h="46007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Most-similar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X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Similar on Z, different on X &amp; Y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extLst>
                      <a:ext uri="{0D108BD9-81ED-4DB2-BD59-A6C34878D82A}">
                        <a16:rowId xmlns:a16="http://schemas.microsoft.com/office/drawing/2014/main" val="315698039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610481"/>
                  </p:ext>
                </p:extLst>
              </p:nvPr>
            </p:nvGraphicFramePr>
            <p:xfrm>
              <a:off x="219456" y="987552"/>
              <a:ext cx="11603737" cy="580844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61828">
                      <a:extLst>
                        <a:ext uri="{9D8B030D-6E8A-4147-A177-3AD203B41FA5}">
                          <a16:colId xmlns:a16="http://schemas.microsoft.com/office/drawing/2014/main" val="4151917202"/>
                        </a:ext>
                      </a:extLst>
                    </a:gridCol>
                    <a:gridCol w="3007689">
                      <a:extLst>
                        <a:ext uri="{9D8B030D-6E8A-4147-A177-3AD203B41FA5}">
                          <a16:colId xmlns:a16="http://schemas.microsoft.com/office/drawing/2014/main" val="2200925945"/>
                        </a:ext>
                      </a:extLst>
                    </a:gridCol>
                    <a:gridCol w="642847">
                      <a:extLst>
                        <a:ext uri="{9D8B030D-6E8A-4147-A177-3AD203B41FA5}">
                          <a16:colId xmlns:a16="http://schemas.microsoft.com/office/drawing/2014/main" val="1075070738"/>
                        </a:ext>
                      </a:extLst>
                    </a:gridCol>
                    <a:gridCol w="1482958">
                      <a:extLst>
                        <a:ext uri="{9D8B030D-6E8A-4147-A177-3AD203B41FA5}">
                          <a16:colId xmlns:a16="http://schemas.microsoft.com/office/drawing/2014/main" val="2608485984"/>
                        </a:ext>
                      </a:extLst>
                    </a:gridCol>
                    <a:gridCol w="6008415">
                      <a:extLst>
                        <a:ext uri="{9D8B030D-6E8A-4147-A177-3AD203B41FA5}">
                          <a16:colId xmlns:a16="http://schemas.microsoft.com/office/drawing/2014/main" val="861202254"/>
                        </a:ext>
                      </a:extLst>
                    </a:gridCol>
                  </a:tblGrid>
                  <a:tr h="609600">
                    <a:tc gridSpan="2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 </a:t>
                          </a:r>
                          <a:br>
                            <a:rPr lang="en-US" sz="2000" b="1" dirty="0">
                              <a:effectLst/>
                            </a:rPr>
                          </a:br>
                          <a:r>
                            <a:rPr lang="en-US" sz="2000" b="1" dirty="0">
                              <a:effectLst/>
                            </a:rPr>
                            <a:t>Goals/Strategies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C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K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Criteria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b"/>
                    </a:tc>
                    <a:extLst>
                      <a:ext uri="{0D108BD9-81ED-4DB2-BD59-A6C34878D82A}">
                        <a16:rowId xmlns:a16="http://schemas.microsoft.com/office/drawing/2014/main" val="2150209459"/>
                      </a:ext>
                    </a:extLst>
                  </a:tr>
                  <a:tr h="460074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1. Exploratory (to identify 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r>
                            <a:rPr lang="en-US" sz="2000">
                              <a:effectLst/>
                            </a:rPr>
                            <a:t>)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476922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</a:rPr>
                            <a:t>● Extreme</a:t>
                          </a:r>
                          <a:endParaRPr lang="en-US" sz="2000" b="1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</a:rPr>
                            <a:t>1+</a:t>
                          </a:r>
                          <a:endParaRPr lang="en-US" sz="2000" b="1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</a:rPr>
                            <a:t>  X or Y</a:t>
                          </a:r>
                          <a:endParaRPr lang="en-US" sz="2000" b="1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</a:rPr>
                            <a:t>Maximize variation in X or Y</a:t>
                          </a:r>
                          <a:endParaRPr lang="en-US" sz="2000" b="1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423506819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Index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   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First instance of ∆Y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329984853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● Deviant 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solidFill>
                                <a:srgbClr val="FF0000"/>
                              </a:solidFill>
                              <a:effectLst/>
                            </a:rPr>
                            <a:t>1+</a:t>
                          </a:r>
                          <a:endParaRPr lang="en-US" sz="2000" b="1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solidFill>
                                <a:srgbClr val="FF0000"/>
                              </a:solidFill>
                              <a:effectLst/>
                            </a:rPr>
                            <a:t>      Z Y</a:t>
                          </a:r>
                          <a:endParaRPr lang="en-US" sz="2000" b="1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Poorly explained by Z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25637138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Most-similar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Similar on Z, different on Y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93985298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Most-different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Different on Z, similar on Y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4084369913"/>
                      </a:ext>
                    </a:extLst>
                  </a:tr>
                  <a:tr h="46007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Diverse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73025" marR="73025" marT="0" marB="0">
                        <a:blipFill>
                          <a:blip r:embed="rId2"/>
                          <a:stretch>
                            <a:fillRect l="-93306" t="-570667" r="-203" b="-605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8604682"/>
                      </a:ext>
                    </a:extLst>
                  </a:tr>
                  <a:tr h="460074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2. Estimating (to estimate 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r>
                            <a:rPr lang="en-US" sz="2000">
                              <a:effectLst/>
                            </a:rPr>
                            <a:t>)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618344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● Longitudinal 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X Z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X changes, Z constant or biased against 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3886990928"/>
                      </a:ext>
                    </a:extLst>
                  </a:tr>
                  <a:tr h="46007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● Most-similar 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2+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X Z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Similar on Z, different on X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extLst>
                      <a:ext uri="{0D108BD9-81ED-4DB2-BD59-A6C34878D82A}">
                        <a16:rowId xmlns:a16="http://schemas.microsoft.com/office/drawing/2014/main" val="2274913383"/>
                      </a:ext>
                    </a:extLst>
                  </a:tr>
                  <a:tr h="460074">
                    <a:tc gridSpan="5"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3. Diagnostic (to assess 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r>
                            <a:rPr lang="en-US" sz="2000">
                              <a:effectLst/>
                            </a:rPr>
                            <a:t>)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053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Influential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X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Greatest impact on P(H</a:t>
                          </a:r>
                          <a:r>
                            <a:rPr lang="en-US" sz="2000" baseline="-25000">
                              <a:effectLst/>
                            </a:rPr>
                            <a:t>X</a:t>
                          </a:r>
                          <a:r>
                            <a:rPr lang="en-US" sz="2000">
                              <a:effectLst/>
                            </a:rPr>
                            <a:t>)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extLst>
                      <a:ext uri="{0D108BD9-81ED-4DB2-BD59-A6C34878D82A}">
                        <a16:rowId xmlns:a16="http://schemas.microsoft.com/office/drawing/2014/main" val="14108838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solidFill>
                                <a:srgbClr val="FF0000"/>
                              </a:solidFill>
                              <a:effectLst/>
                            </a:rPr>
                            <a:t>● Pathway </a:t>
                          </a:r>
                          <a:endParaRPr lang="en-US" sz="2000" b="1" dirty="0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solidFill>
                                <a:srgbClr val="FF0000"/>
                              </a:solidFill>
                              <a:effectLst/>
                            </a:rPr>
                            <a:t>1+</a:t>
                          </a:r>
                          <a:endParaRPr lang="en-US" sz="2000" b="1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solidFill>
                                <a:srgbClr val="FF0000"/>
                              </a:solidFill>
                              <a:effectLst/>
                            </a:rPr>
                            <a:t>  X Z Y</a:t>
                          </a:r>
                          <a:endParaRPr lang="en-US" sz="2000" b="1">
                            <a:solidFill>
                              <a:srgbClr val="FF0000"/>
                            </a:solidFill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73025" marR="73025" marT="0" marB="0" anchor="ctr">
                        <a:blipFill>
                          <a:blip r:embed="rId2"/>
                          <a:stretch>
                            <a:fillRect l="-93306" t="-1660000" r="-203" b="-15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9908820"/>
                      </a:ext>
                    </a:extLst>
                  </a:tr>
                  <a:tr h="460074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8890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● Most-similar 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2+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X Z Y</a:t>
                          </a:r>
                          <a:endParaRPr lang="en-US" sz="200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Similar on Z, different on X &amp; Y</a:t>
                          </a:r>
                          <a:endParaRPr lang="en-US" sz="2000" dirty="0">
                            <a:effectLst/>
                            <a:latin typeface="Garamond" panose="02020404030301010803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0" marB="0"/>
                    </a:tc>
                    <a:extLst>
                      <a:ext uri="{0D108BD9-81ED-4DB2-BD59-A6C34878D82A}">
                        <a16:rowId xmlns:a16="http://schemas.microsoft.com/office/drawing/2014/main" val="315698039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3810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122363"/>
            <a:ext cx="10277856" cy="2387600"/>
          </a:xfrm>
        </p:spPr>
        <p:txBody>
          <a:bodyPr>
            <a:normAutofit/>
          </a:bodyPr>
          <a:lstStyle/>
          <a:p>
            <a:r>
              <a:rPr lang="en-US" dirty="0"/>
              <a:t>Causal Exploratory Case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2067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i="1" dirty="0"/>
              <a:t>Extreme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896" y="1088136"/>
            <a:ext cx="11576304" cy="5449824"/>
          </a:xfrm>
        </p:spPr>
        <p:txBody>
          <a:bodyPr>
            <a:normAutofit/>
          </a:bodyPr>
          <a:lstStyle/>
          <a:p>
            <a:r>
              <a:rPr lang="en-US" sz="2400" b="1" dirty="0"/>
              <a:t>Maximizes variation on one dimension of interest. </a:t>
            </a:r>
          </a:p>
          <a:p>
            <a:r>
              <a:rPr lang="en-US" sz="2400" dirty="0"/>
              <a:t>May be prototypical or paradigmatic of a phenomenon. </a:t>
            </a:r>
          </a:p>
          <a:p>
            <a:r>
              <a:rPr lang="en-US" sz="2400" dirty="0"/>
              <a:t>May be intrinsically interesting – perhaps even exotic.</a:t>
            </a:r>
          </a:p>
          <a:p>
            <a:pPr marL="0" indent="0">
              <a:buNone/>
            </a:pPr>
            <a:r>
              <a:rPr lang="en-US" sz="2400" i="1" dirty="0"/>
              <a:t>Sub-types…</a:t>
            </a:r>
          </a:p>
          <a:p>
            <a:r>
              <a:rPr lang="en-US" sz="2400" dirty="0"/>
              <a:t>Extreme values on </a:t>
            </a:r>
            <a:r>
              <a:rPr lang="en-US" sz="2400" i="1" dirty="0"/>
              <a:t>X</a:t>
            </a:r>
            <a:r>
              <a:rPr lang="en-US" sz="2400" dirty="0"/>
              <a:t> or </a:t>
            </a:r>
            <a:r>
              <a:rPr lang="en-US" sz="2400" i="1" dirty="0"/>
              <a:t>Y</a:t>
            </a:r>
            <a:r>
              <a:rPr lang="en-US" sz="2400" dirty="0"/>
              <a:t> (usually </a:t>
            </a:r>
            <a:r>
              <a:rPr lang="en-US" sz="2400" i="1" dirty="0"/>
              <a:t>Y</a:t>
            </a:r>
            <a:r>
              <a:rPr lang="en-US" sz="2400" dirty="0"/>
              <a:t>)</a:t>
            </a:r>
          </a:p>
          <a:p>
            <a:r>
              <a:rPr lang="en-US" sz="2400" dirty="0"/>
              <a:t>Rare values for a binary outcome (usually, </a:t>
            </a:r>
            <a:r>
              <a:rPr lang="en-US" sz="2400" i="1" dirty="0"/>
              <a:t>Y</a:t>
            </a:r>
            <a:r>
              <a:rPr lang="en-US" sz="2400" dirty="0"/>
              <a:t>=1). </a:t>
            </a:r>
          </a:p>
          <a:p>
            <a:r>
              <a:rPr lang="en-US" sz="2400" dirty="0"/>
              <a:t>Polar cases, exhibiting variation at </a:t>
            </a:r>
            <a:r>
              <a:rPr lang="en-US" sz="2400" i="1" dirty="0"/>
              <a:t>both</a:t>
            </a:r>
            <a:r>
              <a:rPr lang="en-US" sz="2400" dirty="0"/>
              <a:t> tails of the distribution (</a:t>
            </a:r>
            <a:r>
              <a:rPr lang="en-US" sz="2400" i="1" dirty="0"/>
              <a:t>Y</a:t>
            </a:r>
            <a:r>
              <a:rPr lang="en-US" sz="2400" dirty="0"/>
              <a:t>=low, </a:t>
            </a:r>
            <a:r>
              <a:rPr lang="en-US" sz="2400" i="1" dirty="0"/>
              <a:t>Y</a:t>
            </a:r>
            <a:r>
              <a:rPr lang="en-US" sz="2400" dirty="0"/>
              <a:t>=high).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3811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39763"/>
          </a:xfrm>
        </p:spPr>
        <p:txBody>
          <a:bodyPr/>
          <a:lstStyle/>
          <a:p>
            <a:pPr algn="l"/>
            <a:r>
              <a:rPr lang="en-US" altLang="en-US" sz="2800" b="1" dirty="0"/>
              <a:t>Extreme Case: Illustrations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6B1960-A029-4BA0-8474-DDBD1B7EB956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2125663"/>
            <a:ext cx="0" cy="3276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5-Point Star 13"/>
          <p:cNvSpPr/>
          <p:nvPr/>
        </p:nvSpPr>
        <p:spPr>
          <a:xfrm>
            <a:off x="3415208" y="4459123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3423093" y="4038600"/>
            <a:ext cx="304800" cy="304800"/>
          </a:xfrm>
          <a:prstGeom prst="star5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3415208" y="40386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3399438" y="41910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3415262" y="5032047"/>
            <a:ext cx="304800" cy="304800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3414194" y="301907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3415208" y="3523539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3430978" y="38862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3415208" y="328577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3424704" y="36576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5-Point Star 32"/>
          <p:cNvSpPr/>
          <p:nvPr/>
        </p:nvSpPr>
        <p:spPr>
          <a:xfrm>
            <a:off x="3414194" y="2457228"/>
            <a:ext cx="304800" cy="304800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96" name="TextBox 33"/>
          <p:cNvSpPr txBox="1">
            <a:spLocks noChangeArrowheads="1"/>
          </p:cNvSpPr>
          <p:nvPr/>
        </p:nvSpPr>
        <p:spPr bwMode="auto">
          <a:xfrm>
            <a:off x="1981201" y="2221984"/>
            <a:ext cx="9476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Y=High</a:t>
            </a:r>
          </a:p>
        </p:txBody>
      </p:sp>
      <p:sp>
        <p:nvSpPr>
          <p:cNvPr id="17" name="TextBox 33"/>
          <p:cNvSpPr txBox="1">
            <a:spLocks noChangeArrowheads="1"/>
          </p:cNvSpPr>
          <p:nvPr/>
        </p:nvSpPr>
        <p:spPr bwMode="auto">
          <a:xfrm>
            <a:off x="1981201" y="4967515"/>
            <a:ext cx="8963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Y=Low</a:t>
            </a:r>
          </a:p>
        </p:txBody>
      </p:sp>
      <p:sp>
        <p:nvSpPr>
          <p:cNvPr id="18" name="TextBox 33"/>
          <p:cNvSpPr txBox="1">
            <a:spLocks noChangeArrowheads="1"/>
          </p:cNvSpPr>
          <p:nvPr/>
        </p:nvSpPr>
        <p:spPr bwMode="auto">
          <a:xfrm>
            <a:off x="6855084" y="2272562"/>
            <a:ext cx="6014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Y=1</a:t>
            </a:r>
          </a:p>
        </p:txBody>
      </p:sp>
      <p:sp>
        <p:nvSpPr>
          <p:cNvPr id="19" name="TextBox 33"/>
          <p:cNvSpPr txBox="1">
            <a:spLocks noChangeArrowheads="1"/>
          </p:cNvSpPr>
          <p:nvPr/>
        </p:nvSpPr>
        <p:spPr bwMode="auto">
          <a:xfrm>
            <a:off x="6854891" y="4911370"/>
            <a:ext cx="6014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Y=0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7632441" y="2123947"/>
            <a:ext cx="0" cy="3276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5-Point Star 29"/>
          <p:cNvSpPr/>
          <p:nvPr/>
        </p:nvSpPr>
        <p:spPr>
          <a:xfrm>
            <a:off x="8077200" y="2337094"/>
            <a:ext cx="304800" cy="304800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8077944" y="4852663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5-Point Star 31"/>
          <p:cNvSpPr/>
          <p:nvPr/>
        </p:nvSpPr>
        <p:spPr>
          <a:xfrm>
            <a:off x="8230344" y="5005063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5-Point Star 33"/>
          <p:cNvSpPr/>
          <p:nvPr/>
        </p:nvSpPr>
        <p:spPr>
          <a:xfrm>
            <a:off x="8382744" y="5157463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5-Point Star 34"/>
          <p:cNvSpPr/>
          <p:nvPr/>
        </p:nvSpPr>
        <p:spPr>
          <a:xfrm>
            <a:off x="8100460" y="5171377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5-Point Star 35"/>
          <p:cNvSpPr/>
          <p:nvPr/>
        </p:nvSpPr>
        <p:spPr>
          <a:xfrm>
            <a:off x="8196132" y="4662715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5-Point Star 36"/>
          <p:cNvSpPr/>
          <p:nvPr/>
        </p:nvSpPr>
        <p:spPr>
          <a:xfrm>
            <a:off x="8405260" y="480831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5-Point Star 37"/>
          <p:cNvSpPr/>
          <p:nvPr/>
        </p:nvSpPr>
        <p:spPr>
          <a:xfrm flipH="1" flipV="1">
            <a:off x="8054240" y="5113110"/>
            <a:ext cx="198620" cy="21066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86798" y="5818027"/>
            <a:ext cx="3590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Continuous variable, extreme values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47104" y="5831284"/>
            <a:ext cx="2622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Binary variable, rare value</a:t>
            </a:r>
          </a:p>
        </p:txBody>
      </p:sp>
    </p:spTree>
    <p:extLst>
      <p:ext uri="{BB962C8B-B14F-4D97-AF65-F5344CB8AC3E}">
        <p14:creationId xmlns:p14="http://schemas.microsoft.com/office/powerpoint/2010/main" val="312764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2067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Extreme case exemplars</a:t>
            </a:r>
            <a:r>
              <a:rPr lang="en-US" sz="2800" dirty="0"/>
              <a:t> </a:t>
            </a:r>
            <a:r>
              <a:rPr lang="en-US" sz="2800" i="1" dirty="0"/>
              <a:t>(Table 5.2)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951" y="1082685"/>
          <a:ext cx="11849877" cy="5598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3742">
                  <a:extLst>
                    <a:ext uri="{9D8B030D-6E8A-4147-A177-3AD203B41FA5}">
                      <a16:colId xmlns:a16="http://schemas.microsoft.com/office/drawing/2014/main" val="3306626395"/>
                    </a:ext>
                  </a:extLst>
                </a:gridCol>
                <a:gridCol w="779879">
                  <a:extLst>
                    <a:ext uri="{9D8B030D-6E8A-4147-A177-3AD203B41FA5}">
                      <a16:colId xmlns:a16="http://schemas.microsoft.com/office/drawing/2014/main" val="2323260475"/>
                    </a:ext>
                  </a:extLst>
                </a:gridCol>
                <a:gridCol w="775137">
                  <a:extLst>
                    <a:ext uri="{9D8B030D-6E8A-4147-A177-3AD203B41FA5}">
                      <a16:colId xmlns:a16="http://schemas.microsoft.com/office/drawing/2014/main" val="1928747377"/>
                    </a:ext>
                  </a:extLst>
                </a:gridCol>
                <a:gridCol w="720617">
                  <a:extLst>
                    <a:ext uri="{9D8B030D-6E8A-4147-A177-3AD203B41FA5}">
                      <a16:colId xmlns:a16="http://schemas.microsoft.com/office/drawing/2014/main" val="3902122380"/>
                    </a:ext>
                  </a:extLst>
                </a:gridCol>
                <a:gridCol w="1090407">
                  <a:extLst>
                    <a:ext uri="{9D8B030D-6E8A-4147-A177-3AD203B41FA5}">
                      <a16:colId xmlns:a16="http://schemas.microsoft.com/office/drawing/2014/main" val="900578793"/>
                    </a:ext>
                  </a:extLst>
                </a:gridCol>
                <a:gridCol w="2320670">
                  <a:extLst>
                    <a:ext uri="{9D8B030D-6E8A-4147-A177-3AD203B41FA5}">
                      <a16:colId xmlns:a16="http://schemas.microsoft.com/office/drawing/2014/main" val="1490345019"/>
                    </a:ext>
                  </a:extLst>
                </a:gridCol>
                <a:gridCol w="559425">
                  <a:extLst>
                    <a:ext uri="{9D8B030D-6E8A-4147-A177-3AD203B41FA5}">
                      <a16:colId xmlns:a16="http://schemas.microsoft.com/office/drawing/2014/main" val="1865003698"/>
                    </a:ext>
                  </a:extLst>
                </a:gridCol>
              </a:tblGrid>
              <a:tr h="476029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SELECTION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CASES</a:t>
                      </a:r>
                      <a:endParaRPr lang="en-US" sz="1800" b="1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852881"/>
                  </a:ext>
                </a:extLst>
              </a:tr>
              <a:tr h="357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   Study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Field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Cites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Non-</a:t>
                      </a:r>
                      <a:r>
                        <a:rPr lang="en-US" sz="1800" b="1" dirty="0" err="1">
                          <a:effectLst/>
                        </a:rPr>
                        <a:t>algo</a:t>
                      </a:r>
                      <a:r>
                        <a:rPr lang="en-US" sz="1800" b="1" dirty="0">
                          <a:effectLst/>
                        </a:rPr>
                        <a:t>.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Phenomena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b"/>
                </a:tc>
                <a:extLst>
                  <a:ext uri="{0D108BD9-81ED-4DB2-BD59-A6C34878D82A}">
                    <a16:rowId xmlns:a16="http://schemas.microsoft.com/office/drawing/2014/main" val="1173087198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Caldwell (1986) Routes to Low Mortality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1,022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Mortality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098541025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Curtiss (1977) Psycholinguistic Study of "Wild Child”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933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Human develop.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336987163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● </a:t>
                      </a:r>
                      <a:r>
                        <a:rPr lang="en-US" sz="1800" dirty="0" err="1">
                          <a:effectLst/>
                        </a:rPr>
                        <a:t>Fearon</a:t>
                      </a:r>
                      <a:r>
                        <a:rPr lang="en-US" sz="1800" dirty="0">
                          <a:effectLst/>
                        </a:rPr>
                        <a:t> &amp; </a:t>
                      </a:r>
                      <a:r>
                        <a:rPr lang="en-US" sz="1800" dirty="0" err="1">
                          <a:effectLst/>
                        </a:rPr>
                        <a:t>Laitin</a:t>
                      </a:r>
                      <a:r>
                        <a:rPr lang="en-US" sz="1800" dirty="0">
                          <a:effectLst/>
                        </a:rPr>
                        <a:t> (2008, 2014, 2015) </a:t>
                      </a:r>
                      <a:r>
                        <a:rPr lang="en-US" sz="1800" u="none" strike="noStrike" dirty="0">
                          <a:effectLst/>
                        </a:rPr>
                        <a:t>Random Narratives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Civil wars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418665188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Goldstone (1991) Revolution and Rebellion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994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Revolutions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481930984"/>
                  </a:ext>
                </a:extLst>
              </a:tr>
              <a:tr h="323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Harding et al. (2002) Study of Rampage School Shootings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77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School shootings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795790270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Johnson (1983) MITI and the Japanese Miracle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3,185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Industrial policies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747158707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Kindleberger (1996) World Economic Primacy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Economic development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495289941"/>
                  </a:ext>
                </a:extLst>
              </a:tr>
              <a:tr h="3170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Linz &amp; Stepan (1978a, 1978b) Breakdown Demo. Regimes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1,765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Dem breakdowns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301308458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Peters &amp; Waterman (1982) In Search of Excellence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17,443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Firms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541646920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Porter (1990) Competitive Advantage of Nations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31,857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Economic devel.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064781430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Sagan (1993) Limits of Safety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876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Nuclear accidents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853326274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Skocpol (1979) States and Social Revolutions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5,227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Revolutions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3/6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1535598883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Tilly (1964) The Vendée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274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Counter-rev’s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2505582200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Vaughan (1996) Challenger Launch Decision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Space launches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3424137567"/>
                  </a:ext>
                </a:extLst>
              </a:tr>
              <a:tr h="317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 Veenendaal (2015) Microstates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Democracy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extLst>
                  <a:ext uri="{0D108BD9-81ED-4DB2-BD59-A6C34878D82A}">
                    <a16:rowId xmlns:a16="http://schemas.microsoft.com/office/drawing/2014/main" val="85173649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104821" y="-257863"/>
            <a:ext cx="14466241" cy="92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04704" rIns="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5238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4892</Words>
  <Application>Microsoft Office PowerPoint</Application>
  <PresentationFormat>Widescreen</PresentationFormat>
  <Paragraphs>1345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Garamond</vt:lpstr>
      <vt:lpstr>Motiv Office</vt:lpstr>
      <vt:lpstr> Causal Case Studies</vt:lpstr>
      <vt:lpstr>HW – deadline June 27th!</vt:lpstr>
      <vt:lpstr>HW – some notes</vt:lpstr>
      <vt:lpstr>Clarifications</vt:lpstr>
      <vt:lpstr>Case-Selection Strategies for Causal Case Studies (Table 5.1)</vt:lpstr>
      <vt:lpstr>Causal Exploratory Case Studies</vt:lpstr>
      <vt:lpstr>Extreme case</vt:lpstr>
      <vt:lpstr>Extreme Case: Illustrations</vt:lpstr>
      <vt:lpstr>Extreme case exemplars (Table 5.2)</vt:lpstr>
      <vt:lpstr>Deviant case</vt:lpstr>
      <vt:lpstr>Deviant Case: Illustration</vt:lpstr>
      <vt:lpstr>Deviant Case Exemplars (Table 5.4)</vt:lpstr>
      <vt:lpstr>Most-similar case (aka Method of Difference)</vt:lpstr>
      <vt:lpstr>Most-Similar Case Exemplars (Table 5.6)</vt:lpstr>
      <vt:lpstr>Most-different case (aka Method of Agreement)</vt:lpstr>
      <vt:lpstr>Most-Different Case Exemplars (Table 5.8)</vt:lpstr>
      <vt:lpstr>Diverse case</vt:lpstr>
      <vt:lpstr>Diverse case exemplars (Table 5.9)</vt:lpstr>
      <vt:lpstr>Diverse cases in Barrington Moore, Social Origins…</vt:lpstr>
      <vt:lpstr>(Causal) Estimating Case Studies</vt:lpstr>
      <vt:lpstr>Causal Estimating Case Studies: General considerations</vt:lpstr>
      <vt:lpstr>Longitudinal case study</vt:lpstr>
      <vt:lpstr>Longitudinal case exemplars</vt:lpstr>
      <vt:lpstr>Most-similar case</vt:lpstr>
      <vt:lpstr>Most Similar Case Exemplars (Table 5.13)</vt:lpstr>
      <vt:lpstr>(Causal) Diagnostic Case Studies</vt:lpstr>
      <vt:lpstr>Diagnostic Case Studies: General Considerations</vt:lpstr>
      <vt:lpstr>Influential Case</vt:lpstr>
      <vt:lpstr>Influential Case: Sub-types</vt:lpstr>
      <vt:lpstr>Influential Case: Illustrations</vt:lpstr>
      <vt:lpstr>Influential Case Exemplars (Table 5.14)</vt:lpstr>
      <vt:lpstr>Pathway case</vt:lpstr>
      <vt:lpstr>Pathway Case Exemplars (Table 5.15)</vt:lpstr>
      <vt:lpstr>Pathway Case with Binary Factors (Table 5.16)</vt:lpstr>
      <vt:lpstr>Pathway Case w/ Continuous Factors </vt:lpstr>
      <vt:lpstr>Potential Pathway Cases with Continuous Variables (Table 5.17)</vt:lpstr>
      <vt:lpstr>Pathway Case w/ Continuous Variables: Illustration</vt:lpstr>
      <vt:lpstr>Most-similar case</vt:lpstr>
      <vt:lpstr>Most Similar Case Exemplars (Table 5.19)</vt:lpstr>
      <vt:lpstr>Review: Case-Selection Strategies and Criteria (Table 3.1)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X</dc:creator>
  <cp:lastModifiedBy>Jan Kofroň</cp:lastModifiedBy>
  <cp:revision>9</cp:revision>
  <dcterms:created xsi:type="dcterms:W3CDTF">2021-05-10T13:00:17Z</dcterms:created>
  <dcterms:modified xsi:type="dcterms:W3CDTF">2022-05-16T04:28:46Z</dcterms:modified>
</cp:coreProperties>
</file>