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nrights.org/library/document/255/open-letter-by-134-writers" TargetMode="External"/><Relationship Id="rId2" Type="http://schemas.openxmlformats.org/officeDocument/2006/relationships/hyperlink" Target="https://www.facebook.com/kanoon.nevisandegan.ir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9D927-95AC-4255-B601-39CE6C74E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Porevoluční literatura II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114BF4-2F27-426C-9077-745C2F07E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5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6DB2D45D-E2D7-48CA-837F-EFF1EDD98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9400" y="0"/>
            <a:ext cx="5562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B2993EF1-19E1-473A-8A3F-1D7B24951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5F6F38-F25D-404C-95B6-2650444C7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5527033" cy="1492132"/>
          </a:xfrm>
        </p:spPr>
        <p:txBody>
          <a:bodyPr>
            <a:normAutofit/>
          </a:bodyPr>
          <a:lstStyle/>
          <a:p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Mahmúd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Daulatábádí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محمود </a:t>
            </a:r>
            <a:r>
              <a:rPr lang="fa-I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دولت‌آبادی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nar. 1940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0C5101-CD9E-4E96-A827-ACA768C31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0B911-D9AD-4FF3-927A-6B297A9C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84" y="1076960"/>
            <a:ext cx="5899915" cy="5283199"/>
          </a:xfrm>
        </p:spPr>
        <p:txBody>
          <a:bodyPr>
            <a:normAutofit/>
          </a:bodyPr>
          <a:lstStyle/>
          <a:p>
            <a:pPr marL="342900" lvl="0" indent="-342900" rtl="0" fontAlgn="base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pocházel z chorásánského venkova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vystřídal řadu manuálních zaměstnání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své spisy za šáha vězněn – 2 roky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opus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Kilídar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ar-S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کلیدر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- 5 svaz. sága z prostředí kurdských kočovníků – 3000 str. – děj po 2. svět. válce – tragický osud nomádů z oblasti chorásánského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Sabzaváru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Solúč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chybí, zmizel -  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جای خالی </a:t>
            </a:r>
            <a:r>
              <a:rPr lang="fa-I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سلوچ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venkovský život v Íránu, hovorová perština – vyšlo 1980</a:t>
            </a:r>
          </a:p>
          <a:p>
            <a:pPr marL="342900" lvl="0" indent="-342900" rtl="0" fontAlgn="base">
              <a:buFont typeface="Times New Roman" panose="02020603050405020304" pitchFamily="18" charset="0"/>
              <a:buChar char="-"/>
            </a:pP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زوال کلنل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(Plukovníkův pád)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román, vyšel teprve 2009 v němčině. </a:t>
            </a:r>
          </a:p>
          <a:p>
            <a:pPr marL="342900" lvl="0" indent="-342900" rtl="0" fontAlgn="base">
              <a:buFont typeface="Times New Roman" panose="02020603050405020304" pitchFamily="18" charset="0"/>
              <a:buChar char="-"/>
            </a:pP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طریق بسمل شدن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besmel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besmeláhí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 se říká před obětováním zvířete….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doby irácko-íránské války – 8 let čekal na povolení od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eršádu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nakonec ho dostal a dílo mohlo vyjít i v Íránu r. 2018. </a:t>
            </a:r>
          </a:p>
          <a:p>
            <a:pPr fontAlgn="base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DD6B346-2AF3-489E-8C98-654C01F1E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704" y="534479"/>
            <a:ext cx="1903794" cy="2733654"/>
          </a:xfrm>
          <a:prstGeom prst="rect">
            <a:avLst/>
          </a:prstGeom>
        </p:spPr>
      </p:pic>
      <p:pic>
        <p:nvPicPr>
          <p:cNvPr id="7" name="Obrázek 6" descr="Obsah obrázku osoba, muž, exteriér, hudba&#10;&#10;Popis byl vytvořen automaticky">
            <a:extLst>
              <a:ext uri="{FF2B5EF4-FFF2-40B4-BE49-F238E27FC236}">
                <a16:creationId xmlns:a16="http://schemas.microsoft.com/office/drawing/2014/main" id="{4B630A32-EC93-4343-AD70-D46CBF96A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045" y="3886199"/>
            <a:ext cx="3217333" cy="21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0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1132CC-6268-4993-BE2B-AD341FC0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5" y="484631"/>
            <a:ext cx="6340518" cy="109016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Amír Hasan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Čeheltan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ar-S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امیرحسن چهلتن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nar.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1956</a:t>
            </a:r>
            <a:b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4550A-2CA7-4B16-9656-1A4C856C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43" y="1808480"/>
            <a:ext cx="6340518" cy="4564887"/>
          </a:xfrm>
        </p:spPr>
        <p:txBody>
          <a:bodyPr>
            <a:normAutofit fontScale="25000" lnSpcReduction="20000"/>
          </a:bodyPr>
          <a:lstStyle/>
          <a:p>
            <a:pPr marL="0" lvl="0" indent="0" rtl="0" fontAlgn="base">
              <a:lnSpc>
                <a:spcPct val="100000"/>
              </a:lnSpc>
              <a:buNone/>
            </a:pPr>
            <a:r>
              <a:rPr lang="cs-CZ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 na černé listině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mezi spisovateli v autobuse, kteří měli být zavražděni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vydáván v Německu – tam ho nazývají íránským Balzacem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ar-SA" sz="7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س‍پ‍ی‍ده‌دم ای‍ران‍ی</a:t>
            </a:r>
            <a:r>
              <a:rPr lang="cs-CZ" sz="7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Íránský úsvit</a:t>
            </a:r>
            <a:r>
              <a:rPr lang="cs-CZ" sz="7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 v IR. </a:t>
            </a:r>
            <a:r>
              <a:rPr lang="cs-CZ" sz="7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Měl Č.</a:t>
            </a:r>
            <a:r>
              <a:rPr lang="cs-CZ" sz="7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dostat r. 2007 cenu za knihu roku – 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chtěl cenu nepřevzít, protestoval proti nesvobodě a cenzuře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Íránci, který se po revoluci vrací po 28 letech zpět do země a nachází ji v depresivním stavu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němčině vyšla také r. 2009  </a:t>
            </a:r>
            <a:r>
              <a:rPr lang="cs-CZ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Teherán, Revoluční ulice </a:t>
            </a:r>
            <a:r>
              <a:rPr lang="ar-SA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تهران، خیابان انقلاب  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(která ještě v perštině nevyšla</a:t>
            </a:r>
            <a:endParaRPr lang="cs-CZ" sz="7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Frankfurter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Allgemeine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Zeitung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„</a:t>
            </a:r>
            <a:r>
              <a:rPr lang="cs-CZ" sz="7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Pokud by prezident </a:t>
            </a:r>
            <a:r>
              <a:rPr lang="cs-CZ" sz="7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Ahmedínežád</a:t>
            </a:r>
            <a:r>
              <a:rPr lang="cs-CZ" sz="7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myslel vážně, že chce zastavit svévoli a korupci a obnovit skutečnou islámskou morálku v Íránu, musel by okamžitě takovouto knihu vydat. Místo toho se nyní poprvé objevuje v němčině (...) a stalo se součást světové literatury, než stačilo být čímkoliv jiným….. </a:t>
            </a:r>
            <a:r>
              <a:rPr lang="cs-CZ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 </a:t>
            </a:r>
          </a:p>
          <a:p>
            <a:pPr>
              <a:lnSpc>
                <a:spcPct val="100000"/>
              </a:lnSpc>
            </a:pPr>
            <a:endParaRPr lang="cs-CZ" sz="11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HKW | Der Zirkel der Literaturliebhaber">
            <a:extLst>
              <a:ext uri="{FF2B5EF4-FFF2-40B4-BE49-F238E27FC236}">
                <a16:creationId xmlns:a16="http://schemas.microsoft.com/office/drawing/2014/main" id="{B867320B-005F-4D77-B309-6147D732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30236" y="482321"/>
            <a:ext cx="2086774" cy="278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322C9094-7707-4A11-B569-C6BA13934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787" y="3429000"/>
            <a:ext cx="1869673" cy="29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0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6DC021-2515-4919-970C-A2929ADB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Šahrnúš</a:t>
            </a:r>
            <a: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Pársípúr</a:t>
            </a:r>
            <a: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fa-IR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شهرنوش پارسی پور </a:t>
            </a:r>
            <a: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nar. 1946</a:t>
            </a:r>
            <a:b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DDE0A-276E-4CCF-BBDA-149F2B36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43" y="1595120"/>
            <a:ext cx="6340518" cy="4778247"/>
          </a:xfrm>
        </p:spPr>
        <p:txBody>
          <a:bodyPr>
            <a:normAutofit lnSpcReduction="10000"/>
          </a:bodyPr>
          <a:lstStyle/>
          <a:p>
            <a:pPr marL="342900" lvl="0" indent="-342900" rtl="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jedna z nejvýznamnějších současných autorek 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skoro všechny její knihy jsou v Íránu zakázané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vězněna za šáhova režimu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za současného 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emigrovala do USA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nyní žije v USA, připravuje pořady pro holandské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Radio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Zamáne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1989 –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Toubá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smysl tmy - </a:t>
            </a:r>
            <a:r>
              <a:rPr lang="fa-I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طوبی و معنای شب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velmi feministické dílo, o ženě, mužích rozvodech, napříč íránskou historií 20. stol. 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1990 – vyšly Ženy bez mužů 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ar-S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زنان بدون مردان 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krátce na to zakázána a autorka zastrašována. 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Knihu proslavila Šírán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Nešat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filmem  </a:t>
            </a:r>
          </a:p>
          <a:p>
            <a:pPr marL="342900" lvl="0" indent="-342900" fontAlgn="base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USA napsala své memoáry z vězení, takřka 500 stran - </a:t>
            </a:r>
            <a:r>
              <a:rPr lang="ar-S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خاطرات زندان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řada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dlouhých románů (v perštině) v USA</a:t>
            </a:r>
          </a:p>
          <a:p>
            <a:pPr>
              <a:lnSpc>
                <a:spcPct val="100000"/>
              </a:lnSpc>
            </a:pPr>
            <a:endParaRPr lang="cs-CZ" sz="1100" dirty="0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osoba, hudba, lidé&#10;&#10;Popis byl vytvořen automaticky">
            <a:extLst>
              <a:ext uri="{FF2B5EF4-FFF2-40B4-BE49-F238E27FC236}">
                <a16:creationId xmlns:a16="http://schemas.microsoft.com/office/drawing/2014/main" id="{4414D868-B6BC-4CB2-82A5-7735C86F2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879" y="689917"/>
            <a:ext cx="3667489" cy="2578355"/>
          </a:xfrm>
          <a:prstGeom prst="rect">
            <a:avLst/>
          </a:prstGeom>
        </p:spPr>
      </p:pic>
      <p:pic>
        <p:nvPicPr>
          <p:cNvPr id="5122" name="Picture 2" descr="زنان بدون مردان - ویکی‌پدیا، دانشنامهٔ آزاد">
            <a:extLst>
              <a:ext uri="{FF2B5EF4-FFF2-40B4-BE49-F238E27FC236}">
                <a16:creationId xmlns:a16="http://schemas.microsoft.com/office/drawing/2014/main" id="{59266CE2-83CD-4BFC-ABD3-3F91C8D36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8538" y="3118818"/>
            <a:ext cx="2403865" cy="357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22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EAA6D-A0EE-4CB9-97D2-DEF86869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cs-CZ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vývoj porevoluční literatury vliv:</a:t>
            </a: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1E6974-EB69-4728-943C-76E53577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930400"/>
            <a:ext cx="3477769" cy="429644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Válka s Irákem – literatura 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دفاع مقدس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Kulturní revoluce – od r.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1980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- 3 roky - čistky v akademickém prostředí, persekuce novinářů a autorů, kteří vyznávaly „škodlivé hodnoty“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Odliv mozků - </a:t>
            </a:r>
            <a:r>
              <a:rPr lang="fa-IR" b="1" dirty="0"/>
              <a:t>فرار مغزها از ایران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Cenzura</a:t>
            </a:r>
          </a:p>
          <a:p>
            <a:pPr marL="0" lvl="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obrovský boom literatury psané ženami od pol. 90. let</a:t>
            </a:r>
          </a:p>
          <a:p>
            <a:pPr marL="342900" lvl="0" indent="-342900">
              <a:buFont typeface="+mj-lt"/>
              <a:buAutoNum type="arabicParenR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BF9833-A747-4850-B016-47865C230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74"/>
          <a:stretch/>
        </p:blipFill>
        <p:spPr>
          <a:xfrm>
            <a:off x="5279472" y="355601"/>
            <a:ext cx="5995465" cy="58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6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15B1-BA37-4519-B198-0BBBDA7C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606C3-855C-428F-906D-C3E25472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2081"/>
            <a:ext cx="10178322" cy="4477512"/>
          </a:xfrm>
        </p:spPr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Nejvyšší výbor kulturní revoluce -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شورای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عالی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انقلاب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فرهنگی</a:t>
            </a:r>
            <a:r>
              <a:rPr lang="fa-IR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- rozhodnutí týkající se kulturních, vzdělávacích a výzkumných aktivit I. R. I. </a:t>
            </a:r>
          </a:p>
          <a:p>
            <a:pPr marL="0" lvl="0" indent="0" rtl="0" fontAlgn="base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kultury a islámského dohledu,  </a:t>
            </a:r>
            <a:r>
              <a:rPr lang="fa-I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وزارت فرهنگ و ارشاد اسلامی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kontroluje obsah knih před i po jejich vydání – </a:t>
            </a:r>
          </a:p>
          <a:p>
            <a:pPr marL="0" lvl="0" indent="0" rtl="0" fontAlgn="base">
              <a:buNone/>
            </a:pP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roku 1983 - všichni nakladatelé - platná licence ke své činnosti</a:t>
            </a: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neprovádí se cenzura (per.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sánsúr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سانسور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nýbrž audit (per. </a:t>
            </a:r>
            <a:r>
              <a:rPr lang="cs-CZ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momajezí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ممیزی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šetření, kontrola, revize).</a:t>
            </a:r>
          </a:p>
          <a:p>
            <a:pPr marL="342900" lvl="0" indent="-342900" rtl="0" fontAlgn="base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rezoluce „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Cíle, strategie a kritéria pro vydávání knih“ 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اهداف سیاستها و ضوابط نشر کتاب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 - 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 bodů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jako hlavní vodítko pro cenzory  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specifikace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principů, jež „propagují intelektuální zvrácenost a rozvracejí společenský řád“ 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38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C57C2-6A29-474E-AAA1-AF0EA912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382385"/>
            <a:ext cx="10393680" cy="420255"/>
          </a:xfrm>
        </p:spPr>
        <p:txBody>
          <a:bodyPr>
            <a:noAutofit/>
          </a:bodyPr>
          <a:lstStyle/>
          <a:p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Cíle, strategie a kritéria pro vydávání knih“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اهداف سیاستها و ضوابط نشر کتاب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 - 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 bodů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443F5-C782-4417-B7D7-0BC9B1F10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117601"/>
            <a:ext cx="10251440" cy="4761992"/>
          </a:xfrm>
        </p:spPr>
        <p:txBody>
          <a:bodyPr/>
          <a:lstStyle/>
          <a:p>
            <a:pPr marL="342900" lvl="0" indent="-342900" rtl="0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Knihy, které propagují ateismus a podkopávají náboženské principy;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propagují prostituci a morální zkaženost;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67881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navádějí k rozvracení řádu Íránské islámské republiky a staví se proti němu;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propagují záměry podvratných a nezákonných skupin a pochybných frakcí, které šíří monarchistické, diktátorské a imperialistické ideje;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podněcují k rozbrojům a rozkolu mezi etnickými a náboženskými skupinami, podkopávají národní jednotu a teritoriální integritu;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zesměšňují a podrývají národní hrdost a vlasteneckého ducha a podlamují sebevědomí národa před kulturami, civilizacemi a pořádky imperialistických režimů Východu i Západu;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podněcují závislost na globálních mocnostech a vyhraňují se vůči politice hájení nezávislosti země.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07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F028B-80FE-495A-BBF9-7A922099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70" y="518718"/>
            <a:ext cx="2931735" cy="5657128"/>
          </a:xfrm>
        </p:spPr>
        <p:txBody>
          <a:bodyPr anchor="t">
            <a:normAutofit/>
          </a:bodyPr>
          <a:lstStyle/>
          <a:p>
            <a:r>
              <a:rPr lang="cs-CZ" sz="2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Organizace íránských spisovatelů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cs-CZ" sz="2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Kánún-e nevísandegán-e írání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کانون نویسندگان ایرانی</a:t>
            </a:r>
            <a:br>
              <a:rPr lang="cs-CZ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BF7CE-9DB7-4D3A-9619-8C5D92CF6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0" y="518718"/>
            <a:ext cx="7226903" cy="4115693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00000"/>
              </a:lnSpc>
              <a:spcAft>
                <a:spcPts val="800"/>
              </a:spcAft>
            </a:pPr>
            <a:r>
              <a:rPr lang="cs-CZ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https://www.facebook.com/kanoon.nevisandegan.iran/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800"/>
              </a:spcAft>
            </a:pPr>
            <a:r>
              <a:rPr lang="cs-CZ" sz="6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Zakladateli byli </a:t>
            </a:r>
            <a:r>
              <a:rPr lang="cs-CZ" sz="6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Gholámhosejn</a:t>
            </a:r>
            <a:r>
              <a:rPr lang="cs-CZ" sz="6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6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Sá´edí</a:t>
            </a:r>
            <a:r>
              <a:rPr lang="cs-CZ" sz="6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6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Ál</a:t>
            </a:r>
            <a:r>
              <a:rPr lang="cs-CZ" sz="6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Ahmad</a:t>
            </a:r>
            <a:r>
              <a:rPr lang="cs-CZ" sz="6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 básník a prozaik </a:t>
            </a:r>
            <a:r>
              <a:rPr lang="cs-CZ" sz="6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Rezá</a:t>
            </a:r>
            <a:r>
              <a:rPr lang="cs-CZ" sz="6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6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Baráhení</a:t>
            </a:r>
            <a:r>
              <a:rPr lang="cs-CZ" sz="6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65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současnosti </a:t>
            </a:r>
            <a:r>
              <a:rPr lang="cs-CZ" sz="65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Organizace</a:t>
            </a:r>
            <a:r>
              <a:rPr lang="cs-CZ" sz="65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stále existuje, ale její členové působí z pařížského exilu, kam se </a:t>
            </a:r>
            <a:r>
              <a:rPr lang="cs-CZ" sz="6500" spc="-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</a:t>
            </a:r>
            <a:r>
              <a:rPr lang="cs-CZ" sz="65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stáhla </a:t>
            </a:r>
            <a:r>
              <a:rPr lang="cs-CZ" sz="65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roce 1983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8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80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Baráhení</a:t>
            </a:r>
            <a:r>
              <a:rPr lang="cs-CZ" sz="8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pokusil po Chomejního smrti roku 1989 znovuobnovit činnost Asociace a společně s dvěma dalšími autory sepsal tzv.: „</a:t>
            </a:r>
            <a:r>
              <a:rPr lang="cs-CZ" sz="8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 134 íránských spisovatelů</a:t>
            </a:r>
            <a:r>
              <a:rPr lang="cs-CZ" sz="8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</a:t>
            </a:r>
            <a:r>
              <a:rPr lang="cs-CZ" sz="8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1994</a:t>
            </a:r>
            <a:r>
              <a:rPr lang="cs-CZ" sz="8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sz="8000" u="sng" spc="-3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https://www.iranrights.org/library/document/255/open-letter-by-134-writers</a:t>
            </a:r>
            <a:endParaRPr lang="cs-CZ" sz="80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65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nátlakem nuceni k ukončení činnosti.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endParaRPr lang="cs-CZ" sz="65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65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Soudí se, že se chtěl</a:t>
            </a:r>
            <a:endParaRPr lang="cs-C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000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141EC9A-AFCA-4924-9423-27809D2AF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5642" y="4634412"/>
            <a:ext cx="4894257" cy="203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4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EBADB-DA64-4CA1-8544-FEF2B928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ar-SA" sz="40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ماجرای اتوبوس ارمنستان</a:t>
            </a:r>
            <a:endParaRPr lang="cs-CZ" sz="4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8BABC-7950-439C-8A11-66CA59E63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286001"/>
            <a:ext cx="3384330" cy="394084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v létě 1996</a:t>
            </a:r>
            <a:endParaRPr lang="cs-CZ" sz="17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Snaha představitelů režimu zbavit se</a:t>
            </a:r>
            <a:r>
              <a:rPr lang="cs-CZ" sz="17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těchto nespokojených umělců; při cestě do Arménie se autobus s členy asociace (21) málem zřítil do srázu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Baráhenímu</a:t>
            </a:r>
            <a:r>
              <a:rPr lang="cs-CZ" sz="17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posléze podařilo vycestovat do Švédska, v současnosti žije v exilu v Kanadě.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Řetězové vraždy – </a:t>
            </a:r>
            <a:r>
              <a:rPr lang="ar-SA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قتل‌های زنجیره‌ای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probíhaly mezi lety 1988-98</a:t>
            </a:r>
            <a:endParaRPr lang="cs-CZ" sz="17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700" dirty="0"/>
          </a:p>
        </p:txBody>
      </p:sp>
      <p:pic>
        <p:nvPicPr>
          <p:cNvPr id="5" name="Obrázek 4" descr="Obsah obrázku osoba, pózování, skupina, lidé&#10;&#10;Popis byl vytvořen automaticky">
            <a:extLst>
              <a:ext uri="{FF2B5EF4-FFF2-40B4-BE49-F238E27FC236}">
                <a16:creationId xmlns:a16="http://schemas.microsoft.com/office/drawing/2014/main" id="{E4530D83-B663-42E6-9970-88E97D06D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472" y="1328729"/>
            <a:ext cx="5995465" cy="422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2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734709-07CD-4114-9F8B-DAE17140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3600" b="1" spc="-3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Gholám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b="1" spc="-3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Hosejn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b="1" spc="-3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Sá´edí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fa-IR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غلامحسین ساعدی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(1936-85)</a:t>
            </a:r>
            <a:r>
              <a:rPr lang="cs-CZ" sz="3600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3600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0" name="Content Placeholder 3077">
            <a:extLst>
              <a:ext uri="{FF2B5EF4-FFF2-40B4-BE49-F238E27FC236}">
                <a16:creationId xmlns:a16="http://schemas.microsoft.com/office/drawing/2014/main" id="{8693DD8F-6084-47D2-9BC3-870116392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jedna z nejvlivnějších osobností intelektuálního prostředí 70. let.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temné, zneklidňující prostředí na pomezí reality a snu, noční můry.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lavně povídky, vykořeněné postavy, často vehnané do úzkých.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Píše také hodně z prostředí J Íránu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b="1" spc="-3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povídka </a:t>
            </a: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700" b="1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آرامش در حضور دیگران</a:t>
            </a:r>
            <a:r>
              <a:rPr lang="ar-SA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 mnoha povídkových sbírek a také povídky </a:t>
            </a:r>
            <a:r>
              <a:rPr lang="fa-IR" sz="1700" b="1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گاو</a:t>
            </a: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která pak zfilmována </a:t>
            </a:r>
            <a:r>
              <a:rPr lang="cs-CZ" sz="1700" b="1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Dárjúšem Mehrdžúem r. 1973</a:t>
            </a: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z="1700" spc="-3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porevolučních restrikcích emigruje do Paříže, kde se víceméně upije k smrti, krátce na to umírá na cirhózu jater, 1985.</a:t>
            </a:r>
          </a:p>
          <a:p>
            <a:pPr>
              <a:lnSpc>
                <a:spcPct val="100000"/>
              </a:lnSpc>
            </a:pPr>
            <a:endParaRPr lang="en-US" sz="1700">
              <a:solidFill>
                <a:srgbClr val="000000"/>
              </a:solidFill>
            </a:endParaRPr>
          </a:p>
        </p:txBody>
      </p:sp>
      <p:pic>
        <p:nvPicPr>
          <p:cNvPr id="3074" name="Picture 2" descr="غلامحسین ساعدی - ویکی‌پدیا، دانشنامهٔ آزاد">
            <a:extLst>
              <a:ext uri="{FF2B5EF4-FFF2-40B4-BE49-F238E27FC236}">
                <a16:creationId xmlns:a16="http://schemas.microsoft.com/office/drawing/2014/main" id="{2A8C98DF-600D-411F-B7BA-21C8728BA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9644" y="482321"/>
            <a:ext cx="2387958" cy="278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BB46B53B-C73E-4EBF-9DE5-76311E0C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776" y="3429000"/>
            <a:ext cx="2053695" cy="29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1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F9D409-A6F1-4EC4-9061-C27A0869F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36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Íradž</a:t>
            </a:r>
            <a:r>
              <a:rPr lang="cs-CZ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Pezeškzád</a:t>
            </a:r>
            <a:r>
              <a:rPr lang="cs-CZ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a-IR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ایرج </a:t>
            </a:r>
            <a:r>
              <a:rPr lang="fa-IR" sz="36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پزشکزاد</a:t>
            </a:r>
            <a:r>
              <a:rPr lang="ar-SA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‎  nar. 1928</a:t>
            </a:r>
            <a:br>
              <a:rPr lang="cs-CZ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012A6-8E20-4F41-AC55-BAD19F46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ar-SA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دایی جان ناپلئون</a:t>
            </a:r>
            <a:r>
              <a:rPr lang="cs-CZ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Můj drahý strýček Napoleon </a:t>
            </a:r>
          </a:p>
          <a:p>
            <a:pPr marL="342900" lvl="0" indent="-342900" rtl="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Klasika 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perské literatury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vystihnutí charakterů národní povahy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vyšla 1972 (3) – 1349 (1971)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krátce na to zfilmováno – 1976 – 18 dílů - velmi oblíbené dodnes</a:t>
            </a: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Anj převedl Dick Davis: 1996 </a:t>
            </a:r>
            <a:r>
              <a:rPr lang="cs-CZ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 Dear Uncle Napoleon</a:t>
            </a:r>
            <a:endParaRPr lang="cs-CZ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2. svět. války - satirické vyprávění</a:t>
            </a: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39618D81-5049-44CD-9BA7-7604333FD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879" y="1214479"/>
            <a:ext cx="3667489" cy="2053793"/>
          </a:xfrm>
          <a:prstGeom prst="rect">
            <a:avLst/>
          </a:prstGeom>
        </p:spPr>
      </p:pic>
      <p:pic>
        <p:nvPicPr>
          <p:cNvPr id="7" name="Obrázek 6" descr="Obsah obrázku osoba, muž, interiér, starší&#10;&#10;Popis byl vytvořen automaticky">
            <a:extLst>
              <a:ext uri="{FF2B5EF4-FFF2-40B4-BE49-F238E27FC236}">
                <a16:creationId xmlns:a16="http://schemas.microsoft.com/office/drawing/2014/main" id="{6D996604-7CC2-42A8-9356-AB6025770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101" y="3429000"/>
            <a:ext cx="2623044" cy="29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0">
            <a:extLst>
              <a:ext uri="{FF2B5EF4-FFF2-40B4-BE49-F238E27FC236}">
                <a16:creationId xmlns:a16="http://schemas.microsoft.com/office/drawing/2014/main" id="{AF8F021D-E17C-4692-BC36-88810FC4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0B6180-0F69-4D99-B155-9F927AAF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54151"/>
            <a:ext cx="6340519" cy="1638469"/>
          </a:xfrm>
        </p:spPr>
        <p:txBody>
          <a:bodyPr>
            <a:normAutofit/>
          </a:bodyPr>
          <a:lstStyle/>
          <a:p>
            <a:r>
              <a:rPr lang="cs-CZ" sz="3600" b="1" spc="-3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Rezá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b="1" spc="-3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Baráhení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fa-IR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رضا براهنی </a:t>
            </a:r>
            <a:r>
              <a:rPr lang="cs-CZ" sz="3600" b="1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nar. 1935</a:t>
            </a:r>
            <a:br>
              <a:rPr lang="cs-CZ" sz="3600" spc="-3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3734912-26F1-4F15-9124-B7468676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BE225-54F5-48C2-8920-D041B277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767840"/>
            <a:ext cx="6306309" cy="4605527"/>
          </a:xfrm>
        </p:spPr>
        <p:txBody>
          <a:bodyPr>
            <a:normAutofit/>
          </a:bodyPr>
          <a:lstStyle/>
          <a:p>
            <a:pPr marL="342900" lvl="0" indent="-342900" rtl="0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básník, prozaik, překladatel (např. i Kunderu), literární teoretik (vyučoval na řadě prestižních zahraničních univerzitách)</a:t>
            </a:r>
          </a:p>
          <a:p>
            <a:pPr marL="342900" lvl="0" indent="-342900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Baráhení</a:t>
            </a:r>
            <a:r>
              <a:rPr lang="cs-CZ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unikl před šáhovými represemi do zahraničí, ale po revoluci se opět vrátil. </a:t>
            </a:r>
          </a:p>
          <a:p>
            <a:pPr marL="342900" lvl="0" indent="-342900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 non grata, v současnosti žije v exilu v Kanadě, v Torontu.</a:t>
            </a:r>
          </a:p>
          <a:p>
            <a:pPr marL="342900" lvl="0" indent="-342900">
              <a:spcAft>
                <a:spcPts val="400"/>
              </a:spcAft>
              <a:buFont typeface="Times New Roman" panose="02020603050405020304" pitchFamily="18" charset="0"/>
              <a:buChar char="-"/>
            </a:pPr>
            <a:r>
              <a:rPr lang="cs-CZ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letech 2000-2002 předseda kanadského PEN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098" name="Picture 2" descr="رضا براهنی - ویکی‌پدیا، دانشنامهٔ آزاد">
            <a:extLst>
              <a:ext uri="{FF2B5EF4-FFF2-40B4-BE49-F238E27FC236}">
                <a16:creationId xmlns:a16="http://schemas.microsoft.com/office/drawing/2014/main" id="{E7E197A0-6547-4357-B9CC-B92FB02B0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787" y="681569"/>
            <a:ext cx="3656581" cy="549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94409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1141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Times New Roman</vt:lpstr>
      <vt:lpstr>Odznáček</vt:lpstr>
      <vt:lpstr>Porevoluční literatura II </vt:lpstr>
      <vt:lpstr>Na vývoj porevoluční literatury vliv:</vt:lpstr>
      <vt:lpstr>Prezentace aplikace PowerPoint</vt:lpstr>
      <vt:lpstr>Cíle, strategie a kritéria pro vydávání knih“  اهداف سیاستها و ضوابط نشر کتاب)  -  7 bodů</vt:lpstr>
      <vt:lpstr>Organizace íránských spisovatelů - Kánún-e nevísandegán-e írání کانون نویسندگان ایرانی </vt:lpstr>
      <vt:lpstr>ماجرای اتوبوس ارمنستان</vt:lpstr>
      <vt:lpstr>Gholám Hosejn Sá´edí - غلامحسین ساعدی  (1936-85)  </vt:lpstr>
      <vt:lpstr>Íradž Pezeškzád ایرج پزشکزاد‎  nar. 1928 </vt:lpstr>
      <vt:lpstr>Rezá Baráhení – رضا براهنی – nar. 1935 </vt:lpstr>
      <vt:lpstr>Mahmúd Daulatábádí - محمود دولت‌آبادی nar. 1940 </vt:lpstr>
      <vt:lpstr>Amír Hasan Čeheltan - امیرحسن چهلتن  - nar. 1956 </vt:lpstr>
      <vt:lpstr>Šahrnúš Pársípúr - شهرنوش پارسی پور   nar. 1946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Porevoluční literatura II </dc:title>
  <dc:creator>Zuzana Kříhová</dc:creator>
  <cp:lastModifiedBy>Zuzana Kříhová</cp:lastModifiedBy>
  <cp:revision>3</cp:revision>
  <dcterms:created xsi:type="dcterms:W3CDTF">2021-01-07T06:31:34Z</dcterms:created>
  <dcterms:modified xsi:type="dcterms:W3CDTF">2021-01-07T07:22:50Z</dcterms:modified>
</cp:coreProperties>
</file>