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67" r:id="rId9"/>
    <p:sldId id="268" r:id="rId10"/>
    <p:sldId id="260" r:id="rId11"/>
    <p:sldId id="261" r:id="rId12"/>
    <p:sldId id="26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fif"/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ranrights.org/library/document/255/open-letter-by-134-writers" TargetMode="External"/><Relationship Id="rId2" Type="http://schemas.openxmlformats.org/officeDocument/2006/relationships/hyperlink" Target="https://www.facebook.com/kanoon.nevisandegan.ira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C9D927-95AC-4255-B601-39CE6C74E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Porevoluční literatura II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B114BF4-2F27-426C-9077-745C2F07E2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452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1">
            <a:extLst>
              <a:ext uri="{FF2B5EF4-FFF2-40B4-BE49-F238E27FC236}">
                <a16:creationId xmlns:a16="http://schemas.microsoft.com/office/drawing/2014/main" id="{6DB2D45D-E2D7-48CA-837F-EFF1EDD987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9400" y="0"/>
            <a:ext cx="55626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0">
            <a:extLst>
              <a:ext uri="{FF2B5EF4-FFF2-40B4-BE49-F238E27FC236}">
                <a16:creationId xmlns:a16="http://schemas.microsoft.com/office/drawing/2014/main" id="{B2993EF1-19E1-473A-8A3F-1D7B249519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F5F6F38-F25D-404C-95B6-2650444C7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51" y="382385"/>
            <a:ext cx="5527033" cy="1492132"/>
          </a:xfrm>
        </p:spPr>
        <p:txBody>
          <a:bodyPr>
            <a:normAutofit/>
          </a:bodyPr>
          <a:lstStyle/>
          <a:p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Mahmúd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Daulatábádí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fa-I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محمود </a:t>
            </a:r>
            <a:r>
              <a:rPr lang="fa-IR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دولت‌آبادی</a:t>
            </a:r>
            <a:r>
              <a:rPr lang="fa-I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nar. 1940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50C5101-CD9E-4E96-A827-ACA768C31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30B911-D9AD-4FF3-927A-6B297A9C7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484" y="1076960"/>
            <a:ext cx="5899915" cy="5283199"/>
          </a:xfrm>
        </p:spPr>
        <p:txBody>
          <a:bodyPr>
            <a:normAutofit/>
          </a:bodyPr>
          <a:lstStyle/>
          <a:p>
            <a:pPr marL="342900" lvl="0" indent="-342900" rtl="0" fontAlgn="base"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pocházel z chorásánského venkova</a:t>
            </a:r>
          </a:p>
          <a:p>
            <a:pPr marL="342900" lvl="0" indent="-342900" fontAlgn="base"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vystřídal řadu manuálních zaměstnání</a:t>
            </a:r>
          </a:p>
          <a:p>
            <a:pPr marL="342900" lvl="0" indent="-342900" fontAlgn="base"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 své spisy za šáha vězněn – 2 roky</a:t>
            </a:r>
          </a:p>
          <a:p>
            <a:pPr marL="342900" lvl="0" indent="-342900" fontAlgn="base">
              <a:buFont typeface="Times New Roman" panose="02020603050405020304" pitchFamily="18" charset="0"/>
              <a:buChar char="-"/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magnus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opus –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Kilídar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ar-S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کلیدر</a:t>
            </a: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- 5 svaz. sága z prostředí kurdských kočovníků – 3000 str. – děj po 2. svět. válce – tragický osud nomádů z oblasti chorásánského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Sabzaváru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Solúč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chybí, zmizel -  </a:t>
            </a:r>
            <a:r>
              <a:rPr lang="fa-I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جای خالی </a:t>
            </a:r>
            <a:r>
              <a:rPr lang="fa-IR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سلوچ</a:t>
            </a:r>
            <a:r>
              <a:rPr lang="fa-I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venkovský život v Íránu, hovorová perština – vyšlo 1980</a:t>
            </a:r>
          </a:p>
          <a:p>
            <a:pPr marL="342900" lvl="0" indent="-342900" rtl="0" fontAlgn="base">
              <a:buFont typeface="Times New Roman" panose="02020603050405020304" pitchFamily="18" charset="0"/>
              <a:buChar char="-"/>
            </a:pP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زوال کلنل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(Plukovníkův pád) –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román, vyšel teprve 2009 v němčině. </a:t>
            </a:r>
          </a:p>
          <a:p>
            <a:pPr marL="342900" lvl="0" indent="-342900" rtl="0" fontAlgn="base">
              <a:buFont typeface="Times New Roman" panose="02020603050405020304" pitchFamily="18" charset="0"/>
              <a:buChar char="-"/>
            </a:pP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S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طریق بسمل شدن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besmel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jako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besmeláhí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 se říká před obětováním zvířete….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 doby irácko-íránské války – 8 let čekal na povolení od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eršádu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nakonec ho dostal a dílo mohlo vyjít i v Íránu r. 2018. </a:t>
            </a:r>
          </a:p>
          <a:p>
            <a:pPr fontAlgn="base"/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buFont typeface="Times New Roman" panose="02020603050405020304" pitchFamily="18" charset="0"/>
              <a:buChar char="-"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0DD6B346-2AF3-489E-8C98-654C01F1E3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5704" y="534479"/>
            <a:ext cx="1903794" cy="2733654"/>
          </a:xfrm>
          <a:prstGeom prst="rect">
            <a:avLst/>
          </a:prstGeom>
        </p:spPr>
      </p:pic>
      <p:pic>
        <p:nvPicPr>
          <p:cNvPr id="7" name="Obrázek 6" descr="Obsah obrázku osoba, muž, exteriér, hudba&#10;&#10;Popis byl vytvořen automaticky">
            <a:extLst>
              <a:ext uri="{FF2B5EF4-FFF2-40B4-BE49-F238E27FC236}">
                <a16:creationId xmlns:a16="http://schemas.microsoft.com/office/drawing/2014/main" id="{4B630A32-EC93-4343-AD70-D46CBF96A2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1045" y="3886199"/>
            <a:ext cx="3217333" cy="214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602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87D9197-4A85-4276-8FC4-67873E207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3" name="Freeform 10">
            <a:extLst>
              <a:ext uri="{FF2B5EF4-FFF2-40B4-BE49-F238E27FC236}">
                <a16:creationId xmlns:a16="http://schemas.microsoft.com/office/drawing/2014/main" id="{01B5B487-A1DE-47E1-B06D-F13BBCCA78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61132CC-6268-4993-BE2B-AD341FC07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45" y="484631"/>
            <a:ext cx="6340518" cy="1090169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Amír Hasan </a:t>
            </a:r>
            <a:r>
              <a:rPr lang="cs-CZ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Čeheltan</a:t>
            </a:r>
            <a:r>
              <a:rPr lang="cs-CZ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ar-SA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امیرحسن چهلتن</a:t>
            </a:r>
            <a:r>
              <a:rPr lang="cs-CZ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- </a:t>
            </a:r>
            <a:r>
              <a:rPr lang="cs-CZ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nar.</a:t>
            </a:r>
            <a:r>
              <a:rPr lang="cs-CZ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1956</a:t>
            </a:r>
            <a:br>
              <a:rPr lang="cs-CZ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sz="3600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E45AF6B-4F42-45F1-A22C-AF0FCA898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34550A-2CA7-4B16-9656-1A4C856CB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843" y="1808480"/>
            <a:ext cx="6340518" cy="4564887"/>
          </a:xfrm>
        </p:spPr>
        <p:txBody>
          <a:bodyPr>
            <a:normAutofit fontScale="25000" lnSpcReduction="20000"/>
          </a:bodyPr>
          <a:lstStyle/>
          <a:p>
            <a:pPr marL="0" lvl="0" indent="0" rtl="0" fontAlgn="base">
              <a:lnSpc>
                <a:spcPct val="100000"/>
              </a:lnSpc>
              <a:buNone/>
            </a:pPr>
            <a:r>
              <a:rPr lang="cs-CZ" sz="1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autor na černé listině</a:t>
            </a:r>
          </a:p>
          <a:p>
            <a:pPr marL="342900" lvl="0" indent="-342900" fontAlgn="base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mezi spisovateli v autobuse, kteří měli být zavražděni</a:t>
            </a:r>
          </a:p>
          <a:p>
            <a:pPr marL="342900" lvl="0" indent="-342900" fontAlgn="base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vydáván v Německu – tam ho nazývají íránským Balzacem</a:t>
            </a:r>
          </a:p>
          <a:p>
            <a:pPr marL="342900" lvl="0" indent="-342900" fontAlgn="base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ar-SA" sz="7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س‍پ‍ی‍ده‌دم ای‍ران‍ی</a:t>
            </a:r>
            <a:r>
              <a:rPr lang="cs-CZ" sz="7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Íránský úsvit</a:t>
            </a:r>
            <a:r>
              <a:rPr lang="cs-CZ" sz="7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 v IR. </a:t>
            </a:r>
            <a:r>
              <a:rPr lang="cs-CZ" sz="7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Měl Č.</a:t>
            </a:r>
            <a:r>
              <a:rPr lang="cs-CZ" sz="7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dostat r. 2007 cenu za knihu roku – </a:t>
            </a:r>
            <a:r>
              <a:rPr lang="cs-CZ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chtěl cenu nepřevzít, protestoval proti nesvobodě a cenzuře</a:t>
            </a:r>
          </a:p>
          <a:p>
            <a:pPr marL="342900" lvl="0" indent="-342900" fontAlgn="base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7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cs-CZ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Íránci, který se po revoluci vrací po 28 letech zpět do země a nachází ji v depresivním stavu</a:t>
            </a:r>
          </a:p>
          <a:p>
            <a:pPr marL="342900" lvl="0" indent="-342900" fontAlgn="base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 němčině vyšla také r. 2009  </a:t>
            </a:r>
            <a:r>
              <a:rPr lang="cs-CZ" sz="7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Teherán, Revoluční ulice </a:t>
            </a:r>
            <a:r>
              <a:rPr lang="ar-SA" sz="7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تهران، خیابان انقلاب  </a:t>
            </a:r>
            <a:r>
              <a:rPr lang="cs-CZ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(která ještě v perštině nevyšla</a:t>
            </a:r>
            <a:endParaRPr lang="cs-CZ" sz="7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7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Frankfurter</a:t>
            </a:r>
            <a:r>
              <a:rPr lang="cs-CZ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7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Allgemeine</a:t>
            </a:r>
            <a:r>
              <a:rPr lang="cs-CZ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7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Zeitung</a:t>
            </a:r>
            <a:r>
              <a:rPr lang="cs-CZ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„</a:t>
            </a:r>
            <a:r>
              <a:rPr lang="cs-CZ" sz="7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Pokud by prezident </a:t>
            </a:r>
            <a:r>
              <a:rPr lang="cs-CZ" sz="7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Ahmedínežád</a:t>
            </a:r>
            <a:r>
              <a:rPr lang="cs-CZ" sz="7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myslel vážně, že chce zastavit svévoli a korupci a obnovit skutečnou islámskou morálku v Íránu, musel by okamžitě takovouto knihu vydat. Místo toho se nyní poprvé objevuje v němčině (...) a stalo se součást světové literatury, než stačilo být čímkoliv jiným….. </a:t>
            </a:r>
            <a:r>
              <a:rPr lang="cs-CZ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 </a:t>
            </a:r>
          </a:p>
          <a:p>
            <a:pPr>
              <a:lnSpc>
                <a:spcPct val="100000"/>
              </a:lnSpc>
            </a:pPr>
            <a:endParaRPr lang="cs-CZ" sz="1100" dirty="0">
              <a:solidFill>
                <a:srgbClr val="000000"/>
              </a:solidFill>
            </a:endParaRPr>
          </a:p>
        </p:txBody>
      </p:sp>
      <p:pic>
        <p:nvPicPr>
          <p:cNvPr id="2050" name="Picture 2" descr="HKW | Der Zirkel der Literaturliebhaber">
            <a:extLst>
              <a:ext uri="{FF2B5EF4-FFF2-40B4-BE49-F238E27FC236}">
                <a16:creationId xmlns:a16="http://schemas.microsoft.com/office/drawing/2014/main" id="{B867320B-005F-4D77-B309-6147D7324B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30236" y="482321"/>
            <a:ext cx="2086774" cy="2785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322C9094-7707-4A11-B569-C6BA13934E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38787" y="3429000"/>
            <a:ext cx="1869673" cy="2944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206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87D9197-4A85-4276-8FC4-67873E207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3" name="Freeform 10">
            <a:extLst>
              <a:ext uri="{FF2B5EF4-FFF2-40B4-BE49-F238E27FC236}">
                <a16:creationId xmlns:a16="http://schemas.microsoft.com/office/drawing/2014/main" id="{01B5B487-A1DE-47E1-B06D-F13BBCCA78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16DC021-2515-4919-970C-A2929ADB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44" y="484631"/>
            <a:ext cx="6340519" cy="1638469"/>
          </a:xfrm>
        </p:spPr>
        <p:txBody>
          <a:bodyPr>
            <a:normAutofit/>
          </a:bodyPr>
          <a:lstStyle/>
          <a:p>
            <a:r>
              <a:rPr lang="cs-CZ" sz="32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Šahrnúš</a:t>
            </a:r>
            <a:r>
              <a:rPr lang="cs-CZ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32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Pársípúr</a:t>
            </a:r>
            <a:r>
              <a:rPr lang="cs-CZ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fa-IR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شهرنوش پارسی پور </a:t>
            </a:r>
            <a:r>
              <a:rPr lang="cs-CZ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nar. 1946</a:t>
            </a:r>
            <a:br>
              <a:rPr lang="cs-CZ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sz="320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E45AF6B-4F42-45F1-A22C-AF0FCA898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ADDE0A-276E-4CCF-BBDA-149F2B365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843" y="1595120"/>
            <a:ext cx="6340518" cy="4778247"/>
          </a:xfrm>
        </p:spPr>
        <p:txBody>
          <a:bodyPr>
            <a:normAutofit lnSpcReduction="10000"/>
          </a:bodyPr>
          <a:lstStyle/>
          <a:p>
            <a:pPr marL="342900" lvl="0" indent="-342900" rtl="0" fontAlgn="base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jedna z nejvýznamnějších současných autorek </a:t>
            </a:r>
          </a:p>
          <a:p>
            <a:pPr marL="342900" lvl="0" indent="-342900" fontAlgn="base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skoro všechny její knihy jsou v Íránu zakázané</a:t>
            </a:r>
          </a:p>
          <a:p>
            <a:pPr marL="342900" lvl="0" indent="-342900" fontAlgn="base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vězněna za šáhova režimu 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 za současného </a:t>
            </a: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emigrovala do USA</a:t>
            </a:r>
          </a:p>
          <a:p>
            <a:pPr marL="342900" lvl="0" indent="-342900" fontAlgn="base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nyní žije v USA, připravuje pořady pro holandské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Radio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Zamáne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lvl="0" indent="-342900" fontAlgn="base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1989 – </a:t>
            </a:r>
            <a:r>
              <a:rPr lang="cs-CZ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Toubá</a:t>
            </a:r>
            <a:r>
              <a:rPr lang="cs-CZ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smysl tmy - </a:t>
            </a:r>
            <a:r>
              <a:rPr lang="fa-I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طوبی و معنای شب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- velmi feministické dílo, o ženě, mužích rozvodech, napříč íránskou historií 20. stol. </a:t>
            </a:r>
          </a:p>
          <a:p>
            <a:pPr marL="342900" lvl="0" indent="-342900" fontAlgn="base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1990 – vyšly Ženy bez mužů </a:t>
            </a:r>
            <a:r>
              <a:rPr lang="cs-CZ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ar-SA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زنان بدون مردان </a:t>
            </a:r>
            <a:r>
              <a:rPr lang="cs-CZ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krátce na to zakázána a autorka zastrašována. </a:t>
            </a:r>
          </a:p>
          <a:p>
            <a:pPr marL="342900" lvl="0" indent="-342900" fontAlgn="base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Knihu proslavila Šírán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Nešat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filmem  </a:t>
            </a:r>
          </a:p>
          <a:p>
            <a:pPr marL="342900" lvl="0" indent="-342900" fontAlgn="base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 USA napsala své memoáry z vězení, takřka 500 stran - </a:t>
            </a:r>
            <a:r>
              <a:rPr lang="ar-S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خاطرات زندان</a:t>
            </a: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lnSpc>
                <a:spcPct val="100000"/>
              </a:lnSpc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řada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dlouhých románů (v perštině) v USA</a:t>
            </a:r>
          </a:p>
          <a:p>
            <a:pPr>
              <a:lnSpc>
                <a:spcPct val="100000"/>
              </a:lnSpc>
            </a:pPr>
            <a:endParaRPr lang="cs-CZ" sz="1100" dirty="0">
              <a:solidFill>
                <a:srgbClr val="000000"/>
              </a:solidFill>
            </a:endParaRPr>
          </a:p>
        </p:txBody>
      </p:sp>
      <p:pic>
        <p:nvPicPr>
          <p:cNvPr id="5" name="Obrázek 4" descr="Obsah obrázku osoba, hudba, lidé&#10;&#10;Popis byl vytvořen automaticky">
            <a:extLst>
              <a:ext uri="{FF2B5EF4-FFF2-40B4-BE49-F238E27FC236}">
                <a16:creationId xmlns:a16="http://schemas.microsoft.com/office/drawing/2014/main" id="{4414D868-B6BC-4CB2-82A5-7735C86F22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9879" y="689917"/>
            <a:ext cx="3667489" cy="2578355"/>
          </a:xfrm>
          <a:prstGeom prst="rect">
            <a:avLst/>
          </a:prstGeom>
        </p:spPr>
      </p:pic>
      <p:pic>
        <p:nvPicPr>
          <p:cNvPr id="5122" name="Picture 2" descr="زنان بدون مردان - ویکی‌پدیا، دانشنامهٔ آزاد">
            <a:extLst>
              <a:ext uri="{FF2B5EF4-FFF2-40B4-BE49-F238E27FC236}">
                <a16:creationId xmlns:a16="http://schemas.microsoft.com/office/drawing/2014/main" id="{59266CE2-83CD-4BFC-ABD3-3F91C8D367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68538" y="3118818"/>
            <a:ext cx="2403865" cy="3579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3229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EEAA6D-A0EE-4CB9-97D2-DEF868690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9" y="645107"/>
            <a:ext cx="3384329" cy="1640894"/>
          </a:xfrm>
        </p:spPr>
        <p:txBody>
          <a:bodyPr anchor="t">
            <a:normAutofit/>
          </a:bodyPr>
          <a:lstStyle/>
          <a:p>
            <a:r>
              <a:rPr lang="cs-CZ" sz="28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 vývoj porevoluční literatury vliv:</a:t>
            </a:r>
            <a:endParaRPr lang="cs-CZ" sz="28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1E6974-EB69-4728-943C-76E535776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240" y="1930400"/>
            <a:ext cx="3477769" cy="4296445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800"/>
              </a:spcAft>
            </a:pP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Válka s Irákem – literatura </a:t>
            </a:r>
            <a:r>
              <a:rPr lang="ar-SA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دفاع مقدس</a:t>
            </a:r>
            <a:r>
              <a:rPr lang="ar-S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342900" lvl="0" indent="-342900">
              <a:buFont typeface="+mj-lt"/>
              <a:buAutoNum type="arabicParenR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Kulturní revoluce – od r.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1980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- 3 roky - čistky v akademickém prostředí, persekuce novinářů a autorů, kteří vyznávaly „škodlivé hodnoty“</a:t>
            </a:r>
          </a:p>
          <a:p>
            <a:pPr marL="342900" lvl="0" indent="-342900">
              <a:buFont typeface="+mj-lt"/>
              <a:buAutoNum type="arabicParenR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Odliv mozků - </a:t>
            </a:r>
            <a:r>
              <a:rPr lang="fa-IR" b="1" dirty="0"/>
              <a:t>فرار مغزها از ایران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Cenzura</a:t>
            </a:r>
          </a:p>
          <a:p>
            <a:pPr marL="0" lvl="0" indent="0"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obrovský boom literatury psané ženami od pol. 90. let</a:t>
            </a:r>
          </a:p>
          <a:p>
            <a:pPr marL="342900" lvl="0" indent="-342900">
              <a:buFont typeface="+mj-lt"/>
              <a:buAutoNum type="arabicParenR"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1BF9833-A747-4850-B016-47865C230F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274"/>
          <a:stretch/>
        </p:blipFill>
        <p:spPr>
          <a:xfrm>
            <a:off x="5279472" y="355601"/>
            <a:ext cx="5995465" cy="588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66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915B1-BA37-4519-B198-0BBBDA7C5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596023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7606C3-855C-428F-906D-C3E25472F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02081"/>
            <a:ext cx="10178322" cy="4477512"/>
          </a:xfrm>
        </p:spPr>
        <p:txBody>
          <a:bodyPr/>
          <a:lstStyle/>
          <a:p>
            <a:r>
              <a:rPr lang="cs-CZ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Nejvyšší výbor kulturní revoluce -</a:t>
            </a:r>
            <a:r>
              <a:rPr lang="cs-CZ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شورای</a:t>
            </a:r>
            <a:r>
              <a:rPr lang="cs-CZ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عالی</a:t>
            </a:r>
            <a:r>
              <a:rPr lang="cs-CZ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انقلاب</a:t>
            </a:r>
            <a:r>
              <a:rPr lang="cs-CZ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فرهنگی</a:t>
            </a:r>
            <a:r>
              <a:rPr lang="fa-IR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- rozhodnutí týkající se kulturních, vzdělávacích a výzkumných aktivit I. R. I. </a:t>
            </a:r>
          </a:p>
          <a:p>
            <a:pPr marL="0" lvl="0" indent="0" rtl="0" fontAlgn="base"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Ministerstvo kultury a islámského dohledu,  </a:t>
            </a:r>
            <a:r>
              <a:rPr lang="fa-IR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وزارت فرهنگ و ارشاد اسلامی</a:t>
            </a:r>
            <a:r>
              <a:rPr lang="cs-CZ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kontroluje obsah knih před i po jejich vydání – </a:t>
            </a:r>
          </a:p>
          <a:p>
            <a:pPr marL="0" lvl="0" indent="0" rtl="0" fontAlgn="base">
              <a:buNone/>
            </a:pPr>
            <a:r>
              <a:rPr lang="cs-CZ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cs-CZ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 roku 1983 - všichni nakladatelé - platná licence ke své činnosti</a:t>
            </a:r>
          </a:p>
          <a:p>
            <a:r>
              <a:rPr lang="cs-CZ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neprovádí se cenzura (per. </a:t>
            </a:r>
            <a:r>
              <a:rPr lang="cs-CZ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sánsúr</a:t>
            </a:r>
            <a:r>
              <a:rPr lang="cs-CZ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سانسور</a:t>
            </a:r>
            <a:r>
              <a:rPr lang="cs-CZ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nýbrž audit (per. </a:t>
            </a:r>
            <a:r>
              <a:rPr lang="cs-CZ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momajezí</a:t>
            </a:r>
            <a:r>
              <a:rPr lang="cs-CZ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ممیزی</a:t>
            </a:r>
            <a:r>
              <a:rPr lang="cs-CZ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šetření, kontrola, revize).</a:t>
            </a:r>
          </a:p>
          <a:p>
            <a:pPr marL="342900" lvl="0" indent="-342900" rtl="0" fontAlgn="base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rezoluce „</a:t>
            </a:r>
            <a:r>
              <a:rPr lang="cs-CZ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Cíle, strategie a kritéria pro vydávání knih“ </a:t>
            </a:r>
            <a:r>
              <a:rPr lang="cs-CZ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اهداف سیاستها و ضوابط نشر کتاب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 -  </a:t>
            </a:r>
            <a:r>
              <a:rPr lang="cs-CZ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7 bodů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jako hlavní vodítko pro cenzory  </a:t>
            </a:r>
            <a:endParaRPr lang="cs-CZ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specifikace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principů, jež „propagují intelektuální zvrácenost a rozvracejí společenský řád“ </a:t>
            </a:r>
            <a:endParaRPr lang="cs-CZ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9387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6C57C2-6A29-474E-AAA1-AF0EA9120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320" y="382385"/>
            <a:ext cx="10393680" cy="420255"/>
          </a:xfrm>
        </p:spPr>
        <p:txBody>
          <a:bodyPr>
            <a:noAutofit/>
          </a:bodyPr>
          <a:lstStyle/>
          <a:p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Cíle, strategie a kritéria pro vydávání knih“ </a:t>
            </a:r>
            <a:r>
              <a:rPr lang="cs-CZ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اهداف سیاستها و ضوابط نشر کتاب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 -  </a:t>
            </a:r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7 bodů</a:t>
            </a:r>
            <a:endParaRPr lang="cs-CZ" sz="2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0443F5-C782-4417-B7D7-0BC9B1F10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8560" y="1117601"/>
            <a:ext cx="10251440" cy="4761992"/>
          </a:xfrm>
        </p:spPr>
        <p:txBody>
          <a:bodyPr/>
          <a:lstStyle/>
          <a:p>
            <a:pPr marL="342900" lvl="0" indent="-342900" rtl="0" fontAlgn="base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Knihy, které propagují ateismus a podkopávají náboženské principy; 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propagují prostituci a morální zkaženost; 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3"/>
              <a:tabLst>
                <a:tab pos="678815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navádějí k rozvracení řádu Íránské islámské republiky a staví se proti němu; 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4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propagují záměry podvratných a nezákonných skupin a pochybných frakcí, které šíří monarchistické, diktátorské a imperialistické ideje; 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5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podněcují k rozbrojům a rozkolu mezi etnickými a náboženskými skupinami, podkopávají národní jednotu a teritoriální integritu; 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6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zesměšňují a podrývají národní hrdost a vlasteneckého ducha a podlamují sebevědomí národa před kulturami, civilizacemi a pořádky imperialistických režimů Východu i Západu; 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7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podněcují závislost na globálních mocnostech a vyhraňují se vůči politice hájení nezávislosti země. 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307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5F028B-80FE-495A-BBF9-7A922099B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070" y="518718"/>
            <a:ext cx="2931735" cy="5657128"/>
          </a:xfrm>
        </p:spPr>
        <p:txBody>
          <a:bodyPr anchor="t">
            <a:normAutofit/>
          </a:bodyPr>
          <a:lstStyle/>
          <a:p>
            <a:r>
              <a:rPr lang="cs-CZ" sz="22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Organizace íránských spisovatelů</a:t>
            </a:r>
            <a:r>
              <a:rPr lang="cs-CZ" sz="2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- </a:t>
            </a:r>
            <a:r>
              <a:rPr lang="cs-CZ" sz="22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Kánún-e nevísandegán-e írání</a:t>
            </a:r>
            <a:r>
              <a:rPr lang="cs-CZ" sz="2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2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کانون نویسندگان ایرانی</a:t>
            </a:r>
            <a:br>
              <a:rPr lang="cs-CZ" sz="22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cs-CZ" sz="22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5BF7CE-9DB7-4D3A-9619-8C5D92CF6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640" y="518718"/>
            <a:ext cx="7226903" cy="4115693"/>
          </a:xfrm>
        </p:spPr>
        <p:txBody>
          <a:bodyPr>
            <a:normAutofit fontScale="25000" lnSpcReduction="20000"/>
          </a:bodyPr>
          <a:lstStyle/>
          <a:p>
            <a:pPr fontAlgn="base">
              <a:lnSpc>
                <a:spcPct val="100000"/>
              </a:lnSpc>
              <a:spcAft>
                <a:spcPts val="800"/>
              </a:spcAft>
            </a:pPr>
            <a:r>
              <a:rPr lang="cs-CZ" sz="72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https://www.facebook.com/kanoon.nevisandegan.iran/</a:t>
            </a:r>
            <a:endParaRPr lang="cs-CZ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fontAlgn="base">
              <a:lnSpc>
                <a:spcPct val="100000"/>
              </a:lnSpc>
              <a:spcAft>
                <a:spcPts val="800"/>
              </a:spcAft>
            </a:pPr>
            <a:r>
              <a:rPr lang="cs-CZ" sz="6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Zakladateli byli </a:t>
            </a:r>
            <a:r>
              <a:rPr lang="cs-CZ" sz="65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Gholámhosejn</a:t>
            </a:r>
            <a:r>
              <a:rPr lang="cs-CZ" sz="6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65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Sá´edí</a:t>
            </a:r>
            <a:r>
              <a:rPr lang="cs-CZ" sz="6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cs-CZ" sz="65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Ál</a:t>
            </a:r>
            <a:r>
              <a:rPr lang="cs-CZ" sz="6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-e Ahmad</a:t>
            </a:r>
            <a:r>
              <a:rPr lang="cs-CZ" sz="6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 básník a prozaik </a:t>
            </a:r>
            <a:r>
              <a:rPr lang="cs-CZ" sz="65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Rezá</a:t>
            </a:r>
            <a:r>
              <a:rPr lang="cs-CZ" sz="6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65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Baráhení</a:t>
            </a:r>
            <a:r>
              <a:rPr lang="cs-CZ" sz="6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65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současnosti </a:t>
            </a:r>
            <a:r>
              <a:rPr lang="cs-CZ" sz="65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Organizace</a:t>
            </a:r>
            <a:r>
              <a:rPr lang="cs-CZ" sz="65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stále existuje, ale její členové působí z pařížského exilu, kam se </a:t>
            </a:r>
            <a:r>
              <a:rPr lang="cs-CZ" sz="6500" spc="-3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org</a:t>
            </a:r>
            <a:r>
              <a:rPr lang="cs-CZ" sz="65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stáhla </a:t>
            </a:r>
            <a:r>
              <a:rPr lang="cs-CZ" sz="65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 roce 1983</a:t>
            </a:r>
          </a:p>
          <a:p>
            <a:pPr marL="342900" lvl="0" indent="-342900" algn="just" rtl="0">
              <a:lnSpc>
                <a:spcPct val="15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8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8000" spc="-3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Baráhení</a:t>
            </a:r>
            <a:r>
              <a:rPr lang="cs-CZ" sz="8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pokusil po Chomejního smrti roku 1989 znovuobnovit činnost Asociace a společně s dvěma dalšími autory sepsal tzv.: „</a:t>
            </a:r>
            <a:r>
              <a:rPr lang="cs-CZ" sz="8000" b="1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Text 134 íránských spisovatelů</a:t>
            </a:r>
            <a:r>
              <a:rPr lang="cs-CZ" sz="8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“, </a:t>
            </a:r>
            <a:r>
              <a:rPr lang="cs-CZ" sz="8000" b="1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r. 1994</a:t>
            </a:r>
            <a:r>
              <a:rPr lang="cs-CZ" sz="80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cs-CZ" sz="8000" u="sng" spc="-3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https://www.iranrights.org/library/document/255/open-letter-by-134-writers</a:t>
            </a:r>
            <a:endParaRPr lang="cs-CZ" sz="8000" spc="-3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65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nátlakem nuceni k ukončení činnosti. 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endParaRPr lang="cs-CZ" sz="6500" spc="-3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65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Soudí se, že se chtěl</a:t>
            </a:r>
            <a:endParaRPr lang="cs-CZ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1000" dirty="0"/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C141EC9A-AFCA-4924-9423-27809D2AFC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5642" y="4634412"/>
            <a:ext cx="4894257" cy="2039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740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EEBADB-DA64-4CA1-8544-FEF2B928B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9" y="645107"/>
            <a:ext cx="3384329" cy="1640894"/>
          </a:xfrm>
        </p:spPr>
        <p:txBody>
          <a:bodyPr anchor="t">
            <a:normAutofit/>
          </a:bodyPr>
          <a:lstStyle/>
          <a:p>
            <a:r>
              <a:rPr lang="ar-SA" sz="4000" b="1" spc="-3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ماجرای اتوبوس ارمنستان</a:t>
            </a:r>
            <a:endParaRPr lang="cs-CZ" sz="40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E8BABC-7950-439C-8A11-66CA59E63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9" y="2286001"/>
            <a:ext cx="3384330" cy="3940844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700" b="1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v létě 1996</a:t>
            </a:r>
            <a:endParaRPr lang="cs-CZ" sz="1700" spc="-3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7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Snaha představitelů režimu zbavit se</a:t>
            </a:r>
            <a:r>
              <a:rPr lang="cs-CZ" sz="17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těchto nespokojených umělců; při cestě do Arménie se autobus s členy asociace (21) málem zřítil do srázu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700" spc="-3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Baráhenímu</a:t>
            </a:r>
            <a:r>
              <a:rPr lang="cs-CZ" sz="17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posléze podařilo vycestovat do Švédska, v současnosti žije v exilu v Kanadě.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Řetězové vraždy – </a:t>
            </a:r>
            <a:r>
              <a:rPr lang="ar-SA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قتل‌های زنجیره‌ای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probíhaly mezi lety 1988-98</a:t>
            </a:r>
            <a:endParaRPr lang="cs-CZ" sz="1700" spc="-3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cs-CZ" sz="1700" dirty="0"/>
          </a:p>
        </p:txBody>
      </p:sp>
      <p:pic>
        <p:nvPicPr>
          <p:cNvPr id="5" name="Obrázek 4" descr="Obsah obrázku osoba, pózování, skupina, lidé&#10;&#10;Popis byl vytvořen automaticky">
            <a:extLst>
              <a:ext uri="{FF2B5EF4-FFF2-40B4-BE49-F238E27FC236}">
                <a16:creationId xmlns:a16="http://schemas.microsoft.com/office/drawing/2014/main" id="{E4530D83-B663-42E6-9970-88E97D06D9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9472" y="1328729"/>
            <a:ext cx="5995465" cy="4226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922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1" name="Rectangle 140">
            <a:extLst>
              <a:ext uri="{FF2B5EF4-FFF2-40B4-BE49-F238E27FC236}">
                <a16:creationId xmlns:a16="http://schemas.microsoft.com/office/drawing/2014/main" id="{287D9197-4A85-4276-8FC4-67873E207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3" name="Freeform 10">
            <a:extLst>
              <a:ext uri="{FF2B5EF4-FFF2-40B4-BE49-F238E27FC236}">
                <a16:creationId xmlns:a16="http://schemas.microsoft.com/office/drawing/2014/main" id="{01B5B487-A1DE-47E1-B06D-F13BBCCA78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F734709-07CD-4114-9F8B-DAE171406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44" y="484631"/>
            <a:ext cx="6340519" cy="1638469"/>
          </a:xfrm>
        </p:spPr>
        <p:txBody>
          <a:bodyPr>
            <a:normAutofit/>
          </a:bodyPr>
          <a:lstStyle/>
          <a:p>
            <a:r>
              <a:rPr lang="cs-CZ" sz="3600" b="1" spc="-3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Gholám</a:t>
            </a:r>
            <a:r>
              <a:rPr lang="cs-CZ" sz="3600" b="1" spc="-3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3600" b="1" spc="-3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Hosejn</a:t>
            </a:r>
            <a:r>
              <a:rPr lang="cs-CZ" sz="3600" b="1" spc="-3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3600" b="1" spc="-3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Sá´edí</a:t>
            </a:r>
            <a:r>
              <a:rPr lang="cs-CZ" sz="3600" b="1" spc="-3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fa-IR" sz="3600" b="1" spc="-3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غلامحسین ساعدی</a:t>
            </a:r>
            <a:r>
              <a:rPr lang="cs-CZ" sz="3600" b="1" spc="-3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(1936-85)</a:t>
            </a:r>
            <a:r>
              <a:rPr lang="cs-CZ" sz="3600" spc="-3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cs-CZ" sz="3600" spc="-3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sz="3600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2E45AF6B-4F42-45F1-A22C-AF0FCA898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80" name="Content Placeholder 3077">
            <a:extLst>
              <a:ext uri="{FF2B5EF4-FFF2-40B4-BE49-F238E27FC236}">
                <a16:creationId xmlns:a16="http://schemas.microsoft.com/office/drawing/2014/main" id="{8693DD8F-6084-47D2-9BC3-870116392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051" y="2443140"/>
            <a:ext cx="6306309" cy="3930227"/>
          </a:xfrm>
        </p:spPr>
        <p:txBody>
          <a:bodyPr>
            <a:normAutofit/>
          </a:bodyPr>
          <a:lstStyle/>
          <a:p>
            <a:pPr marL="342900" lvl="0" indent="-342900" rtl="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700" spc="-3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jedna z nejvlivnějších osobností intelektuálního prostředí 70. let. 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700" spc="-3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temné, zneklidňující prostředí na pomezí reality a snu, noční můry. 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700" spc="-3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cs-CZ" sz="1700" spc="-3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lavně povídky, vykořeněné postavy, často vehnané do úzkých. 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700" spc="-3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Píše také hodně z prostředí J Íránu 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700" b="1" spc="-3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povídka </a:t>
            </a:r>
            <a:r>
              <a:rPr lang="cs-CZ" sz="1700" spc="-3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SA" sz="1700" b="1" spc="-3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آرامش در حضور دیگران</a:t>
            </a:r>
            <a:r>
              <a:rPr lang="ar-SA" sz="1700" spc="-3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700" spc="-3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700" spc="-3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Autor mnoha povídkových sbírek a také povídky </a:t>
            </a:r>
            <a:r>
              <a:rPr lang="fa-IR" sz="1700" b="1" spc="-3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گاو</a:t>
            </a:r>
            <a:r>
              <a:rPr lang="cs-CZ" sz="1700" spc="-3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která pak zfilmována </a:t>
            </a:r>
            <a:r>
              <a:rPr lang="cs-CZ" sz="1700" b="1" spc="-3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Dárjúšem Mehrdžúem r. 1973</a:t>
            </a:r>
            <a:r>
              <a:rPr lang="cs-CZ" sz="1700" spc="-3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700" spc="-3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 porevolučních restrikcích emigruje do Paříže, kde se víceméně upije k smrti, krátce na to umírá na cirhózu jater, 1985.</a:t>
            </a:r>
          </a:p>
          <a:p>
            <a:pPr>
              <a:lnSpc>
                <a:spcPct val="100000"/>
              </a:lnSpc>
            </a:pPr>
            <a:endParaRPr lang="en-US" sz="1700">
              <a:solidFill>
                <a:srgbClr val="000000"/>
              </a:solidFill>
            </a:endParaRPr>
          </a:p>
        </p:txBody>
      </p:sp>
      <p:pic>
        <p:nvPicPr>
          <p:cNvPr id="3074" name="Picture 2" descr="غلامحسین ساعدی - ویکی‌پدیا، دانشنامهٔ آزاد">
            <a:extLst>
              <a:ext uri="{FF2B5EF4-FFF2-40B4-BE49-F238E27FC236}">
                <a16:creationId xmlns:a16="http://schemas.microsoft.com/office/drawing/2014/main" id="{2A8C98DF-600D-411F-B7BA-21C8728BAB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79644" y="482321"/>
            <a:ext cx="2387958" cy="2785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ázek 8" descr="Obsah obrázku text&#10;&#10;Popis byl vytvořen automaticky">
            <a:extLst>
              <a:ext uri="{FF2B5EF4-FFF2-40B4-BE49-F238E27FC236}">
                <a16:creationId xmlns:a16="http://schemas.microsoft.com/office/drawing/2014/main" id="{BB46B53B-C73E-4EBF-9DE5-76311E0C3F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46776" y="3429000"/>
            <a:ext cx="2053695" cy="2944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217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87D9197-4A85-4276-8FC4-67873E207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01B5B487-A1DE-47E1-B06D-F13BBCCA78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DF9D409-A6F1-4EC4-9061-C27A0869F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44" y="484631"/>
            <a:ext cx="6340519" cy="1638469"/>
          </a:xfrm>
        </p:spPr>
        <p:txBody>
          <a:bodyPr>
            <a:normAutofit/>
          </a:bodyPr>
          <a:lstStyle/>
          <a:p>
            <a:r>
              <a:rPr lang="cs-CZ" sz="3600" b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Íradž</a:t>
            </a:r>
            <a:r>
              <a:rPr lang="cs-CZ" sz="36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3600" b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Pezeškzád</a:t>
            </a:r>
            <a:r>
              <a:rPr lang="cs-CZ" sz="36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a-IR" sz="36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ایرج </a:t>
            </a:r>
            <a:r>
              <a:rPr lang="fa-IR" sz="3600" b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پزشکزاد</a:t>
            </a:r>
            <a:r>
              <a:rPr lang="ar-SA" sz="36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‎  nar. 1928</a:t>
            </a:r>
            <a:br>
              <a:rPr lang="cs-CZ" sz="3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sz="36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E45AF6B-4F42-45F1-A22C-AF0FCA898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A012A6-8E20-4F41-AC55-BAD19F46A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051" y="2443140"/>
            <a:ext cx="6306309" cy="3930227"/>
          </a:xfrm>
        </p:spPr>
        <p:txBody>
          <a:bodyPr>
            <a:normAutofit/>
          </a:bodyPr>
          <a:lstStyle/>
          <a:p>
            <a:r>
              <a:rPr lang="ar-SA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دایی جان ناپلئون</a:t>
            </a:r>
            <a:r>
              <a:rPr lang="cs-CZ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Můj drahý strýček Napoleon </a:t>
            </a:r>
          </a:p>
          <a:p>
            <a:pPr marL="342900" lvl="0" indent="-342900" rtl="0" fontAlgn="base">
              <a:buFont typeface="Times New Roman" panose="02020603050405020304" pitchFamily="18" charset="0"/>
              <a:buChar char="-"/>
            </a:pPr>
            <a:r>
              <a:rPr lang="cs-CZ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Klasika </a:t>
            </a:r>
            <a:r>
              <a:rPr lang="cs-CZ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perské literatury</a:t>
            </a:r>
          </a:p>
          <a:p>
            <a:pPr marL="342900" lvl="0" indent="-342900" fontAlgn="base">
              <a:buFont typeface="Times New Roman" panose="02020603050405020304" pitchFamily="18" charset="0"/>
              <a:buChar char="-"/>
            </a:pPr>
            <a:r>
              <a:rPr lang="cs-CZ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vystihnutí charakterů národní povahy</a:t>
            </a:r>
          </a:p>
          <a:p>
            <a:pPr marL="342900" lvl="0" indent="-342900" fontAlgn="base">
              <a:buFont typeface="Times New Roman" panose="02020603050405020304" pitchFamily="18" charset="0"/>
              <a:buChar char="-"/>
            </a:pPr>
            <a:r>
              <a:rPr lang="cs-CZ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vyšla 1972 (3) – 1349 (1971)</a:t>
            </a:r>
          </a:p>
          <a:p>
            <a:pPr marL="342900" lvl="0" indent="-342900" fontAlgn="base">
              <a:buFont typeface="Times New Roman" panose="02020603050405020304" pitchFamily="18" charset="0"/>
              <a:buChar char="-"/>
            </a:pPr>
            <a:r>
              <a:rPr lang="cs-CZ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krátce na to zfilmováno – 1976 – 18 dílů - velmi oblíbené dodnes</a:t>
            </a:r>
          </a:p>
          <a:p>
            <a:pPr marL="342900" lvl="0" indent="-342900" fontAlgn="base">
              <a:buFont typeface="Times New Roman" panose="02020603050405020304" pitchFamily="18" charset="0"/>
              <a:buChar char="-"/>
            </a:pPr>
            <a:r>
              <a:rPr lang="cs-CZ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Anj převedl Dick Davis: 1996 </a:t>
            </a:r>
            <a:r>
              <a:rPr lang="cs-CZ" i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My Dear Uncle Napoleon</a:t>
            </a:r>
            <a:endParaRPr lang="cs-CZ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buFont typeface="Times New Roman" panose="02020603050405020304" pitchFamily="18" charset="0"/>
              <a:buChar char="-"/>
            </a:pPr>
            <a:r>
              <a:rPr lang="cs-CZ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 2. svět. války - satirické vyprávění</a:t>
            </a:r>
          </a:p>
          <a:p>
            <a:endParaRPr lang="cs-CZ">
              <a:solidFill>
                <a:srgbClr val="000000"/>
              </a:solidFill>
            </a:endParaRPr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39618D81-5049-44CD-9BA7-7604333FD8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9879" y="1214479"/>
            <a:ext cx="3667489" cy="2053793"/>
          </a:xfrm>
          <a:prstGeom prst="rect">
            <a:avLst/>
          </a:prstGeom>
        </p:spPr>
      </p:pic>
      <p:pic>
        <p:nvPicPr>
          <p:cNvPr id="7" name="Obrázek 6" descr="Obsah obrázku osoba, muž, interiér, starší&#10;&#10;Popis byl vytvořen automaticky">
            <a:extLst>
              <a:ext uri="{FF2B5EF4-FFF2-40B4-BE49-F238E27FC236}">
                <a16:creationId xmlns:a16="http://schemas.microsoft.com/office/drawing/2014/main" id="{6D996604-7CC2-42A8-9356-AB6025770C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2101" y="3429000"/>
            <a:ext cx="2623044" cy="2944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89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 10">
            <a:extLst>
              <a:ext uri="{FF2B5EF4-FFF2-40B4-BE49-F238E27FC236}">
                <a16:creationId xmlns:a16="http://schemas.microsoft.com/office/drawing/2014/main" id="{AF8F021D-E17C-4692-BC36-88810FC4C8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A0B6180-0F69-4D99-B155-9F927AAFF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44" y="454151"/>
            <a:ext cx="6340519" cy="1638469"/>
          </a:xfrm>
        </p:spPr>
        <p:txBody>
          <a:bodyPr>
            <a:normAutofit/>
          </a:bodyPr>
          <a:lstStyle/>
          <a:p>
            <a:r>
              <a:rPr lang="cs-CZ" sz="3600" b="1" spc="-3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Rezá</a:t>
            </a:r>
            <a:r>
              <a:rPr lang="cs-CZ" sz="3600" b="1" spc="-3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3600" b="1" spc="-3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Baráhení</a:t>
            </a:r>
            <a:r>
              <a:rPr lang="cs-CZ" sz="3600" b="1" spc="-3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fa-IR" sz="3600" b="1" spc="-3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رضا براهنی </a:t>
            </a:r>
            <a:r>
              <a:rPr lang="cs-CZ" sz="3600" b="1" spc="-3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nar. 1935</a:t>
            </a:r>
            <a:br>
              <a:rPr lang="cs-CZ" sz="3600" spc="-3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sz="360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3734912-26F1-4F15-9124-B74686760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BE225-54F5-48C2-8920-D041B2778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051" y="1767840"/>
            <a:ext cx="6306309" cy="4605527"/>
          </a:xfrm>
        </p:spPr>
        <p:txBody>
          <a:bodyPr>
            <a:normAutofit/>
          </a:bodyPr>
          <a:lstStyle/>
          <a:p>
            <a:pPr marL="342900" lvl="0" indent="-342900" rtl="0"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básník, prozaik, překladatel (např. i Kunderu), literární teoretik (vyučoval na řadě prestižních zahraničních univerzitách)</a:t>
            </a:r>
          </a:p>
          <a:p>
            <a:pPr marL="342900" lvl="0" indent="-342900"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pc="-3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Baráhení</a:t>
            </a:r>
            <a:r>
              <a:rPr lang="cs-CZ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unikl před šáhovými represemi do zahraničí, ale po revoluci se opět vrátil. </a:t>
            </a:r>
          </a:p>
          <a:p>
            <a:pPr marL="342900" lvl="0" indent="-342900"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persona non grata, v současnosti žije v exilu v Kanadě, v Torontu.</a:t>
            </a:r>
          </a:p>
          <a:p>
            <a:pPr marL="342900" lvl="0" indent="-342900"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 letech 2000-2002 předseda kanadského PEN</a:t>
            </a:r>
          </a:p>
          <a:p>
            <a:endParaRPr lang="cs-CZ" dirty="0">
              <a:solidFill>
                <a:srgbClr val="000000"/>
              </a:solidFill>
            </a:endParaRPr>
          </a:p>
        </p:txBody>
      </p:sp>
      <p:pic>
        <p:nvPicPr>
          <p:cNvPr id="4098" name="Picture 2" descr="رضا براهنی - ویکی‌پدیا، دانشنامهٔ آزاد">
            <a:extLst>
              <a:ext uri="{FF2B5EF4-FFF2-40B4-BE49-F238E27FC236}">
                <a16:creationId xmlns:a16="http://schemas.microsoft.com/office/drawing/2014/main" id="{E7E197A0-6547-4357-B9CC-B92FB02B0D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50787" y="681569"/>
            <a:ext cx="3656581" cy="5494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0594409"/>
      </p:ext>
    </p:extLst>
  </p:cSld>
  <p:clrMapOvr>
    <a:masterClrMapping/>
  </p:clrMapOvr>
</p:sld>
</file>

<file path=ppt/theme/theme1.xml><?xml version="1.0" encoding="utf-8"?>
<a:theme xmlns:a="http://schemas.openxmlformats.org/drawingml/2006/main" name="Odznáček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1141</Words>
  <Application>Microsoft Office PowerPoint</Application>
  <PresentationFormat>Širokoúhlá obrazovka</PresentationFormat>
  <Paragraphs>85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Gill Sans MT</vt:lpstr>
      <vt:lpstr>Impact</vt:lpstr>
      <vt:lpstr>Times New Roman</vt:lpstr>
      <vt:lpstr>Odznáček</vt:lpstr>
      <vt:lpstr>Porevoluční literatura II </vt:lpstr>
      <vt:lpstr>Na vývoj porevoluční literatury vliv:</vt:lpstr>
      <vt:lpstr>Prezentace aplikace PowerPoint</vt:lpstr>
      <vt:lpstr>Cíle, strategie a kritéria pro vydávání knih“  اهداف سیاستها و ضوابط نشر کتاب)  -  7 bodů</vt:lpstr>
      <vt:lpstr>Organizace íránských spisovatelů - Kánún-e nevísandegán-e írání کانون نویسندگان ایرانی </vt:lpstr>
      <vt:lpstr>ماجرای اتوبوس ارمنستان</vt:lpstr>
      <vt:lpstr>Gholám Hosejn Sá´edí - غلامحسین ساعدی  (1936-85)  </vt:lpstr>
      <vt:lpstr>Íradž Pezeškzád ایرج پزشکزاد‎  nar. 1928 </vt:lpstr>
      <vt:lpstr>Rezá Baráhení – رضا براهنی – nar. 1935 </vt:lpstr>
      <vt:lpstr>Mahmúd Daulatábádí - محمود دولت‌آبادی nar. 1940 </vt:lpstr>
      <vt:lpstr>Amír Hasan Čeheltan - امیرحسن چهلتن  - nar. 1956 </vt:lpstr>
      <vt:lpstr>Šahrnúš Pársípúr - شهرنوش پارسی پور   nar. 1946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Porevoluční literatura II </dc:title>
  <dc:creator>Zuzana Kříhová</dc:creator>
  <cp:lastModifiedBy>Zuzana Kříhová</cp:lastModifiedBy>
  <cp:revision>3</cp:revision>
  <dcterms:created xsi:type="dcterms:W3CDTF">2021-01-07T06:31:34Z</dcterms:created>
  <dcterms:modified xsi:type="dcterms:W3CDTF">2021-01-07T07:22:50Z</dcterms:modified>
</cp:coreProperties>
</file>