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422" r:id="rId2"/>
    <p:sldId id="423" r:id="rId3"/>
    <p:sldId id="388" r:id="rId4"/>
    <p:sldId id="424" r:id="rId5"/>
    <p:sldId id="395" r:id="rId6"/>
    <p:sldId id="396" r:id="rId7"/>
    <p:sldId id="397" r:id="rId8"/>
    <p:sldId id="425" r:id="rId9"/>
    <p:sldId id="398" r:id="rId10"/>
    <p:sldId id="389" r:id="rId11"/>
    <p:sldId id="392" r:id="rId12"/>
    <p:sldId id="393" r:id="rId13"/>
    <p:sldId id="394" r:id="rId14"/>
    <p:sldId id="372" r:id="rId15"/>
    <p:sldId id="415" r:id="rId16"/>
    <p:sldId id="416" r:id="rId17"/>
    <p:sldId id="417" r:id="rId18"/>
    <p:sldId id="418" r:id="rId19"/>
    <p:sldId id="420" r:id="rId20"/>
    <p:sldId id="421" r:id="rId21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E4BC1E1-AE5E-44F7-9824-0ADB7D717B55}">
          <p14:sldIdLst/>
        </p14:section>
        <p14:section name="Oddíl bez názvu" id="{35CE6EBA-CD4F-4277-B5C6-ED463D84E4C7}">
          <p14:sldIdLst>
            <p14:sldId id="422"/>
            <p14:sldId id="423"/>
            <p14:sldId id="388"/>
            <p14:sldId id="424"/>
            <p14:sldId id="395"/>
            <p14:sldId id="396"/>
            <p14:sldId id="397"/>
            <p14:sldId id="425"/>
            <p14:sldId id="398"/>
            <p14:sldId id="389"/>
            <p14:sldId id="392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  <p14:sldId id="415"/>
            <p14:sldId id="416"/>
            <p14:sldId id="417"/>
            <p14:sldId id="418"/>
            <p14:sldId id="420"/>
            <p14:sldId id="4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90" autoAdjust="0"/>
    <p:restoredTop sz="77825" autoAdjust="0"/>
  </p:normalViewPr>
  <p:slideViewPr>
    <p:cSldViewPr snapToGrid="0">
      <p:cViewPr varScale="1">
        <p:scale>
          <a:sx n="52" d="100"/>
          <a:sy n="52" d="100"/>
        </p:scale>
        <p:origin x="132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35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790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04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690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31.10.2021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D1F3E-02CA-4221-BFF3-9A775CAFD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141" y="2286000"/>
            <a:ext cx="9956800" cy="1143000"/>
          </a:xfrm>
        </p:spPr>
        <p:txBody>
          <a:bodyPr/>
          <a:lstStyle/>
          <a:p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POHYB V REŽIMU DNE V  MŠ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98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119010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FORMY</a:t>
            </a:r>
            <a:br>
              <a:rPr lang="cs-CZ" sz="4000" dirty="0"/>
            </a:br>
            <a:r>
              <a:rPr lang="cs-CZ" sz="4000" dirty="0"/>
              <a:t>SOCIÁLNĚ INTERAKČNÍ   ???    METODICKO - ORGANIZAČNÍ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039091" y="1724892"/>
            <a:ext cx="5777346" cy="513310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92D050"/>
                </a:solidFill>
              </a:rPr>
              <a:t>Hromadně 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Skupinově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Stanoviště</a:t>
            </a:r>
          </a:p>
          <a:p>
            <a:pPr marL="448056" lvl="1" indent="0">
              <a:buNone/>
            </a:pPr>
            <a:endParaRPr lang="cs-CZ" dirty="0"/>
          </a:p>
          <a:p>
            <a:pPr marL="448056" lvl="1" indent="0">
              <a:buNone/>
            </a:pPr>
            <a:endParaRPr lang="cs-CZ" dirty="0"/>
          </a:p>
          <a:p>
            <a:pPr marL="448056" lvl="1" indent="0">
              <a:buNone/>
            </a:pPr>
            <a:endParaRPr lang="cs-CZ" dirty="0"/>
          </a:p>
          <a:p>
            <a:pPr marL="448056" lvl="1" indent="0">
              <a:buNone/>
            </a:pPr>
            <a:endParaRPr lang="cs-CZ" dirty="0"/>
          </a:p>
          <a:p>
            <a:pPr marL="448056" lvl="1" indent="0">
              <a:buNone/>
            </a:pPr>
            <a:r>
              <a:rPr lang="cs-CZ" dirty="0">
                <a:solidFill>
                  <a:srgbClr val="00FFFF"/>
                </a:solidFill>
              </a:rPr>
              <a:t>Individuálně  - individuální plán individualizace: obsah (počet) /čas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731163" y="1295401"/>
            <a:ext cx="5906655" cy="52577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- </a:t>
            </a:r>
            <a:r>
              <a:rPr lang="cs-CZ" dirty="0">
                <a:solidFill>
                  <a:srgbClr val="92D050"/>
                </a:solidFill>
              </a:rPr>
              <a:t>frontálně </a:t>
            </a:r>
          </a:p>
          <a:p>
            <a:r>
              <a:rPr lang="cs-CZ" dirty="0">
                <a:solidFill>
                  <a:srgbClr val="92D050"/>
                </a:solidFill>
              </a:rPr>
              <a:t>- proudově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družstva, skupiny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stejné úkoly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různé úkoly + doplňkové úkoly 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společný střed 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samostatná volba pořadí </a:t>
            </a:r>
          </a:p>
          <a:p>
            <a:pPr lvl="2"/>
            <a:endParaRPr lang="cs-CZ" dirty="0"/>
          </a:p>
          <a:p>
            <a:pPr lvl="2">
              <a:buFontTx/>
              <a:buChar char="-"/>
            </a:pPr>
            <a:r>
              <a:rPr lang="cs-CZ" dirty="0">
                <a:solidFill>
                  <a:srgbClr val="00FFFF"/>
                </a:solidFill>
              </a:rPr>
              <a:t>respekt k individuálním </a:t>
            </a:r>
            <a:r>
              <a:rPr lang="cs-CZ" dirty="0" err="1">
                <a:solidFill>
                  <a:srgbClr val="00FFFF"/>
                </a:solidFill>
              </a:rPr>
              <a:t>předpokl</a:t>
            </a:r>
            <a:r>
              <a:rPr lang="cs-CZ" dirty="0">
                <a:solidFill>
                  <a:srgbClr val="00FFFF"/>
                </a:solidFill>
              </a:rPr>
              <a:t>. </a:t>
            </a:r>
          </a:p>
          <a:p>
            <a:pPr lvl="2">
              <a:buFontTx/>
              <a:buChar char="-"/>
            </a:pPr>
            <a:r>
              <a:rPr lang="cs-CZ" dirty="0">
                <a:solidFill>
                  <a:srgbClr val="00FFFF"/>
                </a:solidFill>
              </a:rPr>
              <a:t>- styl s nabídkou </a:t>
            </a:r>
          </a:p>
          <a:p>
            <a:pPr lvl="2">
              <a:buFontTx/>
              <a:buChar char="-"/>
            </a:pPr>
            <a:r>
              <a:rPr lang="cs-CZ" dirty="0">
                <a:solidFill>
                  <a:srgbClr val="00FFFF"/>
                </a:solidFill>
              </a:rPr>
              <a:t>- samostatné řešení problému </a:t>
            </a:r>
          </a:p>
          <a:p>
            <a:pPr lvl="2">
              <a:buFontTx/>
              <a:buChar char="-"/>
            </a:pPr>
            <a:r>
              <a:rPr lang="cs-CZ" dirty="0">
                <a:solidFill>
                  <a:srgbClr val="00FFFF"/>
                </a:solidFill>
              </a:rPr>
              <a:t>- kruhový trénink</a:t>
            </a:r>
          </a:p>
        </p:txBody>
      </p:sp>
    </p:spTree>
    <p:extLst>
      <p:ext uri="{BB962C8B-B14F-4D97-AF65-F5344CB8AC3E}">
        <p14:creationId xmlns:p14="http://schemas.microsoft.com/office/powerpoint/2010/main" val="266048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557164" cy="535478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ÚVODNÍ ČÁST  </a:t>
            </a:r>
            <a:r>
              <a:rPr lang="cs-CZ" dirty="0"/>
              <a:t>– vázaný zástup, kruh, volně v prostoru</a:t>
            </a:r>
          </a:p>
          <a:p>
            <a:pPr marL="36576" indent="0">
              <a:buNone/>
            </a:pPr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PRŮPRAVNÁ Č</a:t>
            </a:r>
            <a:r>
              <a:rPr lang="cs-CZ" dirty="0"/>
              <a:t>. - volně v prostoru, v kruhu, na značkách (kytičky na zemi, obruče -domečky) !!! vytvořit si prostor  !!!!</a:t>
            </a:r>
          </a:p>
          <a:p>
            <a:pPr marL="36576" indent="0">
              <a:buNone/>
            </a:pPr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HLAVNÍ Č.</a:t>
            </a:r>
          </a:p>
          <a:p>
            <a:pPr lvl="1"/>
            <a:r>
              <a:rPr lang="cs-CZ" b="1" dirty="0">
                <a:solidFill>
                  <a:srgbClr val="FF99FF"/>
                </a:solidFill>
              </a:rPr>
              <a:t>- hromadně </a:t>
            </a:r>
            <a:r>
              <a:rPr lang="cs-CZ" dirty="0"/>
              <a:t>- s míčem, padák... - překážková dráha – určeny činnosti, nabídka, </a:t>
            </a:r>
            <a:r>
              <a:rPr lang="cs-CZ" dirty="0" err="1"/>
              <a:t>ind.volba</a:t>
            </a:r>
            <a:r>
              <a:rPr lang="cs-CZ" dirty="0"/>
              <a:t>.</a:t>
            </a:r>
          </a:p>
          <a:p>
            <a:pPr lvl="1"/>
            <a:r>
              <a:rPr lang="cs-CZ" b="1" dirty="0">
                <a:solidFill>
                  <a:srgbClr val="FF99FF"/>
                </a:solidFill>
              </a:rPr>
              <a:t>- skupinově </a:t>
            </a:r>
            <a:r>
              <a:rPr lang="cs-CZ" dirty="0"/>
              <a:t>- družstva – stejné úkoly, různé úkoly, různé nářadí - na stanovištích – určen postup, volný výběr...</a:t>
            </a:r>
          </a:p>
          <a:p>
            <a:pPr marL="448056" lvl="1" indent="0">
              <a:buNone/>
            </a:pPr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ZÁVĚREČNÁ Č.</a:t>
            </a:r>
            <a:r>
              <a:rPr lang="cs-CZ" dirty="0"/>
              <a:t> - hra </a:t>
            </a:r>
          </a:p>
          <a:p>
            <a:pPr marL="36576" indent="0"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rgbClr val="FFFF00"/>
                </a:solidFill>
              </a:rPr>
              <a:t>+ RELAXACE </a:t>
            </a:r>
            <a:r>
              <a:rPr lang="cs-CZ" dirty="0"/>
              <a:t>– uvolnění, protažení, reflexe</a:t>
            </a:r>
          </a:p>
        </p:txBody>
      </p:sp>
    </p:spTree>
    <p:extLst>
      <p:ext uri="{BB962C8B-B14F-4D97-AF65-F5344CB8AC3E}">
        <p14:creationId xmlns:p14="http://schemas.microsoft.com/office/powerpoint/2010/main" val="384588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618" y="457201"/>
            <a:ext cx="995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DOPORUČENÍ </a:t>
            </a:r>
            <a:br>
              <a:rPr lang="cs-CZ" dirty="0"/>
            </a:br>
            <a:r>
              <a:rPr lang="cs-CZ" sz="3600" dirty="0"/>
              <a:t>(WHO, NASPE, AAHPERD....)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436" y="1974274"/>
            <a:ext cx="9956800" cy="4525963"/>
          </a:xfrm>
        </p:spPr>
        <p:txBody>
          <a:bodyPr/>
          <a:lstStyle/>
          <a:p>
            <a:r>
              <a:rPr lang="cs-CZ" dirty="0"/>
              <a:t>PRO DĚTI 3 – 6 LET: </a:t>
            </a:r>
          </a:p>
          <a:p>
            <a:pPr lvl="1"/>
            <a:r>
              <a:rPr lang="cs-CZ" dirty="0"/>
              <a:t>- 60 minut ŘÍZENÉ AKTIVITY      !!!?</a:t>
            </a:r>
          </a:p>
          <a:p>
            <a:pPr lvl="1"/>
            <a:r>
              <a:rPr lang="cs-CZ" dirty="0"/>
              <a:t>- NEJMÉNĚ 60 minut spontánní  AKTIVITY </a:t>
            </a:r>
          </a:p>
          <a:p>
            <a:pPr marL="36576" indent="0">
              <a:buNone/>
            </a:pPr>
            <a:endParaRPr lang="cs-CZ" dirty="0"/>
          </a:p>
          <a:p>
            <a:r>
              <a:rPr lang="cs-CZ" dirty="0"/>
              <a:t>OBSAH: různorodé dovednosti – základ složitějších x max. 60 min. souvislého sezení </a:t>
            </a:r>
          </a:p>
          <a:p>
            <a:pPr marL="36576" indent="0">
              <a:buNone/>
            </a:pPr>
            <a:endParaRPr lang="cs-CZ" dirty="0"/>
          </a:p>
          <a:p>
            <a:r>
              <a:rPr lang="cs-CZ" dirty="0"/>
              <a:t>nevylučovat, nesrovnávat</a:t>
            </a:r>
          </a:p>
        </p:txBody>
      </p:sp>
    </p:spTree>
    <p:extLst>
      <p:ext uri="{BB962C8B-B14F-4D97-AF65-F5344CB8AC3E}">
        <p14:creationId xmlns:p14="http://schemas.microsoft.com/office/powerpoint/2010/main" val="3260494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995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VZDĚLÁVACÍ PROCES - ČINNOSTI </a:t>
            </a:r>
            <a:br>
              <a:rPr lang="cs-CZ" b="1" dirty="0">
                <a:solidFill>
                  <a:srgbClr val="0070C0"/>
                </a:solidFill>
              </a:rPr>
            </a:br>
            <a:r>
              <a:rPr lang="cs-CZ" sz="4000" dirty="0">
                <a:solidFill>
                  <a:srgbClr val="00B0F0"/>
                </a:solidFill>
              </a:rPr>
              <a:t>spontánní  +  řízené</a:t>
            </a:r>
            <a:br>
              <a:rPr lang="cs-CZ" sz="4000" dirty="0">
                <a:solidFill>
                  <a:srgbClr val="00B0F0"/>
                </a:solidFill>
              </a:rPr>
            </a:b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618" y="1600201"/>
            <a:ext cx="11014364" cy="522316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REŽIM DNE: </a:t>
            </a:r>
            <a:r>
              <a:rPr lang="cs-CZ" dirty="0"/>
              <a:t>pravidelnost?  - orientace dětí v programu</a:t>
            </a:r>
          </a:p>
          <a:p>
            <a:pPr marL="36576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dodržení RVP PV </a:t>
            </a:r>
            <a:r>
              <a:rPr lang="cs-CZ" dirty="0"/>
              <a:t>- vyvážený poměr…..    </a:t>
            </a:r>
          </a:p>
          <a:p>
            <a:pPr lvl="2"/>
            <a:r>
              <a:rPr lang="cs-CZ" dirty="0"/>
              <a:t>řízená  x  volná činnost </a:t>
            </a:r>
          </a:p>
          <a:p>
            <a:pPr lvl="2"/>
            <a:r>
              <a:rPr lang="cs-CZ" dirty="0"/>
              <a:t>dynamická  x  klidová </a:t>
            </a:r>
          </a:p>
          <a:p>
            <a:pPr marL="749808" lvl="2" indent="0">
              <a:buNone/>
            </a:pPr>
            <a:endParaRPr lang="cs-CZ" dirty="0"/>
          </a:p>
          <a:p>
            <a:r>
              <a:rPr lang="cs-CZ" dirty="0"/>
              <a:t>OPTIMUM: režim dne-řízená činnost pravidelně v režimu dne/týdne </a:t>
            </a:r>
          </a:p>
          <a:p>
            <a:pPr lvl="1"/>
            <a:r>
              <a:rPr lang="cs-CZ" dirty="0"/>
              <a:t>- spontánní při volné hře a při pobytu venku (dostatečně intenzivní) +respektování potřeb dětí - nepravidelné vřazování aktivity volné i řízené podle potřeby </a:t>
            </a:r>
          </a:p>
          <a:p>
            <a:pPr lvl="1"/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FF99FF"/>
                </a:solidFill>
              </a:rPr>
              <a:t>RIZIKA: </a:t>
            </a:r>
            <a:r>
              <a:rPr lang="cs-CZ" dirty="0"/>
              <a:t>pouze nahodilé vřazování </a:t>
            </a:r>
            <a:r>
              <a:rPr lang="cs-CZ" dirty="0" err="1"/>
              <a:t>poh</a:t>
            </a:r>
            <a:r>
              <a:rPr lang="cs-CZ" dirty="0"/>
              <a:t>. čin.,  bez podnětných nových činností, nevhodně volený obsah, nedostatečná  (omezovaná) intenzita</a:t>
            </a:r>
          </a:p>
        </p:txBody>
      </p:sp>
    </p:spTree>
    <p:extLst>
      <p:ext uri="{BB962C8B-B14F-4D97-AF65-F5344CB8AC3E}">
        <p14:creationId xmlns:p14="http://schemas.microsoft.com/office/powerpoint/2010/main" val="322549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27038"/>
            <a:ext cx="9956800" cy="1143000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rgbClr val="FF0000"/>
                </a:solidFill>
              </a:rPr>
              <a:t>Podmínky </a:t>
            </a:r>
            <a:br>
              <a:rPr lang="cs-CZ" dirty="0"/>
            </a:br>
            <a:r>
              <a:rPr lang="cs-CZ" dirty="0"/>
              <a:t>podněcující učení, které vytváří učitel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905001"/>
            <a:ext cx="9956800" cy="4525963"/>
          </a:xfrm>
        </p:spPr>
        <p:txBody>
          <a:bodyPr/>
          <a:lstStyle/>
          <a:p>
            <a:r>
              <a:rPr lang="cs-CZ" dirty="0"/>
              <a:t>Stanovit cíl</a:t>
            </a:r>
          </a:p>
          <a:p>
            <a:r>
              <a:rPr lang="cs-CZ" dirty="0"/>
              <a:t>Správně strukturovat činnost</a:t>
            </a:r>
          </a:p>
          <a:p>
            <a:r>
              <a:rPr lang="cs-CZ" dirty="0"/>
              <a:t>Poskytnout zpětnou informaci</a:t>
            </a:r>
          </a:p>
          <a:p>
            <a:r>
              <a:rPr lang="cs-CZ" dirty="0"/>
              <a:t>Poskytnout pocit úspěchu</a:t>
            </a:r>
          </a:p>
          <a:p>
            <a:r>
              <a:rPr lang="cs-CZ" dirty="0"/>
              <a:t>Provokovat myšlenkovou činnost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792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Efektivita TV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Komplexní proces, více složek, posuzujeme vždy jen určité hledisko</a:t>
            </a:r>
          </a:p>
          <a:p>
            <a:endParaRPr lang="cs-CZ" dirty="0"/>
          </a:p>
          <a:p>
            <a:r>
              <a:rPr lang="cs-CZ" dirty="0"/>
              <a:t>Pokroky v učení</a:t>
            </a:r>
          </a:p>
          <a:p>
            <a:r>
              <a:rPr lang="cs-CZ" dirty="0"/>
              <a:t>Intenzita zatížení</a:t>
            </a:r>
          </a:p>
          <a:p>
            <a:r>
              <a:rPr lang="cs-CZ" dirty="0"/>
              <a:t>Využití času v hodině (chronometráž)</a:t>
            </a:r>
          </a:p>
          <a:p>
            <a:r>
              <a:rPr lang="cs-CZ" dirty="0"/>
              <a:t>Didaktická interakce (učitel-dítě; metoda SPIN)</a:t>
            </a:r>
          </a:p>
          <a:p>
            <a:r>
              <a:rPr lang="cs-CZ" dirty="0"/>
              <a:t>Sociální aspekty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Nedostatky v organizaci a řízení TV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???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činnosti učitele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Názorná ukázka</a:t>
            </a:r>
          </a:p>
          <a:p>
            <a:r>
              <a:rPr lang="cs-CZ" dirty="0"/>
              <a:t>Podněcování, motivace</a:t>
            </a:r>
          </a:p>
          <a:p>
            <a:r>
              <a:rPr lang="cs-CZ" dirty="0"/>
              <a:t>Opravování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Nejdůležitější činnost dítěte ???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při organizaci pozor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Promyšlená příprava (struktura, pomůcky…)</a:t>
            </a:r>
          </a:p>
          <a:p>
            <a:r>
              <a:rPr lang="cs-CZ" dirty="0"/>
              <a:t>Organizace dětí (skupiny – jak?, počet?)</a:t>
            </a:r>
          </a:p>
          <a:p>
            <a:r>
              <a:rPr lang="cs-CZ" dirty="0"/>
              <a:t>Vysvětlování</a:t>
            </a:r>
          </a:p>
          <a:p>
            <a:r>
              <a:rPr lang="cs-CZ" dirty="0"/>
              <a:t>Komunikace (jednostranná=pasivní přijímání, jak tedy?)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Zdroj informací pro učitele</a:t>
            </a:r>
          </a:p>
          <a:p>
            <a:endParaRPr lang="cs-CZ" dirty="0"/>
          </a:p>
          <a:p>
            <a:r>
              <a:rPr lang="cs-CZ" dirty="0"/>
              <a:t>Vstupní</a:t>
            </a:r>
          </a:p>
          <a:p>
            <a:r>
              <a:rPr lang="cs-CZ" dirty="0"/>
              <a:t>Průběžné </a:t>
            </a:r>
          </a:p>
          <a:p>
            <a:r>
              <a:rPr lang="cs-CZ" dirty="0"/>
              <a:t>Výstupní</a:t>
            </a:r>
          </a:p>
          <a:p>
            <a:endParaRPr lang="cs-CZ" dirty="0"/>
          </a:p>
          <a:p>
            <a:r>
              <a:rPr lang="cs-CZ" dirty="0"/>
              <a:t>Diagnostické metody: pozorování, rozhovor, testování</a:t>
            </a:r>
          </a:p>
          <a:p>
            <a:endParaRPr lang="cs-CZ" dirty="0"/>
          </a:p>
          <a:p>
            <a:r>
              <a:rPr lang="cs-CZ"/>
              <a:t>Standardizované testy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8D303-8A91-48C8-B918-FB747D80E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FORMY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577ABA-1F9C-45FA-879D-FC2287B25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ŘÍZENÉ</a:t>
            </a:r>
          </a:p>
          <a:p>
            <a:r>
              <a:rPr lang="cs-CZ" dirty="0"/>
              <a:t>ČÁSTEČNĚ ŘÍZENÉ </a:t>
            </a:r>
          </a:p>
          <a:p>
            <a:r>
              <a:rPr lang="cs-CZ" dirty="0"/>
              <a:t>SPONTÁNNÍ</a:t>
            </a:r>
          </a:p>
          <a:p>
            <a:endParaRPr lang="cs-CZ" dirty="0"/>
          </a:p>
          <a:p>
            <a:r>
              <a:rPr lang="cs-CZ" dirty="0"/>
              <a:t>JINÉ</a:t>
            </a:r>
          </a:p>
        </p:txBody>
      </p:sp>
    </p:spTree>
    <p:extLst>
      <p:ext uri="{BB962C8B-B14F-4D97-AF65-F5344CB8AC3E}">
        <p14:creationId xmlns:p14="http://schemas.microsoft.com/office/powerpoint/2010/main" val="2431224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5636" y="200891"/>
            <a:ext cx="11097491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ORGANIZAČNÍ FORMY TV:  POHYB V REŽIMU DNE V  MŠ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636" y="955964"/>
            <a:ext cx="11277600" cy="6334522"/>
          </a:xfrm>
        </p:spPr>
        <p:txBody>
          <a:bodyPr>
            <a:normAutofit fontScale="70000" lnSpcReduction="20000"/>
          </a:bodyPr>
          <a:lstStyle/>
          <a:p>
            <a:r>
              <a:rPr lang="cs-CZ" sz="3100" b="1" dirty="0">
                <a:solidFill>
                  <a:srgbClr val="FFFF00"/>
                </a:solidFill>
              </a:rPr>
              <a:t>SPONTÁNNÍ </a:t>
            </a:r>
            <a:r>
              <a:rPr lang="cs-CZ" sz="3100" dirty="0"/>
              <a:t>                   </a:t>
            </a:r>
          </a:p>
          <a:p>
            <a:pPr lvl="1"/>
            <a:r>
              <a:rPr lang="cs-CZ" sz="3100" dirty="0"/>
              <a:t>Podmínky: prostor čas pomůcky </a:t>
            </a:r>
          </a:p>
          <a:p>
            <a:pPr lvl="1"/>
            <a:r>
              <a:rPr lang="cs-CZ" sz="3100" dirty="0"/>
              <a:t>Učitelka !!</a:t>
            </a:r>
          </a:p>
          <a:p>
            <a:pPr lvl="1"/>
            <a:endParaRPr lang="cs-CZ" sz="3100" dirty="0"/>
          </a:p>
          <a:p>
            <a:r>
              <a:rPr lang="cs-CZ" sz="3100" b="1" dirty="0">
                <a:solidFill>
                  <a:srgbClr val="FFFF00"/>
                </a:solidFill>
              </a:rPr>
              <a:t>ČÁSTEČNÉ ŘÍZENÉ </a:t>
            </a:r>
            <a:r>
              <a:rPr lang="cs-CZ" sz="3100" dirty="0"/>
              <a:t>– nabídka, hry,</a:t>
            </a:r>
          </a:p>
          <a:p>
            <a:pPr marL="36576" indent="0">
              <a:buNone/>
            </a:pPr>
            <a:endParaRPr lang="cs-CZ" sz="3100" dirty="0"/>
          </a:p>
          <a:p>
            <a:r>
              <a:rPr lang="cs-CZ" sz="3100" b="1" dirty="0">
                <a:solidFill>
                  <a:srgbClr val="FFFF00"/>
                </a:solidFill>
              </a:rPr>
              <a:t>ŘÍZENÉ</a:t>
            </a:r>
            <a:r>
              <a:rPr lang="cs-CZ" sz="3100" dirty="0"/>
              <a:t> </a:t>
            </a:r>
          </a:p>
          <a:p>
            <a:pPr lvl="1"/>
            <a:r>
              <a:rPr lang="cs-CZ" sz="3100" dirty="0"/>
              <a:t>TV chvilky - spontánní / řízené//motivační/ regenerační/vyrovnávací </a:t>
            </a:r>
          </a:p>
          <a:p>
            <a:pPr lvl="1"/>
            <a:r>
              <a:rPr lang="cs-CZ" sz="3100" dirty="0"/>
              <a:t>TV celek – kratší, delší...  CÍLE</a:t>
            </a:r>
          </a:p>
          <a:p>
            <a:pPr lvl="1"/>
            <a:r>
              <a:rPr lang="cs-CZ" sz="3100" dirty="0"/>
              <a:t>TV jednotky</a:t>
            </a:r>
          </a:p>
          <a:p>
            <a:pPr lvl="1"/>
            <a:r>
              <a:rPr lang="cs-CZ" sz="3100" dirty="0"/>
              <a:t>Ranní cvičení</a:t>
            </a:r>
          </a:p>
          <a:p>
            <a:endParaRPr lang="cs-CZ" dirty="0"/>
          </a:p>
          <a:p>
            <a:r>
              <a:rPr lang="cs-CZ" sz="2800" dirty="0">
                <a:solidFill>
                  <a:srgbClr val="00FFFF"/>
                </a:solidFill>
              </a:rPr>
              <a:t>kursy </a:t>
            </a:r>
          </a:p>
          <a:p>
            <a:r>
              <a:rPr lang="cs-CZ" sz="2800" dirty="0">
                <a:solidFill>
                  <a:srgbClr val="00FFFF"/>
                </a:solidFill>
              </a:rPr>
              <a:t>pobyty </a:t>
            </a:r>
          </a:p>
          <a:p>
            <a:r>
              <a:rPr lang="cs-CZ" sz="2800" dirty="0">
                <a:solidFill>
                  <a:srgbClr val="00FFFF"/>
                </a:solidFill>
              </a:rPr>
              <a:t>vycházky </a:t>
            </a:r>
          </a:p>
          <a:p>
            <a:r>
              <a:rPr lang="cs-CZ" sz="2800" dirty="0">
                <a:solidFill>
                  <a:srgbClr val="00FFFF"/>
                </a:solidFill>
              </a:rPr>
              <a:t>výlety                                                                             </a:t>
            </a:r>
          </a:p>
          <a:p>
            <a:r>
              <a:rPr lang="cs-CZ" sz="2800" dirty="0">
                <a:solidFill>
                  <a:srgbClr val="00FFFF"/>
                </a:solidFill>
              </a:rPr>
              <a:t>zájmové – kroužky, nabídka MŠ </a:t>
            </a:r>
          </a:p>
          <a:p>
            <a:r>
              <a:rPr lang="cs-CZ" sz="2800" dirty="0">
                <a:solidFill>
                  <a:srgbClr val="00FFFF"/>
                </a:solidFill>
              </a:rPr>
              <a:t>prezentace - besídky, vystoupení</a:t>
            </a:r>
          </a:p>
        </p:txBody>
      </p:sp>
    </p:spTree>
    <p:extLst>
      <p:ext uri="{BB962C8B-B14F-4D97-AF65-F5344CB8AC3E}">
        <p14:creationId xmlns:p14="http://schemas.microsoft.com/office/powerpoint/2010/main" val="375172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073" y="0"/>
            <a:ext cx="9956800" cy="1143000"/>
          </a:xfrm>
        </p:spPr>
        <p:txBody>
          <a:bodyPr/>
          <a:lstStyle/>
          <a:p>
            <a:r>
              <a:rPr lang="cs-CZ" dirty="0"/>
              <a:t>POHYBOVÉ CHVILKY – FUNKCE 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1011383"/>
            <a:ext cx="12067308" cy="584661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rgbClr val="FF99FF"/>
                </a:solidFill>
              </a:rPr>
              <a:t>a) KOMPENZAČNÍ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99FF"/>
                </a:solidFill>
              </a:rPr>
              <a:t>b) REGENERAČNÍ, RELAXAČNÍ CHVILKA</a:t>
            </a:r>
            <a:r>
              <a:rPr lang="cs-CZ" dirty="0"/>
              <a:t>  </a:t>
            </a:r>
          </a:p>
          <a:p>
            <a:r>
              <a:rPr lang="cs-CZ" dirty="0">
                <a:solidFill>
                  <a:srgbClr val="FF99FF"/>
                </a:solidFill>
              </a:rPr>
              <a:t>c) PŘÍPRAVNÁ POHYBOVÁ CHVILKA</a:t>
            </a:r>
            <a:endParaRPr lang="cs-CZ" dirty="0"/>
          </a:p>
          <a:p>
            <a:r>
              <a:rPr lang="cs-CZ" dirty="0">
                <a:solidFill>
                  <a:srgbClr val="FF99FF"/>
                </a:solidFill>
              </a:rPr>
              <a:t>d) KRÁTKÁ POHYBOVÁ CHVILKA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99FF"/>
                </a:solidFill>
              </a:rPr>
              <a:t>e) V ZÁVISLOTI NA POČASÍ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99FF"/>
                </a:solidFill>
              </a:rPr>
              <a:t>f) PROHLUBOVÁNÍ POZNATKŮ </a:t>
            </a:r>
            <a:endParaRPr lang="cs-CZ" dirty="0"/>
          </a:p>
          <a:p>
            <a:r>
              <a:rPr lang="cs-CZ" dirty="0">
                <a:solidFill>
                  <a:srgbClr val="FF99FF"/>
                </a:solidFill>
              </a:rPr>
              <a:t>g) SE ZDRAVOTNÍM PŮSOBENÍM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80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073" y="0"/>
            <a:ext cx="9956800" cy="1143000"/>
          </a:xfrm>
        </p:spPr>
        <p:txBody>
          <a:bodyPr/>
          <a:lstStyle/>
          <a:p>
            <a:r>
              <a:rPr lang="cs-CZ" dirty="0"/>
              <a:t>POHYBOVÉ CHVILKY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1011383"/>
            <a:ext cx="12067308" cy="584661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Pohybová chvilka může mít různou funkci: </a:t>
            </a:r>
          </a:p>
          <a:p>
            <a:endParaRPr lang="cs-CZ" dirty="0"/>
          </a:p>
          <a:p>
            <a:r>
              <a:rPr lang="cs-CZ" dirty="0">
                <a:solidFill>
                  <a:srgbClr val="FF99FF"/>
                </a:solidFill>
              </a:rPr>
              <a:t>a) KOMPENZAČNÍ</a:t>
            </a:r>
            <a:r>
              <a:rPr lang="cs-CZ" dirty="0"/>
              <a:t> – poskytuje dětem krátký odpočinek od statické, dlouhotrvající polohy (pokud např. děti dlouho seděly) – je poté vhodné využít některých vyrovnávacích nebo protahujících cviků. </a:t>
            </a:r>
          </a:p>
          <a:p>
            <a:r>
              <a:rPr lang="cs-CZ" dirty="0">
                <a:solidFill>
                  <a:srgbClr val="FF99FF"/>
                </a:solidFill>
              </a:rPr>
              <a:t>b) REGENERAČNÍ, RELAXAČNÍ CHVILKA</a:t>
            </a:r>
            <a:r>
              <a:rPr lang="cs-CZ" dirty="0"/>
              <a:t> – pomáhá pak od psychické zátěže a není omezena přesnými pohyby (vytřepání končetin, poskoky, apod.). Může být také využita jako říkadlo spojené s rytmizací a hrou na tělo. </a:t>
            </a:r>
          </a:p>
          <a:p>
            <a:r>
              <a:rPr lang="cs-CZ" dirty="0">
                <a:solidFill>
                  <a:srgbClr val="FF99FF"/>
                </a:solidFill>
              </a:rPr>
              <a:t>c) PŘÍPRAVNÁ POHYBOVÁ CHVILKA </a:t>
            </a:r>
            <a:r>
              <a:rPr lang="cs-CZ" dirty="0"/>
              <a:t>– připravuje děti na další činnost.</a:t>
            </a:r>
          </a:p>
          <a:p>
            <a:r>
              <a:rPr lang="cs-CZ" dirty="0">
                <a:solidFill>
                  <a:srgbClr val="FF99FF"/>
                </a:solidFill>
              </a:rPr>
              <a:t>d) KRÁTKÁ POHYBOVÁ CHVILKA</a:t>
            </a:r>
            <a:r>
              <a:rPr lang="cs-CZ" dirty="0"/>
              <a:t> – zpříjemňuje čekání (např. na autobus, na vstup do bazénu). </a:t>
            </a:r>
          </a:p>
          <a:p>
            <a:r>
              <a:rPr lang="cs-CZ" dirty="0">
                <a:solidFill>
                  <a:srgbClr val="FF99FF"/>
                </a:solidFill>
              </a:rPr>
              <a:t>e) V ZÁVISLOTI NA POČASÍ</a:t>
            </a:r>
            <a:r>
              <a:rPr lang="cs-CZ" dirty="0"/>
              <a:t> – kdy je dětem zima (zaskáčeme si, zadupeme nohama, apod.). </a:t>
            </a:r>
          </a:p>
          <a:p>
            <a:r>
              <a:rPr lang="cs-CZ" dirty="0">
                <a:solidFill>
                  <a:srgbClr val="FF99FF"/>
                </a:solidFill>
              </a:rPr>
              <a:t>f) PROHLUBOVÁNÍ POZNATKŮ </a:t>
            </a:r>
            <a:r>
              <a:rPr lang="cs-CZ" dirty="0"/>
              <a:t>– v rámci projektu, může být také předělem mezi činnostmi. </a:t>
            </a:r>
          </a:p>
          <a:p>
            <a:r>
              <a:rPr lang="cs-CZ" dirty="0">
                <a:solidFill>
                  <a:srgbClr val="FF99FF"/>
                </a:solidFill>
              </a:rPr>
              <a:t>g) SE ZDRAVOTNÍM PŮSOBENÍM </a:t>
            </a:r>
            <a:r>
              <a:rPr lang="cs-CZ" dirty="0"/>
              <a:t>– zaměřena na protažení a aktivování svalů, které mohou přinést ortopedické problémy </a:t>
            </a:r>
          </a:p>
        </p:txBody>
      </p:sp>
    </p:spTree>
    <p:extLst>
      <p:ext uri="{BB962C8B-B14F-4D97-AF65-F5344CB8AC3E}">
        <p14:creationId xmlns:p14="http://schemas.microsoft.com/office/powerpoint/2010/main" val="44270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Delší pohybový celek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Probíhá většinou v rámci určitého tématu, kdy spojí hru s motivovaným protažením nebo cvičení s hudbou. </a:t>
            </a:r>
          </a:p>
          <a:p>
            <a:endParaRPr lang="cs-CZ" dirty="0"/>
          </a:p>
          <a:p>
            <a:r>
              <a:rPr lang="cs-CZ" dirty="0"/>
              <a:t>je také možné dětem nabízet </a:t>
            </a:r>
            <a:r>
              <a:rPr lang="cs-CZ" dirty="0">
                <a:solidFill>
                  <a:srgbClr val="FFFF00"/>
                </a:solidFill>
              </a:rPr>
              <a:t>různé pomůcky, nářadí nebo náčiní </a:t>
            </a:r>
          </a:p>
        </p:txBody>
      </p:sp>
    </p:spTree>
    <p:extLst>
      <p:ext uri="{BB962C8B-B14F-4D97-AF65-F5344CB8AC3E}">
        <p14:creationId xmlns:p14="http://schemas.microsoft.com/office/powerpoint/2010/main" val="247645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Tělovýchovná jednotka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zařazována do programu mateřské školy pravidelně, a to jedenkrát nebo i vícekrát týdně</a:t>
            </a:r>
          </a:p>
          <a:p>
            <a:r>
              <a:rPr lang="cs-CZ" dirty="0"/>
              <a:t> cílem je naučit děti novým dovednostem nebo zlepšovat Jejich pohybovou kulturu</a:t>
            </a:r>
          </a:p>
          <a:p>
            <a:r>
              <a:rPr lang="cs-CZ" dirty="0"/>
              <a:t> řízení a organizace této jednotky, byla podpořena motivací, hrou, nápodobou a vycházela ze schopností dětí</a:t>
            </a:r>
          </a:p>
          <a:p>
            <a:endParaRPr lang="cs-CZ" dirty="0"/>
          </a:p>
          <a:p>
            <a:r>
              <a:rPr lang="cs-CZ" dirty="0"/>
              <a:t>tělovýchovný celek: hra – </a:t>
            </a:r>
            <a:r>
              <a:rPr lang="cs-CZ" dirty="0" err="1"/>
              <a:t>záměřené</a:t>
            </a:r>
            <a:r>
              <a:rPr lang="cs-CZ" dirty="0"/>
              <a:t> cviky - hra</a:t>
            </a:r>
          </a:p>
          <a:p>
            <a:r>
              <a:rPr lang="cs-CZ" dirty="0"/>
              <a:t>tělovýchovný celek: hra – průpravná č. – hlavní č. - hra, </a:t>
            </a:r>
            <a:r>
              <a:rPr lang="cs-CZ" dirty="0" err="1"/>
              <a:t>relax</a:t>
            </a:r>
            <a:endParaRPr lang="cs-CZ" dirty="0"/>
          </a:p>
          <a:p>
            <a:pPr marL="3657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92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FABF1-1272-4CF8-9C06-CDD16AB8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cvičební jednotky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23AC5A-D9C7-418D-9F1D-6C4A06A3B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2108" y="3317790"/>
            <a:ext cx="1935892" cy="1439561"/>
          </a:xfrm>
        </p:spPr>
        <p:txBody>
          <a:bodyPr/>
          <a:lstStyle/>
          <a:p>
            <a:r>
              <a:rPr lang="cs-CZ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703365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Postup tělovýchovné jednotky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691" y="1417638"/>
            <a:ext cx="11582400" cy="511925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 1. Část – </a:t>
            </a:r>
            <a:r>
              <a:rPr lang="cs-CZ" b="1" dirty="0">
                <a:solidFill>
                  <a:srgbClr val="FFFF00"/>
                </a:solidFill>
              </a:rPr>
              <a:t>hra v úvodu </a:t>
            </a:r>
            <a:r>
              <a:rPr lang="cs-CZ" dirty="0"/>
              <a:t>– jednoduchá a známá s cílem zahřát svaly a vtáhnout děti do společné řízené činnosti. </a:t>
            </a:r>
          </a:p>
          <a:p>
            <a:r>
              <a:rPr lang="cs-CZ" dirty="0"/>
              <a:t>2. Část – motivovanými cviky vést děti k </a:t>
            </a:r>
            <a:r>
              <a:rPr lang="cs-CZ" b="1" dirty="0">
                <a:solidFill>
                  <a:srgbClr val="FFFF00"/>
                </a:solidFill>
              </a:rPr>
              <a:t>protažení svalů s tendencí se zkracovat, posilovat svaly ochabující</a:t>
            </a:r>
            <a:r>
              <a:rPr lang="cs-CZ" dirty="0"/>
              <a:t>. Připravuje děti na další cvičení. </a:t>
            </a:r>
          </a:p>
          <a:p>
            <a:r>
              <a:rPr lang="cs-CZ" dirty="0"/>
              <a:t>3. Část – nabídka nejrůznějších činností s využitím pomůcek, náčiní a nářadí. Mohou se zde vykytovat jak činnosti, které děti již znají, nebo také činnosti nové pro rozvoj dalších jiných dovedností. (</a:t>
            </a:r>
            <a:r>
              <a:rPr lang="cs-CZ" sz="1900" dirty="0"/>
              <a:t>Umožňuje dětem si tyto úkoly vybírat dle svého uvážení, zkoušet si ty, ke kterým výkonnostně dospěly. Zde je velmi důležitý individuální přístup a podpora učitele</a:t>
            </a:r>
            <a:r>
              <a:rPr lang="cs-CZ" dirty="0"/>
              <a:t>.) </a:t>
            </a:r>
          </a:p>
          <a:p>
            <a:r>
              <a:rPr lang="cs-CZ" dirty="0"/>
              <a:t>4. Část – opět </a:t>
            </a:r>
            <a:r>
              <a:rPr lang="cs-CZ" b="1" dirty="0">
                <a:solidFill>
                  <a:srgbClr val="FFFF00"/>
                </a:solidFill>
              </a:rPr>
              <a:t>zařazení hry pro psychické uvolnění</a:t>
            </a:r>
            <a:r>
              <a:rPr lang="cs-CZ" dirty="0"/>
              <a:t>. Hry motivující, pozitivní a dynamické, které děti znovu spojují do kolektivu.  </a:t>
            </a:r>
          </a:p>
          <a:p>
            <a:r>
              <a:rPr lang="cs-CZ" dirty="0"/>
              <a:t>5. Část – </a:t>
            </a:r>
            <a:r>
              <a:rPr lang="cs-CZ" b="1" dirty="0">
                <a:solidFill>
                  <a:srgbClr val="FFFF00"/>
                </a:solidFill>
              </a:rPr>
              <a:t>uvolnění</a:t>
            </a:r>
            <a:r>
              <a:rPr lang="cs-CZ" dirty="0"/>
              <a:t>, vytřepání svalů, odpočinek v závislosti na tělesné i psychické únavě dětí.</a:t>
            </a:r>
          </a:p>
        </p:txBody>
      </p:sp>
    </p:spTree>
    <p:extLst>
      <p:ext uri="{BB962C8B-B14F-4D97-AF65-F5344CB8AC3E}">
        <p14:creationId xmlns:p14="http://schemas.microsoft.com/office/powerpoint/2010/main" val="60709026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6587</TotalTime>
  <Words>993</Words>
  <Application>Microsoft Office PowerPoint</Application>
  <PresentationFormat>Širokoúhlá obrazovka</PresentationFormat>
  <Paragraphs>163</Paragraphs>
  <Slides>20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Franklin Gothic Book</vt:lpstr>
      <vt:lpstr>Wingdings 2</vt:lpstr>
      <vt:lpstr>Technický</vt:lpstr>
      <vt:lpstr>POHYB V REŽIMU DNE V  MŠ</vt:lpstr>
      <vt:lpstr>ORGANIZAČNÍ FORMY</vt:lpstr>
      <vt:lpstr>ORGANIZAČNÍ FORMY TV:  POHYB V REŽIMU DNE V  MŠ </vt:lpstr>
      <vt:lpstr>POHYBOVÉ CHVILKY – FUNKCE ? </vt:lpstr>
      <vt:lpstr>POHYBOVÉ CHVILKY</vt:lpstr>
      <vt:lpstr>Delší pohybový celek </vt:lpstr>
      <vt:lpstr>Tělovýchovná jednotka </vt:lpstr>
      <vt:lpstr>Struktura cvičební jednotky</vt:lpstr>
      <vt:lpstr> Postup tělovýchovné jednotky</vt:lpstr>
      <vt:lpstr>FORMY SOCIÁLNĚ INTERAKČNÍ   ???    METODICKO - ORGANIZAČNÍ</vt:lpstr>
      <vt:lpstr>Prezentace aplikace PowerPoint</vt:lpstr>
      <vt:lpstr>DOPORUČENÍ  (WHO, NASPE, AAHPERD....) </vt:lpstr>
      <vt:lpstr>VZDĚLÁVACÍ PROCES - ČINNOSTI  spontánní  +  řízené </vt:lpstr>
      <vt:lpstr>Podmínky  podněcující učení, které vytváří učitel</vt:lpstr>
      <vt:lpstr>Efektivita TV procesu</vt:lpstr>
      <vt:lpstr>Nedostatky v organizaci a řízení TV</vt:lpstr>
      <vt:lpstr>Nejdůležitější činnosti učitele </vt:lpstr>
      <vt:lpstr>Na co si dát při organizaci pozor</vt:lpstr>
      <vt:lpstr>DIAGNOSTIKA</vt:lpstr>
      <vt:lpstr>Diagnostické metody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Tereza Vojtíková</cp:lastModifiedBy>
  <cp:revision>174</cp:revision>
  <dcterms:created xsi:type="dcterms:W3CDTF">2018-09-25T10:09:13Z</dcterms:created>
  <dcterms:modified xsi:type="dcterms:W3CDTF">2021-10-31T18:40:31Z</dcterms:modified>
</cp:coreProperties>
</file>