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9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8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C11680E-B1B0-58A5-B57E-B31602AA72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E6F79FD1-D619-FC93-467B-A58A35EE3E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8C15FDC-75A7-FF4F-353B-EFA1F62835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B2531-2B73-4FB9-872E-1ECD17CA6661}" type="datetimeFigureOut">
              <a:rPr lang="cs-CZ" smtClean="0"/>
              <a:t>02.08.2023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D329DE1-F401-D361-8CEE-73A58205B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9DAC477-8E70-F0CC-2697-C5E82F4A7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56A90-000B-4478-BB5E-8062D0557C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2731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C607CB8-8380-C8CD-35FB-CE13389B14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15A97034-E0B5-E9DD-2851-B6BEF099CD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AA5AF62-AC30-70C5-D120-DA18062EBC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B2531-2B73-4FB9-872E-1ECD17CA6661}" type="datetimeFigureOut">
              <a:rPr lang="cs-CZ" smtClean="0"/>
              <a:t>02.08.2023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146F437-C837-58EB-9AFB-93CD101479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48B29A8-86B9-B943-4992-50C7E281A6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56A90-000B-4478-BB5E-8062D0557C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947602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8F6A349B-8C64-2991-A497-204D142A69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0B41C8FB-05D1-BD54-AEDC-7F7876A0DE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80418B2-C9CE-81C8-A9AB-5499D254A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B2531-2B73-4FB9-872E-1ECD17CA6661}" type="datetimeFigureOut">
              <a:rPr lang="cs-CZ" smtClean="0"/>
              <a:t>02.08.2023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A593C54-5D53-4A3E-56E0-55E5A121B6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9AC2121-A6F6-F675-A6EA-8EBD89837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56A90-000B-4478-BB5E-8062D0557C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4571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ED262BD-9FA7-58FA-1509-1F61603C67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62870D1-065F-BCAD-3F1F-E86339781C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FFF4926-7F97-5200-230F-D3365C172C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B2531-2B73-4FB9-872E-1ECD17CA6661}" type="datetimeFigureOut">
              <a:rPr lang="cs-CZ" smtClean="0"/>
              <a:t>02.08.2023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4415C57-7D79-3412-5374-F802853445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58ABAB7-ADB9-EB8B-9E3E-769CA25B7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56A90-000B-4478-BB5E-8062D0557C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84152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B794765-D867-5B52-F89F-3A6EB2F2C5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9E91B469-9E68-7C97-826B-3FD76F4E87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4DEBD0D-E117-9815-F540-1C50C17684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B2531-2B73-4FB9-872E-1ECD17CA6661}" type="datetimeFigureOut">
              <a:rPr lang="cs-CZ" smtClean="0"/>
              <a:t>02.08.2023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4D10179-5201-7E3F-2099-22A219E818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EC10F03-C8F2-203B-7585-467AC2A3A6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56A90-000B-4478-BB5E-8062D0557C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02609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421A4FE-35E8-C08D-79EB-DDCAB12096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D86594D-DC25-E377-326F-AA5A3D7C7E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26D5E374-DE47-1E14-4D7A-D40C93FFAF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AA5DF6E2-D7BB-F940-3CB3-44E8600587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B2531-2B73-4FB9-872E-1ECD17CA6661}" type="datetimeFigureOut">
              <a:rPr lang="cs-CZ" smtClean="0"/>
              <a:t>02.08.2023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9008DD2-6071-454B-ECFD-4105507438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6186DA8-EF31-8BE1-F995-C71BB4C93E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56A90-000B-4478-BB5E-8062D0557C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83580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CCE2EDC-7215-569B-42C5-6DDD1A7C95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2D3A3727-ECF8-B299-FCB8-08C5E85F92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EF377405-50BD-EA4C-BA44-C0F06DAAEB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F5DA287C-7332-98D3-8387-F2774FE24D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0A54C05B-AC84-4E20-8C03-6D81A44F6E2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B8665573-C8A1-3361-88B4-557B3F06D3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B2531-2B73-4FB9-872E-1ECD17CA6661}" type="datetimeFigureOut">
              <a:rPr lang="cs-CZ" smtClean="0"/>
              <a:t>02.08.2023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EA9B28B1-4210-7EF0-64D0-F22574DDC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CE6B9395-59E9-C799-9CFF-88DBB54F9E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56A90-000B-4478-BB5E-8062D0557C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61549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68C2BCF-D563-FB38-00C4-F90F3D0377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04CEFE2B-715D-3A3A-A2E8-30CD132BF9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B2531-2B73-4FB9-872E-1ECD17CA6661}" type="datetimeFigureOut">
              <a:rPr lang="cs-CZ" smtClean="0"/>
              <a:t>02.08.2023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EA420B2F-E077-AB4F-0769-0A836CBA2B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E66312B0-004A-C44D-9D20-4A92DD0C8A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56A90-000B-4478-BB5E-8062D0557C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140382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C8C011FF-5671-238E-3A7D-AA09DD2035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B2531-2B73-4FB9-872E-1ECD17CA6661}" type="datetimeFigureOut">
              <a:rPr lang="cs-CZ" smtClean="0"/>
              <a:t>02.08.2023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A354EC8A-704A-8093-F058-35B8A65518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B8C9C08-8347-3D2A-CBDB-513D58B735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56A90-000B-4478-BB5E-8062D0557C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47233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CFF23FF-32D0-611D-C59A-00B4FAF18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EBE4774-0120-92CD-B99B-13464375B2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8B43C938-7EB7-C773-F9B2-EDC7ACA41E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9E91EB25-02BC-DBB1-79A8-8F26D4044B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B2531-2B73-4FB9-872E-1ECD17CA6661}" type="datetimeFigureOut">
              <a:rPr lang="cs-CZ" smtClean="0"/>
              <a:t>02.08.2023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4F00D63D-40F6-7DAA-0F0A-F67A20BD2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B350F736-FE84-D8E5-ED5F-87BABE1AD4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56A90-000B-4478-BB5E-8062D0557C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86041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E165550-1C04-E5A0-C033-BC20FEDEA6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3D65A542-20B2-B509-DB60-B5E7259672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25F5AD7B-920B-436B-2689-819EB71879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28630F40-FA9D-14E5-7343-7ABA238BF6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B2531-2B73-4FB9-872E-1ECD17CA6661}" type="datetimeFigureOut">
              <a:rPr lang="cs-CZ" smtClean="0"/>
              <a:t>02.08.2023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5DBD0594-C93A-6421-6D91-C02C9C971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09F3F0E-336A-2881-91DA-0D9FA2C7F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56A90-000B-4478-BB5E-8062D0557C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2336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7A710526-1E2C-1B8A-0FF5-9D138F507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20A86CDA-0582-0F91-9D00-190198F0CD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EFA61BA-5E05-1180-DB10-3AC59BAC75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DB2531-2B73-4FB9-872E-1ECD17CA6661}" type="datetimeFigureOut">
              <a:rPr lang="cs-CZ" smtClean="0"/>
              <a:t>02.08.2023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EF406F2-6529-0ECD-9BA2-5ADA607D83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105E6AF-40EB-3CB6-0F45-1A90B05377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F56A90-000B-4478-BB5E-8062D0557C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61588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595CAE2-5526-E5E1-7C99-AF1D829B618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4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Vícejazyčnost starší české literatury    </a:t>
            </a:r>
            <a:endParaRPr lang="cs-CZ" sz="4000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CAE828A-0EEB-1987-803E-29F20445D4A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817944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A47CB4F-923B-D0ED-4BDC-B3F7F1DD2D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0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Církevněslovanské texty české redakce</a:t>
            </a:r>
            <a:endParaRPr lang="cs-CZ" sz="30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837DC54-F552-2CD5-CAE8-47F2CF98EA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6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a) texty, které jsou </a:t>
            </a:r>
            <a:r>
              <a:rPr lang="cs-CZ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bohemikálním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(západoslovanským) rukopisným podáním:</a:t>
            </a:r>
          </a:p>
          <a:p>
            <a:pPr indent="0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Kyjevské listy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</a:t>
            </a:r>
          </a:p>
          <a:p>
            <a:pPr indent="0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Pražské zlomky (hlaholské)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marL="0" indent="0" algn="just">
              <a:lnSpc>
                <a:spcPct val="16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0" indent="0" algn="just">
              <a:lnSpc>
                <a:spcPct val="16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b) texty dochované díky opisům pořízeným v jiném prostředí  </a:t>
            </a:r>
          </a:p>
          <a:p>
            <a:pPr indent="0" algn="just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 staroslověnská legenda o sv. Václavu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cs-CZ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Život sv. Václava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 </a:t>
            </a:r>
          </a:p>
          <a:p>
            <a:pPr indent="0" algn="just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staroslověnská legenda o sv. Václavu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indent="0" algn="just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staroslověnská legenda o sv. Vítu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indent="0" algn="just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Nikodémovo </a:t>
            </a:r>
            <a:r>
              <a:rPr lang="cs-CZ" sz="1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pseudoevangelium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(?)</a:t>
            </a:r>
          </a:p>
          <a:p>
            <a:pPr indent="0" algn="just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1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Besědy</a:t>
            </a:r>
            <a:r>
              <a:rPr lang="cs-CZ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sv. Řehoře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indent="0" algn="just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modlitební texty </a:t>
            </a:r>
          </a:p>
          <a:p>
            <a:pPr indent="0" algn="just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30678213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A47CB4F-923B-D0ED-4BDC-B3F7F1DD2D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837DC54-F552-2CD5-CAE8-47F2CF98EA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c) texty v opisech nedochované, pouze předpokládané 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staroslověnská legenda o sv. Ludmile</a:t>
            </a:r>
            <a:endParaRPr lang="cs-C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staroslověnská legenda o sv. Prokopu 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(?)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55108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A47CB4F-923B-D0ED-4BDC-B3F7F1DD2D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837DC54-F552-2CD5-CAE8-47F2CF98EA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rozdíl mezi liturgickým jazykem a užíváním slovanského jazyka v církevní, zejm. pastorační praxi?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cs-CZ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stsl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./</a:t>
            </a:r>
            <a:r>
              <a:rPr lang="cs-CZ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csl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jako jazyk pastorační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cs-CZ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stsl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./</a:t>
            </a:r>
            <a:r>
              <a:rPr lang="cs-CZ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csl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jako jazyk liturgický?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všeobecné akceptování existence slovanského písemnictví v raně středověkých Čechách, neshoda v otázce existence slovanské liturgie → předmětem diskuse je míra a forma uplatnění </a:t>
            </a:r>
            <a:r>
              <a:rPr lang="cs-CZ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csl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v české církevní praxi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termín „</a:t>
            </a:r>
            <a:r>
              <a:rPr lang="cs-CZ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staroslověnská liturgie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“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vědomí </a:t>
            </a:r>
            <a:r>
              <a:rPr lang="cs-CZ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souvislosti mezi jazykem, texty a ritem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077194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A47CB4F-923B-D0ED-4BDC-B3F7F1DD2D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Otázka původu slovanské vzdělanosti v Čechách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837DC54-F552-2CD5-CAE8-47F2CF98EA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Kristiánova legenda 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základní pramen vědomostí o staroslověnské kultuře v Čechách 10. století (křest Bořivoje a Ludmily na Velké Moravě Metodějem a vyslání slovanského kněze </a:t>
            </a:r>
            <a:r>
              <a:rPr lang="cs-CZ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Kaicha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do Čech)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(otázka pravosti pramene i časové vzdálenosti od líčených událostí)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Sázavský klášter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(cca 1032–1097)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jediné historicky dobře doložené středisko staroslověnské vzdělanosti v Čechách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- 1. opat </a:t>
            </a:r>
            <a:r>
              <a:rPr lang="cs-CZ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Prokop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(+ 1053)  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doloženy styky s Kyjevskou Rusí a Chorvatskem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slovanskost kláštera vyrůstala z domácího českého prostředí, nebo byla importem z ciziny?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187730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A47CB4F-923B-D0ED-4BDC-B3F7F1DD2D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837DC54-F552-2CD5-CAE8-47F2CF98EA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r. 1055 první vyhnání mnichů – r. 1064 návrat – r. 1097 druhé, definitivní vyhnání slovanských mnichů  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ojedinělost Sázavského kláštera?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existence dalších center slovanského písemnictví v raně středověkých Čechách (Břevnovský klášter v 11. století)?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997265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A47CB4F-923B-D0ED-4BDC-B3F7F1DD2D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0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Otázka kontinuity slovanské vzdělanosti na Velké Moravě a v raně přemyslovských Čechách</a:t>
            </a:r>
            <a:endParaRPr lang="cs-CZ" sz="30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837DC54-F552-2CD5-CAE8-47F2CF98EA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předpoklad nepřerušeného vs. přerušeného vývoje (velkomoravské vlivy v Čechách 10. a 11. století skrze zprostředkovatele)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kontinuita</a:t>
            </a:r>
            <a:r>
              <a:rPr lang="cs-CZ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slovanského písma a zvyku převádět řecké a latinské texty do slovanského jazyka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cs-C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Čechy jako prostředník latinské kultury na východ (Kyjevská Rus)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777217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A47CB4F-923B-D0ED-4BDC-B3F7F1DD2D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744200" cy="1325563"/>
          </a:xfrm>
        </p:spPr>
        <p:txBody>
          <a:bodyPr>
            <a:noAutofit/>
          </a:bodyPr>
          <a:lstStyle/>
          <a:p>
            <a:r>
              <a:rPr lang="cs-CZ" sz="3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Otázka slovanské vzdělanosti v přemyslovských Čechách po r. 1097 </a:t>
            </a:r>
            <a:endParaRPr lang="cs-CZ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837DC54-F552-2CD5-CAE8-47F2CF98EA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„knihy jazyka jejich, nadobro zničeny a rozptýleny, už nikdy nebudou na tomto místě předčítány“ (Mnich sázavský)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cs-CZ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slovanský klášter v Emauzích </a:t>
            </a:r>
            <a:r>
              <a:rPr lang="cs-CZ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(založen Karlem IV. r. 1347) – povolání chorvatských </a:t>
            </a:r>
            <a:r>
              <a:rPr lang="cs-CZ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glagolášů</a:t>
            </a:r>
            <a:r>
              <a:rPr lang="cs-CZ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(hranatá hlaholice i latinka; </a:t>
            </a:r>
            <a:r>
              <a:rPr lang="cs-CZ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csl</a:t>
            </a:r>
            <a:r>
              <a:rPr lang="cs-CZ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charvátské redakce, </a:t>
            </a:r>
            <a:r>
              <a:rPr lang="cs-CZ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sč</a:t>
            </a:r>
            <a:r>
              <a:rPr lang="cs-CZ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i latina)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sporé doklady o znalosti a užívání slovanského písma v českém prostředí mezi r. 1097 a r. 1347 (např. tzv. </a:t>
            </a:r>
            <a:r>
              <a:rPr lang="cs-CZ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Levínský nápis</a:t>
            </a:r>
            <a:r>
              <a:rPr lang="cs-CZ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jediný přesvědčivý důkaz živé existence slovanské kultury: </a:t>
            </a:r>
            <a:r>
              <a:rPr lang="cs-CZ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Hospodine, pomiluj </a:t>
            </a:r>
            <a:r>
              <a:rPr lang="cs-CZ" sz="1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ny</a:t>
            </a:r>
            <a:r>
              <a:rPr lang="cs-CZ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lexikum – slova církevněslovanského původu </a:t>
            </a:r>
            <a:endParaRPr lang="cs-CZ" sz="1800" dirty="0"/>
          </a:p>
        </p:txBody>
      </p:sp>
    </p:spTree>
    <p:extLst>
      <p:ext uri="{BB962C8B-B14F-4D97-AF65-F5344CB8AC3E}">
        <p14:creationId xmlns:p14="http://schemas.microsoft.com/office/powerpoint/2010/main" val="32380641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A47CB4F-923B-D0ED-4BDC-B3F7F1DD2D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Studijní literatura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837DC54-F552-2CD5-CAE8-47F2CF98EA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Hauptová, Zoe</a:t>
            </a:r>
            <a:r>
              <a:rPr lang="cs-CZ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Církevněslovanské písemnictví v přemyslovských Čechách. In: D. </a:t>
            </a:r>
            <a:r>
              <a:rPr lang="cs-CZ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Moldanová</a:t>
            </a:r>
            <a:r>
              <a:rPr lang="cs-CZ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</a:t>
            </a:r>
            <a:r>
              <a:rPr lang="cs-CZ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.): </a:t>
            </a:r>
            <a:r>
              <a:rPr lang="cs-CZ" sz="1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Jazyk a literatura v historické perspektivě</a:t>
            </a:r>
            <a:r>
              <a:rPr lang="cs-CZ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UJEP, Ústí nad Labem 1998. 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Kalhous, David</a:t>
            </a:r>
            <a:r>
              <a:rPr lang="cs-CZ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Slovanské písemnictví a liturgie 10. a 11. věku, </a:t>
            </a:r>
            <a:r>
              <a:rPr lang="cs-CZ" sz="1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Český časopis historický 108</a:t>
            </a:r>
            <a:r>
              <a:rPr lang="cs-CZ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2010, č. 1, s. 1–33.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Kouřil, Pavel et al.</a:t>
            </a:r>
            <a:r>
              <a:rPr lang="cs-CZ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cs-CZ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Cyrilometodějská misie a Evropa. 1150 let od příchodu soluňských bratří na Velkou Moravu</a:t>
            </a:r>
            <a:r>
              <a:rPr lang="cs-CZ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Archeologický ústav AV ČR, Brno 2014.  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cs-CZ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Čajka, František</a:t>
            </a:r>
            <a:r>
              <a:rPr lang="cs-CZ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cs-CZ" sz="1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Staroslověnské písemnictví na Velké Moravě a ve středověkých Čechách</a:t>
            </a:r>
            <a:r>
              <a:rPr lang="cs-CZ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Slovanský ústav AV ČR, Praha 2017.)</a:t>
            </a:r>
          </a:p>
        </p:txBody>
      </p:sp>
    </p:spTree>
    <p:extLst>
      <p:ext uri="{BB962C8B-B14F-4D97-AF65-F5344CB8AC3E}">
        <p14:creationId xmlns:p14="http://schemas.microsoft.com/office/powerpoint/2010/main" val="16130521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A47CB4F-923B-D0ED-4BDC-B3F7F1DD2D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Rozšiřující literatura: </a:t>
            </a:r>
            <a:endParaRPr lang="cs-CZ" sz="30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837DC54-F552-2CD5-CAE8-47F2CF98EA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15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Čajka, František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cs-CZ" sz="15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Českocírkevněslovanské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písemnictví a jeho památky</a:t>
            </a:r>
            <a:r>
              <a:rPr lang="cs-CZ" sz="15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In: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týž (</a:t>
            </a:r>
            <a:r>
              <a:rPr lang="cs-CZ" sz="15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ed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.): </a:t>
            </a:r>
            <a:r>
              <a:rPr lang="cs-CZ" sz="15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Církevněslovanská legenda o sv. Anastázii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Slovanský ústav AV ČR – </a:t>
            </a:r>
            <a:r>
              <a:rPr lang="cs-CZ" sz="15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Euroslavica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Praha 2011, s. 11–47.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15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Derwich</a:t>
            </a:r>
            <a:r>
              <a:rPr lang="cs-CZ" sz="15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Marek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Římská církev a slovanský jazyk (do konce 9. století). In: E. Doležalová – P. Meduna (</a:t>
            </a:r>
            <a:r>
              <a:rPr lang="cs-CZ" sz="15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eds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.): </a:t>
            </a:r>
            <a:r>
              <a:rPr lang="cs-CZ" sz="15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 můj kostel má, nemůže kníže </a:t>
            </a:r>
            <a:r>
              <a:rPr lang="cs-CZ" sz="15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odníti</a:t>
            </a:r>
            <a:r>
              <a:rPr lang="cs-CZ" sz="15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Nakladatelství Lidové noviny, Praha 2011, s. 101–110.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15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Hauptová, Zoe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Antické tradice ve velkomoravském písemnictví. </a:t>
            </a:r>
            <a:r>
              <a:rPr lang="cs-CZ" sz="15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Listy filologické 101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1978, č. 3, s. 140–160.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15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Jakobson</a:t>
            </a:r>
            <a:r>
              <a:rPr lang="cs-CZ" sz="15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Roman 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(= Olaf </a:t>
            </a:r>
            <a:r>
              <a:rPr lang="cs-CZ" sz="15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Jansen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): Český podíl na církevněslovanské literatuře. In: </a:t>
            </a:r>
            <a:r>
              <a:rPr lang="cs-CZ" sz="15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 daly naše země Evropě a lidstvu I</a:t>
            </a:r>
            <a:r>
              <a:rPr lang="cs-CZ" sz="15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Sfinx, 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Praha 1940, s. 9–19.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15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Kalhous, David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cs-CZ" sz="15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Anatomy </a:t>
            </a:r>
            <a:r>
              <a:rPr lang="cs-CZ" sz="15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of</a:t>
            </a:r>
            <a:r>
              <a:rPr lang="cs-CZ" sz="15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 Duchy. </a:t>
            </a:r>
            <a:r>
              <a:rPr lang="cs-CZ" sz="15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</a:t>
            </a:r>
            <a:r>
              <a:rPr lang="cs-CZ" sz="15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15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Political</a:t>
            </a:r>
            <a:r>
              <a:rPr lang="cs-CZ" sz="15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and </a:t>
            </a:r>
            <a:r>
              <a:rPr lang="cs-CZ" sz="15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ecclesiastical</a:t>
            </a:r>
            <a:r>
              <a:rPr lang="cs-CZ" sz="15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15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Structures</a:t>
            </a:r>
            <a:r>
              <a:rPr lang="cs-CZ" sz="15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15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of</a:t>
            </a:r>
            <a:r>
              <a:rPr lang="cs-CZ" sz="15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Early </a:t>
            </a:r>
            <a:r>
              <a:rPr lang="cs-CZ" sz="15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Přemyslid</a:t>
            </a:r>
            <a:r>
              <a:rPr lang="cs-CZ" sz="15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Bohemia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cs-CZ" sz="15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Brill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Leiden – Boston 2012.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15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Konzal</a:t>
            </a:r>
            <a:r>
              <a:rPr lang="cs-CZ" sz="15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Václav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Církevněslovanská literatura – slepá ulička na prahu české literatury? In: L. Jiroušková (</a:t>
            </a:r>
            <a:r>
              <a:rPr lang="cs-CZ" sz="15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ed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.): </a:t>
            </a:r>
            <a:r>
              <a:rPr lang="cs-CZ" sz="15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Speculum</a:t>
            </a:r>
            <a:r>
              <a:rPr lang="cs-CZ" sz="15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medii </a:t>
            </a:r>
            <a:r>
              <a:rPr lang="cs-CZ" sz="15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aevi</a:t>
            </a:r>
            <a:r>
              <a:rPr lang="cs-CZ" sz="15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Zrcadlo středověku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cs-CZ" sz="15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Koniasch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Latin </a:t>
            </a:r>
            <a:r>
              <a:rPr lang="cs-CZ" sz="15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Press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Praha 1998, s. 150–162.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15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Konzal</a:t>
            </a:r>
            <a:r>
              <a:rPr lang="cs-CZ" sz="15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Václav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První slovanská legenda václavská a její „</a:t>
            </a:r>
            <a:r>
              <a:rPr lang="cs-CZ" sz="15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Sitz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15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im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15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Leben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“. </a:t>
            </a:r>
            <a:r>
              <a:rPr lang="cs-CZ" sz="15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Studia </a:t>
            </a:r>
            <a:r>
              <a:rPr lang="cs-CZ" sz="15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mediaevalia</a:t>
            </a:r>
            <a:r>
              <a:rPr lang="cs-CZ" sz="15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15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Pragensia</a:t>
            </a:r>
            <a:r>
              <a:rPr lang="cs-CZ" sz="15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1988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s. 113–127.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15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Kubínová, Kateřina et al.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cs-CZ" sz="15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Karel IV. a Emauzy. Liturgie – text – obraz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cs-CZ" sz="15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Artefactum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Praha 2017.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15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Mareš, František Václav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cs-CZ" sz="15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Cyrilometodějská tradice a slavistika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cs-CZ" sz="15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Torst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Praha 1999.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15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Mareš, František Václav 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cs-CZ" sz="15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ed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.): </a:t>
            </a:r>
            <a:r>
              <a:rPr lang="cs-CZ" sz="15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 </a:t>
            </a:r>
            <a:r>
              <a:rPr lang="cs-CZ" sz="15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Anthology</a:t>
            </a:r>
            <a:r>
              <a:rPr lang="cs-CZ" sz="15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15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of</a:t>
            </a:r>
            <a:r>
              <a:rPr lang="cs-CZ" sz="15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15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Church</a:t>
            </a:r>
            <a:r>
              <a:rPr lang="cs-CZ" sz="15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Slavonic </a:t>
            </a:r>
            <a:r>
              <a:rPr lang="cs-CZ" sz="15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Texts</a:t>
            </a:r>
            <a:r>
              <a:rPr lang="cs-CZ" sz="15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15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of</a:t>
            </a:r>
            <a:r>
              <a:rPr lang="cs-CZ" sz="15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Western (Czech) </a:t>
            </a:r>
            <a:r>
              <a:rPr lang="cs-CZ" sz="15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Origin</a:t>
            </a:r>
            <a:r>
              <a:rPr lang="cs-CZ" sz="15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cs-CZ" sz="15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Fink,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15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München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1979.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cs-CZ" sz="15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790683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A47CB4F-923B-D0ED-4BDC-B3F7F1DD2D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837DC54-F552-2CD5-CAE8-47F2CF98EA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15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Sommer, Petr 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cs-CZ" sz="15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ed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.): Svatý </a:t>
            </a:r>
            <a:r>
              <a:rPr lang="cs-CZ" sz="15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Prokop, Čechy a střední Evropa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Nakladatelství Lidové noviny, Praha 2006.</a:t>
            </a:r>
          </a:p>
          <a:p>
            <a:pPr lvl="1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zejm. </a:t>
            </a:r>
            <a:r>
              <a:rPr lang="cs-CZ" sz="15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T</a:t>
            </a:r>
            <a:r>
              <a:rPr lang="cs-CZ" sz="15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řeštík, Dušan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Slovanská liturgie a písemnictví v Čechách 10. století. Představy a skutečnost. In: P. Sommer (</a:t>
            </a:r>
            <a:r>
              <a:rPr lang="cs-CZ" sz="15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ed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.): </a:t>
            </a:r>
            <a:r>
              <a:rPr lang="cs-CZ" sz="15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Svatý Prokop, Čechy a střední Evrop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a. Nakladatelství Lidové noviny, Praha 2006, s. 189–218.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15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Varadzin</a:t>
            </a:r>
            <a:r>
              <a:rPr lang="cs-CZ" sz="15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Ladislav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In </a:t>
            </a:r>
            <a:r>
              <a:rPr lang="cs-CZ" sz="15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15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Shadow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15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of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Prague </a:t>
            </a:r>
            <a:r>
              <a:rPr lang="cs-CZ" sz="15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Castle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? </a:t>
            </a:r>
            <a:r>
              <a:rPr lang="cs-CZ" sz="15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15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Earliest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15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History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15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of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Vyšehrad </a:t>
            </a:r>
            <a:r>
              <a:rPr lang="cs-CZ" sz="15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Castle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(c. 950–1070). </a:t>
            </a:r>
            <a:r>
              <a:rPr lang="cs-CZ" sz="15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Early Medieval </a:t>
            </a:r>
            <a:r>
              <a:rPr lang="cs-CZ" sz="15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Europe</a:t>
            </a:r>
            <a:r>
              <a:rPr lang="cs-CZ" sz="15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28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2020, č. 2, s. 197–218.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15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Vavřínek</a:t>
            </a:r>
            <a:r>
              <a:rPr lang="cs-CZ" sz="15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Vladimír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cs-CZ" sz="15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Cyril a Metoděj mezi Konstantinopolí a Římem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Vyšehrad, Praha 2013.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15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Večerka, Radoslav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cs-CZ" sz="15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Staroslověnská etapa českého písemnictví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Nakladatelství Lidové noviny, Praha 2010. 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15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Vepřek, Miroslav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Filologický pohled na problém kontinuity cyrilometodějské kulturní tradice v Čechách 10. – 11. století. </a:t>
            </a:r>
            <a:r>
              <a:rPr lang="cs-CZ" sz="15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Konštantínove</a:t>
            </a:r>
            <a:r>
              <a:rPr lang="cs-CZ" sz="15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listy 3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2010, s. 39–48.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15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Vepřek, Miroslav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cs-CZ" sz="15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Czech </a:t>
            </a:r>
            <a:r>
              <a:rPr lang="cs-CZ" sz="15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Church</a:t>
            </a:r>
            <a:r>
              <a:rPr lang="cs-CZ" sz="15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Slavonic in </a:t>
            </a:r>
            <a:r>
              <a:rPr lang="cs-CZ" sz="15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</a:t>
            </a:r>
            <a:r>
              <a:rPr lang="cs-CZ" sz="15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15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Tenth</a:t>
            </a:r>
            <a:r>
              <a:rPr lang="cs-CZ" sz="15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and </a:t>
            </a:r>
            <a:r>
              <a:rPr lang="cs-CZ" sz="15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Eleventh</a:t>
            </a:r>
            <a:r>
              <a:rPr lang="cs-CZ" sz="15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15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Centuries</a:t>
            </a:r>
            <a:r>
              <a:rPr lang="cs-CZ" sz="1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LINCOM, </a:t>
            </a:r>
            <a:r>
              <a:rPr lang="cs-CZ" sz="1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München</a:t>
            </a:r>
            <a:r>
              <a:rPr lang="cs-CZ" sz="1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2022.</a:t>
            </a:r>
            <a:endParaRPr lang="cs-CZ" sz="15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15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Zapletalová, Dana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Rajhradské </a:t>
            </a:r>
            <a:r>
              <a:rPr lang="cs-CZ" sz="15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Adovo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martyrologium a jeho historický kontext. </a:t>
            </a:r>
            <a:r>
              <a:rPr lang="cs-CZ" sz="15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Slavia 88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2019, s. 237–351.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cs-CZ" sz="15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852727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A47CB4F-923B-D0ED-4BDC-B3F7F1DD2D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837DC54-F552-2CD5-CAE8-47F2CF98EA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vícejazyčnost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jako charakteristický znak středověké české literatury</a:t>
            </a:r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vs.</a:t>
            </a:r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lingvocentrický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model české literatury na bázi </a:t>
            </a:r>
            <a:r>
              <a:rPr lang="cs-CZ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monoglosie</a:t>
            </a:r>
            <a:endParaRPr lang="cs-C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517322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A47CB4F-923B-D0ED-4BDC-B3F7F1DD2D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0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Jazyková situace evropského raného středověku</a:t>
            </a:r>
            <a:endParaRPr lang="cs-CZ" sz="30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837DC54-F552-2CD5-CAE8-47F2CF98EA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  <a:spcBef>
                <a:spcPts val="0"/>
              </a:spcBef>
              <a:tabLst>
                <a:tab pos="457200" algn="l"/>
              </a:tabLst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psaný (spisovný) jazyk = literární = liturgický = intelektuální (vzdělanecký) = lingua franca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tabLst>
                <a:tab pos="457200" algn="l"/>
              </a:tabLst>
            </a:pPr>
            <a:r>
              <a:rPr lang="cs-CZ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vernakulární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jazyk = zpočátku pouze mluvený, teprve postupně </a:t>
            </a:r>
            <a:r>
              <a:rPr lang="cs-CZ" sz="1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vernakularizace</a:t>
            </a:r>
            <a:r>
              <a:rPr lang="cs-CZ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literatury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(čeština cca r. 1300)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cs-C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2 literární prostory raně středověké Evropy: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latinský (západní) + řecký (východní)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evropský intelektuál je minimálně bilingvní (literární jazyk „otcovský“+ mateřský jazyk)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831556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A47CB4F-923B-D0ED-4BDC-B3F7F1DD2D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837DC54-F552-2CD5-CAE8-47F2CF98EA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Jazyky české literatury 9. – 13. století (tzv. raného středověku):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342900" lvl="0" indent="-342900" algn="just">
              <a:lnSpc>
                <a:spcPct val="15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cs-CZ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staroslověnština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(první slovanský psaný jazyk)</a:t>
            </a:r>
          </a:p>
          <a:p>
            <a:pPr marL="342900" lvl="0" indent="-342900" algn="just">
              <a:lnSpc>
                <a:spcPct val="150000"/>
              </a:lnSpc>
              <a:spcBef>
                <a:spcPts val="0"/>
              </a:spcBef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latina </a:t>
            </a:r>
            <a:endParaRPr lang="cs-C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Bef>
                <a:spcPts val="0"/>
              </a:spcBef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hebrejština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marL="342900" lvl="0" indent="-342900" algn="just">
              <a:lnSpc>
                <a:spcPct val="150000"/>
              </a:lnSpc>
              <a:spcBef>
                <a:spcPts val="0"/>
              </a:spcBef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němčina </a:t>
            </a:r>
            <a:endParaRPr lang="cs-C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798378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A47CB4F-923B-D0ED-4BDC-B3F7F1DD2D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3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Staroslověnské a církevněslovanské písemnictví české redakce – prameny a hypotézy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837DC54-F552-2CD5-CAE8-47F2CF98EA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cs-CZ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60. léta 9. století – konec 11. století 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hlaholice (v 11. století i cyrilice?)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cs-CZ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Velká Morava druhé poloviny 9. století + raně přemyslovské Čechy 10. a 11. století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cs-CZ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zakládající význam </a:t>
            </a:r>
            <a:r>
              <a:rPr lang="cs-CZ" sz="19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Cyrilometodějské (/ byzantské / moravské) misie </a:t>
            </a:r>
            <a:r>
              <a:rPr lang="cs-CZ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jazykový a kulturní: 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vytvoření slovanského písma (hlaholice) 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vytvoření slovanského literárního (liturgického) jazyka (</a:t>
            </a:r>
            <a:r>
              <a:rPr lang="cs-CZ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stsl</a:t>
            </a:r>
            <a:r>
              <a:rPr lang="cs-CZ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 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vytvoření </a:t>
            </a:r>
            <a:r>
              <a:rPr lang="cs-CZ" sz="19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literárního života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426316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A47CB4F-923B-D0ED-4BDC-B3F7F1DD2D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744200" cy="1325563"/>
          </a:xfrm>
        </p:spPr>
        <p:txBody>
          <a:bodyPr>
            <a:noAutofit/>
          </a:bodyPr>
          <a:lstStyle/>
          <a:p>
            <a:r>
              <a:rPr lang="cs-CZ" sz="30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Staroslověnské písemnictví Velké Moravy</a:t>
            </a:r>
            <a:r>
              <a:rPr lang="cs-CZ" sz="3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(druhá polovina 9. století)</a:t>
            </a:r>
            <a:endParaRPr lang="cs-CZ" sz="30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837DC54-F552-2CD5-CAE8-47F2CF98EA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„velkomoravská literární škola“ (formulování svébytného kulturního paradigmatu)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receptivní (překladový) ráz: texty </a:t>
            </a:r>
          </a:p>
          <a:p>
            <a:pPr marL="342900" lvl="0" indent="-342900" algn="just">
              <a:lnSpc>
                <a:spcPct val="150000"/>
              </a:lnSpc>
              <a:spcBef>
                <a:spcPts val="0"/>
              </a:spcBef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biblické (ovšem dochována jen </a:t>
            </a:r>
            <a:r>
              <a:rPr lang="cs-CZ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membra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disiecta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</a:p>
          <a:p>
            <a:pPr marL="342900" lvl="0" indent="-342900" algn="just">
              <a:lnSpc>
                <a:spcPct val="150000"/>
              </a:lnSpc>
              <a:spcBef>
                <a:spcPts val="0"/>
              </a:spcBef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liturgické (?)</a:t>
            </a:r>
          </a:p>
          <a:p>
            <a:pPr marL="342900" lvl="0" indent="-342900" algn="just">
              <a:lnSpc>
                <a:spcPct val="150000"/>
              </a:lnSpc>
              <a:spcBef>
                <a:spcPts val="0"/>
              </a:spcBef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patristické (?)</a:t>
            </a:r>
          </a:p>
          <a:p>
            <a:pPr marL="342900" lvl="0" indent="-342900" algn="just">
              <a:lnSpc>
                <a:spcPct val="150000"/>
              </a:lnSpc>
              <a:spcBef>
                <a:spcPts val="0"/>
              </a:spcBef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právnické a administrativní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„původní“: zejména texty panegyrické a hagiografické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604006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A47CB4F-923B-D0ED-4BDC-B3F7F1DD2D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837DC54-F552-2CD5-CAE8-47F2CF98EA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60000"/>
              </a:lnSpc>
              <a:spcBef>
                <a:spcPts val="0"/>
              </a:spcBef>
              <a:buNone/>
            </a:pPr>
            <a:r>
              <a:rPr lang="cs-CZ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Konstantin Filozof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(828–869)</a:t>
            </a:r>
          </a:p>
          <a:p>
            <a:pPr marL="0" indent="0" algn="just">
              <a:lnSpc>
                <a:spcPct val="16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marL="342900" lvl="0" indent="-342900" algn="just">
              <a:lnSpc>
                <a:spcPct val="160000"/>
              </a:lnSpc>
              <a:spcBef>
                <a:spcPts val="0"/>
              </a:spcBef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sestavení slovanské abecedy</a:t>
            </a:r>
          </a:p>
          <a:p>
            <a:pPr marL="342900" lvl="0" indent="-342900" algn="just">
              <a:lnSpc>
                <a:spcPct val="160000"/>
              </a:lnSpc>
              <a:spcBef>
                <a:spcPts val="0"/>
              </a:spcBef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překlad evangeliáře a „veškerého církevního řádu“ </a:t>
            </a:r>
          </a:p>
          <a:p>
            <a:pPr marL="342900" lvl="0" indent="-342900" algn="just">
              <a:lnSpc>
                <a:spcPct val="160000"/>
              </a:lnSpc>
              <a:spcBef>
                <a:spcPts val="0"/>
              </a:spcBef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spis o nalezení ostatků sv. Klimenta  </a:t>
            </a:r>
          </a:p>
          <a:p>
            <a:pPr marL="342900" lvl="0" indent="-342900" algn="just">
              <a:lnSpc>
                <a:spcPct val="160000"/>
              </a:lnSpc>
              <a:spcBef>
                <a:spcPts val="0"/>
              </a:spcBef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polemické traktáty (polemika proti obrazoborectví, islámu, judaismu, tzv. </a:t>
            </a:r>
            <a:r>
              <a:rPr lang="cs-CZ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trojjazyčníkům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  </a:t>
            </a:r>
          </a:p>
          <a:p>
            <a:pPr marL="342900" lvl="0" indent="-342900" algn="just">
              <a:lnSpc>
                <a:spcPct val="160000"/>
              </a:lnSpc>
              <a:spcBef>
                <a:spcPts val="0"/>
              </a:spcBef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Proglas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(veršovaná předmluva k překladu evangelií) </a:t>
            </a:r>
          </a:p>
          <a:p>
            <a:pPr marL="0" indent="0" algn="just">
              <a:lnSpc>
                <a:spcPct val="16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</a:t>
            </a:r>
          </a:p>
          <a:p>
            <a:pPr marL="0" indent="0" algn="just">
              <a:lnSpc>
                <a:spcPct val="160000"/>
              </a:lnSpc>
              <a:spcBef>
                <a:spcPts val="0"/>
              </a:spcBef>
              <a:buNone/>
            </a:pPr>
            <a:r>
              <a:rPr lang="cs-CZ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Život Konstantinův</a:t>
            </a:r>
            <a:endParaRPr lang="cs-C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60000"/>
              </a:lnSpc>
              <a:spcBef>
                <a:spcPts val="0"/>
              </a:spcBef>
              <a:buNone/>
            </a:pPr>
            <a:r>
              <a:rPr lang="cs-CZ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Život Metodějův</a:t>
            </a:r>
            <a:endParaRPr lang="cs-C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60000"/>
              </a:lnSpc>
              <a:spcBef>
                <a:spcPts val="0"/>
              </a:spcBef>
              <a:buNone/>
            </a:pPr>
            <a:r>
              <a:rPr lang="cs-CZ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…</a:t>
            </a:r>
            <a:endParaRPr lang="cs-C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10854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A47CB4F-923B-D0ED-4BDC-B3F7F1DD2D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837DC54-F552-2CD5-CAE8-47F2CF98EA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předpoklad </a:t>
            </a:r>
            <a:r>
              <a:rPr lang="cs-CZ" sz="18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koexistence slovanské a latinské literatury (a liturgie)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napjaté vztahy v církevně organizační oblasti – r. 885 vyhnání Metodějových žáků (→ Bulharsko – </a:t>
            </a:r>
            <a:r>
              <a:rPr lang="cs-CZ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Preslav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cs-CZ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Ochrid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 Čechy?)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přestala na Moravě po vyhnání Metodějových žáků existovat slovanská literární tradice (a bohoslužba)?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ještě za Metodějova života rozšíření slovanské vzdělanosti do Panonie, pravděpodobně i Chorvatska, Čech a snad i jižního Polska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905316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A47CB4F-923B-D0ED-4BDC-B3F7F1DD2D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Církevněslovanské písemnictví v Čechách 10. a 11. století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837DC54-F552-2CD5-CAE8-47F2CF98EA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- 200 let trvající snaha re-konstruovat obraz staroslověnské a latinské vzdělanosti na českém území 9. – 11. století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určitý rozpor vidění dané doby: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skepticismus (zejména historiků)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„nadšení“ (zejména filologů) – počet a žánrové bohatství církevněslovanských textů české redakce nutí k představě autorské i recipientské základny (specializované skupiny autorů, opisovačů, uživatelů vzdělaných ve slovanském písmu a literárním jazyku)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o existenci slovanské vzdělanosti v raně přemyslovských Čechách není pochyb, předmětem diskuse je její rozsah a doba trvání</a:t>
            </a:r>
          </a:p>
        </p:txBody>
      </p:sp>
    </p:spTree>
    <p:extLst>
      <p:ext uri="{BB962C8B-B14F-4D97-AF65-F5344CB8AC3E}">
        <p14:creationId xmlns:p14="http://schemas.microsoft.com/office/powerpoint/2010/main" val="3211186741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E6D25996B04E05458DA087CD86628671" ma:contentTypeVersion="7" ma:contentTypeDescription="Vytvoří nový dokument" ma:contentTypeScope="" ma:versionID="aa07751c84543aa16cb76f7fc6e50fb9">
  <xsd:schema xmlns:xsd="http://www.w3.org/2001/XMLSchema" xmlns:xs="http://www.w3.org/2001/XMLSchema" xmlns:p="http://schemas.microsoft.com/office/2006/metadata/properties" xmlns:ns3="7a6c2840-432d-453c-82d3-2a0f49664c6f" xmlns:ns4="a81508f2-cdc7-43a3-972b-b0c693078851" targetNamespace="http://schemas.microsoft.com/office/2006/metadata/properties" ma:root="true" ma:fieldsID="f583f9f8a1a3979b7f4861e1f206a61e" ns3:_="" ns4:_="">
    <xsd:import namespace="7a6c2840-432d-453c-82d3-2a0f49664c6f"/>
    <xsd:import namespace="a81508f2-cdc7-43a3-972b-b0c693078851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_activity" minOccurs="0"/>
                <xsd:element ref="ns4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6c2840-432d-453c-82d3-2a0f49664c6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Hodnota hash upozornění na sdílení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81508f2-cdc7-43a3-972b-b0c69307885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_activity" ma:index="13" nillable="true" ma:displayName="_activity" ma:hidden="true" ma:internalName="_activity">
      <xsd:simpleType>
        <xsd:restriction base="dms:Note"/>
      </xsd:simpleType>
    </xsd:element>
    <xsd:element name="MediaServiceSearchProperties" ma:index="1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a81508f2-cdc7-43a3-972b-b0c693078851" xsi:nil="true"/>
  </documentManagement>
</p:properties>
</file>

<file path=customXml/itemProps1.xml><?xml version="1.0" encoding="utf-8"?>
<ds:datastoreItem xmlns:ds="http://schemas.openxmlformats.org/officeDocument/2006/customXml" ds:itemID="{0A2425FA-1BE3-48FE-BD05-87B4145E511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a6c2840-432d-453c-82d3-2a0f49664c6f"/>
    <ds:schemaRef ds:uri="a81508f2-cdc7-43a3-972b-b0c69307885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F0E3E84-1EF1-4BBB-8D7A-879C4D42654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C7EB60E-EA35-4804-9E89-B796C5E88C1E}">
  <ds:schemaRefs>
    <ds:schemaRef ds:uri="a81508f2-cdc7-43a3-972b-b0c693078851"/>
    <ds:schemaRef ds:uri="http://schemas.openxmlformats.org/package/2006/metadata/core-properties"/>
    <ds:schemaRef ds:uri="http://purl.org/dc/elements/1.1/"/>
    <ds:schemaRef ds:uri="http://purl.org/dc/terms/"/>
    <ds:schemaRef ds:uri="7a6c2840-432d-453c-82d3-2a0f49664c6f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1612</Words>
  <Application>Microsoft Office PowerPoint</Application>
  <PresentationFormat>Širokoúhlá obrazovka</PresentationFormat>
  <Paragraphs>141</Paragraphs>
  <Slides>19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6" baseType="lpstr">
      <vt:lpstr>Arial</vt:lpstr>
      <vt:lpstr>Calibri</vt:lpstr>
      <vt:lpstr>Calibri Light</vt:lpstr>
      <vt:lpstr>Symbol</vt:lpstr>
      <vt:lpstr>Times New Roman</vt:lpstr>
      <vt:lpstr>Wingdings</vt:lpstr>
      <vt:lpstr>Motiv Office</vt:lpstr>
      <vt:lpstr>Vícejazyčnost starší české literatury    </vt:lpstr>
      <vt:lpstr>Prezentace aplikace PowerPoint</vt:lpstr>
      <vt:lpstr>Jazyková situace evropského raného středověku</vt:lpstr>
      <vt:lpstr>Prezentace aplikace PowerPoint</vt:lpstr>
      <vt:lpstr>Staroslověnské a církevněslovanské písemnictví české redakce – prameny a hypotézy</vt:lpstr>
      <vt:lpstr>Staroslověnské písemnictví Velké Moravy (druhá polovina 9. století)</vt:lpstr>
      <vt:lpstr>Prezentace aplikace PowerPoint</vt:lpstr>
      <vt:lpstr>Prezentace aplikace PowerPoint</vt:lpstr>
      <vt:lpstr>Církevněslovanské písemnictví v Čechách 10. a 11. století </vt:lpstr>
      <vt:lpstr>Církevněslovanské texty české redakce</vt:lpstr>
      <vt:lpstr>Prezentace aplikace PowerPoint</vt:lpstr>
      <vt:lpstr>Prezentace aplikace PowerPoint</vt:lpstr>
      <vt:lpstr>Otázka původu slovanské vzdělanosti v Čechách</vt:lpstr>
      <vt:lpstr>Prezentace aplikace PowerPoint</vt:lpstr>
      <vt:lpstr>Otázka kontinuity slovanské vzdělanosti na Velké Moravě a v raně přemyslovských Čechách</vt:lpstr>
      <vt:lpstr>Otázka slovanské vzdělanosti v přemyslovských Čechách po r. 1097 </vt:lpstr>
      <vt:lpstr>Studijní literatura</vt:lpstr>
      <vt:lpstr>Rozšiřující literatura: 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Vícejazyčnost starší české literatury</dc:title>
  <dc:creator>Činčurová, Bára</dc:creator>
  <cp:lastModifiedBy>Činčurová, Bára</cp:lastModifiedBy>
  <cp:revision>3</cp:revision>
  <dcterms:created xsi:type="dcterms:W3CDTF">2023-08-01T14:45:05Z</dcterms:created>
  <dcterms:modified xsi:type="dcterms:W3CDTF">2023-08-02T17:34:38Z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0x010100E6D25996B04E05458DA087CD86628671</vt:lpwstr>
  </property>
</Properties>
</file>