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319" r:id="rId3"/>
    <p:sldId id="323" r:id="rId4"/>
    <p:sldId id="325" r:id="rId5"/>
    <p:sldId id="324" r:id="rId6"/>
    <p:sldId id="387" r:id="rId7"/>
    <p:sldId id="326" r:id="rId8"/>
    <p:sldId id="327" r:id="rId9"/>
    <p:sldId id="329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3B3A94-A7DE-4ABA-BB2A-0D4458731282}" v="2" dt="2020-10-05T10:12:08.5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35748D-3A30-4179-9590-6EAE625B1E9D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AAC66971-0680-48C8-900E-2450B8205B32}">
      <dgm:prSet/>
      <dgm:spPr/>
      <dgm:t>
        <a:bodyPr/>
        <a:lstStyle/>
        <a:p>
          <a:pPr rtl="0"/>
          <a:r>
            <a:rPr lang="cs-CZ" b="1" dirty="0"/>
            <a:t>Rovina – zvuková, grafická, morfologická, syntaktická, lexikální, diskurzní</a:t>
          </a:r>
          <a:endParaRPr lang="cs-CZ" dirty="0"/>
        </a:p>
      </dgm:t>
    </dgm:pt>
    <dgm:pt modelId="{1A6D99CC-34E6-45E0-BAD5-4F52E322F8E8}" type="parTrans" cxnId="{BCD50A78-C2A9-42DC-ABEF-59FC8C7C100F}">
      <dgm:prSet/>
      <dgm:spPr/>
      <dgm:t>
        <a:bodyPr/>
        <a:lstStyle/>
        <a:p>
          <a:endParaRPr lang="cs-CZ"/>
        </a:p>
      </dgm:t>
    </dgm:pt>
    <dgm:pt modelId="{0CE8CEA9-3FA8-4A47-9D5B-74AE3E16977F}" type="sibTrans" cxnId="{BCD50A78-C2A9-42DC-ABEF-59FC8C7C100F}">
      <dgm:prSet/>
      <dgm:spPr/>
      <dgm:t>
        <a:bodyPr/>
        <a:lstStyle/>
        <a:p>
          <a:endParaRPr lang="cs-CZ"/>
        </a:p>
      </dgm:t>
    </dgm:pt>
    <dgm:pt modelId="{ACF99013-A060-4A79-9A95-30716E3CF41F}">
      <dgm:prSet/>
      <dgm:spPr/>
      <dgm:t>
        <a:bodyPr/>
        <a:lstStyle/>
        <a:p>
          <a:pPr rtl="0"/>
          <a:r>
            <a:rPr lang="cs-CZ" b="1" dirty="0"/>
            <a:t>Lexikální x gramatické chyby</a:t>
          </a:r>
          <a:endParaRPr lang="cs-CZ" dirty="0"/>
        </a:p>
      </dgm:t>
    </dgm:pt>
    <dgm:pt modelId="{DF48D0AE-9899-4399-9599-5E673B548968}" type="parTrans" cxnId="{911C5E78-868E-49C9-BF23-76BAE73DD060}">
      <dgm:prSet/>
      <dgm:spPr/>
      <dgm:t>
        <a:bodyPr/>
        <a:lstStyle/>
        <a:p>
          <a:endParaRPr lang="cs-CZ"/>
        </a:p>
      </dgm:t>
    </dgm:pt>
    <dgm:pt modelId="{8181DF26-C607-4BF4-BA09-D28796767B31}" type="sibTrans" cxnId="{911C5E78-868E-49C9-BF23-76BAE73DD060}">
      <dgm:prSet/>
      <dgm:spPr/>
      <dgm:t>
        <a:bodyPr/>
        <a:lstStyle/>
        <a:p>
          <a:endParaRPr lang="cs-CZ"/>
        </a:p>
      </dgm:t>
    </dgm:pt>
    <dgm:pt modelId="{350946F9-2CC9-4676-9D1E-84B142AB5455}">
      <dgm:prSet/>
      <dgm:spPr/>
      <dgm:t>
        <a:bodyPr/>
        <a:lstStyle/>
        <a:p>
          <a:pPr rtl="0"/>
          <a:r>
            <a:rPr lang="cs-CZ" b="1" dirty="0"/>
            <a:t>Gramatické dále členěny: tvar, valence, mluvnické kategorie – osoba, číslo, čas apod.</a:t>
          </a:r>
          <a:endParaRPr lang="cs-CZ" dirty="0"/>
        </a:p>
      </dgm:t>
    </dgm:pt>
    <dgm:pt modelId="{9D535190-6F94-4BD2-9FCF-B23491B43679}" type="parTrans" cxnId="{1C4CB6F4-E879-441D-84E0-9D0CED2BAA82}">
      <dgm:prSet/>
      <dgm:spPr/>
      <dgm:t>
        <a:bodyPr/>
        <a:lstStyle/>
        <a:p>
          <a:endParaRPr lang="cs-CZ"/>
        </a:p>
      </dgm:t>
    </dgm:pt>
    <dgm:pt modelId="{2930C5D8-7C49-48C8-BD3E-6E8B74E58E4E}" type="sibTrans" cxnId="{1C4CB6F4-E879-441D-84E0-9D0CED2BAA82}">
      <dgm:prSet/>
      <dgm:spPr/>
      <dgm:t>
        <a:bodyPr/>
        <a:lstStyle/>
        <a:p>
          <a:endParaRPr lang="cs-CZ"/>
        </a:p>
      </dgm:t>
    </dgm:pt>
    <dgm:pt modelId="{9690C731-B6AE-4B49-8EAA-6F1C92495577}" type="pres">
      <dgm:prSet presAssocID="{DE35748D-3A30-4179-9590-6EAE625B1E9D}" presName="Name0" presStyleCnt="0">
        <dgm:presLayoutVars>
          <dgm:chMax val="7"/>
          <dgm:chPref val="7"/>
          <dgm:dir/>
        </dgm:presLayoutVars>
      </dgm:prSet>
      <dgm:spPr/>
    </dgm:pt>
    <dgm:pt modelId="{93A20A88-ED07-4C33-8B76-97AB8F512601}" type="pres">
      <dgm:prSet presAssocID="{DE35748D-3A30-4179-9590-6EAE625B1E9D}" presName="Name1" presStyleCnt="0"/>
      <dgm:spPr/>
    </dgm:pt>
    <dgm:pt modelId="{C685FFF7-29C4-4D48-99CF-E9A59D5FA81C}" type="pres">
      <dgm:prSet presAssocID="{DE35748D-3A30-4179-9590-6EAE625B1E9D}" presName="cycle" presStyleCnt="0"/>
      <dgm:spPr/>
    </dgm:pt>
    <dgm:pt modelId="{84BD41FE-71BF-4D7E-848E-9365F81891CC}" type="pres">
      <dgm:prSet presAssocID="{DE35748D-3A30-4179-9590-6EAE625B1E9D}" presName="srcNode" presStyleLbl="node1" presStyleIdx="0" presStyleCnt="3"/>
      <dgm:spPr/>
    </dgm:pt>
    <dgm:pt modelId="{A50B0EB9-8C84-4C7F-93D9-7019F5AFE7A5}" type="pres">
      <dgm:prSet presAssocID="{DE35748D-3A30-4179-9590-6EAE625B1E9D}" presName="conn" presStyleLbl="parChTrans1D2" presStyleIdx="0" presStyleCnt="1"/>
      <dgm:spPr/>
    </dgm:pt>
    <dgm:pt modelId="{76669B64-0929-4282-BEDB-E5F052C745A8}" type="pres">
      <dgm:prSet presAssocID="{DE35748D-3A30-4179-9590-6EAE625B1E9D}" presName="extraNode" presStyleLbl="node1" presStyleIdx="0" presStyleCnt="3"/>
      <dgm:spPr/>
    </dgm:pt>
    <dgm:pt modelId="{4EA9F7EC-97B2-4B1E-A3EC-BE1252CD931E}" type="pres">
      <dgm:prSet presAssocID="{DE35748D-3A30-4179-9590-6EAE625B1E9D}" presName="dstNode" presStyleLbl="node1" presStyleIdx="0" presStyleCnt="3"/>
      <dgm:spPr/>
    </dgm:pt>
    <dgm:pt modelId="{99C2CCEB-229C-414A-840A-E6D4D3327E8F}" type="pres">
      <dgm:prSet presAssocID="{AAC66971-0680-48C8-900E-2450B8205B32}" presName="text_1" presStyleLbl="node1" presStyleIdx="0" presStyleCnt="3">
        <dgm:presLayoutVars>
          <dgm:bulletEnabled val="1"/>
        </dgm:presLayoutVars>
      </dgm:prSet>
      <dgm:spPr/>
    </dgm:pt>
    <dgm:pt modelId="{8DC190E0-439C-4860-80A8-8843AC4ACA0D}" type="pres">
      <dgm:prSet presAssocID="{AAC66971-0680-48C8-900E-2450B8205B32}" presName="accent_1" presStyleCnt="0"/>
      <dgm:spPr/>
    </dgm:pt>
    <dgm:pt modelId="{0A12C61C-7C2D-4802-A78A-E77AF86D60D5}" type="pres">
      <dgm:prSet presAssocID="{AAC66971-0680-48C8-900E-2450B8205B32}" presName="accentRepeatNode" presStyleLbl="solidFgAcc1" presStyleIdx="0" presStyleCnt="3"/>
      <dgm:spPr/>
    </dgm:pt>
    <dgm:pt modelId="{2FB5378D-66F8-4FF2-BFBE-78FC4173B4F3}" type="pres">
      <dgm:prSet presAssocID="{ACF99013-A060-4A79-9A95-30716E3CF41F}" presName="text_2" presStyleLbl="node1" presStyleIdx="1" presStyleCnt="3">
        <dgm:presLayoutVars>
          <dgm:bulletEnabled val="1"/>
        </dgm:presLayoutVars>
      </dgm:prSet>
      <dgm:spPr/>
    </dgm:pt>
    <dgm:pt modelId="{FAAC1826-5186-41B5-8BBC-BA02F9FF9A02}" type="pres">
      <dgm:prSet presAssocID="{ACF99013-A060-4A79-9A95-30716E3CF41F}" presName="accent_2" presStyleCnt="0"/>
      <dgm:spPr/>
    </dgm:pt>
    <dgm:pt modelId="{921ADE04-CB46-45DA-8982-63C76B30749F}" type="pres">
      <dgm:prSet presAssocID="{ACF99013-A060-4A79-9A95-30716E3CF41F}" presName="accentRepeatNode" presStyleLbl="solidFgAcc1" presStyleIdx="1" presStyleCnt="3"/>
      <dgm:spPr/>
    </dgm:pt>
    <dgm:pt modelId="{769805A7-E1EB-42D6-9B6C-D7D7075E57C1}" type="pres">
      <dgm:prSet presAssocID="{350946F9-2CC9-4676-9D1E-84B142AB5455}" presName="text_3" presStyleLbl="node1" presStyleIdx="2" presStyleCnt="3">
        <dgm:presLayoutVars>
          <dgm:bulletEnabled val="1"/>
        </dgm:presLayoutVars>
      </dgm:prSet>
      <dgm:spPr/>
    </dgm:pt>
    <dgm:pt modelId="{C4608D62-24D6-4564-8390-54B4DF291544}" type="pres">
      <dgm:prSet presAssocID="{350946F9-2CC9-4676-9D1E-84B142AB5455}" presName="accent_3" presStyleCnt="0"/>
      <dgm:spPr/>
    </dgm:pt>
    <dgm:pt modelId="{D6F9C65E-7546-4D91-B52C-10E130230655}" type="pres">
      <dgm:prSet presAssocID="{350946F9-2CC9-4676-9D1E-84B142AB5455}" presName="accentRepeatNode" presStyleLbl="solidFgAcc1" presStyleIdx="2" presStyleCnt="3"/>
      <dgm:spPr/>
    </dgm:pt>
  </dgm:ptLst>
  <dgm:cxnLst>
    <dgm:cxn modelId="{5D233E0D-23CA-49A7-A9B5-DF56272B5E6F}" type="presOf" srcId="{350946F9-2CC9-4676-9D1E-84B142AB5455}" destId="{769805A7-E1EB-42D6-9B6C-D7D7075E57C1}" srcOrd="0" destOrd="0" presId="urn:microsoft.com/office/officeart/2008/layout/VerticalCurvedList"/>
    <dgm:cxn modelId="{BCD50A78-C2A9-42DC-ABEF-59FC8C7C100F}" srcId="{DE35748D-3A30-4179-9590-6EAE625B1E9D}" destId="{AAC66971-0680-48C8-900E-2450B8205B32}" srcOrd="0" destOrd="0" parTransId="{1A6D99CC-34E6-45E0-BAD5-4F52E322F8E8}" sibTransId="{0CE8CEA9-3FA8-4A47-9D5B-74AE3E16977F}"/>
    <dgm:cxn modelId="{911C5E78-868E-49C9-BF23-76BAE73DD060}" srcId="{DE35748D-3A30-4179-9590-6EAE625B1E9D}" destId="{ACF99013-A060-4A79-9A95-30716E3CF41F}" srcOrd="1" destOrd="0" parTransId="{DF48D0AE-9899-4399-9599-5E673B548968}" sibTransId="{8181DF26-C607-4BF4-BA09-D28796767B31}"/>
    <dgm:cxn modelId="{2F7B9387-6AC1-46C5-8012-1F8D8F61182F}" type="presOf" srcId="{ACF99013-A060-4A79-9A95-30716E3CF41F}" destId="{2FB5378D-66F8-4FF2-BFBE-78FC4173B4F3}" srcOrd="0" destOrd="0" presId="urn:microsoft.com/office/officeart/2008/layout/VerticalCurvedList"/>
    <dgm:cxn modelId="{C98C09AD-AF7C-473A-91D7-9517EDE60025}" type="presOf" srcId="{0CE8CEA9-3FA8-4A47-9D5B-74AE3E16977F}" destId="{A50B0EB9-8C84-4C7F-93D9-7019F5AFE7A5}" srcOrd="0" destOrd="0" presId="urn:microsoft.com/office/officeart/2008/layout/VerticalCurvedList"/>
    <dgm:cxn modelId="{4E5BF4B8-ED2A-4778-BE19-7D2240087C27}" type="presOf" srcId="{DE35748D-3A30-4179-9590-6EAE625B1E9D}" destId="{9690C731-B6AE-4B49-8EAA-6F1C92495577}" srcOrd="0" destOrd="0" presId="urn:microsoft.com/office/officeart/2008/layout/VerticalCurvedList"/>
    <dgm:cxn modelId="{1DE4ECCD-EE2A-471E-A0AD-F4DEC978C6CB}" type="presOf" srcId="{AAC66971-0680-48C8-900E-2450B8205B32}" destId="{99C2CCEB-229C-414A-840A-E6D4D3327E8F}" srcOrd="0" destOrd="0" presId="urn:microsoft.com/office/officeart/2008/layout/VerticalCurvedList"/>
    <dgm:cxn modelId="{1C4CB6F4-E879-441D-84E0-9D0CED2BAA82}" srcId="{DE35748D-3A30-4179-9590-6EAE625B1E9D}" destId="{350946F9-2CC9-4676-9D1E-84B142AB5455}" srcOrd="2" destOrd="0" parTransId="{9D535190-6F94-4BD2-9FCF-B23491B43679}" sibTransId="{2930C5D8-7C49-48C8-BD3E-6E8B74E58E4E}"/>
    <dgm:cxn modelId="{6ED82AA5-A70B-4154-87C1-0281E124341B}" type="presParOf" srcId="{9690C731-B6AE-4B49-8EAA-6F1C92495577}" destId="{93A20A88-ED07-4C33-8B76-97AB8F512601}" srcOrd="0" destOrd="0" presId="urn:microsoft.com/office/officeart/2008/layout/VerticalCurvedList"/>
    <dgm:cxn modelId="{BF531F75-5E02-41C2-A6E9-FA67D50CCE4A}" type="presParOf" srcId="{93A20A88-ED07-4C33-8B76-97AB8F512601}" destId="{C685FFF7-29C4-4D48-99CF-E9A59D5FA81C}" srcOrd="0" destOrd="0" presId="urn:microsoft.com/office/officeart/2008/layout/VerticalCurvedList"/>
    <dgm:cxn modelId="{7C92851A-B1A7-4C0E-A7BF-6F45A5D7BF4E}" type="presParOf" srcId="{C685FFF7-29C4-4D48-99CF-E9A59D5FA81C}" destId="{84BD41FE-71BF-4D7E-848E-9365F81891CC}" srcOrd="0" destOrd="0" presId="urn:microsoft.com/office/officeart/2008/layout/VerticalCurvedList"/>
    <dgm:cxn modelId="{2A9E08D2-5F2C-4A90-B6DF-FE1F8AAE28F7}" type="presParOf" srcId="{C685FFF7-29C4-4D48-99CF-E9A59D5FA81C}" destId="{A50B0EB9-8C84-4C7F-93D9-7019F5AFE7A5}" srcOrd="1" destOrd="0" presId="urn:microsoft.com/office/officeart/2008/layout/VerticalCurvedList"/>
    <dgm:cxn modelId="{9E2CAF9A-4769-459D-A12E-432703D6EA31}" type="presParOf" srcId="{C685FFF7-29C4-4D48-99CF-E9A59D5FA81C}" destId="{76669B64-0929-4282-BEDB-E5F052C745A8}" srcOrd="2" destOrd="0" presId="urn:microsoft.com/office/officeart/2008/layout/VerticalCurvedList"/>
    <dgm:cxn modelId="{B6074D04-4089-4454-87B4-FAC21E34F036}" type="presParOf" srcId="{C685FFF7-29C4-4D48-99CF-E9A59D5FA81C}" destId="{4EA9F7EC-97B2-4B1E-A3EC-BE1252CD931E}" srcOrd="3" destOrd="0" presId="urn:microsoft.com/office/officeart/2008/layout/VerticalCurvedList"/>
    <dgm:cxn modelId="{0AA5F1A8-45C5-4A6B-B303-E158DF48D44E}" type="presParOf" srcId="{93A20A88-ED07-4C33-8B76-97AB8F512601}" destId="{99C2CCEB-229C-414A-840A-E6D4D3327E8F}" srcOrd="1" destOrd="0" presId="urn:microsoft.com/office/officeart/2008/layout/VerticalCurvedList"/>
    <dgm:cxn modelId="{CB0A0523-0C86-46DF-9A14-C6EA097E1057}" type="presParOf" srcId="{93A20A88-ED07-4C33-8B76-97AB8F512601}" destId="{8DC190E0-439C-4860-80A8-8843AC4ACA0D}" srcOrd="2" destOrd="0" presId="urn:microsoft.com/office/officeart/2008/layout/VerticalCurvedList"/>
    <dgm:cxn modelId="{A3C4BDD7-630B-4A72-B70C-17E1EE3FC5D4}" type="presParOf" srcId="{8DC190E0-439C-4860-80A8-8843AC4ACA0D}" destId="{0A12C61C-7C2D-4802-A78A-E77AF86D60D5}" srcOrd="0" destOrd="0" presId="urn:microsoft.com/office/officeart/2008/layout/VerticalCurvedList"/>
    <dgm:cxn modelId="{25D92480-1EF0-4965-8F85-C7746A623B85}" type="presParOf" srcId="{93A20A88-ED07-4C33-8B76-97AB8F512601}" destId="{2FB5378D-66F8-4FF2-BFBE-78FC4173B4F3}" srcOrd="3" destOrd="0" presId="urn:microsoft.com/office/officeart/2008/layout/VerticalCurvedList"/>
    <dgm:cxn modelId="{F0C4D1BC-E9CA-4215-B04F-6D95E523A873}" type="presParOf" srcId="{93A20A88-ED07-4C33-8B76-97AB8F512601}" destId="{FAAC1826-5186-41B5-8BBC-BA02F9FF9A02}" srcOrd="4" destOrd="0" presId="urn:microsoft.com/office/officeart/2008/layout/VerticalCurvedList"/>
    <dgm:cxn modelId="{0B066B27-3B2E-4985-8EDA-6C81D8E8724B}" type="presParOf" srcId="{FAAC1826-5186-41B5-8BBC-BA02F9FF9A02}" destId="{921ADE04-CB46-45DA-8982-63C76B30749F}" srcOrd="0" destOrd="0" presId="urn:microsoft.com/office/officeart/2008/layout/VerticalCurvedList"/>
    <dgm:cxn modelId="{E22E70AA-2818-4139-83DE-DF1BC31E8D2D}" type="presParOf" srcId="{93A20A88-ED07-4C33-8B76-97AB8F512601}" destId="{769805A7-E1EB-42D6-9B6C-D7D7075E57C1}" srcOrd="5" destOrd="0" presId="urn:microsoft.com/office/officeart/2008/layout/VerticalCurvedList"/>
    <dgm:cxn modelId="{80D9C5E8-D1FC-43EF-96A0-C121A9E416BC}" type="presParOf" srcId="{93A20A88-ED07-4C33-8B76-97AB8F512601}" destId="{C4608D62-24D6-4564-8390-54B4DF291544}" srcOrd="6" destOrd="0" presId="urn:microsoft.com/office/officeart/2008/layout/VerticalCurvedList"/>
    <dgm:cxn modelId="{9B62A7FA-BE44-40DD-80E9-780C10E8FF00}" type="presParOf" srcId="{C4608D62-24D6-4564-8390-54B4DF291544}" destId="{D6F9C65E-7546-4D91-B52C-10E13023065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0B0EB9-8C84-4C7F-93D9-7019F5AFE7A5}">
      <dsp:nvSpPr>
        <dsp:cNvPr id="0" name=""/>
        <dsp:cNvSpPr/>
      </dsp:nvSpPr>
      <dsp:spPr>
        <a:xfrm>
          <a:off x="-4387787" y="-673007"/>
          <a:ext cx="5227451" cy="5227451"/>
        </a:xfrm>
        <a:prstGeom prst="blockArc">
          <a:avLst>
            <a:gd name="adj1" fmla="val 18900000"/>
            <a:gd name="adj2" fmla="val 2700000"/>
            <a:gd name="adj3" fmla="val 413"/>
          </a:avLst>
        </a:prstGeom>
        <a:noFill/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C2CCEB-229C-414A-840A-E6D4D3327E8F}">
      <dsp:nvSpPr>
        <dsp:cNvPr id="0" name=""/>
        <dsp:cNvSpPr/>
      </dsp:nvSpPr>
      <dsp:spPr>
        <a:xfrm>
          <a:off x="540004" y="388143"/>
          <a:ext cx="5756105" cy="77628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16178" tIns="53340" rIns="53340" bIns="5334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Rovina – zvuková, grafická, morfologická, syntaktická, lexikální, diskurzní</a:t>
          </a:r>
          <a:endParaRPr lang="cs-CZ" sz="2100" kern="1200" dirty="0"/>
        </a:p>
      </dsp:txBody>
      <dsp:txXfrm>
        <a:off x="540004" y="388143"/>
        <a:ext cx="5756105" cy="776287"/>
      </dsp:txXfrm>
    </dsp:sp>
    <dsp:sp modelId="{0A12C61C-7C2D-4802-A78A-E77AF86D60D5}">
      <dsp:nvSpPr>
        <dsp:cNvPr id="0" name=""/>
        <dsp:cNvSpPr/>
      </dsp:nvSpPr>
      <dsp:spPr>
        <a:xfrm>
          <a:off x="54824" y="291107"/>
          <a:ext cx="970359" cy="97035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FB5378D-66F8-4FF2-BFBE-78FC4173B4F3}">
      <dsp:nvSpPr>
        <dsp:cNvPr id="0" name=""/>
        <dsp:cNvSpPr/>
      </dsp:nvSpPr>
      <dsp:spPr>
        <a:xfrm>
          <a:off x="822184" y="1552574"/>
          <a:ext cx="5473925" cy="77628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16178" tIns="53340" rIns="53340" bIns="5334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Lexikální x gramatické chyby</a:t>
          </a:r>
          <a:endParaRPr lang="cs-CZ" sz="2100" kern="1200" dirty="0"/>
        </a:p>
      </dsp:txBody>
      <dsp:txXfrm>
        <a:off x="822184" y="1552574"/>
        <a:ext cx="5473925" cy="776287"/>
      </dsp:txXfrm>
    </dsp:sp>
    <dsp:sp modelId="{921ADE04-CB46-45DA-8982-63C76B30749F}">
      <dsp:nvSpPr>
        <dsp:cNvPr id="0" name=""/>
        <dsp:cNvSpPr/>
      </dsp:nvSpPr>
      <dsp:spPr>
        <a:xfrm>
          <a:off x="337004" y="1455538"/>
          <a:ext cx="970359" cy="97035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69805A7-E1EB-42D6-9B6C-D7D7075E57C1}">
      <dsp:nvSpPr>
        <dsp:cNvPr id="0" name=""/>
        <dsp:cNvSpPr/>
      </dsp:nvSpPr>
      <dsp:spPr>
        <a:xfrm>
          <a:off x="540004" y="2717005"/>
          <a:ext cx="5756105" cy="77628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16178" tIns="53340" rIns="53340" bIns="5334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Gramatické dále členěny: tvar, valence, mluvnické kategorie – osoba, číslo, čas apod.</a:t>
          </a:r>
          <a:endParaRPr lang="cs-CZ" sz="2100" kern="1200" dirty="0"/>
        </a:p>
      </dsp:txBody>
      <dsp:txXfrm>
        <a:off x="540004" y="2717005"/>
        <a:ext cx="5756105" cy="776287"/>
      </dsp:txXfrm>
    </dsp:sp>
    <dsp:sp modelId="{D6F9C65E-7546-4D91-B52C-10E130230655}">
      <dsp:nvSpPr>
        <dsp:cNvPr id="0" name=""/>
        <dsp:cNvSpPr/>
      </dsp:nvSpPr>
      <dsp:spPr>
        <a:xfrm>
          <a:off x="54824" y="2619969"/>
          <a:ext cx="970359" cy="97035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3/9/2022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492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18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3/9/2022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058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3/9/2022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169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3/9/2022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11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3/9/2022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861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3/9/2022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384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3/9/2022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727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3/9/2022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309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3/9/2022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989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3/9/2022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089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8600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50" r:id="rId5"/>
    <p:sldLayoutId id="2147483744" r:id="rId6"/>
    <p:sldLayoutId id="2147483745" r:id="rId7"/>
    <p:sldLayoutId id="2147483746" r:id="rId8"/>
    <p:sldLayoutId id="2147483749" r:id="rId9"/>
    <p:sldLayoutId id="2147483747" r:id="rId10"/>
    <p:sldLayoutId id="2147483748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32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C1FA8F66-3B85-411D-A2A6-A50DF3026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8CC8C394-DA0D-45F2-BC81-61E9F2DCEA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840" b="989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1" name="Rectangle 10">
            <a:extLst>
              <a:ext uri="{FF2B5EF4-FFF2-40B4-BE49-F238E27FC236}">
                <a16:creationId xmlns:a16="http://schemas.microsoft.com/office/drawing/2014/main" id="{4179E790-E691-4202-B7FA-62924FC8D1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234" y="4219240"/>
            <a:ext cx="11301984" cy="94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065EE0A0-4DA6-4AA2-A475-14DB03C55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234" y="4376057"/>
            <a:ext cx="11303626" cy="2034709"/>
          </a:xfrm>
          <a:prstGeom prst="rect">
            <a:avLst/>
          </a:prstGeom>
          <a:solidFill>
            <a:schemeClr val="bg1"/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8A5F036-C026-497F-AAF1-41D0829A32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" y="4572000"/>
            <a:ext cx="10965141" cy="895244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chemeClr val="tx1"/>
                </a:solidFill>
              </a:rPr>
              <a:t>Čeština nerodilých mluvčích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9316517-65F9-41D0-A0C8-BD3994C6DE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8" y="5504576"/>
            <a:ext cx="10965142" cy="447491"/>
          </a:xfrm>
        </p:spPr>
        <p:txBody>
          <a:bodyPr>
            <a:normAutofit/>
          </a:bodyPr>
          <a:lstStyle/>
          <a:p>
            <a:r>
              <a:rPr lang="cs-CZ"/>
              <a:t>Silvie Převrátilová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61938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VÝCHODISKA TEORIE MEZIJAZYKA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1E1EB35-09F9-4ED2-8D7B-4096CE47F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rtl="0"/>
            <a:r>
              <a:rPr lang="cs-CZ" b="1" dirty="0"/>
              <a:t>Jazykový systém, jímž disponuje osoba osvojující si druhý/cizí jazyk, se v kterémkoli okamžiku odlišuje od L1 i L2</a:t>
            </a:r>
            <a:endParaRPr lang="cs-CZ" dirty="0"/>
          </a:p>
          <a:p>
            <a:pPr lvl="0" rtl="0"/>
            <a:r>
              <a:rPr lang="cs-CZ" b="1" dirty="0"/>
              <a:t>Systém se mění - sled stadií</a:t>
            </a:r>
            <a:endParaRPr lang="cs-CZ" dirty="0"/>
          </a:p>
          <a:p>
            <a:pPr lvl="0" rtl="0"/>
            <a:r>
              <a:rPr lang="cs-CZ" b="1" dirty="0"/>
              <a:t>Tyto systémy se u žáků na téže úrovni ovládání cílového jazyka zhruba podobají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126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PROCESY V MEZIJAZYKU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8EDFE65-B1AC-42F6-ADF3-0AF51F039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Transfer z L1</a:t>
            </a:r>
          </a:p>
          <a:p>
            <a:r>
              <a:rPr lang="cs-CZ" dirty="0"/>
              <a:t>Nadměrná </a:t>
            </a:r>
            <a:r>
              <a:rPr lang="cs-CZ" b="1" dirty="0"/>
              <a:t>generalizace</a:t>
            </a:r>
            <a:r>
              <a:rPr lang="cs-CZ" dirty="0"/>
              <a:t> </a:t>
            </a:r>
            <a:r>
              <a:rPr lang="cs-CZ" b="1" dirty="0"/>
              <a:t>pravidel</a:t>
            </a:r>
            <a:r>
              <a:rPr lang="cs-CZ" dirty="0"/>
              <a:t> L2</a:t>
            </a:r>
          </a:p>
          <a:p>
            <a:r>
              <a:rPr lang="cs-CZ" b="1" dirty="0"/>
              <a:t>Transfer</a:t>
            </a:r>
            <a:r>
              <a:rPr lang="cs-CZ" dirty="0"/>
              <a:t> </a:t>
            </a:r>
            <a:r>
              <a:rPr lang="cs-CZ" b="1" dirty="0"/>
              <a:t>výuky</a:t>
            </a:r>
            <a:r>
              <a:rPr lang="cs-CZ" dirty="0"/>
              <a:t> – efekt špatného vyučování a učení se</a:t>
            </a:r>
          </a:p>
          <a:p>
            <a:pPr lvl="0" rtl="0"/>
            <a:r>
              <a:rPr lang="cs-CZ" b="1" dirty="0"/>
              <a:t>Strategie učení</a:t>
            </a:r>
            <a:r>
              <a:rPr lang="cs-CZ" dirty="0"/>
              <a:t> – zjednodušení systému, ignorace části jazykového vstupu</a:t>
            </a:r>
          </a:p>
          <a:p>
            <a:pPr lvl="0" rtl="0"/>
            <a:r>
              <a:rPr lang="cs-CZ" b="1" dirty="0"/>
              <a:t>Strategie komunikace žáka v L2</a:t>
            </a:r>
            <a:endParaRPr lang="cs-CZ" dirty="0"/>
          </a:p>
          <a:p>
            <a:pPr lvl="0" rtl="0"/>
            <a:r>
              <a:rPr lang="cs-CZ" b="1" dirty="0"/>
              <a:t>Společný jmenovatel: zjednodušení (redukce počtu hypotéz k ověřování)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1723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756684-75EC-4782-8CD6-63C64A00F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RYSY MEZIJAZYKA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11DC09-FE81-4AD3-A6E0-A18CCCDF1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Propustnost</a:t>
            </a:r>
            <a:endParaRPr lang="cs-CZ" dirty="0"/>
          </a:p>
          <a:p>
            <a:r>
              <a:rPr lang="cs-CZ" b="1" dirty="0"/>
              <a:t>Dynamičnost (nestabilita)</a:t>
            </a:r>
          </a:p>
          <a:p>
            <a:r>
              <a:rPr lang="cs-CZ" b="1" dirty="0"/>
              <a:t>Systematičnost</a:t>
            </a:r>
          </a:p>
        </p:txBody>
      </p:sp>
    </p:spTree>
    <p:extLst>
      <p:ext uri="{BB962C8B-B14F-4D97-AF65-F5344CB8AC3E}">
        <p14:creationId xmlns:p14="http://schemas.microsoft.com/office/powerpoint/2010/main" val="3800975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F860F4-23C8-4B29-903E-094CCDA4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Fosilizace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4298E8-D879-4BF7-9746-39D656A25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rtl="0"/>
            <a:r>
              <a:rPr lang="cs-CZ" b="1" dirty="0"/>
              <a:t>Fosilizace – ustálení na jisté úrovni, kterou nelze další výukou změnit</a:t>
            </a:r>
            <a:endParaRPr lang="cs-CZ" dirty="0"/>
          </a:p>
          <a:p>
            <a:pPr lvl="1" rtl="0"/>
            <a:r>
              <a:rPr lang="cs-CZ" b="1" dirty="0"/>
              <a:t>Až 95 % žáků L2 nedospěje k plnému osvojení L2</a:t>
            </a:r>
            <a:endParaRPr lang="cs-CZ" dirty="0"/>
          </a:p>
          <a:p>
            <a:pPr lvl="1" rtl="0"/>
            <a:r>
              <a:rPr lang="cs-CZ" b="1" dirty="0"/>
              <a:t>Fosilizace pravidla odlišného od L2 se projeví chybou</a:t>
            </a:r>
            <a:endParaRPr lang="cs-CZ" dirty="0"/>
          </a:p>
          <a:p>
            <a:pPr lvl="1" rtl="0"/>
            <a:r>
              <a:rPr lang="cs-CZ" b="1" dirty="0"/>
              <a:t>Někdy se může podařit korektní vyjádření, ale v situacích náročných (když se žák soustředí na obsah apod.) se sklouzne k chybě</a:t>
            </a:r>
            <a:endParaRPr lang="cs-CZ" dirty="0"/>
          </a:p>
          <a:p>
            <a:pPr lvl="0" rtl="0"/>
            <a:r>
              <a:rPr lang="cs-CZ" b="1" dirty="0"/>
              <a:t>Příčiny různé: žák nevěří, že potřebuje rozvinout svůj </a:t>
            </a:r>
            <a:r>
              <a:rPr lang="cs-CZ" b="1" dirty="0" err="1"/>
              <a:t>mezijazyk</a:t>
            </a:r>
            <a:r>
              <a:rPr lang="cs-CZ" b="1" dirty="0"/>
              <a:t> pro efektivní komunikaci; omezení dané věkem apod.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3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Taxonomie Chyb (lingvistické)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220179"/>
              </p:ext>
            </p:extLst>
          </p:nvPr>
        </p:nvGraphicFramePr>
        <p:xfrm>
          <a:off x="2133601" y="2160589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9227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0491C2-F719-45C5-A8DD-6B933F981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Chybová analýza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3DED6D-88CF-4750-B5EF-4D9313596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rtl="0"/>
            <a:r>
              <a:rPr lang="cs-CZ" b="1" dirty="0"/>
              <a:t>P. </a:t>
            </a:r>
            <a:r>
              <a:rPr lang="cs-CZ" b="1" dirty="0" err="1"/>
              <a:t>Corder</a:t>
            </a:r>
            <a:r>
              <a:rPr lang="cs-CZ" b="1" dirty="0"/>
              <a:t> (1967, 1971) – viz </a:t>
            </a:r>
            <a:r>
              <a:rPr lang="cs-CZ" b="1" i="1" dirty="0" err="1"/>
              <a:t>The</a:t>
            </a:r>
            <a:r>
              <a:rPr lang="cs-CZ" b="1" i="1" dirty="0"/>
              <a:t> </a:t>
            </a:r>
            <a:r>
              <a:rPr lang="cs-CZ" b="1" i="1" dirty="0" err="1"/>
              <a:t>Edinburg</a:t>
            </a:r>
            <a:r>
              <a:rPr lang="cs-CZ" b="1" i="1" dirty="0"/>
              <a:t> </a:t>
            </a:r>
            <a:r>
              <a:rPr lang="cs-CZ" b="1" i="1" dirty="0" err="1"/>
              <a:t>Course</a:t>
            </a:r>
            <a:r>
              <a:rPr lang="cs-CZ" b="1" i="1" dirty="0"/>
              <a:t> in </a:t>
            </a:r>
            <a:r>
              <a:rPr lang="cs-CZ" b="1" i="1" dirty="0" err="1"/>
              <a:t>Applied</a:t>
            </a:r>
            <a:r>
              <a:rPr lang="cs-CZ" b="1" i="1" dirty="0"/>
              <a:t> </a:t>
            </a:r>
            <a:r>
              <a:rPr lang="cs-CZ" b="1" i="1" dirty="0" err="1"/>
              <a:t>Linguistics</a:t>
            </a:r>
            <a:r>
              <a:rPr lang="cs-CZ" b="1" dirty="0"/>
              <a:t>, 1974, sv. 3</a:t>
            </a:r>
            <a:endParaRPr lang="cs-CZ" dirty="0"/>
          </a:p>
          <a:p>
            <a:pPr lvl="0" rtl="0"/>
            <a:r>
              <a:rPr lang="cs-CZ" b="1" dirty="0"/>
              <a:t>C. James. </a:t>
            </a:r>
            <a:r>
              <a:rPr lang="cs-CZ" b="1" i="1" dirty="0" err="1"/>
              <a:t>Errors</a:t>
            </a:r>
            <a:r>
              <a:rPr lang="cs-CZ" b="1" i="1" dirty="0"/>
              <a:t> in </a:t>
            </a:r>
            <a:r>
              <a:rPr lang="cs-CZ" b="1" i="1" dirty="0" err="1"/>
              <a:t>Language</a:t>
            </a:r>
            <a:r>
              <a:rPr lang="cs-CZ" b="1" i="1" dirty="0"/>
              <a:t> Learning and Use. </a:t>
            </a:r>
            <a:r>
              <a:rPr lang="cs-CZ" b="1" i="1" dirty="0" err="1"/>
              <a:t>Exploring</a:t>
            </a:r>
            <a:r>
              <a:rPr lang="cs-CZ" b="1" i="1" dirty="0"/>
              <a:t> </a:t>
            </a:r>
            <a:r>
              <a:rPr lang="cs-CZ" b="1" i="1" dirty="0" err="1"/>
              <a:t>Error</a:t>
            </a:r>
            <a:r>
              <a:rPr lang="cs-CZ" b="1" i="1" dirty="0"/>
              <a:t> </a:t>
            </a:r>
            <a:r>
              <a:rPr lang="cs-CZ" b="1" i="1" dirty="0" err="1"/>
              <a:t>Analysis</a:t>
            </a:r>
            <a:r>
              <a:rPr lang="cs-CZ" b="1" dirty="0"/>
              <a:t>. 1998</a:t>
            </a:r>
            <a:endParaRPr lang="cs-CZ" dirty="0"/>
          </a:p>
          <a:p>
            <a:pPr lvl="0" rtl="0"/>
            <a:r>
              <a:rPr lang="cs-CZ" b="1" dirty="0"/>
              <a:t>K. Šebesta, S. Škodová (</a:t>
            </a:r>
            <a:r>
              <a:rPr lang="cs-CZ" b="1" dirty="0" err="1"/>
              <a:t>eds</a:t>
            </a:r>
            <a:r>
              <a:rPr lang="cs-CZ" b="1" dirty="0"/>
              <a:t>.). </a:t>
            </a:r>
            <a:r>
              <a:rPr lang="cs-CZ" b="1" i="1" dirty="0"/>
              <a:t>Čeština – cílový jazyk a korpusy.</a:t>
            </a:r>
            <a:r>
              <a:rPr lang="cs-CZ" b="1" dirty="0"/>
              <a:t> Liberec 2012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9417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2">
            <a:extLst>
              <a:ext uri="{FF2B5EF4-FFF2-40B4-BE49-F238E27FC236}">
                <a16:creationId xmlns:a16="http://schemas.microsoft.com/office/drawing/2014/main" id="{1BB56EB9-078F-4952-AC1F-149C7A0AE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3CD1D5B-2F19-4E38-B4FD-34ED66F8D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1" y="702156"/>
            <a:ext cx="7011413" cy="1013800"/>
          </a:xfrm>
        </p:spPr>
        <p:txBody>
          <a:bodyPr>
            <a:normAutofit/>
          </a:bodyPr>
          <a:lstStyle/>
          <a:p>
            <a:r>
              <a:rPr lang="cs-CZ" dirty="0" err="1">
                <a:solidFill>
                  <a:schemeClr val="tx2"/>
                </a:solidFill>
              </a:rPr>
              <a:t>Analysing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learner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language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0" name="Rectangle 34">
            <a:extLst>
              <a:ext uri="{FF2B5EF4-FFF2-40B4-BE49-F238E27FC236}">
                <a16:creationId xmlns:a16="http://schemas.microsoft.com/office/drawing/2014/main" id="{EE54A6FE-D8CB-48A3-900B-053D4EBD3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B42427A-0A1F-4A55-8705-D9179F1E0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0058680-D07C-4893-B2B7-91543F18A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C319A8B-EC38-4E2B-9301-50E10D122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200" y="1896533"/>
            <a:ext cx="7011413" cy="39622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ELLIS, R.; BARKHUIZEN, G. </a:t>
            </a:r>
            <a:r>
              <a:rPr lang="cs-CZ" b="1" i="1" dirty="0" err="1"/>
              <a:t>Analysing</a:t>
            </a:r>
            <a:r>
              <a:rPr lang="cs-CZ" b="1" i="1" dirty="0"/>
              <a:t> </a:t>
            </a:r>
            <a:r>
              <a:rPr lang="cs-CZ" b="1" i="1" dirty="0" err="1"/>
              <a:t>Learner</a:t>
            </a:r>
            <a:r>
              <a:rPr lang="cs-CZ" b="1" i="1" dirty="0"/>
              <a:t> </a:t>
            </a:r>
            <a:r>
              <a:rPr lang="cs-CZ" b="1" i="1" dirty="0" err="1"/>
              <a:t>Language</a:t>
            </a:r>
            <a:r>
              <a:rPr lang="cs-CZ" b="1" dirty="0"/>
              <a:t>. OUP, 2005</a:t>
            </a:r>
            <a:endParaRPr lang="cs-CZ" dirty="0"/>
          </a:p>
          <a:p>
            <a:endParaRPr lang="en-US" dirty="0"/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E876BC63-F481-463C-A513-CC3F403C7AC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4" r="166" b="3"/>
          <a:stretch/>
        </p:blipFill>
        <p:spPr>
          <a:xfrm>
            <a:off x="8042147" y="601201"/>
            <a:ext cx="3703320" cy="577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415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756684-75EC-4782-8CD6-63C64A00F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Čeština nerodilých mluvčích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11DC09-FE81-4AD3-A6E0-A18CCCDF1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dle úrovní SERR</a:t>
            </a:r>
          </a:p>
          <a:p>
            <a:r>
              <a:rPr lang="cs-CZ" dirty="0"/>
              <a:t>dle mateřského jazyka mluvčího</a:t>
            </a:r>
          </a:p>
          <a:p>
            <a:r>
              <a:rPr lang="cs-CZ" dirty="0"/>
              <a:t>dle věku 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617159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RegularSeedRightStep">
      <a:dk1>
        <a:srgbClr val="000000"/>
      </a:dk1>
      <a:lt1>
        <a:srgbClr val="FFFFFF"/>
      </a:lt1>
      <a:dk2>
        <a:srgbClr val="413824"/>
      </a:dk2>
      <a:lt2>
        <a:srgbClr val="E4E8EA"/>
      </a:lt2>
      <a:accent1>
        <a:srgbClr val="C3704D"/>
      </a:accent1>
      <a:accent2>
        <a:srgbClr val="B18F3B"/>
      </a:accent2>
      <a:accent3>
        <a:srgbClr val="9DAA43"/>
      </a:accent3>
      <a:accent4>
        <a:srgbClr val="71B13B"/>
      </a:accent4>
      <a:accent5>
        <a:srgbClr val="4CB748"/>
      </a:accent5>
      <a:accent6>
        <a:srgbClr val="3BB168"/>
      </a:accent6>
      <a:hlink>
        <a:srgbClr val="3A8BAE"/>
      </a:hlink>
      <a:folHlink>
        <a:srgbClr val="848484"/>
      </a:folHlink>
    </a:clrScheme>
    <a:fontScheme name="Dividend">
      <a:majorFont>
        <a:latin typeface="Tw Cen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309</Words>
  <Application>Microsoft Office PowerPoint</Application>
  <PresentationFormat>Širokoúhlá obrazovka</PresentationFormat>
  <Paragraphs>38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Tw Cen MT</vt:lpstr>
      <vt:lpstr>Wingdings 2</vt:lpstr>
      <vt:lpstr>DividendVTI</vt:lpstr>
      <vt:lpstr>Čeština nerodilých mluvčích</vt:lpstr>
      <vt:lpstr>ZÁKLADNÍ VÝCHODISKA TEORIE MEZIJAZYKA</vt:lpstr>
      <vt:lpstr>PROCESY V MEZIJAZYKU</vt:lpstr>
      <vt:lpstr>ZÁKLADNÍ RYSY MEZIJAZYKA</vt:lpstr>
      <vt:lpstr>Fosilizace</vt:lpstr>
      <vt:lpstr>Taxonomie Chyb (lingvistické)</vt:lpstr>
      <vt:lpstr>Chybová analýza</vt:lpstr>
      <vt:lpstr>Analysing learner language</vt:lpstr>
      <vt:lpstr>Čeština nerodilých mluvčích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 nerodilých mluvčích</dc:title>
  <dc:creator>Silvie P.</dc:creator>
  <cp:lastModifiedBy>Převrátilová, Silvie</cp:lastModifiedBy>
  <cp:revision>2</cp:revision>
  <dcterms:created xsi:type="dcterms:W3CDTF">2020-10-05T09:48:16Z</dcterms:created>
  <dcterms:modified xsi:type="dcterms:W3CDTF">2022-03-09T16:28:21Z</dcterms:modified>
</cp:coreProperties>
</file>