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handoutMasterIdLst>
    <p:handoutMasterId r:id="rId81"/>
  </p:handoutMasterIdLst>
  <p:sldIdLst>
    <p:sldId id="256" r:id="rId2"/>
    <p:sldId id="390" r:id="rId3"/>
    <p:sldId id="391" r:id="rId4"/>
    <p:sldId id="314" r:id="rId5"/>
    <p:sldId id="315" r:id="rId6"/>
    <p:sldId id="392" r:id="rId7"/>
    <p:sldId id="313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7" r:id="rId19"/>
    <p:sldId id="326" r:id="rId20"/>
    <p:sldId id="330" r:id="rId21"/>
    <p:sldId id="331" r:id="rId22"/>
    <p:sldId id="332" r:id="rId23"/>
    <p:sldId id="333" r:id="rId24"/>
    <p:sldId id="334" r:id="rId25"/>
    <p:sldId id="335" r:id="rId26"/>
    <p:sldId id="338" r:id="rId27"/>
    <p:sldId id="393" r:id="rId28"/>
    <p:sldId id="337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1" r:id="rId42"/>
    <p:sldId id="352" r:id="rId43"/>
    <p:sldId id="353" r:id="rId44"/>
    <p:sldId id="355" r:id="rId45"/>
    <p:sldId id="354" r:id="rId46"/>
    <p:sldId id="356" r:id="rId47"/>
    <p:sldId id="357" r:id="rId48"/>
    <p:sldId id="394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5" r:id="rId57"/>
    <p:sldId id="395" r:id="rId58"/>
    <p:sldId id="366" r:id="rId59"/>
    <p:sldId id="367" r:id="rId60"/>
    <p:sldId id="368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384" r:id="rId75"/>
    <p:sldId id="385" r:id="rId76"/>
    <p:sldId id="386" r:id="rId77"/>
    <p:sldId id="388" r:id="rId78"/>
    <p:sldId id="389" r:id="rId7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1E1E"/>
    <a:srgbClr val="CCFFCC"/>
    <a:srgbClr val="CCCCFF"/>
    <a:srgbClr val="505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Tmavý styl 1 – zvýraznění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18" autoAdjust="0"/>
    <p:restoredTop sz="97115" autoAdjust="0"/>
  </p:normalViewPr>
  <p:slideViewPr>
    <p:cSldViewPr>
      <p:cViewPr varScale="1">
        <p:scale>
          <a:sx n="109" d="100"/>
          <a:sy n="109" d="100"/>
        </p:scale>
        <p:origin x="109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B1737-5723-4EAD-98BD-266EEB93D640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A09CC-C688-4DC3-8ABF-6A68B83F2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007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D5D75-2225-4237-9A26-F9D6A9C705DE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EB93A-F301-4E9D-BE77-CEF7E36C5C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52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EB93A-F301-4E9D-BE77-CEF7E36C5C7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6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9FA6-C4F6-4BC5-B6B0-DBA2C1AF9C6A}" type="datetime1">
              <a:rPr lang="en-US" smtClean="0"/>
              <a:pPr/>
              <a:t>3/9/2020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57409A2-DC7B-4F3E-A6AC-254782F89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81C65-6B5B-4296-84DD-7FDA5D9A8C64}" type="datetime1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ACC9B-B694-4F12-81E0-49230FBE35FF}" type="datetime1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970C-CD75-490B-A46F-FA6725B490ED}" type="datetime1">
              <a:rPr lang="en-US" smtClean="0"/>
              <a:pPr/>
              <a:t>3/9/2020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57409A2-DC7B-4F3E-A6AC-254782F89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D814-D0CB-434C-82A2-BF6E311BF20C}" type="datetime1">
              <a:rPr lang="en-US" smtClean="0"/>
              <a:pPr/>
              <a:t>3/9/2020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C905-A8C4-4A46-91DD-36325E46FE74}" type="datetime1">
              <a:rPr lang="en-US" smtClean="0"/>
              <a:pPr/>
              <a:t>3/9/2020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73FB-3903-479D-AFB6-313BA581A913}" type="datetime1">
              <a:rPr lang="en-US" smtClean="0"/>
              <a:pPr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B57409A2-DC7B-4F3E-A6AC-254782F892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AE0F-520A-46CD-A830-60FC09D868FC}" type="datetime1">
              <a:rPr lang="en-US" smtClean="0"/>
              <a:pPr/>
              <a:t>3/9/2020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A907-8F00-478D-AB6A-DAF32E15AB7C}" type="datetime1">
              <a:rPr lang="en-US" smtClean="0"/>
              <a:pPr/>
              <a:t>3/9/2020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C882-D789-4E86-8454-A2D99EE27387}" type="datetime1">
              <a:rPr lang="en-US" smtClean="0"/>
              <a:pPr/>
              <a:t>3/9/2020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9C73-6C44-4074-95F0-EE34413B2BC2}" type="datetime1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705348-8B62-4206-8A6A-672B2C7598E6}" type="datetime1">
              <a:rPr lang="en-US" smtClean="0"/>
              <a:pPr/>
              <a:t>3/9/2020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57409A2-DC7B-4F3E-A6AC-254782F892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Documents%20and%20Settings\Kaca\My%20Documents\bakterialni%20genetika\09%20Genetika%20diferenciace\M%20xanthus%20lovi.m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4324204"/>
            <a:ext cx="9739807" cy="1222375"/>
          </a:xfrm>
        </p:spPr>
        <p:txBody>
          <a:bodyPr/>
          <a:lstStyle/>
          <a:p>
            <a:r>
              <a:rPr lang="en-US" dirty="0"/>
              <a:t>Morphology and Physiology of Bacteria, Bacterial Genetics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4999" y="5734432"/>
            <a:ext cx="8458200" cy="986408"/>
          </a:xfrm>
        </p:spPr>
        <p:txBody>
          <a:bodyPr>
            <a:normAutofit fontScale="62500" lnSpcReduction="20000"/>
          </a:bodyPr>
          <a:lstStyle/>
          <a:p>
            <a:r>
              <a:rPr lang="cs-CZ" cap="all" dirty="0" err="1" smtClean="0"/>
              <a:t>Microbiology</a:t>
            </a:r>
            <a:r>
              <a:rPr lang="cs-CZ" cap="all" dirty="0" smtClean="0"/>
              <a:t> 1/</a:t>
            </a:r>
            <a:r>
              <a:rPr lang="cs-CZ" cap="all" dirty="0" err="1" smtClean="0"/>
              <a:t>MicRobiology</a:t>
            </a:r>
            <a:endParaRPr lang="cs-CZ" cap="all" dirty="0" smtClean="0"/>
          </a:p>
          <a:p>
            <a:r>
              <a:rPr lang="cs-CZ" sz="2900" b="1" dirty="0"/>
              <a:t>Kateřina Petříčková</a:t>
            </a:r>
          </a:p>
          <a:p>
            <a:pPr algn="r"/>
            <a:r>
              <a:rPr lang="cs-CZ" dirty="0" smtClean="0"/>
              <a:t>Institute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Immunology</a:t>
            </a:r>
            <a:r>
              <a:rPr lang="cs-CZ" dirty="0" smtClean="0"/>
              <a:t> and </a:t>
            </a:r>
            <a:r>
              <a:rPr lang="cs-CZ" dirty="0" err="1" smtClean="0"/>
              <a:t>Microbiology</a:t>
            </a:r>
            <a:r>
              <a:rPr lang="cs-CZ" dirty="0" smtClean="0"/>
              <a:t>,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Faculty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Medicine</a:t>
            </a:r>
            <a:r>
              <a:rPr lang="cs-CZ" dirty="0" smtClean="0"/>
              <a:t>, Charles University  					2019/2020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37" y="692697"/>
            <a:ext cx="2007263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Endosymbiotic</a:t>
            </a:r>
            <a:r>
              <a:rPr lang="cs-CZ" dirty="0" smtClean="0"/>
              <a:t> </a:t>
            </a:r>
            <a:r>
              <a:rPr lang="cs-CZ" dirty="0" err="1" smtClean="0"/>
              <a:t>theory</a:t>
            </a:r>
            <a:r>
              <a:rPr lang="cs-CZ" dirty="0" smtClean="0"/>
              <a:t> (</a:t>
            </a:r>
            <a:r>
              <a:rPr lang="cs-CZ" dirty="0" err="1" smtClean="0"/>
              <a:t>symbiogenesis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b="4027"/>
          <a:stretch/>
        </p:blipFill>
        <p:spPr>
          <a:xfrm>
            <a:off x="1631504" y="1295400"/>
            <a:ext cx="8928992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1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Structure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bacterial</a:t>
            </a:r>
            <a:r>
              <a:rPr lang="cs-CZ" dirty="0" smtClean="0"/>
              <a:t> cell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6430" r="7575" b="16235"/>
          <a:stretch/>
        </p:blipFill>
        <p:spPr>
          <a:xfrm>
            <a:off x="2279577" y="1260646"/>
            <a:ext cx="7911709" cy="546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b="10101"/>
          <a:stretch/>
        </p:blipFill>
        <p:spPr>
          <a:xfrm>
            <a:off x="2639616" y="1113819"/>
            <a:ext cx="6912768" cy="54066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188640"/>
            <a:ext cx="8686800" cy="838200"/>
          </a:xfrm>
        </p:spPr>
        <p:txBody>
          <a:bodyPr/>
          <a:lstStyle/>
          <a:p>
            <a:pPr algn="ctr"/>
            <a:r>
              <a:rPr lang="cs-CZ" dirty="0" err="1" smtClean="0"/>
              <a:t>Shapes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bacterial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516"/>
          <a:stretch/>
        </p:blipFill>
        <p:spPr>
          <a:xfrm>
            <a:off x="3091148" y="1556792"/>
            <a:ext cx="602918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8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 clinically relevant groups of G+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1559496" y="1556793"/>
            <a:ext cx="1962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3200" b="1" dirty="0">
                <a:solidFill>
                  <a:srgbClr val="721E1E"/>
                </a:solidFill>
              </a:rPr>
              <a:t>COCCI:</a:t>
            </a:r>
          </a:p>
          <a:p>
            <a:pPr>
              <a:lnSpc>
                <a:spcPts val="2400"/>
              </a:lnSpc>
            </a:pPr>
            <a:r>
              <a:rPr lang="en-US" sz="3200" b="1" dirty="0">
                <a:solidFill>
                  <a:srgbClr val="721E1E"/>
                </a:solidFill>
              </a:rPr>
              <a:t> </a:t>
            </a: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r>
              <a:rPr lang="en-US" sz="3200" b="1" dirty="0">
                <a:solidFill>
                  <a:srgbClr val="721E1E"/>
                </a:solidFill>
              </a:rPr>
              <a:t>RODS:</a:t>
            </a: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r>
              <a:rPr lang="en-US" sz="3200" b="1" dirty="0">
                <a:solidFill>
                  <a:srgbClr val="721E1E"/>
                </a:solidFill>
              </a:rPr>
              <a:t>SPORE-FORMING</a:t>
            </a:r>
            <a:r>
              <a:rPr lang="en-US" sz="2000" b="1" dirty="0"/>
              <a:t>:</a:t>
            </a:r>
            <a:endParaRPr lang="cs-CZ" sz="20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486762" y="1434308"/>
            <a:ext cx="43924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i="1" dirty="0"/>
              <a:t>Streptococcus</a:t>
            </a:r>
          </a:p>
          <a:p>
            <a:pPr>
              <a:lnSpc>
                <a:spcPts val="2400"/>
              </a:lnSpc>
            </a:pPr>
            <a:r>
              <a:rPr lang="en-US" sz="2000" b="1" i="1" dirty="0"/>
              <a:t>Enterococcus</a:t>
            </a:r>
          </a:p>
          <a:p>
            <a:pPr>
              <a:lnSpc>
                <a:spcPts val="2400"/>
              </a:lnSpc>
            </a:pPr>
            <a:r>
              <a:rPr lang="en-US" sz="2000" b="1" i="1" dirty="0"/>
              <a:t>Staphylococcus</a:t>
            </a:r>
          </a:p>
          <a:p>
            <a:pPr>
              <a:lnSpc>
                <a:spcPts val="2400"/>
              </a:lnSpc>
            </a:pPr>
            <a:endParaRPr lang="en-US" sz="2000" b="1" i="1" dirty="0"/>
          </a:p>
          <a:p>
            <a:pPr>
              <a:lnSpc>
                <a:spcPts val="2400"/>
              </a:lnSpc>
            </a:pPr>
            <a:endParaRPr lang="en-US" sz="2000" b="1" i="1" dirty="0"/>
          </a:p>
          <a:p>
            <a:pPr>
              <a:lnSpc>
                <a:spcPts val="2400"/>
              </a:lnSpc>
            </a:pPr>
            <a:endParaRPr lang="en-US" sz="2000" b="1" i="1" dirty="0"/>
          </a:p>
          <a:p>
            <a:pPr>
              <a:lnSpc>
                <a:spcPts val="2400"/>
              </a:lnSpc>
            </a:pPr>
            <a:r>
              <a:rPr lang="en-US" sz="2000" b="1" i="1" dirty="0"/>
              <a:t>Corynebacterium</a:t>
            </a:r>
          </a:p>
          <a:p>
            <a:pPr>
              <a:lnSpc>
                <a:spcPts val="2400"/>
              </a:lnSpc>
            </a:pPr>
            <a:r>
              <a:rPr lang="en-US" sz="2000" b="1" i="1" dirty="0"/>
              <a:t>Listeria</a:t>
            </a:r>
          </a:p>
          <a:p>
            <a:pPr>
              <a:lnSpc>
                <a:spcPts val="2400"/>
              </a:lnSpc>
            </a:pPr>
            <a:r>
              <a:rPr lang="en-US" sz="2000" b="1" i="1" dirty="0"/>
              <a:t>Mycobacterium</a:t>
            </a:r>
          </a:p>
          <a:p>
            <a:pPr>
              <a:lnSpc>
                <a:spcPts val="2400"/>
              </a:lnSpc>
            </a:pPr>
            <a:endParaRPr lang="en-US" sz="2000" b="1" i="1" dirty="0"/>
          </a:p>
          <a:p>
            <a:pPr>
              <a:lnSpc>
                <a:spcPts val="2400"/>
              </a:lnSpc>
            </a:pPr>
            <a:endParaRPr lang="en-US" sz="2000" b="1" i="1" dirty="0"/>
          </a:p>
          <a:p>
            <a:pPr>
              <a:lnSpc>
                <a:spcPts val="2400"/>
              </a:lnSpc>
            </a:pPr>
            <a:endParaRPr lang="cs-CZ" sz="2000" b="1" i="1" dirty="0"/>
          </a:p>
          <a:p>
            <a:pPr>
              <a:lnSpc>
                <a:spcPts val="2400"/>
              </a:lnSpc>
            </a:pPr>
            <a:r>
              <a:rPr lang="en-US" sz="2000" b="1" i="1" dirty="0"/>
              <a:t>Bacillus</a:t>
            </a:r>
          </a:p>
          <a:p>
            <a:pPr>
              <a:lnSpc>
                <a:spcPts val="2400"/>
              </a:lnSpc>
            </a:pPr>
            <a:r>
              <a:rPr lang="en-US" sz="2000" b="1" i="1" dirty="0"/>
              <a:t>Clostridium</a:t>
            </a:r>
            <a:endParaRPr lang="cs-CZ" sz="2000" b="1" i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4419" y="4660055"/>
            <a:ext cx="2717676" cy="217061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500898" y="6469668"/>
            <a:ext cx="190949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Bacillus anthracis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330" y="1272753"/>
            <a:ext cx="2150633" cy="13651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973" y="1285833"/>
            <a:ext cx="1759702" cy="13520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488" y="2715195"/>
            <a:ext cx="1691680" cy="112573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152" y="3431244"/>
            <a:ext cx="1991494" cy="107384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6488" y="3941630"/>
            <a:ext cx="1691680" cy="112691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/>
          <a:srcRect b="10625"/>
          <a:stretch/>
        </p:blipFill>
        <p:spPr>
          <a:xfrm>
            <a:off x="5199283" y="5169246"/>
            <a:ext cx="1945835" cy="12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5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5752" y="249769"/>
            <a:ext cx="8686800" cy="838200"/>
          </a:xfrm>
        </p:spPr>
        <p:txBody>
          <a:bodyPr/>
          <a:lstStyle/>
          <a:p>
            <a:r>
              <a:rPr lang="en-US" dirty="0"/>
              <a:t>clinically relevant groups of </a:t>
            </a:r>
            <a:r>
              <a:rPr lang="en-US" dirty="0" smtClean="0"/>
              <a:t>G</a:t>
            </a:r>
            <a:r>
              <a:rPr lang="cs-CZ" dirty="0" smtClean="0"/>
              <a:t>-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1559496" y="1556793"/>
            <a:ext cx="2736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3200" b="1" dirty="0">
                <a:solidFill>
                  <a:srgbClr val="721E1E"/>
                </a:solidFill>
              </a:rPr>
              <a:t>COCCI:</a:t>
            </a:r>
          </a:p>
          <a:p>
            <a:pPr>
              <a:lnSpc>
                <a:spcPts val="2400"/>
              </a:lnSpc>
            </a:pPr>
            <a:r>
              <a:rPr lang="en-US" sz="3200" b="1" dirty="0">
                <a:solidFill>
                  <a:srgbClr val="721E1E"/>
                </a:solidFill>
              </a:rPr>
              <a:t> </a:t>
            </a: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r>
              <a:rPr lang="cs-CZ" sz="3200" b="1" dirty="0">
                <a:solidFill>
                  <a:srgbClr val="721E1E"/>
                </a:solidFill>
              </a:rPr>
              <a:t>SPIROCHATES</a:t>
            </a:r>
            <a:r>
              <a:rPr lang="en-US" sz="3200" b="1" dirty="0">
                <a:solidFill>
                  <a:srgbClr val="721E1E"/>
                </a:solidFill>
              </a:rPr>
              <a:t>:</a:t>
            </a: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en-US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cs-CZ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cs-CZ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cs-CZ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cs-CZ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r>
              <a:rPr lang="cs-CZ" sz="3200" b="1" dirty="0">
                <a:solidFill>
                  <a:srgbClr val="721E1E"/>
                </a:solidFill>
              </a:rPr>
              <a:t>RODS:</a:t>
            </a:r>
          </a:p>
          <a:p>
            <a:pPr>
              <a:lnSpc>
                <a:spcPts val="2400"/>
              </a:lnSpc>
            </a:pPr>
            <a:endParaRPr lang="cs-CZ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endParaRPr lang="cs-CZ" sz="3200" b="1" dirty="0">
              <a:solidFill>
                <a:srgbClr val="721E1E"/>
              </a:solidFill>
            </a:endParaRPr>
          </a:p>
          <a:p>
            <a:pPr>
              <a:lnSpc>
                <a:spcPts val="2400"/>
              </a:lnSpc>
            </a:pPr>
            <a:r>
              <a:rPr lang="cs-CZ" sz="2400" dirty="0" err="1">
                <a:solidFill>
                  <a:srgbClr val="721E1E"/>
                </a:solidFill>
              </a:rPr>
              <a:t>twisted</a:t>
            </a:r>
            <a:r>
              <a:rPr lang="cs-CZ" sz="2400" dirty="0">
                <a:solidFill>
                  <a:srgbClr val="721E1E"/>
                </a:solidFill>
              </a:rPr>
              <a:t> </a:t>
            </a:r>
            <a:r>
              <a:rPr lang="cs-CZ" sz="2400" dirty="0" err="1">
                <a:solidFill>
                  <a:srgbClr val="721E1E"/>
                </a:solidFill>
              </a:rPr>
              <a:t>rods</a:t>
            </a:r>
            <a:r>
              <a:rPr lang="cs-CZ" sz="2400" dirty="0">
                <a:solidFill>
                  <a:srgbClr val="721E1E"/>
                </a:solidFill>
              </a:rPr>
              <a:t>:</a:t>
            </a:r>
          </a:p>
          <a:p>
            <a:pPr>
              <a:lnSpc>
                <a:spcPts val="2400"/>
              </a:lnSpc>
            </a:pPr>
            <a:endParaRPr lang="cs-CZ" sz="3200" b="1" dirty="0">
              <a:solidFill>
                <a:srgbClr val="721E1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719736" y="1484785"/>
            <a:ext cx="439248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cs-CZ" sz="2000" b="1" i="1" dirty="0" err="1"/>
              <a:t>Neisseria</a:t>
            </a:r>
            <a:r>
              <a:rPr lang="cs-CZ" sz="2000" b="1" i="1" dirty="0"/>
              <a:t> - </a:t>
            </a:r>
            <a:r>
              <a:rPr lang="cs-CZ" sz="2000" b="1" dirty="0" err="1"/>
              <a:t>diplococcus</a:t>
            </a:r>
            <a:endParaRPr lang="en-US" sz="2000" b="1" dirty="0"/>
          </a:p>
          <a:p>
            <a:pPr>
              <a:lnSpc>
                <a:spcPts val="2400"/>
              </a:lnSpc>
            </a:pPr>
            <a:endParaRPr lang="en-US" sz="2000" b="1" i="1" dirty="0"/>
          </a:p>
          <a:p>
            <a:pPr>
              <a:lnSpc>
                <a:spcPts val="2400"/>
              </a:lnSpc>
            </a:pPr>
            <a:endParaRPr lang="en-US" sz="2000" b="1" i="1" dirty="0"/>
          </a:p>
          <a:p>
            <a:pPr>
              <a:lnSpc>
                <a:spcPts val="2400"/>
              </a:lnSpc>
            </a:pPr>
            <a:endParaRPr lang="en-US" sz="2000" b="1" i="1" dirty="0"/>
          </a:p>
          <a:p>
            <a:pPr>
              <a:lnSpc>
                <a:spcPts val="2400"/>
              </a:lnSpc>
            </a:pPr>
            <a:endParaRPr lang="cs-CZ" sz="2000" b="1" i="1" dirty="0"/>
          </a:p>
          <a:p>
            <a:pPr>
              <a:lnSpc>
                <a:spcPts val="2400"/>
              </a:lnSpc>
            </a:pPr>
            <a:endParaRPr lang="cs-CZ" sz="2000" b="1" i="1" dirty="0"/>
          </a:p>
          <a:p>
            <a:pPr>
              <a:lnSpc>
                <a:spcPts val="2400"/>
              </a:lnSpc>
            </a:pPr>
            <a:r>
              <a:rPr lang="cs-CZ" sz="2000" b="1" dirty="0"/>
              <a:t>        (</a:t>
            </a:r>
            <a:r>
              <a:rPr lang="cs-CZ" sz="2000" b="1" dirty="0" err="1"/>
              <a:t>spiral</a:t>
            </a:r>
            <a:r>
              <a:rPr lang="cs-CZ" sz="2000" b="1" dirty="0"/>
              <a:t> </a:t>
            </a:r>
            <a:r>
              <a:rPr lang="cs-CZ" sz="2000" b="1" dirty="0" err="1"/>
              <a:t>shape</a:t>
            </a:r>
            <a:r>
              <a:rPr lang="cs-CZ" sz="2000" b="1" dirty="0"/>
              <a:t>)</a:t>
            </a:r>
          </a:p>
          <a:p>
            <a:pPr>
              <a:lnSpc>
                <a:spcPts val="2400"/>
              </a:lnSpc>
            </a:pPr>
            <a:r>
              <a:rPr lang="cs-CZ" sz="2000" b="1" dirty="0" err="1"/>
              <a:t>e.g</a:t>
            </a:r>
            <a:r>
              <a:rPr lang="cs-CZ" sz="2000" b="1" dirty="0"/>
              <a:t>. </a:t>
            </a:r>
            <a:r>
              <a:rPr lang="cs-CZ" sz="2000" b="1" i="1" dirty="0"/>
              <a:t>Treponema </a:t>
            </a:r>
            <a:r>
              <a:rPr lang="cs-CZ" sz="2000" b="1" i="1" dirty="0" err="1"/>
              <a:t>pallidum</a:t>
            </a:r>
            <a:r>
              <a:rPr lang="cs-CZ" sz="2000" b="1" i="1" dirty="0"/>
              <a:t> </a:t>
            </a:r>
            <a:r>
              <a:rPr lang="cs-CZ" sz="2000" b="1" dirty="0"/>
              <a:t>(</a:t>
            </a:r>
            <a:r>
              <a:rPr lang="cs-CZ" sz="2000" b="1" dirty="0" err="1"/>
              <a:t>syphilis</a:t>
            </a:r>
            <a:r>
              <a:rPr lang="cs-CZ" sz="2000" b="1" dirty="0"/>
              <a:t>)</a:t>
            </a:r>
          </a:p>
          <a:p>
            <a:pPr>
              <a:lnSpc>
                <a:spcPts val="2400"/>
              </a:lnSpc>
            </a:pPr>
            <a:endParaRPr lang="cs-CZ" sz="2000" b="1" dirty="0"/>
          </a:p>
          <a:p>
            <a:pPr>
              <a:lnSpc>
                <a:spcPts val="2400"/>
              </a:lnSpc>
            </a:pPr>
            <a:endParaRPr lang="cs-CZ" sz="2000" b="1" dirty="0"/>
          </a:p>
          <a:p>
            <a:pPr>
              <a:lnSpc>
                <a:spcPts val="2400"/>
              </a:lnSpc>
            </a:pPr>
            <a:endParaRPr lang="cs-CZ" sz="2000" b="1" dirty="0"/>
          </a:p>
          <a:p>
            <a:pPr>
              <a:lnSpc>
                <a:spcPts val="2400"/>
              </a:lnSpc>
            </a:pPr>
            <a:endParaRPr lang="cs-CZ" sz="2000" b="1" dirty="0"/>
          </a:p>
          <a:p>
            <a:pPr>
              <a:lnSpc>
                <a:spcPts val="2400"/>
              </a:lnSpc>
            </a:pPr>
            <a:endParaRPr lang="cs-CZ" sz="2000" b="1" dirty="0"/>
          </a:p>
          <a:p>
            <a:pPr>
              <a:lnSpc>
                <a:spcPts val="2400"/>
              </a:lnSpc>
            </a:pPr>
            <a:r>
              <a:rPr lang="cs-CZ" sz="2000" b="1" i="1" dirty="0" err="1"/>
              <a:t>Enterobacteriaceae</a:t>
            </a:r>
            <a:endParaRPr lang="cs-CZ" sz="2000" b="1" i="1" dirty="0"/>
          </a:p>
          <a:p>
            <a:pPr>
              <a:lnSpc>
                <a:spcPts val="2400"/>
              </a:lnSpc>
            </a:pPr>
            <a:r>
              <a:rPr lang="cs-CZ" sz="2000" b="1" dirty="0" err="1"/>
              <a:t>e.g</a:t>
            </a:r>
            <a:r>
              <a:rPr lang="cs-CZ" sz="2000" b="1" dirty="0"/>
              <a:t>. </a:t>
            </a:r>
            <a:r>
              <a:rPr lang="cs-CZ" sz="2000" b="1" i="1" dirty="0" err="1"/>
              <a:t>Escherichia</a:t>
            </a:r>
            <a:r>
              <a:rPr lang="cs-CZ" sz="2000" b="1" i="1" dirty="0"/>
              <a:t> coli</a:t>
            </a:r>
          </a:p>
          <a:p>
            <a:pPr>
              <a:lnSpc>
                <a:spcPts val="2400"/>
              </a:lnSpc>
            </a:pPr>
            <a:endParaRPr lang="cs-CZ" sz="2000" b="1" i="1" dirty="0"/>
          </a:p>
          <a:p>
            <a:pPr>
              <a:lnSpc>
                <a:spcPts val="2400"/>
              </a:lnSpc>
            </a:pPr>
            <a:r>
              <a:rPr lang="cs-CZ" sz="2000" b="1" i="1" dirty="0"/>
              <a:t>Vibrio </a:t>
            </a:r>
            <a:r>
              <a:rPr lang="cs-CZ" sz="2000" b="1" i="1" dirty="0" err="1"/>
              <a:t>cholerae</a:t>
            </a:r>
            <a:endParaRPr lang="cs-CZ" sz="2000" b="1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8049" y="1277353"/>
            <a:ext cx="2079466" cy="15575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7685" y="3024330"/>
            <a:ext cx="2105220" cy="16791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972800" y="-8229600"/>
            <a:ext cx="9600000" cy="720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/>
          <a:srcRect t="18411" b="18714"/>
          <a:stretch/>
        </p:blipFill>
        <p:spPr>
          <a:xfrm>
            <a:off x="2927649" y="4005064"/>
            <a:ext cx="2290501" cy="108012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6003" y="4394100"/>
            <a:ext cx="1997207" cy="149790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80891" y="4811299"/>
            <a:ext cx="2123281" cy="14872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8"/>
          <a:srcRect b="14928"/>
          <a:stretch/>
        </p:blipFill>
        <p:spPr>
          <a:xfrm>
            <a:off x="6116003" y="6010575"/>
            <a:ext cx="1253489" cy="79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7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Bacteria</a:t>
            </a:r>
            <a:r>
              <a:rPr lang="cs-CZ" dirty="0" smtClean="0"/>
              <a:t> </a:t>
            </a:r>
            <a:r>
              <a:rPr lang="cs-CZ" dirty="0" err="1" smtClean="0"/>
              <a:t>lacking</a:t>
            </a:r>
            <a:r>
              <a:rPr lang="cs-CZ" dirty="0" smtClean="0"/>
              <a:t> cell </a:t>
            </a:r>
            <a:r>
              <a:rPr lang="cs-CZ" dirty="0" err="1" smtClean="0"/>
              <a:t>wall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1289" y="1514271"/>
            <a:ext cx="5436311" cy="5189538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Do not Gram </a:t>
            </a:r>
            <a:r>
              <a:rPr lang="cs-CZ" sz="2800" dirty="0" err="1"/>
              <a:t>stain</a:t>
            </a:r>
            <a:endParaRPr lang="cs-CZ" sz="2800" dirty="0"/>
          </a:p>
          <a:p>
            <a:r>
              <a:rPr lang="cs-CZ" sz="2800" i="1" dirty="0" err="1"/>
              <a:t>Mycoplasma</a:t>
            </a:r>
            <a:endParaRPr lang="cs-CZ" sz="2800" i="1" dirty="0"/>
          </a:p>
          <a:p>
            <a:endParaRPr lang="cs-CZ" sz="2800" i="1" dirty="0"/>
          </a:p>
          <a:p>
            <a:endParaRPr lang="cs-CZ" sz="2800" i="1" dirty="0"/>
          </a:p>
          <a:p>
            <a:endParaRPr lang="cs-CZ" sz="2800" i="1" dirty="0"/>
          </a:p>
          <a:p>
            <a:endParaRPr lang="cs-CZ" sz="2800" i="1" dirty="0"/>
          </a:p>
          <a:p>
            <a:endParaRPr lang="cs-CZ" sz="2800" i="1" dirty="0"/>
          </a:p>
          <a:p>
            <a:pPr marL="0" indent="0">
              <a:buNone/>
            </a:pPr>
            <a:r>
              <a:rPr lang="cs-CZ" sz="2800" i="1" dirty="0"/>
              <a:t>+ </a:t>
            </a:r>
            <a:r>
              <a:rPr lang="cs-CZ" sz="2800" dirty="0" err="1"/>
              <a:t>transient</a:t>
            </a:r>
            <a:r>
              <a:rPr lang="cs-CZ" sz="2800" dirty="0"/>
              <a:t> CWD </a:t>
            </a:r>
            <a:r>
              <a:rPr lang="cs-CZ" sz="2800" dirty="0" err="1"/>
              <a:t>forms</a:t>
            </a:r>
            <a:r>
              <a:rPr lang="cs-CZ" sz="2800" dirty="0"/>
              <a:t>, L-</a:t>
            </a:r>
            <a:r>
              <a:rPr lang="cs-CZ" sz="2800" dirty="0" err="1"/>
              <a:t>phase</a:t>
            </a:r>
            <a:endParaRPr lang="cs-CZ" sz="2800" dirty="0"/>
          </a:p>
          <a:p>
            <a:pPr lvl="1"/>
            <a:r>
              <a:rPr lang="cs-CZ" sz="2400" dirty="0" err="1"/>
              <a:t>E.g</a:t>
            </a:r>
            <a:r>
              <a:rPr lang="cs-CZ" sz="2400" dirty="0"/>
              <a:t>. </a:t>
            </a:r>
            <a:r>
              <a:rPr lang="cs-CZ" sz="2400" i="1" dirty="0" err="1"/>
              <a:t>Bacillus</a:t>
            </a:r>
            <a:r>
              <a:rPr lang="cs-CZ" sz="2400" i="1" dirty="0"/>
              <a:t>, </a:t>
            </a:r>
            <a:r>
              <a:rPr lang="cs-CZ" sz="2400" i="1" dirty="0" err="1"/>
              <a:t>Nocardia</a:t>
            </a:r>
            <a:r>
              <a:rPr lang="cs-CZ" sz="2400" i="1" dirty="0"/>
              <a:t>, </a:t>
            </a:r>
            <a:r>
              <a:rPr lang="cs-CZ" sz="2400" i="1" dirty="0" err="1"/>
              <a:t>Borrelia</a:t>
            </a:r>
            <a:endParaRPr lang="cs-CZ" sz="2400" i="1" dirty="0"/>
          </a:p>
          <a:p>
            <a:pPr lvl="1"/>
            <a:r>
              <a:rPr lang="cs-CZ" sz="2400" dirty="0" err="1"/>
              <a:t>Escape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atb and </a:t>
            </a:r>
            <a:r>
              <a:rPr lang="cs-CZ" sz="2400" dirty="0" err="1"/>
              <a:t>immune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r>
              <a:rPr lang="cs-CZ" sz="2400" dirty="0"/>
              <a:t> </a:t>
            </a:r>
            <a:r>
              <a:rPr lang="cs-CZ" sz="2400" dirty="0" err="1"/>
              <a:t>action</a:t>
            </a:r>
            <a:r>
              <a:rPr lang="cs-CZ" sz="2400" dirty="0"/>
              <a:t>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/>
          <a:srcRect l="13906" r="15639"/>
          <a:stretch/>
        </p:blipFill>
        <p:spPr>
          <a:xfrm>
            <a:off x="4309178" y="1916832"/>
            <a:ext cx="2232248" cy="26015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48015" y="3868393"/>
            <a:ext cx="3244393" cy="28226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6954" y="1295400"/>
            <a:ext cx="3435846" cy="23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0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Cell </a:t>
            </a:r>
            <a:r>
              <a:rPr lang="cs-CZ" dirty="0" err="1" smtClean="0"/>
              <a:t>structures</a:t>
            </a:r>
            <a:r>
              <a:rPr lang="cs-CZ" dirty="0" smtClean="0"/>
              <a:t> and virulence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5494" y="2071433"/>
            <a:ext cx="9892208" cy="4525963"/>
          </a:xfrm>
        </p:spPr>
        <p:txBody>
          <a:bodyPr/>
          <a:lstStyle/>
          <a:p>
            <a:r>
              <a:rPr lang="cs-CZ" dirty="0" err="1" smtClean="0"/>
              <a:t>Virulent</a:t>
            </a:r>
            <a:r>
              <a:rPr lang="cs-CZ" dirty="0" smtClean="0"/>
              <a:t> </a:t>
            </a:r>
            <a:r>
              <a:rPr lang="cs-CZ" dirty="0" err="1" smtClean="0"/>
              <a:t>microbes</a:t>
            </a:r>
            <a:r>
              <a:rPr lang="cs-CZ" dirty="0" smtClean="0"/>
              <a:t> cause </a:t>
            </a:r>
            <a:r>
              <a:rPr lang="cs-CZ" dirty="0" err="1" smtClean="0"/>
              <a:t>diseases</a:t>
            </a:r>
            <a:endParaRPr lang="cs-CZ" dirty="0" smtClean="0"/>
          </a:p>
          <a:p>
            <a:r>
              <a:rPr lang="cs-CZ" b="1" cap="all" dirty="0" err="1" smtClean="0"/>
              <a:t>Pathogenicity</a:t>
            </a:r>
            <a:r>
              <a:rPr lang="cs-CZ" dirty="0" smtClean="0"/>
              <a:t> = </a:t>
            </a:r>
            <a:r>
              <a:rPr lang="cs-CZ" dirty="0" err="1" smtClean="0"/>
              <a:t>ability</a:t>
            </a:r>
            <a:r>
              <a:rPr lang="cs-CZ" dirty="0" smtClean="0"/>
              <a:t> to cause </a:t>
            </a:r>
            <a:r>
              <a:rPr lang="cs-CZ" dirty="0" err="1" smtClean="0"/>
              <a:t>diseases</a:t>
            </a:r>
            <a:endParaRPr lang="cs-CZ" dirty="0" smtClean="0"/>
          </a:p>
          <a:p>
            <a:r>
              <a:rPr lang="cs-CZ" b="1" cap="all" dirty="0" smtClean="0"/>
              <a:t>Virulence</a:t>
            </a:r>
            <a:r>
              <a:rPr lang="cs-CZ" dirty="0" smtClean="0"/>
              <a:t> = </a:t>
            </a:r>
            <a:r>
              <a:rPr lang="cs-CZ" dirty="0" err="1" smtClean="0"/>
              <a:t>measure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pathogenicity</a:t>
            </a:r>
            <a:endParaRPr lang="cs-CZ" dirty="0" smtClean="0"/>
          </a:p>
          <a:p>
            <a:r>
              <a:rPr lang="cs-CZ" b="1" cap="all" dirty="0" smtClean="0"/>
              <a:t>Virulence </a:t>
            </a:r>
            <a:r>
              <a:rPr lang="cs-CZ" b="1" cap="all" dirty="0" err="1" smtClean="0"/>
              <a:t>factors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Cell </a:t>
            </a:r>
            <a:r>
              <a:rPr lang="cs-CZ" dirty="0" err="1" smtClean="0"/>
              <a:t>structures</a:t>
            </a:r>
            <a:r>
              <a:rPr lang="cs-CZ" dirty="0" smtClean="0"/>
              <a:t> –</a:t>
            </a:r>
            <a:r>
              <a:rPr lang="cs-CZ" dirty="0"/>
              <a:t> </a:t>
            </a:r>
            <a:r>
              <a:rPr lang="cs-CZ" dirty="0" smtClean="0"/>
              <a:t>pili, </a:t>
            </a:r>
            <a:r>
              <a:rPr lang="cs-CZ" dirty="0" err="1" smtClean="0"/>
              <a:t>flagella</a:t>
            </a:r>
            <a:r>
              <a:rPr lang="cs-CZ" dirty="0" smtClean="0"/>
              <a:t>, </a:t>
            </a:r>
            <a:r>
              <a:rPr lang="cs-CZ" dirty="0" err="1" smtClean="0"/>
              <a:t>polysaccharide</a:t>
            </a:r>
            <a:r>
              <a:rPr lang="cs-CZ" dirty="0" smtClean="0"/>
              <a:t> </a:t>
            </a:r>
            <a:r>
              <a:rPr lang="cs-CZ" dirty="0" err="1" smtClean="0"/>
              <a:t>capsules</a:t>
            </a:r>
            <a:r>
              <a:rPr lang="cs-CZ" dirty="0" smtClean="0"/>
              <a:t>, </a:t>
            </a:r>
            <a:r>
              <a:rPr lang="cs-CZ" dirty="0" err="1" smtClean="0"/>
              <a:t>etc</a:t>
            </a:r>
            <a:r>
              <a:rPr lang="cs-CZ" dirty="0" smtClean="0"/>
              <a:t>.</a:t>
            </a:r>
          </a:p>
          <a:p>
            <a:pPr lvl="1"/>
            <a:r>
              <a:rPr lang="cs-CZ" dirty="0" err="1" smtClean="0"/>
              <a:t>Endo</a:t>
            </a:r>
            <a:r>
              <a:rPr lang="cs-CZ" dirty="0" smtClean="0"/>
              <a:t>- and </a:t>
            </a:r>
            <a:r>
              <a:rPr lang="cs-CZ" dirty="0" err="1" smtClean="0"/>
              <a:t>Exotoxins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512676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Peptidoglycan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9376" y="1530753"/>
            <a:ext cx="5256584" cy="2594917"/>
          </a:xfrm>
        </p:spPr>
        <p:txBody>
          <a:bodyPr>
            <a:normAutofit/>
          </a:bodyPr>
          <a:lstStyle/>
          <a:p>
            <a:r>
              <a:rPr lang="cs-CZ" sz="2000" dirty="0"/>
              <a:t>Major </a:t>
            </a:r>
            <a:r>
              <a:rPr lang="cs-CZ" sz="2000" dirty="0" err="1"/>
              <a:t>component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bacterial</a:t>
            </a:r>
            <a:r>
              <a:rPr lang="cs-CZ" sz="2000" dirty="0"/>
              <a:t> cell </a:t>
            </a:r>
            <a:r>
              <a:rPr lang="cs-CZ" sz="2000" dirty="0" err="1"/>
              <a:t>wall</a:t>
            </a:r>
            <a:endParaRPr lang="cs-CZ" sz="2000" dirty="0"/>
          </a:p>
          <a:p>
            <a:r>
              <a:rPr lang="cs-CZ" sz="2000" dirty="0"/>
              <a:t>Network </a:t>
            </a:r>
            <a:r>
              <a:rPr lang="cs-CZ" sz="2000" dirty="0" err="1"/>
              <a:t>structure</a:t>
            </a:r>
            <a:endParaRPr lang="cs-CZ" sz="2000" dirty="0"/>
          </a:p>
          <a:p>
            <a:r>
              <a:rPr lang="cs-CZ" sz="2000" dirty="0" err="1"/>
              <a:t>Glucane</a:t>
            </a:r>
            <a:r>
              <a:rPr lang="cs-CZ" sz="2000" dirty="0"/>
              <a:t> </a:t>
            </a:r>
            <a:r>
              <a:rPr lang="cs-CZ" sz="2000" dirty="0" err="1"/>
              <a:t>chain</a:t>
            </a:r>
            <a:r>
              <a:rPr lang="cs-CZ" sz="2000" dirty="0"/>
              <a:t>- </a:t>
            </a:r>
          </a:p>
          <a:p>
            <a:pPr lvl="1"/>
            <a:r>
              <a:rPr lang="cs-CZ" sz="1600" dirty="0"/>
              <a:t>N-</a:t>
            </a:r>
            <a:r>
              <a:rPr lang="cs-CZ" sz="1600" dirty="0" err="1"/>
              <a:t>acetylglucosamine</a:t>
            </a:r>
            <a:r>
              <a:rPr lang="cs-CZ" sz="1600" dirty="0"/>
              <a:t> </a:t>
            </a:r>
          </a:p>
          <a:p>
            <a:pPr lvl="1"/>
            <a:r>
              <a:rPr lang="cs-CZ" sz="1600" dirty="0"/>
              <a:t>N-</a:t>
            </a:r>
            <a:r>
              <a:rPr lang="cs-CZ" sz="1600" dirty="0" err="1"/>
              <a:t>acetylmuramic</a:t>
            </a:r>
            <a:r>
              <a:rPr lang="cs-CZ" sz="1600" dirty="0"/>
              <a:t> acid</a:t>
            </a:r>
          </a:p>
          <a:p>
            <a:r>
              <a:rPr lang="cs-CZ" sz="2000" dirty="0"/>
              <a:t>Rigidity</a:t>
            </a:r>
          </a:p>
          <a:p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7096" y="1490964"/>
            <a:ext cx="4415704" cy="47874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9815" y="4302810"/>
            <a:ext cx="3815705" cy="229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1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/>
          <p:cNvSpPr/>
          <p:nvPr/>
        </p:nvSpPr>
        <p:spPr>
          <a:xfrm>
            <a:off x="1524001" y="4113076"/>
            <a:ext cx="2292599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1524000" y="1412776"/>
            <a:ext cx="2195736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Bacterial</a:t>
            </a:r>
            <a:r>
              <a:rPr lang="cs-CZ" dirty="0" smtClean="0"/>
              <a:t> cell </a:t>
            </a:r>
            <a:r>
              <a:rPr lang="cs-CZ" dirty="0" err="1" smtClean="0"/>
              <a:t>wall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440378"/>
            <a:ext cx="5084251" cy="5033574"/>
          </a:xfrm>
          <a:prstGeom prst="rect">
            <a:avLst/>
          </a:prstGeom>
        </p:spPr>
      </p:pic>
      <p:cxnSp>
        <p:nvCxnSpPr>
          <p:cNvPr id="11" name="Přímá spojnice 10"/>
          <p:cNvCxnSpPr/>
          <p:nvPr/>
        </p:nvCxnSpPr>
        <p:spPr>
          <a:xfrm>
            <a:off x="1524000" y="4077072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1524000" y="1411618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6632280" y="4077072"/>
            <a:ext cx="421523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C00000"/>
                </a:solidFill>
              </a:rPr>
              <a:t>Lipoprotein</a:t>
            </a:r>
            <a:r>
              <a:rPr lang="cs-CZ" sz="1400" dirty="0">
                <a:solidFill>
                  <a:srgbClr val="C00000"/>
                </a:solidFill>
              </a:rPr>
              <a:t>: </a:t>
            </a:r>
            <a:r>
              <a:rPr lang="cs-CZ" sz="1400" dirty="0" err="1">
                <a:solidFill>
                  <a:schemeClr val="tx2"/>
                </a:solidFill>
              </a:rPr>
              <a:t>binds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the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outer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membrane</a:t>
            </a:r>
            <a:r>
              <a:rPr lang="cs-CZ" sz="1400" dirty="0">
                <a:solidFill>
                  <a:schemeClr val="tx2"/>
                </a:solidFill>
              </a:rPr>
              <a:t> to PG</a:t>
            </a:r>
          </a:p>
          <a:p>
            <a:r>
              <a:rPr lang="cs-CZ" sz="1400" b="1" dirty="0" err="1">
                <a:solidFill>
                  <a:schemeClr val="tx2"/>
                </a:solidFill>
              </a:rPr>
              <a:t>Outer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membrane</a:t>
            </a:r>
            <a:r>
              <a:rPr lang="cs-CZ" sz="1400" b="1" dirty="0">
                <a:solidFill>
                  <a:schemeClr val="tx2"/>
                </a:solidFill>
              </a:rPr>
              <a:t>: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the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main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barrier</a:t>
            </a:r>
            <a:endParaRPr lang="cs-CZ" sz="1400" dirty="0">
              <a:solidFill>
                <a:schemeClr val="tx2"/>
              </a:solidFill>
            </a:endParaRPr>
          </a:p>
          <a:p>
            <a:r>
              <a:rPr lang="cs-CZ" sz="1400" b="1" dirty="0" err="1">
                <a:solidFill>
                  <a:schemeClr val="tx2"/>
                </a:solidFill>
              </a:rPr>
              <a:t>Periplasmic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space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dirty="0">
                <a:solidFill>
                  <a:schemeClr val="tx2"/>
                </a:solidFill>
              </a:rPr>
              <a:t>– </a:t>
            </a:r>
            <a:r>
              <a:rPr lang="cs-CZ" sz="1400" dirty="0" err="1">
                <a:solidFill>
                  <a:schemeClr val="tx2"/>
                </a:solidFill>
              </a:rPr>
              <a:t>degradative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enzymes</a:t>
            </a:r>
            <a:endParaRPr lang="cs-CZ" sz="1400" dirty="0">
              <a:solidFill>
                <a:schemeClr val="tx2"/>
              </a:solidFill>
            </a:endParaRPr>
          </a:p>
          <a:p>
            <a:endParaRPr lang="cs-CZ" sz="1400" dirty="0">
              <a:solidFill>
                <a:schemeClr val="tx2"/>
              </a:solidFill>
            </a:endParaRPr>
          </a:p>
          <a:p>
            <a:r>
              <a:rPr lang="cs-CZ" sz="1400" b="1" u="sng" dirty="0">
                <a:solidFill>
                  <a:srgbClr val="C00000"/>
                </a:solidFill>
              </a:rPr>
              <a:t>LPS – </a:t>
            </a:r>
            <a:r>
              <a:rPr lang="cs-CZ" sz="1400" b="1" u="sng" dirty="0" err="1">
                <a:solidFill>
                  <a:srgbClr val="C00000"/>
                </a:solidFill>
              </a:rPr>
              <a:t>lipopolysaccharide</a:t>
            </a:r>
            <a:r>
              <a:rPr lang="en-US" sz="1400" b="1" u="sng" dirty="0">
                <a:solidFill>
                  <a:srgbClr val="C00000"/>
                </a:solidFill>
              </a:rPr>
              <a:t> / ENDOTOXIN</a:t>
            </a:r>
            <a:endParaRPr lang="cs-CZ" sz="1400" b="1" u="sng" dirty="0">
              <a:solidFill>
                <a:srgbClr val="C00000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FF0000"/>
                </a:solidFill>
              </a:rPr>
              <a:t>O antigen: </a:t>
            </a:r>
            <a:r>
              <a:rPr lang="cs-CZ" sz="1400" b="1" dirty="0" err="1">
                <a:solidFill>
                  <a:srgbClr val="FF0000"/>
                </a:solidFill>
              </a:rPr>
              <a:t>glucan</a:t>
            </a:r>
            <a:r>
              <a:rPr lang="cs-CZ" sz="1400" b="1" dirty="0">
                <a:solidFill>
                  <a:srgbClr val="FF0000"/>
                </a:solidFill>
              </a:rPr>
              <a:t> polymer, </a:t>
            </a:r>
            <a:r>
              <a:rPr lang="cs-CZ" sz="1400" b="1" dirty="0" err="1">
                <a:solidFill>
                  <a:srgbClr val="FF0000"/>
                </a:solidFill>
              </a:rPr>
              <a:t>antigenic</a:t>
            </a:r>
            <a:r>
              <a:rPr lang="cs-CZ" sz="1400" dirty="0"/>
              <a:t>, </a:t>
            </a:r>
            <a:r>
              <a:rPr lang="cs-CZ" sz="1400" dirty="0" err="1"/>
              <a:t>variable</a:t>
            </a:r>
            <a:endParaRPr lang="cs-CZ" sz="14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sz="1400" b="1" dirty="0" err="1">
                <a:solidFill>
                  <a:srgbClr val="FF0000"/>
                </a:solidFill>
              </a:rPr>
              <a:t>Core</a:t>
            </a:r>
            <a:r>
              <a:rPr lang="cs-CZ" sz="1400" b="1" dirty="0">
                <a:solidFill>
                  <a:srgbClr val="FF0000"/>
                </a:solidFill>
              </a:rPr>
              <a:t>: </a:t>
            </a:r>
            <a:r>
              <a:rPr lang="cs-CZ" sz="1400" dirty="0" err="1"/>
              <a:t>sugars</a:t>
            </a:r>
            <a:r>
              <a:rPr lang="cs-CZ" sz="1400" dirty="0"/>
              <a:t>, </a:t>
            </a:r>
            <a:r>
              <a:rPr lang="cs-CZ" sz="1400" dirty="0" err="1"/>
              <a:t>other</a:t>
            </a:r>
            <a:r>
              <a:rPr lang="cs-CZ" sz="1400" dirty="0"/>
              <a:t> </a:t>
            </a:r>
            <a:r>
              <a:rPr lang="cs-CZ" sz="1400" dirty="0" err="1"/>
              <a:t>compounds</a:t>
            </a:r>
            <a:endParaRPr lang="cs-CZ" sz="14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sz="1400" b="1" u="sng" dirty="0">
                <a:solidFill>
                  <a:srgbClr val="FF0000"/>
                </a:solidFill>
              </a:rPr>
              <a:t>Lipid A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– </a:t>
            </a:r>
            <a:r>
              <a:rPr lang="cs-CZ" sz="1400" dirty="0" err="1"/>
              <a:t>conserved</a:t>
            </a:r>
            <a:r>
              <a:rPr lang="cs-CZ" sz="1400" dirty="0"/>
              <a:t>, </a:t>
            </a:r>
            <a:r>
              <a:rPr lang="cs-CZ" sz="1400" dirty="0" err="1"/>
              <a:t>phosphorylated</a:t>
            </a:r>
            <a:r>
              <a:rPr lang="cs-CZ" sz="1400" dirty="0"/>
              <a:t> </a:t>
            </a:r>
            <a:r>
              <a:rPr lang="cs-CZ" sz="1400" dirty="0" err="1"/>
              <a:t>glu</a:t>
            </a:r>
            <a:r>
              <a:rPr lang="en-US" sz="1400" dirty="0"/>
              <a:t>c</a:t>
            </a:r>
            <a:r>
              <a:rPr lang="cs-CZ" sz="1400" dirty="0" err="1"/>
              <a:t>osamine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FA</a:t>
            </a:r>
            <a:r>
              <a:rPr lang="en-US" sz="1400" dirty="0"/>
              <a:t> – </a:t>
            </a:r>
            <a:r>
              <a:rPr lang="cs-CZ" sz="1400" b="1" dirty="0" err="1"/>
              <a:t>released</a:t>
            </a:r>
            <a:r>
              <a:rPr lang="en-US" sz="1400" b="1" dirty="0"/>
              <a:t> after cell lysis</a:t>
            </a:r>
            <a:r>
              <a:rPr lang="cs-CZ" sz="1400" b="1" dirty="0"/>
              <a:t>: </a:t>
            </a:r>
          </a:p>
          <a:p>
            <a:r>
              <a:rPr lang="cs-CZ" sz="2000" dirty="0">
                <a:sym typeface="Wingdings" panose="05000000000000000000" pitchFamily="2" charset="2"/>
              </a:rPr>
              <a:t>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b="1" cap="small" dirty="0">
                <a:sym typeface="Wingdings" panose="05000000000000000000" pitchFamily="2" charset="2"/>
              </a:rPr>
              <a:t>fever, diarrhea, </a:t>
            </a:r>
            <a:r>
              <a:rPr lang="en-US" sz="2000" b="1" cap="small" dirty="0" err="1">
                <a:sym typeface="Wingdings" panose="05000000000000000000" pitchFamily="2" charset="2"/>
              </a:rPr>
              <a:t>endotoxic</a:t>
            </a:r>
            <a:r>
              <a:rPr lang="en-US" sz="2000" b="1" cap="small" dirty="0">
                <a:sym typeface="Wingdings" panose="05000000000000000000" pitchFamily="2" charset="2"/>
              </a:rPr>
              <a:t> shock</a:t>
            </a:r>
            <a:r>
              <a:rPr lang="cs-CZ" sz="1400" dirty="0"/>
              <a:t>   </a:t>
            </a:r>
          </a:p>
        </p:txBody>
      </p:sp>
      <p:sp>
        <p:nvSpPr>
          <p:cNvPr id="9" name="TextovéPole 8"/>
          <p:cNvSpPr txBox="1"/>
          <p:nvPr/>
        </p:nvSpPr>
        <p:spPr>
          <a:xfrm rot="20505690">
            <a:off x="3654852" y="4215888"/>
            <a:ext cx="1633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Lipopolysaccharide</a:t>
            </a:r>
          </a:p>
        </p:txBody>
      </p:sp>
      <p:sp>
        <p:nvSpPr>
          <p:cNvPr id="8" name="TextovéPole 7"/>
          <p:cNvSpPr txBox="1"/>
          <p:nvPr/>
        </p:nvSpPr>
        <p:spPr>
          <a:xfrm rot="21202914">
            <a:off x="5172813" y="1422918"/>
            <a:ext cx="1446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Lipoteichoic</a:t>
            </a:r>
            <a:r>
              <a:rPr lang="cs-CZ" sz="1400" dirty="0"/>
              <a:t> acid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866525" y="181302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u="sng" dirty="0">
                <a:solidFill>
                  <a:srgbClr val="C00000"/>
                </a:solidFill>
              </a:rPr>
              <a:t>LTA, </a:t>
            </a:r>
            <a:r>
              <a:rPr lang="cs-CZ" sz="1400" b="1" u="sng" dirty="0" err="1">
                <a:solidFill>
                  <a:srgbClr val="C00000"/>
                </a:solidFill>
              </a:rPr>
              <a:t>lipoteichoic</a:t>
            </a:r>
            <a:r>
              <a:rPr lang="cs-CZ" sz="1400" b="1" u="sng" dirty="0">
                <a:solidFill>
                  <a:srgbClr val="C00000"/>
                </a:solidFill>
              </a:rPr>
              <a:t> acid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Teichos</a:t>
            </a:r>
            <a:r>
              <a:rPr lang="cs-CZ" sz="1400" dirty="0"/>
              <a:t> (</a:t>
            </a:r>
            <a:r>
              <a:rPr lang="cs-CZ" sz="1400" dirty="0" err="1"/>
              <a:t>greek</a:t>
            </a:r>
            <a:r>
              <a:rPr lang="cs-CZ" sz="1400" dirty="0"/>
              <a:t>) – </a:t>
            </a:r>
            <a:r>
              <a:rPr lang="cs-CZ" sz="1400" dirty="0" err="1"/>
              <a:t>wall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Acidic</a:t>
            </a:r>
            <a:r>
              <a:rPr lang="cs-CZ" sz="1400" dirty="0"/>
              <a:t> polysaccharide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Antigenic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Adhesion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streptococci</a:t>
            </a:r>
            <a:endParaRPr lang="cs-CZ" sz="1400" dirty="0"/>
          </a:p>
          <a:p>
            <a:endParaRPr lang="cs-CZ" sz="14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52" y="3887324"/>
            <a:ext cx="1187624" cy="255117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11467907" y="3903448"/>
            <a:ext cx="58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LPS</a:t>
            </a:r>
          </a:p>
        </p:txBody>
      </p:sp>
    </p:spTree>
    <p:extLst>
      <p:ext uri="{BB962C8B-B14F-4D97-AF65-F5344CB8AC3E}">
        <p14:creationId xmlns:p14="http://schemas.microsoft.com/office/powerpoint/2010/main" val="200341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368" y="1554162"/>
            <a:ext cx="11577368" cy="516667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Clr>
                <a:srgbClr val="721E1E"/>
              </a:buClr>
              <a:buFont typeface="+mj-lt"/>
              <a:buAutoNum type="arabicPeriod"/>
            </a:pPr>
            <a:r>
              <a:rPr lang="cs-CZ" b="1" dirty="0" smtClean="0">
                <a:solidFill>
                  <a:srgbClr val="C00000"/>
                </a:solidFill>
              </a:rPr>
              <a:t>PHYLOGENY OF BACTERIA</a:t>
            </a:r>
          </a:p>
          <a:p>
            <a:pPr marL="514350" indent="-514350">
              <a:buClr>
                <a:srgbClr val="721E1E"/>
              </a:buClr>
              <a:buFont typeface="+mj-lt"/>
              <a:buAutoNum type="arabicPeriod"/>
            </a:pPr>
            <a:r>
              <a:rPr lang="cs-CZ" b="1" dirty="0" smtClean="0">
                <a:solidFill>
                  <a:srgbClr val="C00000"/>
                </a:solidFill>
              </a:rPr>
              <a:t>STRUCTURE AND SHAPE OF BACTERIAL CELLS</a:t>
            </a:r>
          </a:p>
          <a:p>
            <a:pPr lvl="1">
              <a:buClr>
                <a:schemeClr val="tx2"/>
              </a:buClr>
            </a:pPr>
            <a:r>
              <a:rPr lang="cs-CZ" dirty="0" err="1" smtClean="0"/>
              <a:t>Prokaryote</a:t>
            </a:r>
            <a:r>
              <a:rPr lang="cs-CZ" dirty="0" smtClean="0"/>
              <a:t> vs. </a:t>
            </a:r>
            <a:r>
              <a:rPr lang="cs-CZ" dirty="0" err="1" smtClean="0"/>
              <a:t>Eukaryote</a:t>
            </a:r>
            <a:r>
              <a:rPr lang="cs-CZ" dirty="0" smtClean="0"/>
              <a:t>, </a:t>
            </a:r>
            <a:r>
              <a:rPr lang="cs-CZ" dirty="0" err="1" smtClean="0"/>
              <a:t>Eubacteria</a:t>
            </a:r>
            <a:r>
              <a:rPr lang="cs-CZ" dirty="0" smtClean="0"/>
              <a:t> vs. </a:t>
            </a:r>
            <a:r>
              <a:rPr lang="cs-CZ" dirty="0" err="1" smtClean="0"/>
              <a:t>Archaea</a:t>
            </a:r>
            <a:endParaRPr lang="cs-CZ" dirty="0" smtClean="0"/>
          </a:p>
          <a:p>
            <a:pPr lvl="1">
              <a:buClr>
                <a:schemeClr val="tx2"/>
              </a:buClr>
            </a:pPr>
            <a:r>
              <a:rPr lang="cs-CZ" dirty="0" err="1" smtClean="0"/>
              <a:t>Components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bacterial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 as virulence </a:t>
            </a:r>
            <a:r>
              <a:rPr lang="cs-CZ" dirty="0" err="1" smtClean="0"/>
              <a:t>markers</a:t>
            </a:r>
            <a:endParaRPr lang="cs-CZ" dirty="0" smtClean="0"/>
          </a:p>
          <a:p>
            <a:pPr marL="514350" indent="-514350">
              <a:buClr>
                <a:srgbClr val="721E1E"/>
              </a:buClr>
              <a:buFont typeface="+mj-lt"/>
              <a:buAutoNum type="arabicPeriod"/>
            </a:pPr>
            <a:r>
              <a:rPr lang="cs-CZ" b="1" dirty="0" smtClean="0">
                <a:solidFill>
                  <a:srgbClr val="C00000"/>
                </a:solidFill>
              </a:rPr>
              <a:t>BACTERIAL METABOLISM</a:t>
            </a:r>
          </a:p>
          <a:p>
            <a:pPr marL="514350" indent="-514350">
              <a:buClr>
                <a:srgbClr val="721E1E"/>
              </a:buClr>
              <a:buFont typeface="+mj-lt"/>
              <a:buAutoNum type="arabicPeriod"/>
            </a:pPr>
            <a:r>
              <a:rPr lang="cs-CZ" b="1" dirty="0" smtClean="0">
                <a:solidFill>
                  <a:srgbClr val="C00000"/>
                </a:solidFill>
              </a:rPr>
              <a:t>BACTERIAL GROWTH</a:t>
            </a:r>
          </a:p>
          <a:p>
            <a:pPr marL="514350" indent="-514350">
              <a:buClr>
                <a:srgbClr val="721E1E"/>
              </a:buClr>
              <a:buFont typeface="+mj-lt"/>
              <a:buAutoNum type="arabicPeriod"/>
            </a:pPr>
            <a:r>
              <a:rPr lang="cs-CZ" b="1" dirty="0" smtClean="0">
                <a:solidFill>
                  <a:srgbClr val="C00000"/>
                </a:solidFill>
              </a:rPr>
              <a:t>BACTERIAL GENETICS</a:t>
            </a:r>
          </a:p>
          <a:p>
            <a:pPr lvl="1">
              <a:buClr>
                <a:schemeClr val="tx2"/>
              </a:buClr>
            </a:pPr>
            <a:r>
              <a:rPr lang="cs-CZ" dirty="0" smtClean="0"/>
              <a:t>GENOMES – </a:t>
            </a:r>
            <a:r>
              <a:rPr lang="cs-CZ" sz="1800" dirty="0"/>
              <a:t>CHROMOSOMES AND EXTRACHROMOSOMAL ELEMENTS</a:t>
            </a:r>
          </a:p>
          <a:p>
            <a:pPr lvl="1">
              <a:buClr>
                <a:schemeClr val="tx2"/>
              </a:buClr>
            </a:pPr>
            <a:r>
              <a:rPr lang="cs-CZ" dirty="0" smtClean="0"/>
              <a:t>HORIZONTAL GENE TRANSFER, EVOLUTION</a:t>
            </a:r>
          </a:p>
          <a:p>
            <a:pPr lvl="1">
              <a:buClr>
                <a:schemeClr val="tx2"/>
              </a:buClr>
            </a:pPr>
            <a:r>
              <a:rPr lang="cs-CZ" dirty="0" smtClean="0"/>
              <a:t>MOLECULAR CLONING AND GENE-EDITING TECHNIQUES BASED ON BACTERIAL GENETIC ELEMENTS AND ENZYMES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8686800" cy="838200"/>
          </a:xfrm>
        </p:spPr>
        <p:txBody>
          <a:bodyPr/>
          <a:lstStyle/>
          <a:p>
            <a:r>
              <a:rPr lang="cs-CZ" dirty="0" smtClean="0"/>
              <a:t>TOPICS OVERVIEW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908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Gram staining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7448" y="3151272"/>
            <a:ext cx="9721080" cy="36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2278" y="188640"/>
            <a:ext cx="42862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8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Gram staining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54162"/>
            <a:ext cx="11450240" cy="516667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cap="all" dirty="0"/>
              <a:t>Gram-positive bacteria</a:t>
            </a:r>
          </a:p>
          <a:p>
            <a:r>
              <a:rPr lang="cs-CZ" dirty="0" err="1"/>
              <a:t>d</a:t>
            </a:r>
            <a:r>
              <a:rPr lang="cs-CZ" dirty="0" err="1" smtClean="0"/>
              <a:t>ue</a:t>
            </a:r>
            <a:r>
              <a:rPr lang="cs-CZ" dirty="0" smtClean="0"/>
              <a:t> to thick peptidoglycan retain violet stain</a:t>
            </a:r>
            <a:endParaRPr lang="en-US" dirty="0"/>
          </a:p>
          <a:p>
            <a:r>
              <a:rPr lang="en-US" i="1" dirty="0" smtClean="0"/>
              <a:t>Bacillus</a:t>
            </a:r>
            <a:r>
              <a:rPr lang="en-US" dirty="0"/>
              <a:t>, </a:t>
            </a:r>
            <a:r>
              <a:rPr lang="en-US" i="1" dirty="0"/>
              <a:t>Listeria</a:t>
            </a:r>
            <a:r>
              <a:rPr lang="en-US" dirty="0"/>
              <a:t>, </a:t>
            </a:r>
            <a:r>
              <a:rPr lang="en-US" i="1" dirty="0"/>
              <a:t>Staphylococcus</a:t>
            </a:r>
            <a:r>
              <a:rPr lang="en-US" dirty="0"/>
              <a:t>, </a:t>
            </a:r>
            <a:r>
              <a:rPr lang="en-US" i="1" dirty="0"/>
              <a:t>Streptococcus</a:t>
            </a:r>
            <a:r>
              <a:rPr lang="en-US" dirty="0"/>
              <a:t>, </a:t>
            </a:r>
            <a:r>
              <a:rPr lang="en-US" i="1" dirty="0"/>
              <a:t>Enterococcus</a:t>
            </a:r>
            <a:r>
              <a:rPr lang="en-US" dirty="0"/>
              <a:t>, </a:t>
            </a:r>
            <a:r>
              <a:rPr lang="en-US" i="1" dirty="0" smtClean="0"/>
              <a:t>Clostridium</a:t>
            </a:r>
            <a:endParaRPr lang="cs-CZ" i="1" dirty="0" smtClean="0"/>
          </a:p>
          <a:p>
            <a:endParaRPr lang="cs-CZ" dirty="0"/>
          </a:p>
          <a:p>
            <a:pPr marL="0" indent="0">
              <a:buNone/>
            </a:pPr>
            <a:r>
              <a:rPr lang="en-US" b="1" cap="all" dirty="0" smtClean="0"/>
              <a:t>Gram-negative </a:t>
            </a:r>
            <a:r>
              <a:rPr lang="en-US" b="1" cap="all" dirty="0"/>
              <a:t>bacteria</a:t>
            </a:r>
          </a:p>
          <a:p>
            <a:r>
              <a:rPr lang="en-US" dirty="0" smtClean="0"/>
              <a:t>thin </a:t>
            </a:r>
            <a:r>
              <a:rPr lang="en-US" dirty="0"/>
              <a:t>layer of peptidoglycan between two </a:t>
            </a:r>
            <a:r>
              <a:rPr lang="en-US" dirty="0" smtClean="0"/>
              <a:t>membranes</a:t>
            </a:r>
            <a:endParaRPr lang="cs-CZ" dirty="0" smtClean="0"/>
          </a:p>
          <a:p>
            <a:r>
              <a:rPr lang="cs-CZ" dirty="0"/>
              <a:t>s</a:t>
            </a:r>
            <a:r>
              <a:rPr lang="cs-CZ" dirty="0" smtClean="0"/>
              <a:t>pirochaetes, </a:t>
            </a:r>
            <a:r>
              <a:rPr lang="cs-CZ" i="1" dirty="0" smtClean="0"/>
              <a:t>Proteobacteria</a:t>
            </a:r>
            <a:r>
              <a:rPr lang="en-US" dirty="0" smtClean="0"/>
              <a:t> </a:t>
            </a:r>
            <a:endParaRPr lang="cs-CZ" i="1" u="sng" dirty="0" smtClean="0"/>
          </a:p>
          <a:p>
            <a:endParaRPr lang="cs-CZ" i="1" u="sng" dirty="0" smtClean="0"/>
          </a:p>
          <a:p>
            <a:pPr marL="0" indent="0">
              <a:buNone/>
            </a:pPr>
            <a:r>
              <a:rPr lang="cs-CZ" cap="all" dirty="0" smtClean="0"/>
              <a:t>Gr</a:t>
            </a:r>
            <a:r>
              <a:rPr lang="en-US" b="1" cap="all" dirty="0" smtClean="0"/>
              <a:t>am variable</a:t>
            </a:r>
            <a:endParaRPr lang="cs-CZ" b="1" cap="all" dirty="0" smtClean="0"/>
          </a:p>
          <a:p>
            <a:r>
              <a:rPr lang="en-US" dirty="0" smtClean="0"/>
              <a:t>a </a:t>
            </a:r>
            <a:r>
              <a:rPr lang="en-US" dirty="0"/>
              <a:t>mix of pink and purple cells </a:t>
            </a:r>
            <a:r>
              <a:rPr lang="cs-CZ" dirty="0" smtClean="0"/>
              <a:t>(e.g. in </a:t>
            </a:r>
            <a:r>
              <a:rPr lang="en-US" i="1" dirty="0" smtClean="0"/>
              <a:t>Bacillus</a:t>
            </a:r>
            <a:r>
              <a:rPr lang="cs-CZ" dirty="0" smtClean="0"/>
              <a:t> </a:t>
            </a:r>
            <a:r>
              <a:rPr lang="en-US" dirty="0" smtClean="0"/>
              <a:t>and </a:t>
            </a:r>
            <a:r>
              <a:rPr lang="en-US" i="1" dirty="0"/>
              <a:t>Clostridium</a:t>
            </a:r>
            <a:r>
              <a:rPr lang="en-US" dirty="0"/>
              <a:t>, </a:t>
            </a:r>
            <a:r>
              <a:rPr lang="cs-CZ" dirty="0" smtClean="0"/>
              <a:t>caused by the</a:t>
            </a:r>
            <a:r>
              <a:rPr lang="en-US" dirty="0" smtClean="0"/>
              <a:t> </a:t>
            </a:r>
            <a:r>
              <a:rPr lang="en-US" dirty="0"/>
              <a:t>decrease in </a:t>
            </a:r>
            <a:r>
              <a:rPr lang="cs-CZ" dirty="0" smtClean="0"/>
              <a:t>PG</a:t>
            </a:r>
            <a:r>
              <a:rPr lang="en-US" dirty="0" smtClean="0"/>
              <a:t> </a:t>
            </a:r>
            <a:r>
              <a:rPr lang="en-US" dirty="0"/>
              <a:t>thickness during </a:t>
            </a:r>
            <a:r>
              <a:rPr lang="cs-CZ" dirty="0" smtClean="0"/>
              <a:t>rapid growth)</a:t>
            </a:r>
          </a:p>
          <a:p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G</a:t>
            </a:r>
            <a:r>
              <a:rPr lang="en-US" b="1" cap="all" dirty="0"/>
              <a:t>ram-indeterminate bacteria</a:t>
            </a:r>
          </a:p>
          <a:p>
            <a:r>
              <a:rPr lang="en-US" dirty="0" smtClean="0"/>
              <a:t>do </a:t>
            </a:r>
            <a:r>
              <a:rPr lang="en-US" dirty="0"/>
              <a:t>not respond predictably to Gram staining </a:t>
            </a:r>
            <a:endParaRPr lang="cs-CZ" dirty="0" smtClean="0"/>
          </a:p>
          <a:p>
            <a:r>
              <a:rPr lang="cs-CZ" dirty="0" smtClean="0"/>
              <a:t>E.g. many sp</a:t>
            </a:r>
            <a:r>
              <a:rPr lang="en-US" dirty="0" err="1" smtClean="0"/>
              <a:t>ecies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i="1" dirty="0" smtClean="0"/>
              <a:t>Mycobacterium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Cell structures as virulence markers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2204864"/>
            <a:ext cx="4536504" cy="3096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cap="all" dirty="0" smtClean="0"/>
              <a:t>Flagellum</a:t>
            </a:r>
          </a:p>
          <a:p>
            <a:pPr>
              <a:spcBef>
                <a:spcPts val="1200"/>
              </a:spcBef>
            </a:pPr>
            <a:r>
              <a:rPr lang="cs-CZ" sz="2200" b="1" dirty="0"/>
              <a:t>Protein filament </a:t>
            </a:r>
            <a:r>
              <a:rPr lang="cs-CZ" sz="2200" dirty="0"/>
              <a:t>(flagellin as a major component)</a:t>
            </a:r>
          </a:p>
          <a:p>
            <a:pPr>
              <a:spcBef>
                <a:spcPts val="1200"/>
              </a:spcBef>
            </a:pPr>
            <a:r>
              <a:rPr lang="en-US" sz="2200" b="1" dirty="0"/>
              <a:t>Basal body </a:t>
            </a:r>
            <a:r>
              <a:rPr lang="en-US" sz="2200" dirty="0"/>
              <a:t>– </a:t>
            </a:r>
            <a:r>
              <a:rPr lang="en-US" sz="2200" dirty="0" err="1"/>
              <a:t>anchores</a:t>
            </a:r>
            <a:r>
              <a:rPr lang="en-US" sz="2200" dirty="0"/>
              <a:t> in the cm </a:t>
            </a:r>
          </a:p>
          <a:p>
            <a:pPr>
              <a:spcBef>
                <a:spcPts val="1200"/>
              </a:spcBef>
            </a:pPr>
            <a:r>
              <a:rPr lang="cs-CZ" sz="2200" dirty="0" err="1"/>
              <a:t>Rotation</a:t>
            </a:r>
            <a:endParaRPr lang="cs-CZ" sz="2200" dirty="0"/>
          </a:p>
          <a:p>
            <a:pPr>
              <a:spcBef>
                <a:spcPts val="1200"/>
              </a:spcBef>
            </a:pPr>
            <a:r>
              <a:rPr lang="cs-CZ" sz="2200" dirty="0"/>
              <a:t>Chemotaxis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1904" y="1622195"/>
            <a:ext cx="6480720" cy="46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Cell structures as virulence markers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988841"/>
            <a:ext cx="5040560" cy="4237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cap="all" dirty="0" smtClean="0"/>
              <a:t>Axial filament</a:t>
            </a:r>
          </a:p>
          <a:p>
            <a:r>
              <a:rPr lang="cs-CZ" sz="2800" dirty="0"/>
              <a:t>Spirochaetes</a:t>
            </a:r>
          </a:p>
          <a:p>
            <a:r>
              <a:rPr lang="cs-CZ" sz="2800" dirty="0"/>
              <a:t>Similar to flagella, wrapped around the cell</a:t>
            </a:r>
          </a:p>
          <a:p>
            <a:r>
              <a:rPr lang="cs-CZ" sz="2800" dirty="0"/>
              <a:t>E.g. </a:t>
            </a:r>
            <a:r>
              <a:rPr lang="cs-CZ" sz="2800" i="1" dirty="0"/>
              <a:t>Leptospira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875558"/>
            <a:ext cx="594454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Cell structures as virulence markers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56792"/>
            <a:ext cx="7921848" cy="50405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cap="all" dirty="0" smtClean="0"/>
              <a:t>Pili (fimbriae)</a:t>
            </a:r>
          </a:p>
          <a:p>
            <a:r>
              <a:rPr lang="cs-CZ" sz="2800" dirty="0"/>
              <a:t>Hair-like structures on the cell surface</a:t>
            </a:r>
          </a:p>
          <a:p>
            <a:r>
              <a:rPr lang="cs-CZ" sz="2800" dirty="0"/>
              <a:t>Straight, short, fragile, non-motile</a:t>
            </a:r>
          </a:p>
          <a:p>
            <a:r>
              <a:rPr lang="cs-CZ" sz="2800" dirty="0"/>
              <a:t>Some associated with bacterial conjugation (</a:t>
            </a:r>
            <a:r>
              <a:rPr lang="cs-CZ" sz="2800" b="1" dirty="0"/>
              <a:t>sex or F pili</a:t>
            </a:r>
            <a:r>
              <a:rPr lang="cs-CZ" sz="2800" dirty="0"/>
              <a:t>)</a:t>
            </a:r>
            <a:endParaRPr lang="en-US" sz="2800" dirty="0"/>
          </a:p>
          <a:p>
            <a:pPr marL="0" indent="0">
              <a:buNone/>
            </a:pPr>
            <a:endParaRPr lang="cs-CZ" sz="2800" dirty="0"/>
          </a:p>
          <a:p>
            <a:r>
              <a:rPr lang="cs-CZ" sz="2800" b="1" dirty="0"/>
              <a:t>Adhesion</a:t>
            </a:r>
            <a:r>
              <a:rPr lang="cs-CZ" sz="2800" dirty="0"/>
              <a:t> to the host epithelial cells (adhesins):</a:t>
            </a:r>
          </a:p>
          <a:p>
            <a:pPr lvl="1"/>
            <a:r>
              <a:rPr lang="cs-CZ" b="1" i="1" dirty="0" err="1" smtClean="0"/>
              <a:t>Neisseria</a:t>
            </a:r>
            <a:r>
              <a:rPr lang="cs-CZ" b="1" i="1" dirty="0" smtClean="0"/>
              <a:t> </a:t>
            </a:r>
            <a:r>
              <a:rPr lang="cs-CZ" b="1" i="1" dirty="0" err="1" smtClean="0"/>
              <a:t>gonorrhae</a:t>
            </a:r>
            <a:endParaRPr lang="en-US" b="1" i="1" dirty="0"/>
          </a:p>
          <a:p>
            <a:pPr lvl="2"/>
            <a:r>
              <a:rPr lang="cs-CZ" dirty="0" err="1" smtClean="0"/>
              <a:t>cervical</a:t>
            </a:r>
            <a:r>
              <a:rPr lang="cs-CZ" dirty="0" smtClean="0"/>
              <a:t> cells or oral epithelium</a:t>
            </a:r>
          </a:p>
          <a:p>
            <a:pPr lvl="1"/>
            <a:r>
              <a:rPr lang="cs-CZ" b="1" i="1" dirty="0" smtClean="0"/>
              <a:t>E. coli, </a:t>
            </a:r>
            <a:r>
              <a:rPr lang="cs-CZ" b="1" i="1" dirty="0" err="1" smtClean="0"/>
              <a:t>Campylobacter</a:t>
            </a:r>
            <a:r>
              <a:rPr lang="cs-CZ" b="1" i="1" dirty="0" smtClean="0"/>
              <a:t> </a:t>
            </a:r>
            <a:r>
              <a:rPr lang="cs-CZ" b="1" i="1" dirty="0" err="1" smtClean="0"/>
              <a:t>jejuni</a:t>
            </a:r>
            <a:endParaRPr lang="en-US" dirty="0"/>
          </a:p>
          <a:p>
            <a:pPr lvl="2"/>
            <a:r>
              <a:rPr lang="cs-CZ" dirty="0" err="1" smtClean="0"/>
              <a:t>intestinal</a:t>
            </a:r>
            <a:r>
              <a:rPr lang="cs-CZ" dirty="0" smtClean="0"/>
              <a:t> epithelium – diarrhea</a:t>
            </a:r>
          </a:p>
          <a:p>
            <a:pPr lvl="1"/>
            <a:r>
              <a:rPr lang="cs-CZ" b="1" i="1" dirty="0" smtClean="0"/>
              <a:t>Bordetella </a:t>
            </a:r>
            <a:r>
              <a:rPr lang="cs-CZ" b="1" i="1" dirty="0" err="1" smtClean="0"/>
              <a:t>pertussis</a:t>
            </a:r>
            <a:r>
              <a:rPr lang="cs-CZ" b="1" i="1" dirty="0" smtClean="0"/>
              <a:t> </a:t>
            </a:r>
            <a:endParaRPr lang="en-US" dirty="0"/>
          </a:p>
          <a:p>
            <a:pPr lvl="2"/>
            <a:r>
              <a:rPr lang="cs-CZ" dirty="0" err="1" smtClean="0"/>
              <a:t>lung</a:t>
            </a:r>
            <a:r>
              <a:rPr lang="cs-CZ" dirty="0" smtClean="0"/>
              <a:t> ciliated </a:t>
            </a:r>
            <a:r>
              <a:rPr lang="cs-CZ" dirty="0" err="1" smtClean="0"/>
              <a:t>epithelial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en-US" dirty="0" smtClean="0"/>
          </a:p>
          <a:p>
            <a:pPr marL="457200" lvl="1" indent="0">
              <a:buNone/>
            </a:pPr>
            <a:endParaRPr lang="cs-CZ" dirty="0" smtClean="0"/>
          </a:p>
          <a:p>
            <a:r>
              <a:rPr lang="cs-CZ" sz="2900" dirty="0"/>
              <a:t>Molecular structures of pili adjusted to the surface specificities of target host cells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60296" y="1331014"/>
            <a:ext cx="3122382" cy="2181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60296" y="3679032"/>
            <a:ext cx="3122382" cy="30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72" y="0"/>
            <a:ext cx="11582400" cy="838200"/>
          </a:xfrm>
        </p:spPr>
        <p:txBody>
          <a:bodyPr>
            <a:normAutofit/>
          </a:bodyPr>
          <a:lstStyle/>
          <a:p>
            <a:r>
              <a:rPr lang="cs-CZ" dirty="0" smtClean="0"/>
              <a:t>Cell structures as virulence markers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935" y="1164428"/>
            <a:ext cx="4785961" cy="413678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cap="all" dirty="0" err="1" smtClean="0"/>
              <a:t>glycocalyx</a:t>
            </a:r>
            <a:r>
              <a:rPr lang="en-US" b="1" cap="all" dirty="0" smtClean="0"/>
              <a:t> – capsules and slime layers</a:t>
            </a:r>
            <a:endParaRPr lang="cs-CZ" b="1" cap="all" dirty="0" smtClean="0"/>
          </a:p>
          <a:p>
            <a:r>
              <a:rPr lang="cs-CZ" sz="2900" dirty="0"/>
              <a:t>Outside the cell wall </a:t>
            </a:r>
            <a:r>
              <a:rPr lang="cs-CZ" sz="2900" dirty="0" err="1"/>
              <a:t>of</a:t>
            </a:r>
            <a:r>
              <a:rPr lang="cs-CZ" sz="2900" dirty="0"/>
              <a:t> </a:t>
            </a:r>
            <a:r>
              <a:rPr lang="en-US" sz="2900" dirty="0"/>
              <a:t>some</a:t>
            </a:r>
            <a:r>
              <a:rPr lang="cs-CZ" sz="2900" dirty="0"/>
              <a:t> G- and G+</a:t>
            </a:r>
            <a:r>
              <a:rPr lang="en-US" sz="2900" dirty="0"/>
              <a:t>, dispensable, </a:t>
            </a:r>
            <a:r>
              <a:rPr lang="en-US" sz="2900" b="1" dirty="0"/>
              <a:t>polysaccharide (PS</a:t>
            </a:r>
            <a:r>
              <a:rPr lang="en-US" sz="2900" b="1" dirty="0" smtClean="0"/>
              <a:t>)</a:t>
            </a:r>
          </a:p>
          <a:p>
            <a:r>
              <a:rPr lang="en-US" sz="2900" b="1" dirty="0"/>
              <a:t>adhesion to </a:t>
            </a:r>
            <a:r>
              <a:rPr lang="en-US" sz="2900" b="1" dirty="0" smtClean="0"/>
              <a:t>surfaces - </a:t>
            </a:r>
            <a:r>
              <a:rPr lang="cs-CZ" sz="2900" dirty="0" err="1" smtClean="0"/>
              <a:t>dental</a:t>
            </a:r>
            <a:r>
              <a:rPr lang="cs-CZ" sz="2900" dirty="0" smtClean="0"/>
              <a:t> </a:t>
            </a:r>
            <a:r>
              <a:rPr lang="cs-CZ" sz="2900" dirty="0" err="1"/>
              <a:t>enamel</a:t>
            </a:r>
            <a:r>
              <a:rPr lang="cs-CZ" sz="2900" dirty="0"/>
              <a:t>, </a:t>
            </a:r>
            <a:r>
              <a:rPr lang="cs-CZ" sz="2900" dirty="0" err="1"/>
              <a:t>prostheses</a:t>
            </a:r>
            <a:r>
              <a:rPr lang="cs-CZ" sz="2900" dirty="0"/>
              <a:t>, </a:t>
            </a:r>
            <a:r>
              <a:rPr lang="cs-CZ" sz="2900" dirty="0" err="1"/>
              <a:t>cathetres</a:t>
            </a:r>
            <a:r>
              <a:rPr lang="cs-CZ" sz="2900" dirty="0"/>
              <a:t> –</a:t>
            </a:r>
            <a:r>
              <a:rPr lang="cs-CZ" sz="2900" i="1" dirty="0" err="1"/>
              <a:t>Staphyloccous</a:t>
            </a:r>
            <a:r>
              <a:rPr lang="cs-CZ" sz="2900" i="1" dirty="0"/>
              <a:t> </a:t>
            </a:r>
            <a:r>
              <a:rPr lang="cs-CZ" sz="2900" i="1" dirty="0" err="1" smtClean="0"/>
              <a:t>epidermidis</a:t>
            </a:r>
            <a:endParaRPr lang="en-US" sz="2900" i="1" dirty="0" smtClean="0"/>
          </a:p>
          <a:p>
            <a:r>
              <a:rPr lang="cs-CZ" sz="2900" b="1" dirty="0" err="1"/>
              <a:t>Protection</a:t>
            </a:r>
            <a:r>
              <a:rPr lang="cs-CZ" sz="2900" dirty="0"/>
              <a:t> </a:t>
            </a:r>
            <a:r>
              <a:rPr lang="cs-CZ" sz="2900" dirty="0" err="1"/>
              <a:t>against</a:t>
            </a:r>
            <a:r>
              <a:rPr lang="cs-CZ" sz="2900" dirty="0"/>
              <a:t> </a:t>
            </a:r>
            <a:r>
              <a:rPr lang="cs-CZ" sz="2900" dirty="0" err="1"/>
              <a:t>antibiotics</a:t>
            </a:r>
            <a:r>
              <a:rPr lang="cs-CZ" sz="2900" dirty="0"/>
              <a:t> and </a:t>
            </a:r>
            <a:r>
              <a:rPr lang="cs-CZ" sz="2900" dirty="0" err="1"/>
              <a:t>immune</a:t>
            </a:r>
            <a:r>
              <a:rPr lang="cs-CZ" sz="2900" dirty="0"/>
              <a:t> </a:t>
            </a:r>
            <a:r>
              <a:rPr lang="cs-CZ" sz="2900" dirty="0" err="1"/>
              <a:t>syst</a:t>
            </a:r>
            <a:r>
              <a:rPr lang="en-US" sz="2900" dirty="0"/>
              <a:t>e</a:t>
            </a:r>
            <a:r>
              <a:rPr lang="cs-CZ" sz="2900" dirty="0"/>
              <a:t>m </a:t>
            </a:r>
            <a:r>
              <a:rPr lang="cs-CZ" sz="2900" dirty="0" err="1" smtClean="0"/>
              <a:t>attacks</a:t>
            </a:r>
            <a:r>
              <a:rPr lang="en-US" sz="2900" dirty="0" smtClean="0"/>
              <a:t> (phagocytosis)</a:t>
            </a:r>
          </a:p>
          <a:p>
            <a:r>
              <a:rPr lang="cs-CZ" sz="2900" b="1" u="sng" dirty="0">
                <a:solidFill>
                  <a:srgbClr val="C00000"/>
                </a:solidFill>
              </a:rPr>
              <a:t>BIOFILM </a:t>
            </a:r>
            <a:r>
              <a:rPr lang="cs-CZ" sz="2900" b="1" u="sng" dirty="0" err="1">
                <a:solidFill>
                  <a:srgbClr val="C00000"/>
                </a:solidFill>
              </a:rPr>
              <a:t>formation</a:t>
            </a:r>
            <a:r>
              <a:rPr lang="cs-CZ" sz="2900" b="1" u="sng" dirty="0">
                <a:solidFill>
                  <a:srgbClr val="C00000"/>
                </a:solidFill>
              </a:rPr>
              <a:t> </a:t>
            </a:r>
            <a:r>
              <a:rPr lang="cs-CZ" sz="2900" dirty="0"/>
              <a:t>– </a:t>
            </a:r>
            <a:r>
              <a:rPr lang="cs-CZ" sz="2900" dirty="0" err="1"/>
              <a:t>highly</a:t>
            </a:r>
            <a:r>
              <a:rPr lang="cs-CZ" sz="2900" dirty="0"/>
              <a:t> </a:t>
            </a:r>
            <a:r>
              <a:rPr lang="cs-CZ" sz="2900" dirty="0" err="1"/>
              <a:t>organized</a:t>
            </a:r>
            <a:r>
              <a:rPr lang="cs-CZ" sz="2900" dirty="0"/>
              <a:t>, </a:t>
            </a:r>
            <a:r>
              <a:rPr lang="cs-CZ" sz="2900" dirty="0" err="1"/>
              <a:t>multicellular</a:t>
            </a:r>
            <a:r>
              <a:rPr lang="cs-CZ" sz="2900" dirty="0"/>
              <a:t> and </a:t>
            </a:r>
            <a:r>
              <a:rPr lang="cs-CZ" sz="2900" dirty="0" err="1"/>
              <a:t>multispecies</a:t>
            </a:r>
            <a:r>
              <a:rPr lang="cs-CZ" sz="2900" dirty="0"/>
              <a:t>, </a:t>
            </a:r>
            <a:r>
              <a:rPr lang="cs-CZ" sz="2900" dirty="0" err="1"/>
              <a:t>extracellular</a:t>
            </a:r>
            <a:r>
              <a:rPr lang="cs-CZ" sz="2900" dirty="0"/>
              <a:t> matrix</a:t>
            </a:r>
          </a:p>
          <a:p>
            <a:r>
              <a:rPr lang="cs-CZ" sz="2900" b="1" cap="all" dirty="0"/>
              <a:t>Co-adherence</a:t>
            </a:r>
            <a:r>
              <a:rPr lang="cs-CZ" sz="2900" dirty="0"/>
              <a:t> – </a:t>
            </a:r>
            <a:r>
              <a:rPr lang="cs-CZ" sz="2900" dirty="0" err="1"/>
              <a:t>secondary</a:t>
            </a:r>
            <a:r>
              <a:rPr lang="cs-CZ" sz="2900" dirty="0"/>
              <a:t> </a:t>
            </a:r>
            <a:r>
              <a:rPr lang="cs-CZ" sz="2900" dirty="0" err="1"/>
              <a:t>colonization</a:t>
            </a:r>
            <a:r>
              <a:rPr lang="cs-CZ" sz="2900" dirty="0"/>
              <a:t> </a:t>
            </a:r>
            <a:r>
              <a:rPr lang="cs-CZ" sz="2900" dirty="0" err="1"/>
              <a:t>of</a:t>
            </a:r>
            <a:r>
              <a:rPr lang="cs-CZ" sz="2900" dirty="0"/>
              <a:t> </a:t>
            </a:r>
            <a:r>
              <a:rPr lang="cs-CZ" sz="2900" dirty="0" err="1"/>
              <a:t>already</a:t>
            </a:r>
            <a:r>
              <a:rPr lang="cs-CZ" sz="2900" dirty="0"/>
              <a:t> </a:t>
            </a:r>
            <a:r>
              <a:rPr lang="cs-CZ" sz="2900" dirty="0" err="1"/>
              <a:t>adherent</a:t>
            </a:r>
            <a:r>
              <a:rPr lang="cs-CZ" sz="2900" dirty="0"/>
              <a:t> </a:t>
            </a:r>
            <a:r>
              <a:rPr lang="cs-CZ" sz="2900" dirty="0" err="1"/>
              <a:t>bacteria</a:t>
            </a:r>
            <a:r>
              <a:rPr lang="cs-CZ" sz="2900" dirty="0"/>
              <a:t> </a:t>
            </a:r>
            <a:r>
              <a:rPr lang="cs-CZ" sz="2900" dirty="0">
                <a:sym typeface="Wingdings" panose="05000000000000000000" pitchFamily="2" charset="2"/>
              </a:rPr>
              <a:t></a:t>
            </a:r>
            <a:r>
              <a:rPr lang="en-US" sz="2900" dirty="0">
                <a:sym typeface="Wingdings" panose="05000000000000000000" pitchFamily="2" charset="2"/>
              </a:rPr>
              <a:t> community </a:t>
            </a:r>
            <a:r>
              <a:rPr lang="cs-CZ" sz="2900" dirty="0">
                <a:sym typeface="Wingdings" panose="05000000000000000000" pitchFamily="2" charset="2"/>
              </a:rPr>
              <a:t></a:t>
            </a:r>
            <a:r>
              <a:rPr lang="en-US" sz="2900" dirty="0">
                <a:sym typeface="Wingdings" panose="05000000000000000000" pitchFamily="2" charset="2"/>
              </a:rPr>
              <a:t> dental </a:t>
            </a:r>
            <a:r>
              <a:rPr lang="en-US" sz="2900" b="1" dirty="0">
                <a:sym typeface="Wingdings" panose="05000000000000000000" pitchFamily="2" charset="2"/>
              </a:rPr>
              <a:t>PLAQUE</a:t>
            </a:r>
            <a:r>
              <a:rPr lang="cs-CZ" sz="2900" b="1" dirty="0"/>
              <a:t> </a:t>
            </a:r>
            <a:endParaRPr lang="en-US" sz="2900" b="1" dirty="0" smtClean="0"/>
          </a:p>
          <a:p>
            <a:r>
              <a:rPr lang="en-US" sz="2900" b="1" dirty="0" smtClean="0"/>
              <a:t>capsule may be also formed by poly-</a:t>
            </a:r>
            <a:r>
              <a:rPr lang="en-US" sz="2900" b="1" dirty="0" err="1" smtClean="0"/>
              <a:t>aminoacids</a:t>
            </a:r>
            <a:r>
              <a:rPr lang="en-US" sz="2900" b="1" dirty="0" smtClean="0"/>
              <a:t> </a:t>
            </a:r>
            <a:r>
              <a:rPr lang="en-US" sz="2900" dirty="0"/>
              <a:t>(</a:t>
            </a:r>
            <a:r>
              <a:rPr lang="en-US" sz="2900" b="1" i="1" dirty="0"/>
              <a:t>Bacillus anthracis</a:t>
            </a:r>
            <a:r>
              <a:rPr lang="en-US" sz="2900" dirty="0" smtClean="0"/>
              <a:t>)</a:t>
            </a:r>
          </a:p>
          <a:p>
            <a:r>
              <a:rPr lang="en-US" sz="2900" dirty="0" smtClean="0"/>
              <a:t>virulence </a:t>
            </a:r>
            <a:r>
              <a:rPr lang="en-US" sz="2900" dirty="0"/>
              <a:t>factor – antibodies against the </a:t>
            </a:r>
            <a:r>
              <a:rPr lang="en-US" sz="2900" dirty="0" smtClean="0"/>
              <a:t>capsule</a:t>
            </a:r>
            <a:endParaRPr lang="cs-CZ" sz="2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5191" y="1163151"/>
            <a:ext cx="2418526" cy="176051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631504" y="4941168"/>
            <a:ext cx="6264696" cy="19168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  <a:p>
            <a:endParaRPr lang="cs-CZ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90505" y="5847724"/>
            <a:ext cx="5063333" cy="93245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b="1" i="1" dirty="0" smtClean="0"/>
              <a:t>Streptococcus </a:t>
            </a:r>
            <a:r>
              <a:rPr lang="en-US" sz="1400" b="1" i="1" dirty="0"/>
              <a:t>pneumoniae</a:t>
            </a:r>
          </a:p>
          <a:p>
            <a:pPr>
              <a:spcBef>
                <a:spcPts val="0"/>
              </a:spcBef>
            </a:pPr>
            <a:r>
              <a:rPr lang="en-US" sz="1400" b="1" dirty="0"/>
              <a:t>S smooth </a:t>
            </a:r>
            <a:r>
              <a:rPr lang="en-US" sz="1400" dirty="0"/>
              <a:t>(with capsule) = virulent form</a:t>
            </a:r>
          </a:p>
          <a:p>
            <a:pPr>
              <a:spcBef>
                <a:spcPts val="0"/>
              </a:spcBef>
            </a:pPr>
            <a:r>
              <a:rPr lang="en-US" sz="1400" b="1" dirty="0"/>
              <a:t>R rough </a:t>
            </a:r>
            <a:r>
              <a:rPr lang="en-US" sz="1400" dirty="0"/>
              <a:t>(without capsule) = </a:t>
            </a:r>
            <a:r>
              <a:rPr lang="en-US" sz="1400" dirty="0" err="1"/>
              <a:t>avirulent</a:t>
            </a:r>
            <a:r>
              <a:rPr lang="en-US" sz="1400" dirty="0"/>
              <a:t> form</a:t>
            </a:r>
            <a:endParaRPr lang="cs-CZ" sz="1400" dirty="0"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8519" y="5503188"/>
            <a:ext cx="1614112" cy="1166764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 rotWithShape="1">
          <a:blip r:embed="rId4" cstate="print"/>
          <a:srcRect l="13075" t="-540" r="13492" b="12095"/>
          <a:stretch/>
        </p:blipFill>
        <p:spPr>
          <a:xfrm>
            <a:off x="250612" y="5489103"/>
            <a:ext cx="1696875" cy="11683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191" y="3333377"/>
            <a:ext cx="2437769" cy="244915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5"/>
          <a:stretch/>
        </p:blipFill>
        <p:spPr>
          <a:xfrm>
            <a:off x="7789012" y="710624"/>
            <a:ext cx="4283652" cy="606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8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899" y="134166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Cell structures as virulence markers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187" y="1268760"/>
            <a:ext cx="6329040" cy="374441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400" b="1" cap="all" dirty="0"/>
              <a:t>endospores</a:t>
            </a:r>
          </a:p>
          <a:p>
            <a:r>
              <a:rPr lang="en-US" b="1" dirty="0" smtClean="0"/>
              <a:t>Dormant cells </a:t>
            </a:r>
            <a:r>
              <a:rPr lang="en-US" dirty="0" smtClean="0"/>
              <a:t>– no metabolism</a:t>
            </a:r>
            <a:r>
              <a:rPr lang="cs-CZ" dirty="0" smtClean="0"/>
              <a:t>, </a:t>
            </a:r>
            <a:r>
              <a:rPr lang="cs-CZ" dirty="0" err="1" smtClean="0"/>
              <a:t>survival</a:t>
            </a:r>
            <a:r>
              <a:rPr lang="cs-CZ" dirty="0" smtClean="0"/>
              <a:t> in </a:t>
            </a:r>
            <a:r>
              <a:rPr lang="en-US" dirty="0" smtClean="0"/>
              <a:t>bad conditions</a:t>
            </a:r>
          </a:p>
          <a:p>
            <a:r>
              <a:rPr lang="en-US" dirty="0" smtClean="0"/>
              <a:t>Resistant to</a:t>
            </a:r>
            <a:r>
              <a:rPr lang="cs-CZ" dirty="0" smtClean="0"/>
              <a:t>:</a:t>
            </a:r>
            <a:r>
              <a:rPr lang="en-US" dirty="0" smtClean="0"/>
              <a:t> </a:t>
            </a:r>
            <a:r>
              <a:rPr lang="cs-CZ" dirty="0" smtClean="0"/>
              <a:t>	</a:t>
            </a:r>
            <a:r>
              <a:rPr lang="en-US" dirty="0" smtClean="0"/>
              <a:t>high temperatures (boiling)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dirty="0"/>
              <a:t>	</a:t>
            </a:r>
            <a:r>
              <a:rPr lang="en-US" dirty="0" smtClean="0"/>
              <a:t>UV</a:t>
            </a:r>
            <a:r>
              <a:rPr lang="cs-CZ" dirty="0" smtClean="0"/>
              <a:t> and</a:t>
            </a:r>
            <a:r>
              <a:rPr lang="en-US" dirty="0" smtClean="0"/>
              <a:t> radiation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</a:t>
            </a:r>
            <a:r>
              <a:rPr lang="en-US" dirty="0" smtClean="0"/>
              <a:t>drying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</a:t>
            </a:r>
            <a:r>
              <a:rPr lang="en-US" dirty="0" smtClean="0"/>
              <a:t>organic solvents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</a:t>
            </a:r>
            <a:r>
              <a:rPr lang="en-US" dirty="0" smtClean="0"/>
              <a:t>lysozyme</a:t>
            </a:r>
          </a:p>
          <a:p>
            <a:r>
              <a:rPr lang="en-US" dirty="0" smtClean="0"/>
              <a:t>Contains DNA, germination enzymes</a:t>
            </a:r>
            <a:endParaRPr lang="cs-CZ" dirty="0" smtClean="0"/>
          </a:p>
          <a:p>
            <a:r>
              <a:rPr lang="cs-CZ" dirty="0" smtClean="0"/>
              <a:t>S</a:t>
            </a:r>
            <a:r>
              <a:rPr lang="en-US" dirty="0" err="1" smtClean="0"/>
              <a:t>tabilized</a:t>
            </a:r>
            <a:r>
              <a:rPr lang="en-US" dirty="0" smtClean="0"/>
              <a:t> by calcium </a:t>
            </a:r>
            <a:r>
              <a:rPr lang="en-US" dirty="0" err="1" smtClean="0"/>
              <a:t>dipicolinate</a:t>
            </a:r>
            <a:endParaRPr lang="en-US" dirty="0" smtClean="0"/>
          </a:p>
          <a:p>
            <a:r>
              <a:rPr lang="en-US" dirty="0" smtClean="0"/>
              <a:t>Enveloped with </a:t>
            </a:r>
            <a:r>
              <a:rPr lang="en-US" b="1" cap="all" dirty="0" smtClean="0"/>
              <a:t>cortex</a:t>
            </a:r>
            <a:r>
              <a:rPr lang="en-US" dirty="0" smtClean="0"/>
              <a:t> – dehydrated peptidoglycan</a:t>
            </a:r>
          </a:p>
          <a:p>
            <a:r>
              <a:rPr lang="en-US" i="1" dirty="0" smtClean="0"/>
              <a:t>Bacillus </a:t>
            </a:r>
            <a:r>
              <a:rPr lang="en-US" dirty="0" smtClean="0"/>
              <a:t>and</a:t>
            </a:r>
            <a:r>
              <a:rPr lang="en-US" i="1" dirty="0" smtClean="0"/>
              <a:t> Clostridium</a:t>
            </a:r>
            <a:endParaRPr lang="cs-CZ" i="1" dirty="0" smtClean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2490" y="5013176"/>
            <a:ext cx="8802210" cy="1707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0094" y="1556792"/>
            <a:ext cx="3182706" cy="26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8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3. </a:t>
            </a:r>
            <a:r>
              <a:rPr lang="cs-CZ" b="1" dirty="0" err="1" smtClean="0">
                <a:solidFill>
                  <a:srgbClr val="C00000"/>
                </a:solidFill>
              </a:rPr>
              <a:t>Bacterial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metabolism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4" y="1258483"/>
            <a:ext cx="4621764" cy="557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7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Bacterial metabolism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580" y="1344318"/>
            <a:ext cx="11563156" cy="54254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Complex of all chemical reactions in an organism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57150" indent="0">
              <a:buNone/>
            </a:pPr>
            <a:r>
              <a:rPr lang="en-US" b="1" i="1" cap="all" dirty="0" smtClean="0"/>
              <a:t>Energy </a:t>
            </a:r>
            <a:r>
              <a:rPr lang="cs-CZ" b="1" i="1" cap="all" dirty="0" err="1" smtClean="0"/>
              <a:t>metabolism</a:t>
            </a:r>
            <a:endParaRPr lang="en-US" b="1" i="1" cap="all" dirty="0" smtClean="0"/>
          </a:p>
          <a:p>
            <a:r>
              <a:rPr lang="en-US" b="1" dirty="0"/>
              <a:t>Oxidation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b="1" i="1" dirty="0" smtClean="0"/>
              <a:t>loss</a:t>
            </a:r>
            <a:r>
              <a:rPr lang="en-US" dirty="0" smtClean="0"/>
              <a:t> of </a:t>
            </a:r>
            <a:r>
              <a:rPr lang="en-US" dirty="0"/>
              <a:t>electrons or an </a:t>
            </a:r>
            <a:r>
              <a:rPr lang="en-US" b="1" i="1" dirty="0"/>
              <a:t>increase</a:t>
            </a:r>
            <a:r>
              <a:rPr lang="en-US" dirty="0"/>
              <a:t> in oxidation state by a molecule, atom, or ion.</a:t>
            </a:r>
          </a:p>
          <a:p>
            <a:r>
              <a:rPr lang="en-US" b="1" dirty="0"/>
              <a:t>Reduction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b="1" i="1" dirty="0" smtClean="0"/>
              <a:t>gain</a:t>
            </a:r>
            <a:r>
              <a:rPr lang="en-US" dirty="0" smtClean="0"/>
              <a:t> </a:t>
            </a:r>
            <a:r>
              <a:rPr lang="en-US" dirty="0"/>
              <a:t>of electrons or a </a:t>
            </a:r>
            <a:r>
              <a:rPr lang="en-US" b="1" i="1" dirty="0"/>
              <a:t>decrease</a:t>
            </a:r>
            <a:r>
              <a:rPr lang="en-US" dirty="0"/>
              <a:t> in oxidation state by a molecule, atom, or ion.</a:t>
            </a:r>
          </a:p>
          <a:p>
            <a:pPr lvl="1"/>
            <a:endParaRPr lang="en-US" dirty="0" smtClean="0"/>
          </a:p>
          <a:p>
            <a:pPr lvl="1"/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" name="Oblouk 11"/>
          <p:cNvSpPr/>
          <p:nvPr/>
        </p:nvSpPr>
        <p:spPr>
          <a:xfrm rot="16200000">
            <a:off x="6132004" y="2796898"/>
            <a:ext cx="1296144" cy="1224136"/>
          </a:xfrm>
          <a:prstGeom prst="arc">
            <a:avLst>
              <a:gd name="adj1" fmla="val 16547394"/>
              <a:gd name="adj2" fmla="val 21033066"/>
            </a:avLst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b="1"/>
          </a:p>
        </p:txBody>
      </p:sp>
      <p:grpSp>
        <p:nvGrpSpPr>
          <p:cNvPr id="18" name="Skupina 17"/>
          <p:cNvGrpSpPr/>
          <p:nvPr/>
        </p:nvGrpSpPr>
        <p:grpSpPr>
          <a:xfrm>
            <a:off x="2035824" y="1916832"/>
            <a:ext cx="8004914" cy="2004414"/>
            <a:chOff x="511824" y="1916832"/>
            <a:chExt cx="8004914" cy="2004414"/>
          </a:xfrm>
        </p:grpSpPr>
        <p:sp>
          <p:nvSpPr>
            <p:cNvPr id="5" name="Zaoblený obdélník 4"/>
            <p:cNvSpPr/>
            <p:nvPr/>
          </p:nvSpPr>
          <p:spPr>
            <a:xfrm>
              <a:off x="3203848" y="1916832"/>
              <a:ext cx="2376264" cy="4320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/>
                <a:t>Simple</a:t>
              </a:r>
              <a:r>
                <a:rPr lang="cs-CZ" dirty="0"/>
                <a:t> </a:t>
              </a:r>
              <a:r>
                <a:rPr lang="cs-CZ" dirty="0" err="1"/>
                <a:t>molecules</a:t>
              </a:r>
              <a:endParaRPr lang="cs-CZ" dirty="0"/>
            </a:p>
          </p:txBody>
        </p:sp>
        <p:sp>
          <p:nvSpPr>
            <p:cNvPr id="6" name="Zaoblený obdélník 5"/>
            <p:cNvSpPr/>
            <p:nvPr/>
          </p:nvSpPr>
          <p:spPr>
            <a:xfrm>
              <a:off x="3203848" y="3356992"/>
              <a:ext cx="2376264" cy="4320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/>
                <a:t>Complex</a:t>
              </a:r>
              <a:r>
                <a:rPr lang="cs-CZ" dirty="0"/>
                <a:t> </a:t>
              </a:r>
              <a:r>
                <a:rPr lang="cs-CZ" dirty="0" err="1"/>
                <a:t>molecules</a:t>
              </a:r>
              <a:endParaRPr lang="cs-CZ" dirty="0"/>
            </a:p>
          </p:txBody>
        </p:sp>
        <p:cxnSp>
          <p:nvCxnSpPr>
            <p:cNvPr id="8" name="Přímá spojnice se šipkou 7"/>
            <p:cNvCxnSpPr/>
            <p:nvPr/>
          </p:nvCxnSpPr>
          <p:spPr>
            <a:xfrm>
              <a:off x="4067944" y="2348880"/>
              <a:ext cx="0" cy="10081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8"/>
            <p:cNvCxnSpPr/>
            <p:nvPr/>
          </p:nvCxnSpPr>
          <p:spPr>
            <a:xfrm flipV="1">
              <a:off x="4644008" y="2348880"/>
              <a:ext cx="1144" cy="100811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blouk 12"/>
            <p:cNvSpPr/>
            <p:nvPr/>
          </p:nvSpPr>
          <p:spPr>
            <a:xfrm rot="185047">
              <a:off x="2774489" y="2576715"/>
              <a:ext cx="1296144" cy="1344531"/>
            </a:xfrm>
            <a:prstGeom prst="arc">
              <a:avLst>
                <a:gd name="adj1" fmla="val 17312863"/>
                <a:gd name="adj2" fmla="val 443285"/>
              </a:avLst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2566533" y="2366792"/>
              <a:ext cx="121337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2400" b="1" dirty="0" err="1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energy</a:t>
              </a:r>
              <a:endPara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5057158" y="2400227"/>
              <a:ext cx="121337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2400" b="1" dirty="0" err="1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energy</a:t>
              </a:r>
              <a:endPara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511824" y="2409391"/>
              <a:ext cx="20088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b="1" dirty="0">
                  <a:solidFill>
                    <a:srgbClr val="FF0000"/>
                  </a:solidFill>
                </a:rPr>
                <a:t>ANABOLISM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6406288" y="2409391"/>
              <a:ext cx="2110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b="1" dirty="0">
                  <a:solidFill>
                    <a:srgbClr val="00B050"/>
                  </a:solidFill>
                </a:rPr>
                <a:t>CATABOLISM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37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Metabolism overview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/>
          <a:srcRect b="2774"/>
          <a:stretch/>
        </p:blipFill>
        <p:spPr>
          <a:xfrm>
            <a:off x="1991545" y="1479438"/>
            <a:ext cx="8001075" cy="5045906"/>
          </a:xfrm>
          <a:prstGeom prst="rect">
            <a:avLst/>
          </a:prstGeom>
          <a:solidFill>
            <a:schemeClr val="accent1"/>
          </a:solidFill>
          <a:effectLst>
            <a:outerShdw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853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1. PHYLOGENY OF BACTERIA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9" y="1543579"/>
            <a:ext cx="4830861" cy="50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 OF NUTRITION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808" y="1412776"/>
            <a:ext cx="8690714" cy="468052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07808" y="6210673"/>
            <a:ext cx="849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Chemoheterotrophs</a:t>
            </a:r>
            <a:r>
              <a:rPr lang="cs-CZ" dirty="0"/>
              <a:t> </a:t>
            </a:r>
            <a:r>
              <a:rPr lang="en-US" dirty="0"/>
              <a:t>	</a:t>
            </a:r>
            <a:r>
              <a:rPr lang="cs-CZ" b="1" dirty="0" err="1"/>
              <a:t>chemolithoheterotrophs</a:t>
            </a:r>
            <a:r>
              <a:rPr lang="en-US" dirty="0"/>
              <a:t> = </a:t>
            </a:r>
            <a:r>
              <a:rPr lang="cs-CZ" dirty="0" err="1"/>
              <a:t>inorganic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 </a:t>
            </a:r>
            <a:r>
              <a:rPr lang="en-US" dirty="0"/>
              <a:t>				</a:t>
            </a:r>
            <a:r>
              <a:rPr lang="cs-CZ" b="1" dirty="0" err="1"/>
              <a:t>chemoorganoheterotrophs</a:t>
            </a:r>
            <a:r>
              <a:rPr lang="en-US" dirty="0"/>
              <a:t> = organic energy source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04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 err="1" smtClean="0"/>
              <a:t>chemoorganotrophy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 smtClean="0"/>
              <a:t>Organic</a:t>
            </a:r>
            <a:r>
              <a:rPr lang="cs-CZ" b="1" dirty="0" smtClean="0"/>
              <a:t> </a:t>
            </a:r>
            <a:r>
              <a:rPr lang="en-US" b="1" dirty="0" smtClean="0"/>
              <a:t>compounds</a:t>
            </a:r>
            <a:r>
              <a:rPr lang="cs-CZ" b="1" dirty="0" smtClean="0"/>
              <a:t>: </a:t>
            </a:r>
            <a:r>
              <a:rPr lang="en-US" b="1" dirty="0" smtClean="0"/>
              <a:t>energy and carbon source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25400">
              <a:buClr>
                <a:srgbClr val="C00000"/>
              </a:buClr>
              <a:buAutoNum type="arabicPeriod"/>
            </a:pPr>
            <a:r>
              <a:rPr lang="en-US" dirty="0" smtClean="0"/>
              <a:t>RESPIRATION</a:t>
            </a:r>
          </a:p>
          <a:p>
            <a:pPr marL="2241550" lvl="1" indent="-809625">
              <a:buClr>
                <a:srgbClr val="C00000"/>
              </a:buClr>
              <a:buFont typeface="+mj-lt"/>
              <a:buAutoNum type="alphaLcParenR"/>
            </a:pPr>
            <a:r>
              <a:rPr lang="en-US" dirty="0" smtClean="0"/>
              <a:t>Aerobic</a:t>
            </a:r>
            <a:r>
              <a:rPr lang="cs-CZ" dirty="0" smtClean="0"/>
              <a:t> – O</a:t>
            </a:r>
            <a:r>
              <a:rPr lang="cs-CZ" baseline="-25000" dirty="0" smtClean="0"/>
              <a:t>2</a:t>
            </a:r>
            <a:r>
              <a:rPr lang="cs-CZ" dirty="0" smtClean="0"/>
              <a:t> </a:t>
            </a:r>
            <a:r>
              <a:rPr lang="cs-CZ" dirty="0" err="1" smtClean="0"/>
              <a:t>terminal</a:t>
            </a:r>
            <a:r>
              <a:rPr lang="cs-CZ" dirty="0" smtClean="0"/>
              <a:t> </a:t>
            </a:r>
            <a:r>
              <a:rPr lang="cs-CZ" dirty="0" err="1" smtClean="0"/>
              <a:t>electron</a:t>
            </a:r>
            <a:r>
              <a:rPr lang="cs-CZ" dirty="0" smtClean="0"/>
              <a:t> </a:t>
            </a:r>
            <a:r>
              <a:rPr lang="cs-CZ" dirty="0" err="1" smtClean="0"/>
              <a:t>acceptor</a:t>
            </a:r>
            <a:endParaRPr lang="en-US" dirty="0" smtClean="0"/>
          </a:p>
          <a:p>
            <a:pPr marL="2241550" lvl="1" indent="-809625">
              <a:buClr>
                <a:srgbClr val="C00000"/>
              </a:buClr>
              <a:buFont typeface="+mj-lt"/>
              <a:buAutoNum type="alphaLcParenR"/>
            </a:pPr>
            <a:r>
              <a:rPr lang="en-US" dirty="0" smtClean="0"/>
              <a:t>Anaerobic</a:t>
            </a:r>
            <a:r>
              <a:rPr lang="cs-CZ" dirty="0" smtClean="0"/>
              <a:t> – </a:t>
            </a:r>
            <a:r>
              <a:rPr lang="cs-CZ" dirty="0" err="1" smtClean="0"/>
              <a:t>different</a:t>
            </a:r>
            <a:r>
              <a:rPr lang="cs-CZ" dirty="0" smtClean="0"/>
              <a:t> </a:t>
            </a:r>
            <a:r>
              <a:rPr lang="cs-CZ" dirty="0" err="1" smtClean="0"/>
              <a:t>electron</a:t>
            </a:r>
            <a:r>
              <a:rPr lang="cs-CZ" dirty="0" smtClean="0"/>
              <a:t> </a:t>
            </a:r>
            <a:r>
              <a:rPr lang="cs-CZ" dirty="0" err="1" smtClean="0"/>
              <a:t>acceptor</a:t>
            </a:r>
            <a:endParaRPr lang="en-US" dirty="0" smtClean="0"/>
          </a:p>
          <a:p>
            <a:pPr marL="2241550" lvl="1" indent="-809625">
              <a:buClr>
                <a:srgbClr val="C00000"/>
              </a:buClr>
              <a:buFont typeface="+mj-lt"/>
              <a:buAutoNum type="alphaLcParenR"/>
            </a:pPr>
            <a:endParaRPr lang="en-US" dirty="0" smtClean="0"/>
          </a:p>
          <a:p>
            <a:pPr marL="514350" indent="25400">
              <a:buClr>
                <a:srgbClr val="C00000"/>
              </a:buClr>
              <a:buAutoNum type="arabicPeriod"/>
            </a:pPr>
            <a:r>
              <a:rPr lang="en-US" dirty="0" smtClean="0"/>
              <a:t>FERMENTATION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1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Chemoorganotrophy</a:t>
            </a:r>
            <a:r>
              <a:rPr lang="cs-CZ" dirty="0" smtClean="0"/>
              <a:t> - </a:t>
            </a:r>
            <a:r>
              <a:rPr lang="cs-CZ" dirty="0" err="1" smtClean="0"/>
              <a:t>respiration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54163"/>
            <a:ext cx="6769720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Clr>
                <a:srgbClr val="C00000"/>
              </a:buClr>
              <a:buAutoNum type="arabicPeriod"/>
            </a:pPr>
            <a:r>
              <a:rPr lang="cs-CZ" b="1" dirty="0" smtClean="0">
                <a:solidFill>
                  <a:srgbClr val="C00000"/>
                </a:solidFill>
              </a:rPr>
              <a:t>AEROBIC/ANAEROBIC RESPIRATION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cs-CZ" b="1" dirty="0"/>
              <a:t>	</a:t>
            </a:r>
            <a:r>
              <a:rPr lang="cs-CZ" b="1" dirty="0" smtClean="0"/>
              <a:t>4 </a:t>
            </a:r>
            <a:r>
              <a:rPr lang="en-US" b="1" dirty="0" smtClean="0"/>
              <a:t> sub-</a:t>
            </a:r>
            <a:r>
              <a:rPr lang="cs-CZ" b="1" dirty="0" err="1" smtClean="0"/>
              <a:t>pathways</a:t>
            </a:r>
            <a:r>
              <a:rPr lang="en-US" b="1" dirty="0" smtClean="0"/>
              <a:t>: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GLYCOLYSIS</a:t>
            </a:r>
          </a:p>
          <a:p>
            <a:r>
              <a:rPr lang="en-US" b="1" dirty="0" smtClean="0"/>
              <a:t>OXIDATIVE DECARBOXYLATION OF PYRUVATE</a:t>
            </a:r>
          </a:p>
          <a:p>
            <a:r>
              <a:rPr lang="en-US" b="1" dirty="0" smtClean="0"/>
              <a:t>KREBS CYCLE</a:t>
            </a:r>
          </a:p>
          <a:p>
            <a:r>
              <a:rPr lang="en-US" b="1" dirty="0" smtClean="0"/>
              <a:t>ELECTRON TRANSPORT RESPIRATORY CHAIN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r="40521"/>
          <a:stretch/>
        </p:blipFill>
        <p:spPr>
          <a:xfrm>
            <a:off x="7104112" y="1183619"/>
            <a:ext cx="4632576" cy="556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Chemoorganotrophy</a:t>
            </a:r>
            <a:r>
              <a:rPr lang="cs-CZ" dirty="0" smtClean="0"/>
              <a:t> - </a:t>
            </a:r>
            <a:r>
              <a:rPr lang="cs-CZ" dirty="0" err="1" smtClean="0"/>
              <a:t>respiration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rgbClr val="C00000"/>
              </a:buClr>
              <a:buAutoNum type="arabicPeriod"/>
            </a:pPr>
            <a:r>
              <a:rPr lang="cs-CZ" b="1" dirty="0" smtClean="0">
                <a:solidFill>
                  <a:srgbClr val="C00000"/>
                </a:solidFill>
              </a:rPr>
              <a:t>AEROBIC RESPIRATION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dirty="0" smtClean="0"/>
              <a:t>Electrons released by oxidation transferred by an electron-transport chain to the </a:t>
            </a:r>
            <a:r>
              <a:rPr lang="en-US" b="1" dirty="0" smtClean="0">
                <a:solidFill>
                  <a:srgbClr val="C00000"/>
                </a:solidFill>
              </a:rPr>
              <a:t>oxygen </a:t>
            </a:r>
            <a:r>
              <a:rPr lang="en-US" dirty="0" smtClean="0"/>
              <a:t>as a </a:t>
            </a:r>
            <a:r>
              <a:rPr lang="en-US" b="1" dirty="0" smtClean="0">
                <a:solidFill>
                  <a:srgbClr val="C00000"/>
                </a:solidFill>
              </a:rPr>
              <a:t>final electron acceptor</a:t>
            </a:r>
          </a:p>
          <a:p>
            <a:pPr marL="0" indent="0">
              <a:buClr>
                <a:srgbClr val="C00000"/>
              </a:buClr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C00000"/>
                </a:solidFill>
              </a:rPr>
              <a:t>C</a:t>
            </a:r>
            <a:r>
              <a:rPr lang="en-US" b="1" baseline="-25000" dirty="0" smtClean="0">
                <a:solidFill>
                  <a:srgbClr val="C00000"/>
                </a:solidFill>
              </a:rPr>
              <a:t>6</a:t>
            </a:r>
            <a:r>
              <a:rPr lang="en-US" b="1" dirty="0" smtClean="0">
                <a:solidFill>
                  <a:srgbClr val="C00000"/>
                </a:solidFill>
              </a:rPr>
              <a:t>H</a:t>
            </a:r>
            <a:r>
              <a:rPr lang="en-US" b="1" baseline="-25000" dirty="0" smtClean="0">
                <a:solidFill>
                  <a:srgbClr val="C00000"/>
                </a:solidFill>
              </a:rPr>
              <a:t>12</a:t>
            </a:r>
            <a:r>
              <a:rPr lang="en-US" b="1" dirty="0" smtClean="0">
                <a:solidFill>
                  <a:srgbClr val="C00000"/>
                </a:solidFill>
              </a:rPr>
              <a:t>O</a:t>
            </a:r>
            <a:r>
              <a:rPr lang="en-US" b="1" baseline="-25000" dirty="0" smtClean="0">
                <a:solidFill>
                  <a:srgbClr val="C00000"/>
                </a:solidFill>
              </a:rPr>
              <a:t>6</a:t>
            </a:r>
            <a:r>
              <a:rPr lang="en-US" b="1" dirty="0" smtClean="0">
                <a:solidFill>
                  <a:srgbClr val="C00000"/>
                </a:solidFill>
              </a:rPr>
              <a:t> + 6 O</a:t>
            </a:r>
            <a:r>
              <a:rPr lang="en-US" b="1" baseline="-25000" dirty="0" smtClean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 			6 CO</a:t>
            </a:r>
            <a:r>
              <a:rPr lang="en-US" b="1" baseline="-25000" dirty="0" smtClean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 + 6 H</a:t>
            </a:r>
            <a:r>
              <a:rPr lang="en-US" b="1" baseline="-25000" dirty="0" smtClean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O</a:t>
            </a:r>
          </a:p>
          <a:p>
            <a:pPr marL="0" indent="0">
              <a:buClr>
                <a:srgbClr val="C00000"/>
              </a:buClr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C00000"/>
                </a:solidFill>
              </a:rPr>
              <a:t>	</a:t>
            </a:r>
            <a:r>
              <a:rPr lang="en-US" b="1" dirty="0" smtClean="0">
                <a:solidFill>
                  <a:srgbClr val="00B050"/>
                </a:solidFill>
              </a:rPr>
              <a:t>38 ADP + 38P 		38 ATP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33</a:t>
            </a:fld>
            <a:endParaRPr lang="en-US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4655840" y="4581128"/>
            <a:ext cx="1728192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ahnutá šipka dolů 6"/>
          <p:cNvSpPr/>
          <p:nvPr/>
        </p:nvSpPr>
        <p:spPr>
          <a:xfrm>
            <a:off x="4583832" y="4725144"/>
            <a:ext cx="2232248" cy="792088"/>
          </a:xfrm>
          <a:prstGeom prst="curvedDownArrow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Chemoorganotrophy</a:t>
            </a: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 err="1" smtClean="0"/>
              <a:t>respiration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95400"/>
            <a:ext cx="8686800" cy="542544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cs-CZ" b="1" dirty="0" smtClean="0">
                <a:solidFill>
                  <a:srgbClr val="C00000"/>
                </a:solidFill>
              </a:rPr>
              <a:t>AEROBIC RESPIRATION</a:t>
            </a:r>
          </a:p>
          <a:p>
            <a:pPr marL="514350" indent="-514350">
              <a:buClr>
                <a:srgbClr val="C00000"/>
              </a:buClr>
              <a:buAutoNum type="arabicPeriod"/>
            </a:pPr>
            <a:r>
              <a:rPr lang="cs-CZ" b="1" dirty="0" smtClean="0">
                <a:solidFill>
                  <a:srgbClr val="C00000"/>
                </a:solidFill>
              </a:rPr>
              <a:t>GLYCOLYSIS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dirty="0" smtClean="0"/>
              <a:t>   </a:t>
            </a:r>
            <a:r>
              <a:rPr lang="cs-CZ" dirty="0" smtClean="0"/>
              <a:t>1 </a:t>
            </a:r>
            <a:r>
              <a:rPr lang="cs-CZ" dirty="0" err="1" smtClean="0"/>
              <a:t>glucose</a:t>
            </a:r>
            <a:r>
              <a:rPr lang="cs-CZ" dirty="0" smtClean="0"/>
              <a:t> 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			</a:t>
            </a:r>
            <a:r>
              <a:rPr lang="cs-CZ" dirty="0" smtClean="0"/>
              <a:t>2 </a:t>
            </a:r>
            <a:r>
              <a:rPr lang="cs-CZ" dirty="0" err="1" smtClean="0"/>
              <a:t>pyruvate</a:t>
            </a:r>
            <a:r>
              <a:rPr lang="cs-CZ" dirty="0" smtClean="0"/>
              <a:t> </a:t>
            </a:r>
            <a:r>
              <a:rPr lang="cs-CZ" dirty="0" err="1" smtClean="0"/>
              <a:t>molecules</a:t>
            </a:r>
            <a:endParaRPr lang="en-US" dirty="0" smtClean="0"/>
          </a:p>
          <a:p>
            <a:pPr marL="0" indent="0">
              <a:buClr>
                <a:srgbClr val="C00000"/>
              </a:buClr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cs-CZ" b="1" dirty="0" err="1" smtClean="0">
                <a:solidFill>
                  <a:srgbClr val="C00000"/>
                </a:solidFill>
              </a:rPr>
              <a:t>Embden-Meyerhof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pathway</a:t>
            </a:r>
            <a:endParaRPr lang="cs-CZ" b="1" dirty="0" smtClean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cs-CZ" b="1" dirty="0" err="1" smtClean="0">
                <a:solidFill>
                  <a:srgbClr val="C00000"/>
                </a:solidFill>
              </a:rPr>
              <a:t>Final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products</a:t>
            </a:r>
            <a:r>
              <a:rPr lang="cs-CZ" b="1" dirty="0" smtClean="0">
                <a:solidFill>
                  <a:srgbClr val="C00000"/>
                </a:solidFill>
              </a:rPr>
              <a:t>: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cs-CZ" b="1" dirty="0">
                <a:solidFill>
                  <a:srgbClr val="C00000"/>
                </a:solidFill>
              </a:rPr>
              <a:t>	</a:t>
            </a:r>
            <a:r>
              <a:rPr lang="cs-CZ" b="1" dirty="0" smtClean="0">
                <a:solidFill>
                  <a:srgbClr val="C00000"/>
                </a:solidFill>
              </a:rPr>
              <a:t>	</a:t>
            </a:r>
            <a:r>
              <a:rPr lang="cs-CZ" b="1" dirty="0" smtClean="0">
                <a:solidFill>
                  <a:srgbClr val="00B050"/>
                </a:solidFill>
              </a:rPr>
              <a:t>2 </a:t>
            </a:r>
            <a:r>
              <a:rPr lang="cs-CZ" b="1" dirty="0" err="1" smtClean="0">
                <a:solidFill>
                  <a:srgbClr val="00B050"/>
                </a:solidFill>
              </a:rPr>
              <a:t>pyruvates</a:t>
            </a:r>
            <a:endParaRPr lang="cs-CZ" b="1" dirty="0" smtClean="0">
              <a:solidFill>
                <a:srgbClr val="00B05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cs-CZ" b="1" dirty="0">
                <a:solidFill>
                  <a:srgbClr val="00B050"/>
                </a:solidFill>
              </a:rPr>
              <a:t>	</a:t>
            </a:r>
            <a:r>
              <a:rPr lang="cs-CZ" b="1" dirty="0" smtClean="0">
                <a:solidFill>
                  <a:srgbClr val="00B050"/>
                </a:solidFill>
              </a:rPr>
              <a:t>	2 NADH</a:t>
            </a:r>
            <a:r>
              <a:rPr lang="cs-CZ" b="1" baseline="-25000" dirty="0" smtClean="0">
                <a:solidFill>
                  <a:srgbClr val="00B050"/>
                </a:solidFill>
              </a:rPr>
              <a:t>2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cs-CZ" b="1" dirty="0">
                <a:solidFill>
                  <a:srgbClr val="00B050"/>
                </a:solidFill>
              </a:rPr>
              <a:t>	</a:t>
            </a:r>
            <a:r>
              <a:rPr lang="cs-CZ" b="1" dirty="0" smtClean="0">
                <a:solidFill>
                  <a:srgbClr val="00B050"/>
                </a:solidFill>
              </a:rPr>
              <a:t>	2 ATP</a:t>
            </a:r>
            <a:endParaRPr lang="en-US" b="1" dirty="0">
              <a:solidFill>
                <a:srgbClr val="00B05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C00000"/>
                </a:solidFill>
              </a:rPr>
              <a:t>	</a:t>
            </a:r>
            <a:endParaRPr lang="en-US" b="1" dirty="0" smtClean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34</a:t>
            </a:fld>
            <a:endParaRPr lang="en-US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2711624" y="4725144"/>
            <a:ext cx="936104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2711624" y="5220816"/>
            <a:ext cx="936104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2711624" y="5733256"/>
            <a:ext cx="936104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4166529" y="254134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Oxidation</a:t>
            </a:r>
            <a:r>
              <a:rPr lang="cs-CZ" dirty="0"/>
              <a:t> (</a:t>
            </a:r>
            <a:r>
              <a:rPr lang="cs-CZ" dirty="0" err="1"/>
              <a:t>cleavage</a:t>
            </a:r>
            <a:r>
              <a:rPr lang="cs-CZ" dirty="0"/>
              <a:t>)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4202533" y="2910680"/>
            <a:ext cx="216024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chemoorganotrophy</a:t>
            </a:r>
            <a:r>
              <a:rPr lang="cs-CZ" dirty="0"/>
              <a:t> - </a:t>
            </a:r>
            <a:r>
              <a:rPr lang="cs-CZ" dirty="0" err="1"/>
              <a:t>respiration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95400"/>
            <a:ext cx="8686800" cy="5425440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cs-CZ" b="1" dirty="0" smtClean="0">
                <a:solidFill>
                  <a:srgbClr val="C00000"/>
                </a:solidFill>
              </a:rPr>
              <a:t>AEROBIC RESPIRATION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0" indent="0" algn="ctr">
              <a:buClr>
                <a:srgbClr val="C00000"/>
              </a:buClr>
              <a:buNone/>
            </a:pPr>
            <a:endParaRPr lang="cs-CZ" b="1" dirty="0" smtClean="0">
              <a:solidFill>
                <a:srgbClr val="C00000"/>
              </a:solidFill>
            </a:endParaRPr>
          </a:p>
          <a:p>
            <a:pPr marL="514350" indent="-514350">
              <a:buClr>
                <a:srgbClr val="C00000"/>
              </a:buClr>
              <a:buFont typeface="+mj-lt"/>
              <a:buAutoNum type="arabicPeriod" startAt="2"/>
            </a:pPr>
            <a:r>
              <a:rPr lang="cs-CZ" b="1" dirty="0" smtClean="0">
                <a:solidFill>
                  <a:srgbClr val="C00000"/>
                </a:solidFill>
              </a:rPr>
              <a:t>OXIDATIVE </a:t>
            </a:r>
            <a:r>
              <a:rPr lang="en-US" b="1" dirty="0" smtClean="0">
                <a:solidFill>
                  <a:srgbClr val="C00000"/>
                </a:solidFill>
              </a:rPr>
              <a:t>PYRUVATE </a:t>
            </a:r>
            <a:r>
              <a:rPr lang="cs-CZ" b="1" dirty="0" smtClean="0">
                <a:solidFill>
                  <a:srgbClr val="C00000"/>
                </a:solidFill>
              </a:rPr>
              <a:t>DECARBOXYLATION 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dirty="0" smtClean="0"/>
              <a:t>A bridge between glycolysis and Krebs cycle</a:t>
            </a:r>
          </a:p>
          <a:p>
            <a:pPr marL="0" indent="0">
              <a:buClr>
                <a:srgbClr val="C00000"/>
              </a:buClr>
              <a:buNone/>
            </a:pPr>
            <a:endParaRPr lang="en-US" dirty="0" smtClean="0"/>
          </a:p>
          <a:p>
            <a:pPr marL="0" indent="0"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C00000"/>
                </a:solidFill>
              </a:rPr>
              <a:t>2 pyruvates                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2 acetates(Ac-CoA)</a:t>
            </a:r>
          </a:p>
          <a:p>
            <a:pPr marL="0" indent="0">
              <a:buClr>
                <a:srgbClr val="C00000"/>
              </a:buClr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cs-CZ" b="1" dirty="0">
                <a:solidFill>
                  <a:srgbClr val="C00000"/>
                </a:solidFill>
              </a:rPr>
              <a:t>	</a:t>
            </a:r>
            <a:r>
              <a:rPr lang="cs-CZ" b="1" dirty="0" smtClean="0">
                <a:solidFill>
                  <a:srgbClr val="C00000"/>
                </a:solidFill>
              </a:rPr>
              <a:t>	</a:t>
            </a:r>
            <a:r>
              <a:rPr lang="cs-CZ" b="1" dirty="0" smtClean="0">
                <a:solidFill>
                  <a:srgbClr val="00B050"/>
                </a:solidFill>
              </a:rPr>
              <a:t>2 </a:t>
            </a:r>
            <a:r>
              <a:rPr lang="en-US" b="1" dirty="0" smtClean="0">
                <a:solidFill>
                  <a:srgbClr val="00B050"/>
                </a:solidFill>
              </a:rPr>
              <a:t>CO</a:t>
            </a:r>
            <a:r>
              <a:rPr lang="en-US" b="1" baseline="-25000" dirty="0" smtClean="0">
                <a:solidFill>
                  <a:srgbClr val="00B050"/>
                </a:solidFill>
              </a:rPr>
              <a:t>2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b="1" dirty="0">
                <a:solidFill>
                  <a:srgbClr val="00B050"/>
                </a:solidFill>
              </a:rPr>
              <a:t>	</a:t>
            </a:r>
            <a:r>
              <a:rPr lang="en-US" b="1" dirty="0" smtClean="0">
                <a:solidFill>
                  <a:srgbClr val="00B050"/>
                </a:solidFill>
              </a:rPr>
              <a:t>	</a:t>
            </a:r>
            <a:r>
              <a:rPr lang="cs-CZ" b="1" dirty="0">
                <a:solidFill>
                  <a:srgbClr val="00B050"/>
                </a:solidFill>
              </a:rPr>
              <a:t>2 NADH</a:t>
            </a:r>
            <a:r>
              <a:rPr lang="cs-CZ" b="1" baseline="-25000" dirty="0">
                <a:solidFill>
                  <a:srgbClr val="00B050"/>
                </a:solidFill>
              </a:rPr>
              <a:t>2</a:t>
            </a:r>
          </a:p>
          <a:p>
            <a:pPr marL="0" indent="0">
              <a:buClr>
                <a:srgbClr val="C00000"/>
              </a:buClr>
              <a:buNone/>
            </a:pPr>
            <a:endParaRPr lang="en-US" b="1" dirty="0" smtClean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35</a:t>
            </a:fld>
            <a:endParaRPr lang="en-US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2711624" y="5661248"/>
            <a:ext cx="936104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2711624" y="6309320"/>
            <a:ext cx="936104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4079776" y="4509120"/>
            <a:ext cx="136815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40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chemoorganotrophy</a:t>
            </a:r>
            <a:r>
              <a:rPr lang="cs-CZ" dirty="0"/>
              <a:t> - </a:t>
            </a:r>
            <a:r>
              <a:rPr lang="cs-CZ" dirty="0" err="1"/>
              <a:t>respiration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95400"/>
            <a:ext cx="8686800" cy="5425440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cs-CZ" b="1" dirty="0" smtClean="0">
                <a:solidFill>
                  <a:srgbClr val="C00000"/>
                </a:solidFill>
              </a:rPr>
              <a:t>AEROBIC RESPIRATION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3"/>
            </a:pPr>
            <a:r>
              <a:rPr lang="en-US" b="1" dirty="0" smtClean="0">
                <a:solidFill>
                  <a:srgbClr val="C00000"/>
                </a:solidFill>
              </a:rPr>
              <a:t>KREBS CYCLE (TCA, citrate cycle)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sz="2400" dirty="0"/>
              <a:t>Sequence of reactions starting and ending up with citrate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2400" dirty="0"/>
          </a:p>
          <a:p>
            <a:pPr marL="0" indent="0"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C00000"/>
                </a:solidFill>
              </a:rPr>
              <a:t>2 a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cetates (Ac-CoA) </a:t>
            </a:r>
            <a:r>
              <a:rPr lang="cs-CZ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4 CO</a:t>
            </a:r>
            <a:r>
              <a:rPr lang="en-US" b="1" baseline="-25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2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b="1" baseline="-25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Final products:</a:t>
            </a:r>
            <a:endParaRPr lang="en-US" b="1" baseline="-25000" dirty="0" smtClean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cs-CZ" b="1" dirty="0">
                <a:solidFill>
                  <a:srgbClr val="C00000"/>
                </a:solidFill>
              </a:rPr>
              <a:t>	</a:t>
            </a:r>
            <a:r>
              <a:rPr lang="cs-CZ" b="1" dirty="0" smtClean="0">
                <a:solidFill>
                  <a:srgbClr val="C00000"/>
                </a:solidFill>
              </a:rPr>
              <a:t>	</a:t>
            </a:r>
            <a:r>
              <a:rPr lang="en-US" b="1" dirty="0" smtClean="0">
                <a:solidFill>
                  <a:srgbClr val="00B050"/>
                </a:solidFill>
              </a:rPr>
              <a:t>2 ATP</a:t>
            </a:r>
            <a:endParaRPr lang="en-US" b="1" baseline="-25000" dirty="0" smtClean="0">
              <a:solidFill>
                <a:srgbClr val="00B05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b="1" dirty="0">
                <a:solidFill>
                  <a:srgbClr val="00B050"/>
                </a:solidFill>
              </a:rPr>
              <a:t>	</a:t>
            </a:r>
            <a:r>
              <a:rPr lang="en-US" b="1" dirty="0" smtClean="0">
                <a:solidFill>
                  <a:srgbClr val="00B050"/>
                </a:solidFill>
              </a:rPr>
              <a:t>	6</a:t>
            </a:r>
            <a:r>
              <a:rPr lang="cs-CZ" b="1" dirty="0" smtClean="0">
                <a:solidFill>
                  <a:srgbClr val="00B050"/>
                </a:solidFill>
              </a:rPr>
              <a:t> NADH</a:t>
            </a:r>
            <a:r>
              <a:rPr lang="cs-CZ" b="1" baseline="-25000" dirty="0" smtClean="0">
                <a:solidFill>
                  <a:srgbClr val="00B050"/>
                </a:solidFill>
              </a:rPr>
              <a:t>2</a:t>
            </a:r>
            <a:endParaRPr lang="en-US" b="1" baseline="-25000" dirty="0" smtClean="0">
              <a:solidFill>
                <a:srgbClr val="00B05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B050"/>
                </a:solidFill>
              </a:rPr>
              <a:t>		2 F</a:t>
            </a:r>
            <a:r>
              <a:rPr lang="cs-CZ" b="1" dirty="0" smtClean="0">
                <a:solidFill>
                  <a:srgbClr val="00B050"/>
                </a:solidFill>
              </a:rPr>
              <a:t>ADH</a:t>
            </a:r>
            <a:r>
              <a:rPr lang="cs-CZ" b="1" baseline="-25000" dirty="0" smtClean="0">
                <a:solidFill>
                  <a:srgbClr val="00B050"/>
                </a:solidFill>
              </a:rPr>
              <a:t>2</a:t>
            </a:r>
            <a:endParaRPr lang="en-US" b="1" baseline="-25000" dirty="0">
              <a:solidFill>
                <a:srgbClr val="00B05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b="1" baseline="-25000" dirty="0">
                <a:solidFill>
                  <a:srgbClr val="00B050"/>
                </a:solidFill>
              </a:rPr>
              <a:t>	</a:t>
            </a:r>
            <a:r>
              <a:rPr lang="en-US" b="1" baseline="-25000" dirty="0" smtClean="0">
                <a:solidFill>
                  <a:srgbClr val="00B050"/>
                </a:solidFill>
              </a:rPr>
              <a:t>	</a:t>
            </a:r>
            <a:r>
              <a:rPr lang="en-US" b="1" dirty="0" smtClean="0">
                <a:solidFill>
                  <a:srgbClr val="00B050"/>
                </a:solidFill>
              </a:rPr>
              <a:t>4</a:t>
            </a:r>
            <a:r>
              <a:rPr lang="cs-CZ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CO</a:t>
            </a:r>
            <a:r>
              <a:rPr lang="en-US" b="1" baseline="-25000" dirty="0" smtClean="0">
                <a:solidFill>
                  <a:srgbClr val="00B050"/>
                </a:solidFill>
              </a:rPr>
              <a:t>2</a:t>
            </a:r>
            <a:endParaRPr lang="en-US" b="1" dirty="0" smtClean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36</a:t>
            </a:fld>
            <a:endParaRPr lang="en-US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2711624" y="4581128"/>
            <a:ext cx="936104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2711624" y="5229200"/>
            <a:ext cx="936104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2711624" y="5805264"/>
            <a:ext cx="936104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2711624" y="6381328"/>
            <a:ext cx="936104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48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chemoorganotrophy</a:t>
            </a:r>
            <a:r>
              <a:rPr lang="cs-CZ" dirty="0"/>
              <a:t> - </a:t>
            </a:r>
            <a:r>
              <a:rPr lang="cs-CZ" dirty="0" err="1"/>
              <a:t>respiration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3159" y="1412776"/>
            <a:ext cx="8686800" cy="367240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cs-CZ" b="1" dirty="0" smtClean="0">
                <a:solidFill>
                  <a:srgbClr val="C00000"/>
                </a:solidFill>
              </a:rPr>
              <a:t>AEROBIC RESPIRATION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4"/>
            </a:pPr>
            <a:r>
              <a:rPr lang="en-US" b="1" dirty="0" smtClean="0">
                <a:solidFill>
                  <a:srgbClr val="C00000"/>
                </a:solidFill>
              </a:rPr>
              <a:t>ELECTRON –TRANSPORT CHAIN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dirty="0" smtClean="0"/>
              <a:t>Oxidative </a:t>
            </a:r>
            <a:r>
              <a:rPr lang="cs-CZ" dirty="0" err="1" smtClean="0"/>
              <a:t>ph</a:t>
            </a:r>
            <a:r>
              <a:rPr lang="en-US" dirty="0" err="1" smtClean="0"/>
              <a:t>os</a:t>
            </a:r>
            <a:r>
              <a:rPr lang="cs-CZ" dirty="0" err="1" smtClean="0"/>
              <a:t>ph</a:t>
            </a:r>
            <a:r>
              <a:rPr lang="en-US" dirty="0" err="1" smtClean="0"/>
              <a:t>orylation</a:t>
            </a:r>
            <a:endParaRPr lang="en-US" dirty="0" smtClean="0"/>
          </a:p>
          <a:p>
            <a:pPr marL="0" indent="0">
              <a:buClr>
                <a:srgbClr val="C00000"/>
              </a:buClr>
              <a:buNone/>
            </a:pPr>
            <a:r>
              <a:rPr lang="en-US" dirty="0" smtClean="0"/>
              <a:t>Oxygen as a final electron acceptor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   H</a:t>
            </a:r>
            <a:r>
              <a:rPr lang="en-US" b="1" baseline="-25000" dirty="0" smtClean="0">
                <a:solidFill>
                  <a:srgbClr val="00B050"/>
                </a:solidFill>
              </a:rPr>
              <a:t>2</a:t>
            </a:r>
            <a:r>
              <a:rPr lang="en-US" b="1" dirty="0" smtClean="0">
                <a:solidFill>
                  <a:srgbClr val="00B050"/>
                </a:solidFill>
              </a:rPr>
              <a:t>O </a:t>
            </a:r>
            <a:r>
              <a:rPr lang="en-US" b="1" dirty="0" smtClean="0"/>
              <a:t>(oxidative)</a:t>
            </a:r>
            <a:endParaRPr lang="en-US" b="1" dirty="0"/>
          </a:p>
          <a:p>
            <a:pPr marL="0" indent="0">
              <a:buClr>
                <a:srgbClr val="C00000"/>
              </a:buClr>
              <a:buNone/>
            </a:pP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   ATP 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b="1" dirty="0" smtClean="0"/>
              <a:t>(phosphorylation)</a:t>
            </a:r>
            <a:endParaRPr lang="en-US" b="1" baseline="-2500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cs-CZ" b="1" dirty="0">
                <a:solidFill>
                  <a:srgbClr val="C00000"/>
                </a:solidFill>
              </a:rPr>
              <a:t>	</a:t>
            </a:r>
            <a:r>
              <a:rPr lang="cs-CZ" b="1" dirty="0" smtClean="0">
                <a:solidFill>
                  <a:srgbClr val="C00000"/>
                </a:solidFill>
              </a:rPr>
              <a:t>	</a:t>
            </a:r>
            <a:r>
              <a:rPr lang="en-US" b="1" dirty="0">
                <a:solidFill>
                  <a:srgbClr val="00B050"/>
                </a:solidFill>
              </a:rPr>
              <a:t>	</a:t>
            </a:r>
            <a:r>
              <a:rPr lang="en-US" b="1" dirty="0" smtClean="0">
                <a:solidFill>
                  <a:srgbClr val="00B050"/>
                </a:solidFill>
              </a:rPr>
              <a:t>	</a:t>
            </a:r>
            <a:r>
              <a:rPr lang="en-US" b="1" baseline="-25000" dirty="0" smtClean="0">
                <a:solidFill>
                  <a:srgbClr val="00B050"/>
                </a:solidFill>
              </a:rPr>
              <a:t>	</a:t>
            </a:r>
            <a:endParaRPr lang="en-US" b="1" dirty="0" smtClean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37</a:t>
            </a:fld>
            <a:endParaRPr lang="en-US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1524000" y="3933056"/>
            <a:ext cx="611560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1539608" y="3429000"/>
            <a:ext cx="595952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5881" y="3155826"/>
            <a:ext cx="5514079" cy="353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8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chemoorganotrophy</a:t>
            </a:r>
            <a:r>
              <a:rPr lang="cs-CZ" dirty="0"/>
              <a:t> - </a:t>
            </a:r>
            <a:r>
              <a:rPr lang="cs-CZ" dirty="0" err="1"/>
              <a:t>respiration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1412776"/>
            <a:ext cx="9036496" cy="4896544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B050"/>
                </a:solidFill>
              </a:rPr>
              <a:t>AN</a:t>
            </a:r>
            <a:r>
              <a:rPr lang="cs-CZ" b="1" dirty="0" smtClean="0">
                <a:solidFill>
                  <a:srgbClr val="C00000"/>
                </a:solidFill>
              </a:rPr>
              <a:t>AEROBIC RESPIRATION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cs-CZ" b="1" dirty="0">
                <a:solidFill>
                  <a:srgbClr val="C00000"/>
                </a:solidFill>
              </a:rPr>
              <a:t>	</a:t>
            </a:r>
            <a:r>
              <a:rPr lang="en-US" b="1" dirty="0" smtClean="0">
                <a:solidFill>
                  <a:srgbClr val="C00000"/>
                </a:solidFill>
              </a:rPr>
              <a:t>difference in the electron-transport system: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B050"/>
                </a:solidFill>
              </a:rPr>
              <a:t>FINAL ELECTRON ACCEPTOR IS NOT THE OXYGEN:</a:t>
            </a:r>
            <a:endParaRPr lang="en-US" b="1" dirty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2800" b="1" dirty="0">
                <a:solidFill>
                  <a:srgbClr val="C00000"/>
                </a:solidFill>
              </a:rPr>
              <a:t>nitrate NO</a:t>
            </a:r>
            <a:r>
              <a:rPr lang="en-US" sz="2800" b="1" baseline="-25000" dirty="0">
                <a:solidFill>
                  <a:srgbClr val="C00000"/>
                </a:solidFill>
              </a:rPr>
              <a:t>3</a:t>
            </a:r>
            <a:r>
              <a:rPr lang="en-US" sz="2800" b="1" baseline="30000" dirty="0">
                <a:solidFill>
                  <a:srgbClr val="C00000"/>
                </a:solidFill>
              </a:rPr>
              <a:t>- 	                  </a:t>
            </a:r>
            <a:r>
              <a:rPr lang="en-US" sz="2800" b="1" dirty="0">
                <a:solidFill>
                  <a:srgbClr val="C00000"/>
                </a:solidFill>
              </a:rPr>
              <a:t>nitrite NO</a:t>
            </a:r>
            <a:r>
              <a:rPr lang="en-US" sz="2800" b="1" baseline="-25000" dirty="0">
                <a:solidFill>
                  <a:srgbClr val="C00000"/>
                </a:solidFill>
              </a:rPr>
              <a:t>2</a:t>
            </a:r>
            <a:r>
              <a:rPr lang="en-US" sz="2800" b="1" baseline="30000" dirty="0">
                <a:solidFill>
                  <a:srgbClr val="C00000"/>
                </a:solidFill>
              </a:rPr>
              <a:t>- 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1800" b="1" i="1" dirty="0" err="1">
                <a:latin typeface="Arial Narrow" panose="020B0606020202030204" pitchFamily="34" charset="0"/>
              </a:rPr>
              <a:t>Paracoccus</a:t>
            </a:r>
            <a:r>
              <a:rPr lang="en-US" sz="1800" b="1" i="1" dirty="0">
                <a:latin typeface="Arial Narrow" panose="020B0606020202030204" pitchFamily="34" charset="0"/>
              </a:rPr>
              <a:t> </a:t>
            </a:r>
            <a:r>
              <a:rPr lang="en-US" sz="1800" b="1" i="1" dirty="0" err="1">
                <a:latin typeface="Arial Narrow" panose="020B0606020202030204" pitchFamily="34" charset="0"/>
              </a:rPr>
              <a:t>denitrificans</a:t>
            </a:r>
            <a:r>
              <a:rPr lang="en-US" sz="1800" b="1" i="1" dirty="0">
                <a:latin typeface="Arial Narrow" panose="020B0606020202030204" pitchFamily="34" charset="0"/>
              </a:rPr>
              <a:t>, Escherichia coli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sz="2800" b="1" dirty="0" err="1">
                <a:solidFill>
                  <a:srgbClr val="C00000"/>
                </a:solidFill>
              </a:rPr>
              <a:t>sulphate</a:t>
            </a:r>
            <a:r>
              <a:rPr lang="en-US" sz="2800" b="1" dirty="0">
                <a:solidFill>
                  <a:srgbClr val="C00000"/>
                </a:solidFill>
              </a:rPr>
              <a:t> SO</a:t>
            </a:r>
            <a:r>
              <a:rPr lang="en-US" sz="2800" b="1" baseline="-25000" dirty="0">
                <a:solidFill>
                  <a:srgbClr val="C00000"/>
                </a:solidFill>
              </a:rPr>
              <a:t>4</a:t>
            </a:r>
            <a:r>
              <a:rPr lang="en-US" sz="2800" b="1" baseline="30000" dirty="0">
                <a:solidFill>
                  <a:srgbClr val="C00000"/>
                </a:solidFill>
              </a:rPr>
              <a:t>2- 	   </a:t>
            </a:r>
            <a:r>
              <a:rPr lang="en-US" sz="2800" b="1" dirty="0">
                <a:solidFill>
                  <a:srgbClr val="C00000"/>
                </a:solidFill>
              </a:rPr>
              <a:t>hydrogen </a:t>
            </a:r>
            <a:r>
              <a:rPr lang="en-US" sz="2800" b="1" dirty="0" err="1">
                <a:solidFill>
                  <a:srgbClr val="C00000"/>
                </a:solidFill>
              </a:rPr>
              <a:t>sulphide</a:t>
            </a:r>
            <a:r>
              <a:rPr lang="en-US" sz="2800" b="1" dirty="0">
                <a:solidFill>
                  <a:srgbClr val="C00000"/>
                </a:solidFill>
              </a:rPr>
              <a:t> H</a:t>
            </a:r>
            <a:r>
              <a:rPr lang="en-US" sz="2800" b="1" baseline="-25000" dirty="0">
                <a:solidFill>
                  <a:srgbClr val="C00000"/>
                </a:solidFill>
              </a:rPr>
              <a:t>2</a:t>
            </a:r>
            <a:r>
              <a:rPr lang="en-US" sz="2800" b="1" dirty="0">
                <a:solidFill>
                  <a:srgbClr val="C00000"/>
                </a:solidFill>
              </a:rPr>
              <a:t>S</a:t>
            </a:r>
            <a:r>
              <a:rPr lang="en-US" sz="2800" b="1" baseline="30000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1800" b="1" i="1" dirty="0" err="1">
                <a:latin typeface="Arial Narrow" panose="020B0606020202030204" pitchFamily="34" charset="0"/>
              </a:rPr>
              <a:t>Desulphovibrio</a:t>
            </a:r>
            <a:r>
              <a:rPr lang="en-US" sz="1800" b="1" i="1" dirty="0">
                <a:latin typeface="Arial Narrow" panose="020B0606020202030204" pitchFamily="34" charset="0"/>
              </a:rPr>
              <a:t>, 								   </a:t>
            </a:r>
            <a:r>
              <a:rPr lang="en-US" sz="1800" b="1" i="1" dirty="0" err="1">
                <a:latin typeface="Arial Narrow" panose="020B0606020202030204" pitchFamily="34" charset="0"/>
              </a:rPr>
              <a:t>Desulphomaculum</a:t>
            </a:r>
            <a:endParaRPr lang="en-US" sz="1800" b="1" i="1" dirty="0">
              <a:latin typeface="Arial Narrow" panose="020B0606020202030204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C00000"/>
                </a:solidFill>
              </a:rPr>
              <a:t>             </a:t>
            </a:r>
            <a:r>
              <a:rPr lang="en-US" sz="2800" b="1" dirty="0">
                <a:solidFill>
                  <a:srgbClr val="C00000"/>
                </a:solidFill>
              </a:rPr>
              <a:t>CO</a:t>
            </a:r>
            <a:r>
              <a:rPr lang="en-US" sz="2800" b="1" baseline="-25000" dirty="0">
                <a:solidFill>
                  <a:srgbClr val="C00000"/>
                </a:solidFill>
              </a:rPr>
              <a:t>2</a:t>
            </a:r>
            <a:r>
              <a:rPr lang="en-US" sz="2800" b="1" baseline="30000" dirty="0">
                <a:solidFill>
                  <a:srgbClr val="C00000"/>
                </a:solidFill>
              </a:rPr>
              <a:t> 	   </a:t>
            </a:r>
            <a:r>
              <a:rPr lang="en-US" sz="2800" b="1" dirty="0">
                <a:solidFill>
                  <a:srgbClr val="C00000"/>
                </a:solidFill>
              </a:rPr>
              <a:t>methane CH</a:t>
            </a:r>
            <a:r>
              <a:rPr lang="en-US" sz="2800" b="1" baseline="-25000" dirty="0">
                <a:solidFill>
                  <a:srgbClr val="C00000"/>
                </a:solidFill>
              </a:rPr>
              <a:t>4</a:t>
            </a:r>
            <a:r>
              <a:rPr lang="en-US" sz="2800" b="1" baseline="30000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1800" b="1" i="1" dirty="0">
                <a:latin typeface="Arial Narrow" panose="020B0606020202030204" pitchFamily="34" charset="0"/>
              </a:rPr>
              <a:t>Archaea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sz="2800" b="1" dirty="0">
                <a:solidFill>
                  <a:srgbClr val="C00000"/>
                </a:solidFill>
              </a:rPr>
              <a:t>     </a:t>
            </a:r>
            <a:r>
              <a:rPr lang="en-US" sz="2800" b="1" dirty="0" err="1">
                <a:solidFill>
                  <a:srgbClr val="C00000"/>
                </a:solidFill>
              </a:rPr>
              <a:t>fumarate</a:t>
            </a:r>
            <a:r>
              <a:rPr lang="en-US" sz="2800" b="1" dirty="0">
                <a:solidFill>
                  <a:srgbClr val="C00000"/>
                </a:solidFill>
              </a:rPr>
              <a:t>	             </a:t>
            </a:r>
            <a:r>
              <a:rPr lang="en-US" sz="2800" b="1" dirty="0" err="1">
                <a:solidFill>
                  <a:srgbClr val="C00000"/>
                </a:solidFill>
              </a:rPr>
              <a:t>succinate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1800" b="1" i="1" dirty="0" err="1">
                <a:latin typeface="Arial Narrow" panose="020B0606020202030204" pitchFamily="34" charset="0"/>
              </a:rPr>
              <a:t>Enterobacteria</a:t>
            </a:r>
            <a:r>
              <a:rPr lang="en-US" b="1" dirty="0">
                <a:solidFill>
                  <a:srgbClr val="00B050"/>
                </a:solidFill>
              </a:rPr>
              <a:t>	</a:t>
            </a:r>
            <a:r>
              <a:rPr lang="en-US" b="1" dirty="0" smtClean="0">
                <a:solidFill>
                  <a:srgbClr val="00B050"/>
                </a:solidFill>
              </a:rPr>
              <a:t>	</a:t>
            </a:r>
            <a:r>
              <a:rPr lang="en-US" b="1" baseline="-25000" dirty="0" smtClean="0">
                <a:solidFill>
                  <a:srgbClr val="00B050"/>
                </a:solidFill>
              </a:rPr>
              <a:t>	</a:t>
            </a:r>
            <a:endParaRPr lang="en-US" b="1" dirty="0" smtClean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38</a:t>
            </a:fld>
            <a:endParaRPr lang="en-US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1991544" y="2348880"/>
            <a:ext cx="595952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3863752" y="3356992"/>
            <a:ext cx="595952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3935760" y="3933056"/>
            <a:ext cx="595952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3863752" y="4797152"/>
            <a:ext cx="595952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3863752" y="5373216"/>
            <a:ext cx="595952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09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Chemoorganotrophy</a:t>
            </a:r>
            <a:r>
              <a:rPr lang="cs-CZ" dirty="0" smtClean="0"/>
              <a:t> - FERMENTATION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1412776"/>
            <a:ext cx="9036496" cy="5445224"/>
          </a:xfrm>
        </p:spPr>
        <p:txBody>
          <a:bodyPr>
            <a:normAutofit lnSpcReduction="10000"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cs-CZ" b="1" dirty="0" smtClean="0">
                <a:solidFill>
                  <a:srgbClr val="C00000"/>
                </a:solidFill>
              </a:rPr>
              <a:t>FERMENTATION</a:t>
            </a:r>
          </a:p>
          <a:p>
            <a:pPr>
              <a:buClr>
                <a:srgbClr val="C00000"/>
              </a:buClr>
            </a:pPr>
            <a:r>
              <a:rPr lang="cs-CZ" sz="2600" dirty="0" err="1"/>
              <a:t>Anaerobic</a:t>
            </a:r>
            <a:r>
              <a:rPr lang="cs-CZ" sz="2600" dirty="0"/>
              <a:t> proces</a:t>
            </a:r>
          </a:p>
          <a:p>
            <a:pPr>
              <a:buClr>
                <a:srgbClr val="C00000"/>
              </a:buClr>
            </a:pPr>
            <a:r>
              <a:rPr lang="cs-CZ" sz="2600" dirty="0"/>
              <a:t>No </a:t>
            </a:r>
            <a:r>
              <a:rPr lang="cs-CZ" sz="2600" dirty="0" err="1"/>
              <a:t>electron</a:t>
            </a:r>
            <a:r>
              <a:rPr lang="cs-CZ" sz="2600" dirty="0"/>
              <a:t>-transport </a:t>
            </a:r>
            <a:r>
              <a:rPr lang="cs-CZ" sz="2600" dirty="0" err="1"/>
              <a:t>chain</a:t>
            </a:r>
            <a:endParaRPr lang="en-US" sz="2600" dirty="0"/>
          </a:p>
          <a:p>
            <a:pPr>
              <a:buClr>
                <a:srgbClr val="C00000"/>
              </a:buClr>
            </a:pPr>
            <a:r>
              <a:rPr lang="en-US" sz="2600" dirty="0"/>
              <a:t>Incomplete oxidation of carbohydrate molecules, which serve both as donors and final acceptors of electrons</a:t>
            </a:r>
            <a:endParaRPr lang="cs-CZ" sz="2600" dirty="0"/>
          </a:p>
          <a:p>
            <a:pPr marL="0" indent="0">
              <a:buClr>
                <a:srgbClr val="C00000"/>
              </a:buClr>
              <a:buNone/>
            </a:pPr>
            <a:endParaRPr lang="en-US" sz="2600" dirty="0"/>
          </a:p>
          <a:p>
            <a:pPr marL="1314450" lvl="2" indent="-514350">
              <a:buClr>
                <a:srgbClr val="C00000"/>
              </a:buClr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Glycolysis (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2 pyruvate molecules)</a:t>
            </a:r>
          </a:p>
          <a:p>
            <a:pPr marL="1314450" lvl="2" indent="-514350">
              <a:buClr>
                <a:srgbClr val="C00000"/>
              </a:buClr>
              <a:buAutoNum type="arabicPeriod"/>
            </a:pP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Following fermentation steps</a:t>
            </a:r>
            <a:endParaRPr lang="cs-CZ" b="1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800100" lvl="2" indent="0">
              <a:buClr>
                <a:srgbClr val="C00000"/>
              </a:buClr>
              <a:buNone/>
            </a:pPr>
            <a:endParaRPr lang="en-US" b="1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ym typeface="Wingdings" panose="05000000000000000000" pitchFamily="2" charset="2"/>
              </a:rPr>
              <a:t>Final product depends </a:t>
            </a:r>
            <a:r>
              <a:rPr lang="cs-CZ" sz="2400" dirty="0">
                <a:sym typeface="Wingdings" panose="05000000000000000000" pitchFamily="2" charset="2"/>
              </a:rPr>
              <a:t>on:		</a:t>
            </a:r>
            <a:r>
              <a:rPr lang="en-US" sz="2400" dirty="0">
                <a:sym typeface="Wingdings" panose="05000000000000000000" pitchFamily="2" charset="2"/>
              </a:rPr>
              <a:t>organism</a:t>
            </a:r>
            <a:endParaRPr lang="cs-CZ" sz="2400" dirty="0">
              <a:sym typeface="Wingdings" panose="05000000000000000000" pitchFamily="2" charset="2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cs-CZ" sz="2400" dirty="0">
                <a:sym typeface="Wingdings" panose="05000000000000000000" pitchFamily="2" charset="2"/>
              </a:rPr>
              <a:t>						</a:t>
            </a:r>
            <a:r>
              <a:rPr lang="en-US" sz="2400" dirty="0">
                <a:sym typeface="Wingdings" panose="05000000000000000000" pitchFamily="2" charset="2"/>
              </a:rPr>
              <a:t>substrates</a:t>
            </a:r>
            <a:endParaRPr lang="cs-CZ" sz="2400" dirty="0">
              <a:sym typeface="Wingdings" panose="05000000000000000000" pitchFamily="2" charset="2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cs-CZ" sz="2400" dirty="0">
                <a:sym typeface="Wingdings" panose="05000000000000000000" pitchFamily="2" charset="2"/>
              </a:rPr>
              <a:t>						</a:t>
            </a:r>
            <a:r>
              <a:rPr lang="en-US" sz="2400" dirty="0">
                <a:sym typeface="Wingdings" panose="05000000000000000000" pitchFamily="2" charset="2"/>
              </a:rPr>
              <a:t>present enzymes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Prokaryotes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t="22374"/>
          <a:stretch/>
        </p:blipFill>
        <p:spPr>
          <a:xfrm>
            <a:off x="1541104" y="2708920"/>
            <a:ext cx="8971448" cy="3765032"/>
          </a:xfrm>
          <a:prstGeom prst="rect">
            <a:avLst/>
          </a:prstGeom>
        </p:spPr>
      </p:pic>
      <p:sp>
        <p:nvSpPr>
          <p:cNvPr id="6" name="Šipka doprava se zářezem 5"/>
          <p:cNvSpPr/>
          <p:nvPr/>
        </p:nvSpPr>
        <p:spPr>
          <a:xfrm rot="742776">
            <a:off x="4993544" y="1168163"/>
            <a:ext cx="1794631" cy="21679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se zářezem 6"/>
          <p:cNvSpPr/>
          <p:nvPr/>
        </p:nvSpPr>
        <p:spPr>
          <a:xfrm rot="1807641" flipV="1">
            <a:off x="4478065" y="1492177"/>
            <a:ext cx="1564402" cy="22643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6888088" y="1328950"/>
            <a:ext cx="151216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EUBACTERIA</a:t>
            </a:r>
          </a:p>
        </p:txBody>
      </p:sp>
      <p:sp>
        <p:nvSpPr>
          <p:cNvPr id="9" name="Obdélník 8"/>
          <p:cNvSpPr/>
          <p:nvPr/>
        </p:nvSpPr>
        <p:spPr>
          <a:xfrm>
            <a:off x="5951984" y="2101164"/>
            <a:ext cx="110196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ARCHAEA</a:t>
            </a:r>
          </a:p>
        </p:txBody>
      </p:sp>
    </p:spTree>
    <p:extLst>
      <p:ext uri="{BB962C8B-B14F-4D97-AF65-F5344CB8AC3E}">
        <p14:creationId xmlns:p14="http://schemas.microsoft.com/office/powerpoint/2010/main" val="201557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/>
          <a:srcRect b="5097"/>
          <a:stretch/>
        </p:blipFill>
        <p:spPr>
          <a:xfrm>
            <a:off x="1559496" y="87547"/>
            <a:ext cx="9358044" cy="666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chemoorganotrophy</a:t>
            </a:r>
            <a:r>
              <a:rPr lang="cs-CZ" dirty="0"/>
              <a:t> - FERMENTATION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412776"/>
            <a:ext cx="11233248" cy="5061176"/>
          </a:xfrm>
        </p:spPr>
        <p:txBody>
          <a:bodyPr>
            <a:normAutofit lnSpcReduction="10000"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C00000"/>
                </a:solidFill>
              </a:rPr>
              <a:t>1. LACTIC ACID FERMENTATION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en-US" dirty="0" smtClean="0"/>
              <a:t>2 ATP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Lactic acid as a final product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Food decaying process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Food production 	</a:t>
            </a:r>
          </a:p>
          <a:p>
            <a:pPr lvl="1">
              <a:buClr>
                <a:srgbClr val="C00000"/>
              </a:buClr>
            </a:pPr>
            <a:r>
              <a:rPr lang="en-US" dirty="0" smtClean="0"/>
              <a:t>yoghurt, cottage cheese, cheese</a:t>
            </a:r>
            <a:endParaRPr lang="en-US" dirty="0"/>
          </a:p>
          <a:p>
            <a:pPr lvl="1">
              <a:buClr>
                <a:srgbClr val="C00000"/>
              </a:buClr>
            </a:pPr>
            <a:r>
              <a:rPr lang="en-US" dirty="0" smtClean="0"/>
              <a:t>fermented vegetables, cabbage (sauerkraut, kimchi)</a:t>
            </a:r>
          </a:p>
          <a:p>
            <a:pPr lvl="1">
              <a:buClr>
                <a:srgbClr val="C00000"/>
              </a:buClr>
            </a:pPr>
            <a:r>
              <a:rPr lang="en-US" dirty="0" smtClean="0"/>
              <a:t>fermented mushrooms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2 bacterial genera – </a:t>
            </a:r>
            <a:r>
              <a:rPr lang="en-US" i="1" dirty="0" smtClean="0"/>
              <a:t>Streptococcus, Lactobacillus, s</a:t>
            </a:r>
            <a:r>
              <a:rPr lang="en-US" dirty="0" smtClean="0"/>
              <a:t>ome yeasts</a:t>
            </a:r>
            <a:r>
              <a:rPr lang="en-US" b="1" baseline="-25000" dirty="0" smtClean="0">
                <a:solidFill>
                  <a:srgbClr val="00B050"/>
                </a:solidFill>
              </a:rPr>
              <a:t>	</a:t>
            </a:r>
            <a:endParaRPr lang="en-US" b="1" dirty="0" smtClean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4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chemoorganotrophy</a:t>
            </a:r>
            <a:r>
              <a:rPr lang="cs-CZ" dirty="0"/>
              <a:t> - FERMENTATION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1412776"/>
            <a:ext cx="9036496" cy="280831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cs-CZ" sz="4100" b="1" dirty="0">
                <a:solidFill>
                  <a:srgbClr val="C00000"/>
                </a:solidFill>
              </a:rPr>
              <a:t>2</a:t>
            </a:r>
            <a:r>
              <a:rPr lang="en-US" sz="4100" b="1" dirty="0">
                <a:solidFill>
                  <a:srgbClr val="C00000"/>
                </a:solidFill>
              </a:rPr>
              <a:t>. ALCOHOLIC (ETHANOL) FERMENTATION</a:t>
            </a:r>
            <a:endParaRPr lang="cs-CZ" sz="4100" b="1" dirty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en-US" dirty="0" smtClean="0"/>
              <a:t>2 ATP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Alcohol and CO</a:t>
            </a:r>
            <a:r>
              <a:rPr lang="en-US" sz="3500" baseline="-25000" dirty="0"/>
              <a:t>2</a:t>
            </a:r>
            <a:r>
              <a:rPr lang="en-US" dirty="0" smtClean="0"/>
              <a:t> as final products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Alcoholic beverages</a:t>
            </a:r>
          </a:p>
          <a:p>
            <a:pPr>
              <a:buClr>
                <a:srgbClr val="C00000"/>
              </a:buClr>
            </a:pPr>
            <a:r>
              <a:rPr lang="en-US" dirty="0" smtClean="0"/>
              <a:t>Rising of the dough</a:t>
            </a:r>
            <a:endParaRPr lang="cs-CZ" dirty="0" smtClean="0"/>
          </a:p>
          <a:p>
            <a:pPr>
              <a:buClr>
                <a:srgbClr val="C00000"/>
              </a:buClr>
            </a:pPr>
            <a:r>
              <a:rPr lang="cs-CZ" i="1" dirty="0" err="1" smtClean="0"/>
              <a:t>Saccharomyces</a:t>
            </a:r>
            <a:r>
              <a:rPr lang="cs-CZ" i="1" dirty="0" smtClean="0"/>
              <a:t> </a:t>
            </a:r>
            <a:r>
              <a:rPr lang="cs-CZ" i="1" dirty="0" err="1" smtClean="0"/>
              <a:t>cerevisiae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bakers</a:t>
            </a:r>
            <a:r>
              <a:rPr lang="cs-CZ" dirty="0" smtClean="0"/>
              <a:t> </a:t>
            </a:r>
            <a:r>
              <a:rPr lang="cs-CZ" dirty="0" err="1" smtClean="0"/>
              <a:t>yeast</a:t>
            </a:r>
            <a:r>
              <a:rPr lang="cs-CZ" dirty="0" smtClean="0"/>
              <a:t>)</a:t>
            </a:r>
          </a:p>
          <a:p>
            <a:pPr>
              <a:buClr>
                <a:srgbClr val="C00000"/>
              </a:buClr>
            </a:pPr>
            <a:r>
              <a:rPr lang="cs-CZ" i="1" dirty="0" err="1" smtClean="0"/>
              <a:t>Zymomonas</a:t>
            </a:r>
            <a:r>
              <a:rPr lang="cs-CZ" dirty="0" smtClean="0"/>
              <a:t> (</a:t>
            </a:r>
            <a:r>
              <a:rPr lang="cs-CZ" dirty="0" err="1" smtClean="0"/>
              <a:t>bacterium</a:t>
            </a:r>
            <a:r>
              <a:rPr lang="cs-CZ" dirty="0" smtClean="0"/>
              <a:t>)</a:t>
            </a:r>
            <a:r>
              <a:rPr lang="en-US" b="1" baseline="-25000" dirty="0" smtClean="0">
                <a:solidFill>
                  <a:srgbClr val="00B050"/>
                </a:solidFill>
              </a:rPr>
              <a:t>	</a:t>
            </a:r>
            <a:endParaRPr lang="en-US" b="1" dirty="0" smtClean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/>
          <a:srcRect t="5880" b="11814"/>
          <a:stretch/>
        </p:blipFill>
        <p:spPr>
          <a:xfrm>
            <a:off x="1756894" y="4221088"/>
            <a:ext cx="7895184" cy="249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chemoorganotrophy</a:t>
            </a:r>
            <a:r>
              <a:rPr lang="cs-CZ" dirty="0"/>
              <a:t> - FERMENTATION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004" y="2204864"/>
            <a:ext cx="10729192" cy="30243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cs-CZ" sz="4600" b="1" dirty="0">
                <a:solidFill>
                  <a:srgbClr val="C00000"/>
                </a:solidFill>
              </a:rPr>
              <a:t>3</a:t>
            </a:r>
            <a:r>
              <a:rPr lang="en-US" sz="4600" b="1" dirty="0">
                <a:solidFill>
                  <a:srgbClr val="C00000"/>
                </a:solidFill>
              </a:rPr>
              <a:t>. </a:t>
            </a:r>
            <a:r>
              <a:rPr lang="cs-CZ" sz="4600" b="1" dirty="0">
                <a:solidFill>
                  <a:srgbClr val="C00000"/>
                </a:solidFill>
              </a:rPr>
              <a:t>BUTYRATE </a:t>
            </a:r>
            <a:r>
              <a:rPr lang="en-US" sz="4600" b="1" dirty="0">
                <a:solidFill>
                  <a:srgbClr val="C00000"/>
                </a:solidFill>
              </a:rPr>
              <a:t>FERMENTATION</a:t>
            </a:r>
            <a:endParaRPr lang="cs-CZ" sz="4600" b="1" dirty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cs-CZ" dirty="0" err="1" smtClean="0"/>
              <a:t>Products</a:t>
            </a:r>
            <a:endParaRPr lang="cs-CZ" dirty="0" smtClean="0"/>
          </a:p>
          <a:p>
            <a:pPr lvl="1">
              <a:buClr>
                <a:srgbClr val="C00000"/>
              </a:buClr>
            </a:pPr>
            <a:r>
              <a:rPr lang="cs-CZ" b="1" dirty="0" err="1" smtClean="0">
                <a:solidFill>
                  <a:srgbClr val="00B050"/>
                </a:solidFill>
              </a:rPr>
              <a:t>Butyric</a:t>
            </a:r>
            <a:r>
              <a:rPr lang="cs-CZ" b="1" dirty="0" smtClean="0">
                <a:solidFill>
                  <a:srgbClr val="00B050"/>
                </a:solidFill>
              </a:rPr>
              <a:t> acid</a:t>
            </a:r>
          </a:p>
          <a:p>
            <a:pPr lvl="1">
              <a:buClr>
                <a:srgbClr val="C00000"/>
              </a:buClr>
            </a:pPr>
            <a:r>
              <a:rPr lang="cs-CZ" b="1" dirty="0" smtClean="0">
                <a:solidFill>
                  <a:srgbClr val="00B050"/>
                </a:solidFill>
              </a:rPr>
              <a:t>CO</a:t>
            </a:r>
            <a:r>
              <a:rPr lang="cs-CZ" b="1" baseline="-25000" dirty="0" smtClean="0">
                <a:solidFill>
                  <a:srgbClr val="00B050"/>
                </a:solidFill>
              </a:rPr>
              <a:t>2</a:t>
            </a:r>
          </a:p>
          <a:p>
            <a:pPr lvl="1">
              <a:buClr>
                <a:srgbClr val="C00000"/>
              </a:buClr>
            </a:pPr>
            <a:r>
              <a:rPr lang="cs-CZ" b="1" dirty="0" smtClean="0">
                <a:solidFill>
                  <a:srgbClr val="00B050"/>
                </a:solidFill>
              </a:rPr>
              <a:t>H</a:t>
            </a:r>
            <a:r>
              <a:rPr lang="cs-CZ" b="1" baseline="-25000" dirty="0" smtClean="0">
                <a:solidFill>
                  <a:srgbClr val="00B050"/>
                </a:solidFill>
              </a:rPr>
              <a:t>2</a:t>
            </a:r>
          </a:p>
          <a:p>
            <a:pPr>
              <a:buClr>
                <a:srgbClr val="C00000"/>
              </a:buClr>
            </a:pPr>
            <a:r>
              <a:rPr lang="cs-CZ" i="1" dirty="0" smtClean="0"/>
              <a:t>Clostridium </a:t>
            </a:r>
            <a:r>
              <a:rPr lang="cs-CZ" i="1" dirty="0" err="1" smtClean="0"/>
              <a:t>butyricum</a:t>
            </a:r>
            <a:r>
              <a:rPr lang="cs-CZ" i="1" dirty="0" smtClean="0"/>
              <a:t>, </a:t>
            </a:r>
            <a:r>
              <a:rPr lang="cs-CZ" i="1" dirty="0" err="1" smtClean="0"/>
              <a:t>Granulobacter</a:t>
            </a:r>
            <a:r>
              <a:rPr lang="cs-CZ" i="1" dirty="0" smtClean="0"/>
              <a:t> </a:t>
            </a:r>
            <a:r>
              <a:rPr lang="cs-CZ" i="1" dirty="0" err="1" smtClean="0"/>
              <a:t>butyricum</a:t>
            </a:r>
            <a:r>
              <a:rPr lang="cs-CZ" i="1" dirty="0" smtClean="0"/>
              <a:t> </a:t>
            </a:r>
            <a:r>
              <a:rPr lang="cs-CZ" b="1" dirty="0" smtClean="0">
                <a:solidFill>
                  <a:srgbClr val="00B050"/>
                </a:solidFill>
              </a:rPr>
              <a:t>(butanol)</a:t>
            </a:r>
          </a:p>
          <a:p>
            <a:pPr>
              <a:buClr>
                <a:srgbClr val="C00000"/>
              </a:buClr>
            </a:pPr>
            <a:r>
              <a:rPr lang="cs-CZ" dirty="0" err="1" smtClean="0"/>
              <a:t>Flax</a:t>
            </a:r>
            <a:r>
              <a:rPr lang="cs-CZ" dirty="0" smtClean="0"/>
              <a:t> (</a:t>
            </a:r>
            <a:r>
              <a:rPr lang="cs-CZ" dirty="0" err="1" smtClean="0"/>
              <a:t>linen</a:t>
            </a:r>
            <a:r>
              <a:rPr lang="cs-CZ" dirty="0" smtClean="0"/>
              <a:t>) </a:t>
            </a:r>
            <a:r>
              <a:rPr lang="cs-CZ" dirty="0" err="1" smtClean="0"/>
              <a:t>processing</a:t>
            </a:r>
            <a:r>
              <a:rPr lang="cs-CZ" dirty="0" smtClean="0"/>
              <a:t>, </a:t>
            </a:r>
            <a:r>
              <a:rPr lang="cs-CZ" dirty="0" err="1" smtClean="0"/>
              <a:t>wheat</a:t>
            </a:r>
            <a:r>
              <a:rPr lang="cs-CZ" dirty="0" smtClean="0"/>
              <a:t> </a:t>
            </a:r>
            <a:r>
              <a:rPr lang="cs-CZ" dirty="0" err="1" smtClean="0"/>
              <a:t>starch</a:t>
            </a:r>
            <a:r>
              <a:rPr lang="cs-CZ" dirty="0" smtClean="0"/>
              <a:t> </a:t>
            </a:r>
            <a:r>
              <a:rPr lang="cs-CZ" dirty="0" err="1" smtClean="0"/>
              <a:t>production</a:t>
            </a:r>
            <a:r>
              <a:rPr lang="cs-CZ" dirty="0" smtClean="0"/>
              <a:t>, cheese </a:t>
            </a:r>
            <a:r>
              <a:rPr lang="cs-CZ" dirty="0" err="1" smtClean="0"/>
              <a:t>maturation</a:t>
            </a:r>
            <a:endParaRPr lang="cs-CZ" dirty="0"/>
          </a:p>
          <a:p>
            <a:pPr>
              <a:buClr>
                <a:srgbClr val="C00000"/>
              </a:buClr>
            </a:pPr>
            <a:endParaRPr lang="en-US" b="1" baseline="-25000" dirty="0" smtClean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chemoorganotrophy</a:t>
            </a:r>
            <a:r>
              <a:rPr lang="cs-CZ" dirty="0"/>
              <a:t> - FERMENTATION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416" y="1484784"/>
            <a:ext cx="10585176" cy="2295374"/>
          </a:xfrm>
        </p:spPr>
        <p:txBody>
          <a:bodyPr>
            <a:normAutofit lnSpcReduction="10000"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cs-CZ" b="1" dirty="0" smtClean="0">
                <a:solidFill>
                  <a:srgbClr val="C00000"/>
                </a:solidFill>
              </a:rPr>
              <a:t>4</a:t>
            </a:r>
            <a:r>
              <a:rPr lang="en-US" b="1" dirty="0" smtClean="0">
                <a:solidFill>
                  <a:srgbClr val="C00000"/>
                </a:solidFill>
              </a:rPr>
              <a:t>. </a:t>
            </a:r>
            <a:r>
              <a:rPr lang="cs-CZ" b="1" dirty="0" smtClean="0">
                <a:solidFill>
                  <a:srgbClr val="C00000"/>
                </a:solidFill>
              </a:rPr>
              <a:t>ACETATE </a:t>
            </a:r>
            <a:r>
              <a:rPr lang="en-US" b="1" dirty="0" smtClean="0">
                <a:solidFill>
                  <a:srgbClr val="C00000"/>
                </a:solidFill>
              </a:rPr>
              <a:t>FERMENTATION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cs-CZ" dirty="0" smtClean="0"/>
              <a:t>Aerobic </a:t>
            </a:r>
            <a:r>
              <a:rPr lang="cs-CZ" dirty="0" err="1" smtClean="0"/>
              <a:t>fermentation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alcohol</a:t>
            </a:r>
            <a:r>
              <a:rPr lang="cs-CZ" dirty="0" smtClean="0"/>
              <a:t> to </a:t>
            </a:r>
            <a:r>
              <a:rPr lang="cs-CZ" dirty="0" err="1" smtClean="0">
                <a:solidFill>
                  <a:srgbClr val="00B050"/>
                </a:solidFill>
              </a:rPr>
              <a:t>acetic</a:t>
            </a:r>
            <a:r>
              <a:rPr lang="cs-CZ" dirty="0" smtClean="0">
                <a:solidFill>
                  <a:srgbClr val="00B050"/>
                </a:solidFill>
              </a:rPr>
              <a:t> acid</a:t>
            </a:r>
            <a:endParaRPr lang="cs-CZ" b="1" baseline="-25000" dirty="0" smtClean="0">
              <a:solidFill>
                <a:srgbClr val="00B050"/>
              </a:solidFill>
            </a:endParaRPr>
          </a:p>
          <a:p>
            <a:pPr>
              <a:buClr>
                <a:srgbClr val="C00000"/>
              </a:buClr>
            </a:pPr>
            <a:r>
              <a:rPr lang="cs-CZ" i="1" dirty="0" err="1" smtClean="0"/>
              <a:t>Acetobacter</a:t>
            </a:r>
            <a:endParaRPr lang="cs-CZ" b="1" dirty="0" smtClean="0">
              <a:solidFill>
                <a:srgbClr val="00B050"/>
              </a:solidFill>
            </a:endParaRPr>
          </a:p>
          <a:p>
            <a:pPr>
              <a:buClr>
                <a:srgbClr val="C00000"/>
              </a:buClr>
            </a:pPr>
            <a:r>
              <a:rPr lang="cs-CZ" dirty="0" err="1" smtClean="0"/>
              <a:t>vinegar</a:t>
            </a:r>
            <a:endParaRPr lang="cs-CZ" dirty="0"/>
          </a:p>
          <a:p>
            <a:pPr>
              <a:buClr>
                <a:srgbClr val="C00000"/>
              </a:buClr>
            </a:pPr>
            <a:endParaRPr lang="en-US" b="1" baseline="-25000" dirty="0" smtClean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11424" y="3861048"/>
            <a:ext cx="10729192" cy="277890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C00000"/>
              </a:buClr>
              <a:buNone/>
            </a:pPr>
            <a:r>
              <a:rPr lang="cs-CZ" b="1" dirty="0">
                <a:solidFill>
                  <a:srgbClr val="C00000"/>
                </a:solidFill>
              </a:rPr>
              <a:t>5</a:t>
            </a:r>
            <a:r>
              <a:rPr lang="en-US" b="1" dirty="0">
                <a:solidFill>
                  <a:srgbClr val="C00000"/>
                </a:solidFill>
              </a:rPr>
              <a:t>. </a:t>
            </a:r>
            <a:r>
              <a:rPr lang="cs-CZ" b="1" dirty="0">
                <a:solidFill>
                  <a:srgbClr val="C00000"/>
                </a:solidFill>
              </a:rPr>
              <a:t>PROPIONATE </a:t>
            </a:r>
            <a:r>
              <a:rPr lang="en-US" b="1" dirty="0">
                <a:solidFill>
                  <a:srgbClr val="C00000"/>
                </a:solidFill>
              </a:rPr>
              <a:t>FERMENTATION</a:t>
            </a:r>
            <a:endParaRPr lang="cs-CZ" b="1" dirty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cs-CZ" dirty="0"/>
              <a:t>2 </a:t>
            </a:r>
            <a:r>
              <a:rPr lang="cs-CZ" dirty="0" err="1"/>
              <a:t>ATPs</a:t>
            </a:r>
            <a:endParaRPr lang="cs-CZ" dirty="0"/>
          </a:p>
          <a:p>
            <a:pPr>
              <a:buClr>
                <a:srgbClr val="C00000"/>
              </a:buClr>
            </a:pPr>
            <a:r>
              <a:rPr lang="cs-CZ" dirty="0" err="1"/>
              <a:t>Products</a:t>
            </a:r>
            <a:r>
              <a:rPr lang="cs-CZ" dirty="0"/>
              <a:t>: </a:t>
            </a:r>
            <a:r>
              <a:rPr lang="cs-CZ" dirty="0" err="1">
                <a:solidFill>
                  <a:srgbClr val="00B050"/>
                </a:solidFill>
              </a:rPr>
              <a:t>propionic</a:t>
            </a:r>
            <a:r>
              <a:rPr lang="cs-CZ" dirty="0">
                <a:solidFill>
                  <a:srgbClr val="00B050"/>
                </a:solidFill>
              </a:rPr>
              <a:t> acid + CO</a:t>
            </a:r>
            <a:r>
              <a:rPr lang="cs-CZ" baseline="-25000" dirty="0">
                <a:solidFill>
                  <a:srgbClr val="00B050"/>
                </a:solidFill>
              </a:rPr>
              <a:t>2</a:t>
            </a:r>
          </a:p>
          <a:p>
            <a:pPr>
              <a:buClr>
                <a:srgbClr val="C00000"/>
              </a:buClr>
            </a:pPr>
            <a:r>
              <a:rPr lang="cs-CZ" dirty="0" err="1"/>
              <a:t>Holes</a:t>
            </a:r>
            <a:r>
              <a:rPr lang="cs-CZ" dirty="0"/>
              <a:t> in </a:t>
            </a:r>
            <a:r>
              <a:rPr lang="cs-CZ" dirty="0" err="1"/>
              <a:t>cheeses</a:t>
            </a:r>
            <a:r>
              <a:rPr lang="cs-CZ" dirty="0"/>
              <a:t> – 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Ementaaler</a:t>
            </a:r>
            <a:r>
              <a:rPr lang="cs-CZ" dirty="0"/>
              <a:t> type</a:t>
            </a:r>
          </a:p>
          <a:p>
            <a:pPr>
              <a:buClr>
                <a:srgbClr val="C00000"/>
              </a:buClr>
            </a:pPr>
            <a:r>
              <a:rPr lang="cs-CZ" i="1" dirty="0" err="1"/>
              <a:t>Propionibacterium</a:t>
            </a:r>
            <a:endParaRPr lang="cs-CZ" i="1" dirty="0"/>
          </a:p>
          <a:p>
            <a:pPr>
              <a:buClr>
                <a:srgbClr val="C00000"/>
              </a:buClr>
            </a:pPr>
            <a:endParaRPr lang="en-US" b="1" baseline="-2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0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CHEMOLITHOTROPHY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Energy from inorganic compounds (H</a:t>
            </a:r>
            <a:r>
              <a:rPr lang="cs-CZ" baseline="-25000" dirty="0" smtClean="0"/>
              <a:t>2</a:t>
            </a:r>
            <a:r>
              <a:rPr lang="cs-CZ" dirty="0" smtClean="0"/>
              <a:t>S, H</a:t>
            </a:r>
            <a:r>
              <a:rPr lang="cs-CZ" baseline="-25000" dirty="0" smtClean="0"/>
              <a:t>2</a:t>
            </a:r>
            <a:r>
              <a:rPr lang="cs-CZ" dirty="0" smtClean="0"/>
              <a:t>, Fe</a:t>
            </a:r>
            <a:r>
              <a:rPr lang="cs-CZ" baseline="30000" dirty="0" smtClean="0"/>
              <a:t>2+, </a:t>
            </a:r>
            <a:r>
              <a:rPr lang="cs-CZ" dirty="0" smtClean="0"/>
              <a:t>NH</a:t>
            </a:r>
            <a:r>
              <a:rPr lang="cs-CZ" baseline="-25000" dirty="0" smtClean="0"/>
              <a:t>3</a:t>
            </a:r>
            <a:r>
              <a:rPr lang="cs-CZ" dirty="0" smtClean="0"/>
              <a:t>), enters the respiratory chain an</a:t>
            </a:r>
            <a:r>
              <a:rPr lang="en-US" dirty="0" smtClean="0"/>
              <a:t>d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oxidized</a:t>
            </a:r>
            <a:endParaRPr lang="en-US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CO</a:t>
            </a:r>
            <a:r>
              <a:rPr lang="cs-CZ" baseline="-25000" dirty="0" smtClean="0"/>
              <a:t>2</a:t>
            </a:r>
            <a:r>
              <a:rPr lang="cs-CZ" dirty="0" smtClean="0"/>
              <a:t> as a </a:t>
            </a:r>
            <a:r>
              <a:rPr lang="cs-CZ" dirty="0" err="1" smtClean="0"/>
              <a:t>carbon</a:t>
            </a:r>
            <a:r>
              <a:rPr lang="cs-CZ" dirty="0" smtClean="0"/>
              <a:t> source (</a:t>
            </a:r>
            <a:r>
              <a:rPr lang="cs-CZ" dirty="0" err="1" smtClean="0"/>
              <a:t>autotrophy</a:t>
            </a:r>
            <a:r>
              <a:rPr lang="cs-CZ" dirty="0" smtClean="0"/>
              <a:t>)</a:t>
            </a:r>
          </a:p>
          <a:p>
            <a:pPr lvl="1"/>
            <a:r>
              <a:rPr lang="cs-CZ" i="1" dirty="0" err="1" smtClean="0"/>
              <a:t>Nitrosomonas</a:t>
            </a:r>
            <a:r>
              <a:rPr lang="cs-CZ" dirty="0" smtClean="0"/>
              <a:t> (</a:t>
            </a:r>
            <a:r>
              <a:rPr lang="cs-CZ" dirty="0" err="1" smtClean="0"/>
              <a:t>nitrification</a:t>
            </a:r>
            <a:r>
              <a:rPr lang="cs-CZ" dirty="0"/>
              <a:t> </a:t>
            </a:r>
            <a:r>
              <a:rPr lang="cs-CZ" dirty="0" err="1" smtClean="0"/>
              <a:t>bact</a:t>
            </a:r>
            <a:r>
              <a:rPr lang="cs-CZ" dirty="0" smtClean="0"/>
              <a:t>.)	NH</a:t>
            </a:r>
            <a:r>
              <a:rPr lang="cs-CZ" baseline="-25000" dirty="0" smtClean="0"/>
              <a:t>4+</a:t>
            </a:r>
            <a:r>
              <a:rPr lang="cs-CZ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NO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  <a:endParaRPr lang="cs-CZ" baseline="-25000" dirty="0" smtClean="0"/>
          </a:p>
          <a:p>
            <a:pPr lvl="1"/>
            <a:r>
              <a:rPr lang="cs-CZ" i="1" dirty="0" err="1" smtClean="0"/>
              <a:t>Thiobacillus</a:t>
            </a:r>
            <a:r>
              <a:rPr lang="cs-CZ" dirty="0" smtClean="0"/>
              <a:t> (</a:t>
            </a:r>
            <a:r>
              <a:rPr lang="cs-CZ" dirty="0" err="1" smtClean="0"/>
              <a:t>sulphur</a:t>
            </a:r>
            <a:r>
              <a:rPr lang="cs-CZ" dirty="0" smtClean="0"/>
              <a:t> </a:t>
            </a:r>
            <a:r>
              <a:rPr lang="cs-CZ" dirty="0" err="1" smtClean="0"/>
              <a:t>bacteria</a:t>
            </a:r>
            <a:r>
              <a:rPr lang="cs-CZ" dirty="0" smtClean="0"/>
              <a:t>)</a:t>
            </a:r>
            <a:r>
              <a:rPr lang="en-US" dirty="0" smtClean="0"/>
              <a:t>		SO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2-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SO</a:t>
            </a:r>
            <a:r>
              <a:rPr lang="en-US" baseline="-25000" dirty="0" smtClean="0">
                <a:sym typeface="Wingdings" panose="05000000000000000000" pitchFamily="2" charset="2"/>
              </a:rPr>
              <a:t>4</a:t>
            </a:r>
            <a:r>
              <a:rPr lang="en-US" baseline="30000" dirty="0" smtClean="0">
                <a:sym typeface="Wingdings" panose="05000000000000000000" pitchFamily="2" charset="2"/>
              </a:rPr>
              <a:t>2-</a:t>
            </a:r>
            <a:endParaRPr lang="cs-CZ" baseline="30000" dirty="0" smtClean="0"/>
          </a:p>
          <a:p>
            <a:pPr lvl="1"/>
            <a:r>
              <a:rPr lang="cs-CZ" i="1" dirty="0" err="1" smtClean="0"/>
              <a:t>Thiobacillus</a:t>
            </a:r>
            <a:r>
              <a:rPr lang="cs-CZ" i="1" dirty="0" smtClean="0"/>
              <a:t> </a:t>
            </a:r>
            <a:r>
              <a:rPr lang="cs-CZ" i="1" dirty="0" err="1" smtClean="0"/>
              <a:t>ferrooxidans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ferric</a:t>
            </a:r>
            <a:r>
              <a:rPr lang="cs-CZ" dirty="0" smtClean="0"/>
              <a:t> b.)</a:t>
            </a:r>
            <a:r>
              <a:rPr lang="en-US" dirty="0" smtClean="0"/>
              <a:t>	Fe</a:t>
            </a:r>
            <a:r>
              <a:rPr lang="en-US" baseline="30000" dirty="0" smtClean="0"/>
              <a:t>2+ </a:t>
            </a:r>
            <a:r>
              <a:rPr lang="en-US" dirty="0" smtClean="0">
                <a:sym typeface="Wingdings" panose="05000000000000000000" pitchFamily="2" charset="2"/>
              </a:rPr>
              <a:t> Fe</a:t>
            </a:r>
            <a:r>
              <a:rPr lang="en-US" baseline="30000" dirty="0" smtClean="0">
                <a:sym typeface="Wingdings" panose="05000000000000000000" pitchFamily="2" charset="2"/>
              </a:rPr>
              <a:t>3+</a:t>
            </a:r>
            <a:endParaRPr lang="cs-CZ" baseline="30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8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Photosynthesis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Phototrophy</a:t>
            </a:r>
            <a:endParaRPr lang="en-US" sz="2800" dirty="0"/>
          </a:p>
          <a:p>
            <a:r>
              <a:rPr lang="en-US" sz="2800" dirty="0"/>
              <a:t>Energy of light transformed to chemical energy</a:t>
            </a:r>
          </a:p>
          <a:p>
            <a:r>
              <a:rPr lang="en-US" sz="2800" dirty="0"/>
              <a:t>Chemical energy used for the CO</a:t>
            </a:r>
            <a:r>
              <a:rPr lang="en-US" sz="2800" baseline="-25000" dirty="0"/>
              <a:t>2</a:t>
            </a:r>
            <a:r>
              <a:rPr lang="en-US" sz="2800" dirty="0"/>
              <a:t> to sugar reduction</a:t>
            </a:r>
          </a:p>
          <a:p>
            <a:pPr lvl="1"/>
            <a:r>
              <a:rPr lang="en-US" dirty="0" smtClean="0"/>
              <a:t>6 CO</a:t>
            </a:r>
            <a:r>
              <a:rPr lang="en-US" baseline="-25000" dirty="0" smtClean="0"/>
              <a:t>2</a:t>
            </a:r>
            <a:r>
              <a:rPr lang="en-US" dirty="0" smtClean="0"/>
              <a:t> + 6 H</a:t>
            </a:r>
            <a:r>
              <a:rPr lang="en-US" baseline="-25000" dirty="0" smtClean="0"/>
              <a:t>2</a:t>
            </a:r>
            <a:r>
              <a:rPr lang="en-US" dirty="0" smtClean="0"/>
              <a:t>O + sunlight </a:t>
            </a:r>
            <a:r>
              <a:rPr lang="en-US" dirty="0" smtClean="0">
                <a:sym typeface="Wingdings" panose="05000000000000000000" pitchFamily="2" charset="2"/>
              </a:rPr>
              <a:t> C</a:t>
            </a:r>
            <a:r>
              <a:rPr lang="en-US" baseline="-25000" dirty="0" smtClean="0">
                <a:sym typeface="Wingdings" panose="05000000000000000000" pitchFamily="2" charset="2"/>
              </a:rPr>
              <a:t>6</a:t>
            </a:r>
            <a:r>
              <a:rPr lang="en-US" dirty="0" smtClean="0">
                <a:sym typeface="Wingdings" panose="05000000000000000000" pitchFamily="2" charset="2"/>
              </a:rPr>
              <a:t>H</a:t>
            </a:r>
            <a:r>
              <a:rPr lang="en-US" baseline="-25000" dirty="0" smtClean="0">
                <a:sym typeface="Wingdings" panose="05000000000000000000" pitchFamily="2" charset="2"/>
              </a:rPr>
              <a:t>12</a:t>
            </a:r>
            <a:r>
              <a:rPr lang="en-US" dirty="0" smtClean="0">
                <a:sym typeface="Wingdings" panose="05000000000000000000" pitchFamily="2" charset="2"/>
              </a:rPr>
              <a:t>O</a:t>
            </a:r>
            <a:r>
              <a:rPr lang="en-US" baseline="-25000" dirty="0" smtClean="0">
                <a:sym typeface="Wingdings" panose="05000000000000000000" pitchFamily="2" charset="2"/>
              </a:rPr>
              <a:t>6</a:t>
            </a:r>
            <a:r>
              <a:rPr lang="en-US" dirty="0" smtClean="0">
                <a:sym typeface="Wingdings" panose="05000000000000000000" pitchFamily="2" charset="2"/>
              </a:rPr>
              <a:t> + 6 O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</a:p>
          <a:p>
            <a:r>
              <a:rPr lang="en-US" sz="2800" dirty="0" err="1">
                <a:sym typeface="Wingdings" panose="05000000000000000000" pitchFamily="2" charset="2"/>
              </a:rPr>
              <a:t>Recyclation</a:t>
            </a:r>
            <a:r>
              <a:rPr lang="en-US" sz="2800" dirty="0">
                <a:sym typeface="Wingdings" panose="05000000000000000000" pitchFamily="2" charset="2"/>
              </a:rPr>
              <a:t> and fixation of carbon in environment</a:t>
            </a:r>
            <a:endParaRPr lang="cs-CZ" sz="2800" baseline="-25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49" y="4199093"/>
            <a:ext cx="2503165" cy="25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9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9576408" y="5283206"/>
            <a:ext cx="1200112" cy="138499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cs-CZ" sz="1400" b="1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Inhibition</a:t>
            </a:r>
            <a:r>
              <a:rPr lang="cs-CZ" sz="1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cs-CZ" sz="1400" b="1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zone</a:t>
            </a:r>
            <a:endParaRPr lang="cs-CZ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cs-CZ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cs-CZ" sz="1400" b="1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Streptomyces</a:t>
            </a:r>
            <a:endParaRPr lang="cs-CZ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cs-CZ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cs-CZ" sz="1400" b="1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Candida</a:t>
            </a:r>
            <a:endParaRPr lang="cs-CZ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Secondary</a:t>
            </a:r>
            <a:r>
              <a:rPr lang="cs-CZ" dirty="0" smtClean="0"/>
              <a:t> </a:t>
            </a:r>
            <a:r>
              <a:rPr lang="cs-CZ" dirty="0" err="1" smtClean="0"/>
              <a:t>metabolites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4242" y="2954534"/>
            <a:ext cx="3562166" cy="36428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49442" y="1196752"/>
            <a:ext cx="2381250" cy="23526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812016" y="1008066"/>
            <a:ext cx="1371600" cy="1819275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>
            <a:off x="8007050" y="5805264"/>
            <a:ext cx="1569359" cy="2160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8659724" y="6021288"/>
            <a:ext cx="1093876" cy="452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V="1">
            <a:off x="8256240" y="5469325"/>
            <a:ext cx="1320168" cy="1713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191345" y="1341924"/>
            <a:ext cx="58326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molecular</a:t>
            </a:r>
            <a:r>
              <a:rPr lang="cs-CZ" dirty="0"/>
              <a:t> </a:t>
            </a:r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compounds</a:t>
            </a:r>
            <a:endParaRPr lang="cs-CZ" dirty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Antibiotics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Quorum</a:t>
            </a:r>
            <a:r>
              <a:rPr lang="cs-CZ" dirty="0"/>
              <a:t> </a:t>
            </a:r>
            <a:r>
              <a:rPr lang="cs-CZ" dirty="0" err="1"/>
              <a:t>sensing</a:t>
            </a:r>
            <a:r>
              <a:rPr lang="cs-CZ" dirty="0"/>
              <a:t> </a:t>
            </a:r>
            <a:r>
              <a:rPr lang="cs-CZ" dirty="0" err="1"/>
              <a:t>factors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Microbial</a:t>
            </a:r>
            <a:r>
              <a:rPr lang="cs-CZ" dirty="0"/>
              <a:t> </a:t>
            </a:r>
            <a:r>
              <a:rPr lang="cs-CZ" dirty="0" err="1"/>
              <a:t>hormones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Pigments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Toxins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Effectors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competition</a:t>
            </a:r>
            <a:r>
              <a:rPr lang="cs-CZ" dirty="0"/>
              <a:t> and </a:t>
            </a:r>
            <a:r>
              <a:rPr lang="cs-CZ" dirty="0" err="1"/>
              <a:t>symbiose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Pheromones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Enzyme </a:t>
            </a:r>
            <a:r>
              <a:rPr lang="cs-CZ" dirty="0" err="1"/>
              <a:t>inhibitors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Immunomodulators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Receptor </a:t>
            </a:r>
            <a:r>
              <a:rPr lang="cs-CZ" dirty="0" err="1"/>
              <a:t>ligands</a:t>
            </a:r>
            <a:r>
              <a:rPr lang="cs-CZ" dirty="0"/>
              <a:t> (</a:t>
            </a:r>
            <a:r>
              <a:rPr lang="cs-CZ" dirty="0" err="1"/>
              <a:t>antagonists</a:t>
            </a:r>
            <a:r>
              <a:rPr lang="cs-CZ" dirty="0"/>
              <a:t>, </a:t>
            </a:r>
            <a:r>
              <a:rPr lang="cs-CZ" dirty="0" err="1"/>
              <a:t>agonists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Pesticides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Anticancer</a:t>
            </a:r>
            <a:r>
              <a:rPr lang="cs-CZ" dirty="0"/>
              <a:t> </a:t>
            </a:r>
            <a:r>
              <a:rPr lang="cs-CZ" dirty="0" err="1"/>
              <a:t>agents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Plant and animal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factors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IMMUNOSUPRESANTS, ANTIHELMINTICS, HERBICIDES, ANTIVIROTICS, ANTIPARASITICS, ANTICANCER DRUGS,</a:t>
            </a:r>
          </a:p>
          <a:p>
            <a:r>
              <a:rPr lang="cs-CZ" b="1" dirty="0"/>
              <a:t>CHOLESTEROL LOWERING DRUGS…</a:t>
            </a:r>
          </a:p>
        </p:txBody>
      </p:sp>
    </p:spTree>
    <p:extLst>
      <p:ext uri="{BB962C8B-B14F-4D97-AF65-F5344CB8AC3E}">
        <p14:creationId xmlns:p14="http://schemas.microsoft.com/office/powerpoint/2010/main" val="271464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4. </a:t>
            </a:r>
            <a:r>
              <a:rPr lang="cs-CZ" dirty="0" err="1" smtClean="0">
                <a:solidFill>
                  <a:srgbClr val="C00000"/>
                </a:solidFill>
              </a:rPr>
              <a:t>Bacterial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growth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890" t="2506" r="1722" b="5713"/>
          <a:stretch/>
        </p:blipFill>
        <p:spPr>
          <a:xfrm>
            <a:off x="2499792" y="1276270"/>
            <a:ext cx="7344816" cy="54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BACTERIAL GROWTH and MULTIPLICATION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0" y="1554163"/>
            <a:ext cx="8686800" cy="650702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GROWTH CURVE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t="1587"/>
          <a:stretch/>
        </p:blipFill>
        <p:spPr>
          <a:xfrm>
            <a:off x="1800225" y="2276872"/>
            <a:ext cx="8712327" cy="44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214536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Medically</a:t>
            </a:r>
            <a:r>
              <a:rPr lang="cs-CZ" dirty="0" smtClean="0"/>
              <a:t> </a:t>
            </a:r>
            <a:r>
              <a:rPr lang="cs-CZ" dirty="0" err="1" smtClean="0"/>
              <a:t>relevant</a:t>
            </a:r>
            <a:r>
              <a:rPr lang="cs-CZ" dirty="0" smtClean="0"/>
              <a:t> – </a:t>
            </a:r>
            <a:r>
              <a:rPr lang="cs-CZ" dirty="0" err="1" smtClean="0"/>
              <a:t>mostly</a:t>
            </a:r>
            <a:r>
              <a:rPr lang="cs-CZ" dirty="0" smtClean="0"/>
              <a:t> </a:t>
            </a:r>
            <a:r>
              <a:rPr lang="cs-CZ" dirty="0" err="1" smtClean="0"/>
              <a:t>eubacteria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… </a:t>
            </a:r>
            <a:r>
              <a:rPr lang="cs-CZ" cap="none" dirty="0" smtClean="0"/>
              <a:t>but</a:t>
            </a:r>
            <a:r>
              <a:rPr lang="cs-CZ" dirty="0" smtClean="0"/>
              <a:t> 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3352" y="1554162"/>
            <a:ext cx="11449272" cy="48271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Human associated ARCHAEA:</a:t>
            </a:r>
          </a:p>
          <a:p>
            <a:r>
              <a:rPr lang="en-US" dirty="0" err="1" smtClean="0"/>
              <a:t>Euryarchaeota</a:t>
            </a:r>
            <a:r>
              <a:rPr lang="en-US" dirty="0" smtClean="0"/>
              <a:t> – </a:t>
            </a:r>
            <a:r>
              <a:rPr lang="en-US" b="1" cap="all" dirty="0" smtClean="0"/>
              <a:t>methanogenic archaea</a:t>
            </a:r>
          </a:p>
          <a:p>
            <a:pPr lvl="1"/>
            <a:r>
              <a:rPr lang="en-US" i="1" dirty="0" err="1" smtClean="0">
                <a:solidFill>
                  <a:srgbClr val="C00000"/>
                </a:solidFill>
              </a:rPr>
              <a:t>Methanobrevibacter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smithii</a:t>
            </a:r>
            <a:r>
              <a:rPr lang="en-US" dirty="0" smtClean="0"/>
              <a:t> (gut and vagina)</a:t>
            </a:r>
          </a:p>
          <a:p>
            <a:pPr lvl="1"/>
            <a:r>
              <a:rPr lang="en-US" i="1" dirty="0" err="1" smtClean="0">
                <a:solidFill>
                  <a:srgbClr val="C00000"/>
                </a:solidFill>
              </a:rPr>
              <a:t>Methanosphaera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stadtmanae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(gut) </a:t>
            </a:r>
          </a:p>
          <a:p>
            <a:pPr lvl="1"/>
            <a:r>
              <a:rPr lang="en-US" i="1" dirty="0" err="1" smtClean="0">
                <a:solidFill>
                  <a:srgbClr val="C00000"/>
                </a:solidFill>
              </a:rPr>
              <a:t>Methanosphaera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oralis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(oral cavity)</a:t>
            </a:r>
          </a:p>
          <a:p>
            <a:pPr lvl="1"/>
            <a:r>
              <a:rPr lang="en-US" dirty="0" smtClean="0"/>
              <a:t>Link to diseases?</a:t>
            </a:r>
          </a:p>
          <a:p>
            <a:pPr lvl="2"/>
            <a:r>
              <a:rPr lang="en-US" dirty="0" smtClean="0"/>
              <a:t>Lower incidences of methanogens, lower production of methane in </a:t>
            </a:r>
            <a:r>
              <a:rPr lang="en-US" b="1" dirty="0" smtClean="0"/>
              <a:t>diarrheal conditions of GIT</a:t>
            </a:r>
          </a:p>
          <a:p>
            <a:pPr lvl="2"/>
            <a:r>
              <a:rPr lang="en-US" dirty="0" smtClean="0"/>
              <a:t>Higher methane production correlates with alterations in intestinal motility, such as constipation</a:t>
            </a:r>
          </a:p>
          <a:p>
            <a:pPr lvl="2"/>
            <a:r>
              <a:rPr lang="en-US" dirty="0" smtClean="0"/>
              <a:t>Periodontitis (</a:t>
            </a:r>
            <a:r>
              <a:rPr lang="en-US" i="1" dirty="0" smtClean="0"/>
              <a:t>M. </a:t>
            </a:r>
            <a:r>
              <a:rPr lang="en-US" i="1" dirty="0" err="1" smtClean="0"/>
              <a:t>oralis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Probably non-pathogenic </a:t>
            </a:r>
            <a:r>
              <a:rPr lang="en-US" i="1" dirty="0" err="1" smtClean="0"/>
              <a:t>sensu</a:t>
            </a:r>
            <a:r>
              <a:rPr lang="en-US" i="1" dirty="0" smtClean="0"/>
              <a:t> </a:t>
            </a:r>
            <a:r>
              <a:rPr lang="en-US" i="1" dirty="0" err="1" smtClean="0"/>
              <a:t>stricto</a:t>
            </a:r>
            <a:r>
              <a:rPr lang="en-US" dirty="0" smtClean="0"/>
              <a:t>, more as a component of „unnatural microbial community“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9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BACTERIAL G</a:t>
            </a:r>
            <a:r>
              <a:rPr lang="cs-CZ" b="1" dirty="0" smtClean="0"/>
              <a:t>R</a:t>
            </a:r>
            <a:r>
              <a:rPr lang="cs-CZ" dirty="0" smtClean="0"/>
              <a:t>OWTH and MULTIPLICATION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0224" y="1294854"/>
            <a:ext cx="8686800" cy="148607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b="1" dirty="0" smtClean="0"/>
              <a:t>GROWTH CURVE – </a:t>
            </a:r>
            <a:r>
              <a:rPr lang="cs-CZ" b="1" dirty="0" smtClean="0">
                <a:solidFill>
                  <a:srgbClr val="C00000"/>
                </a:solidFill>
              </a:rPr>
              <a:t>LAG PHASE</a:t>
            </a:r>
          </a:p>
          <a:p>
            <a:pPr marL="0" indent="0" algn="ctr">
              <a:buNone/>
            </a:pPr>
            <a:endParaRPr lang="cs-CZ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dirty="0" err="1" smtClean="0"/>
              <a:t>Preparation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growth</a:t>
            </a:r>
            <a:r>
              <a:rPr lang="cs-CZ" dirty="0" smtClean="0"/>
              <a:t> and cell </a:t>
            </a:r>
            <a:r>
              <a:rPr lang="cs-CZ" dirty="0" err="1" smtClean="0"/>
              <a:t>division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environment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New </a:t>
            </a:r>
            <a:r>
              <a:rPr lang="cs-CZ" dirty="0" err="1" smtClean="0"/>
              <a:t>enzymes</a:t>
            </a:r>
            <a:r>
              <a:rPr lang="cs-CZ" dirty="0" smtClean="0"/>
              <a:t> </a:t>
            </a:r>
            <a:r>
              <a:rPr lang="cs-CZ" dirty="0" err="1" smtClean="0"/>
              <a:t>synthesis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t="1587"/>
          <a:stretch/>
        </p:blipFill>
        <p:spPr>
          <a:xfrm>
            <a:off x="1787461" y="2752376"/>
            <a:ext cx="8712327" cy="4105624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2423592" y="5517232"/>
            <a:ext cx="792088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6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BACTERIAL G</a:t>
            </a:r>
            <a:r>
              <a:rPr lang="cs-CZ" b="1" dirty="0" smtClean="0"/>
              <a:t>R</a:t>
            </a:r>
            <a:r>
              <a:rPr lang="cs-CZ" dirty="0" smtClean="0"/>
              <a:t>OWTH and MULTIPLICATION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0224" y="1294854"/>
            <a:ext cx="8686800" cy="22770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b="1" dirty="0" smtClean="0"/>
              <a:t>GROWTH CURVE – </a:t>
            </a:r>
            <a:r>
              <a:rPr lang="cs-CZ" b="1" dirty="0" smtClean="0">
                <a:solidFill>
                  <a:srgbClr val="C00000"/>
                </a:solidFill>
              </a:rPr>
              <a:t>EXPONENTIAL LOG PHASE</a:t>
            </a:r>
          </a:p>
          <a:p>
            <a:pPr marL="0" indent="0" algn="ctr">
              <a:lnSpc>
                <a:spcPts val="1700"/>
              </a:lnSpc>
              <a:buNone/>
            </a:pPr>
            <a:endParaRPr lang="cs-CZ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dirty="0" smtClean="0"/>
              <a:t>Cell </a:t>
            </a:r>
            <a:r>
              <a:rPr lang="cs-CZ" dirty="0" err="1" smtClean="0"/>
              <a:t>division</a:t>
            </a:r>
            <a:r>
              <a:rPr lang="cs-CZ" dirty="0" smtClean="0"/>
              <a:t>: 1</a:t>
            </a:r>
            <a:r>
              <a:rPr lang="en-US" dirty="0" smtClean="0">
                <a:sym typeface="Wingdings" panose="05000000000000000000" pitchFamily="2" charset="2"/>
              </a:rPr>
              <a:t>2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4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8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…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X 	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X=X</a:t>
            </a:r>
            <a:r>
              <a:rPr lang="en-US" b="1" baseline="-25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0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. 2</a:t>
            </a:r>
            <a:r>
              <a:rPr lang="en-US" b="1" baseline="30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n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n… generations, </a:t>
            </a:r>
            <a:r>
              <a:rPr lang="en-US" b="1" dirty="0" smtClean="0">
                <a:sym typeface="Wingdings" panose="05000000000000000000" pitchFamily="2" charset="2"/>
              </a:rPr>
              <a:t>n = c.t </a:t>
            </a:r>
            <a:r>
              <a:rPr lang="en-US" dirty="0" smtClean="0">
                <a:sym typeface="Wingdings" panose="05000000000000000000" pitchFamily="2" charset="2"/>
              </a:rPr>
              <a:t>(c … division speed, t … time)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t="1587"/>
          <a:stretch/>
        </p:blipFill>
        <p:spPr>
          <a:xfrm>
            <a:off x="7104112" y="3243343"/>
            <a:ext cx="4524376" cy="3384420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 rot="18163682">
            <a:off x="7282045" y="4765067"/>
            <a:ext cx="2052688" cy="2689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19336" y="3437999"/>
            <a:ext cx="59957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GROWTH SPEED </a:t>
            </a:r>
            <a:r>
              <a:rPr lang="en-US" dirty="0"/>
              <a:t>– change of biomass / time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b="1" dirty="0"/>
              <a:t>GENERATION TIME </a:t>
            </a:r>
            <a:r>
              <a:rPr lang="cs-CZ" dirty="0"/>
              <a:t>–</a:t>
            </a:r>
            <a:r>
              <a:rPr lang="en-US" dirty="0"/>
              <a:t>time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generation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single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DOUBLING TIME </a:t>
            </a:r>
            <a:r>
              <a:rPr lang="cs-CZ" dirty="0"/>
              <a:t>– </a:t>
            </a:r>
            <a:r>
              <a:rPr lang="cs-CZ" dirty="0" err="1"/>
              <a:t>time</a:t>
            </a:r>
            <a:r>
              <a:rPr lang="cs-CZ" dirty="0"/>
              <a:t> to double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in </a:t>
            </a:r>
            <a:r>
              <a:rPr lang="cs-CZ" dirty="0" err="1"/>
              <a:t>population</a:t>
            </a:r>
            <a:r>
              <a:rPr lang="cs-CZ" dirty="0"/>
              <a:t> (</a:t>
            </a:r>
            <a:r>
              <a:rPr lang="cs-CZ" dirty="0" err="1"/>
              <a:t>average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generation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Doubling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shorter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DNA </a:t>
            </a:r>
            <a:r>
              <a:rPr lang="cs-CZ" dirty="0" err="1"/>
              <a:t>replication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(a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replication</a:t>
            </a:r>
            <a:r>
              <a:rPr lang="cs-CZ" dirty="0"/>
              <a:t> </a:t>
            </a:r>
            <a:r>
              <a:rPr lang="cs-CZ" dirty="0" err="1"/>
              <a:t>starts</a:t>
            </a:r>
            <a:r>
              <a:rPr lang="cs-CZ" dirty="0"/>
              <a:t>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end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previous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629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BACTERIAL G</a:t>
            </a:r>
            <a:r>
              <a:rPr lang="cs-CZ" b="1" dirty="0" smtClean="0"/>
              <a:t>R</a:t>
            </a:r>
            <a:r>
              <a:rPr lang="cs-CZ" dirty="0" smtClean="0"/>
              <a:t>OWTH and MULTIPLICATION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0224" y="1294854"/>
            <a:ext cx="8686800" cy="191812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cs-CZ" b="1" dirty="0" smtClean="0"/>
              <a:t>GROWTH CURVE – </a:t>
            </a:r>
            <a:r>
              <a:rPr lang="cs-CZ" b="1" dirty="0" smtClean="0">
                <a:solidFill>
                  <a:srgbClr val="C00000"/>
                </a:solidFill>
              </a:rPr>
              <a:t>STATIONARY PHASE</a:t>
            </a:r>
          </a:p>
          <a:p>
            <a:pPr algn="ctr">
              <a:lnSpc>
                <a:spcPts val="1700"/>
              </a:lnSpc>
            </a:pPr>
            <a:endParaRPr lang="cs-CZ" dirty="0" smtClean="0">
              <a:solidFill>
                <a:srgbClr val="C00000"/>
              </a:solidFill>
            </a:endParaRPr>
          </a:p>
          <a:p>
            <a:r>
              <a:rPr lang="cs-CZ" dirty="0" err="1" smtClean="0"/>
              <a:t>Lack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nutrients</a:t>
            </a:r>
            <a:endParaRPr lang="cs-CZ" dirty="0" smtClean="0"/>
          </a:p>
          <a:p>
            <a:r>
              <a:rPr lang="cs-CZ" dirty="0" err="1" smtClean="0"/>
              <a:t>Accumulation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toxic</a:t>
            </a:r>
            <a:r>
              <a:rPr lang="cs-CZ" dirty="0" smtClean="0"/>
              <a:t> </a:t>
            </a:r>
            <a:r>
              <a:rPr lang="cs-CZ" dirty="0" err="1" smtClean="0"/>
              <a:t>metabolic</a:t>
            </a:r>
            <a:r>
              <a:rPr lang="cs-CZ" dirty="0" smtClean="0"/>
              <a:t> </a:t>
            </a:r>
            <a:r>
              <a:rPr lang="cs-CZ" dirty="0" err="1" smtClean="0"/>
              <a:t>products</a:t>
            </a:r>
            <a:endParaRPr lang="cs-CZ" dirty="0" smtClean="0"/>
          </a:p>
          <a:p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secondary</a:t>
            </a:r>
            <a:r>
              <a:rPr lang="cs-CZ" dirty="0" smtClean="0"/>
              <a:t> </a:t>
            </a:r>
            <a:r>
              <a:rPr lang="cs-CZ" dirty="0" err="1" smtClean="0"/>
              <a:t>metabolism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t="1587"/>
          <a:stretch/>
        </p:blipFill>
        <p:spPr>
          <a:xfrm>
            <a:off x="3390080" y="3212976"/>
            <a:ext cx="4938168" cy="3693953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5211092" y="3906614"/>
            <a:ext cx="1604988" cy="3144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524000" y="3437999"/>
            <a:ext cx="459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24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BACTERIAL G</a:t>
            </a:r>
            <a:r>
              <a:rPr lang="cs-CZ" b="1" dirty="0" smtClean="0"/>
              <a:t>R</a:t>
            </a:r>
            <a:r>
              <a:rPr lang="cs-CZ" dirty="0" smtClean="0"/>
              <a:t>OWTH and MULTIPLICATION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0224" y="1294854"/>
            <a:ext cx="8686800" cy="170209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b="1" dirty="0" smtClean="0"/>
              <a:t>GROWTH CURVE – </a:t>
            </a:r>
            <a:r>
              <a:rPr lang="cs-CZ" b="1" dirty="0" smtClean="0">
                <a:solidFill>
                  <a:srgbClr val="C00000"/>
                </a:solidFill>
              </a:rPr>
              <a:t>DEATH (DECLINE) PHASE</a:t>
            </a:r>
          </a:p>
          <a:p>
            <a:pPr algn="ctr">
              <a:lnSpc>
                <a:spcPts val="1700"/>
              </a:lnSpc>
            </a:pPr>
            <a:endParaRPr lang="cs-CZ" dirty="0" smtClean="0">
              <a:solidFill>
                <a:srgbClr val="C00000"/>
              </a:solidFill>
            </a:endParaRPr>
          </a:p>
          <a:p>
            <a:r>
              <a:rPr lang="cs-CZ" dirty="0" smtClean="0"/>
              <a:t>Cell </a:t>
            </a:r>
            <a:r>
              <a:rPr lang="cs-CZ" dirty="0" err="1" smtClean="0"/>
              <a:t>death</a:t>
            </a:r>
            <a:endParaRPr lang="cs-CZ" dirty="0" smtClean="0"/>
          </a:p>
          <a:p>
            <a:r>
              <a:rPr lang="cs-CZ" dirty="0" smtClean="0"/>
              <a:t>Cell </a:t>
            </a:r>
            <a:r>
              <a:rPr lang="cs-CZ" dirty="0" err="1" smtClean="0"/>
              <a:t>lysis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t="1587"/>
          <a:stretch/>
        </p:blipFill>
        <p:spPr>
          <a:xfrm>
            <a:off x="4281734" y="2506817"/>
            <a:ext cx="5419477" cy="4053992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 rot="1982023">
            <a:off x="7794064" y="3727440"/>
            <a:ext cx="1604988" cy="3144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524000" y="3437999"/>
            <a:ext cx="459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554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Continuous</a:t>
            </a:r>
            <a:r>
              <a:rPr lang="cs-CZ" dirty="0" smtClean="0"/>
              <a:t> </a:t>
            </a:r>
            <a:r>
              <a:rPr lang="cs-CZ" dirty="0" err="1" smtClean="0"/>
              <a:t>cultivation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6401" y="2197087"/>
            <a:ext cx="4157528" cy="2810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cap="all" dirty="0" err="1" smtClean="0"/>
              <a:t>Chemostat</a:t>
            </a:r>
            <a:endParaRPr lang="cs-CZ" cap="all" dirty="0" smtClean="0"/>
          </a:p>
          <a:p>
            <a:pPr marL="0" indent="0">
              <a:buNone/>
            </a:pPr>
            <a:r>
              <a:rPr lang="cs-CZ" dirty="0" err="1" smtClean="0"/>
              <a:t>Steady</a:t>
            </a:r>
            <a:r>
              <a:rPr lang="cs-CZ" dirty="0" smtClean="0"/>
              <a:t> </a:t>
            </a:r>
            <a:r>
              <a:rPr lang="cs-CZ" dirty="0" err="1" smtClean="0"/>
              <a:t>state</a:t>
            </a:r>
            <a:r>
              <a:rPr lang="cs-CZ" dirty="0" smtClean="0"/>
              <a:t> </a:t>
            </a:r>
            <a:r>
              <a:rPr lang="cs-CZ" dirty="0" err="1" smtClean="0"/>
              <a:t>growth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t="8209" r="12245" b="11299"/>
          <a:stretch/>
        </p:blipFill>
        <p:spPr>
          <a:xfrm>
            <a:off x="4533592" y="1543869"/>
            <a:ext cx="5978961" cy="41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7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Diauxic</a:t>
            </a:r>
            <a:r>
              <a:rPr lang="cs-CZ" dirty="0" smtClean="0"/>
              <a:t> </a:t>
            </a:r>
            <a:r>
              <a:rPr lang="cs-CZ" dirty="0" err="1" smtClean="0"/>
              <a:t>growth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5360" y="1554163"/>
            <a:ext cx="5455840" cy="3242990"/>
          </a:xfrm>
        </p:spPr>
        <p:txBody>
          <a:bodyPr>
            <a:normAutofit/>
          </a:bodyPr>
          <a:lstStyle/>
          <a:p>
            <a:r>
              <a:rPr lang="cs-CZ" sz="2400" b="1" dirty="0" err="1"/>
              <a:t>Two</a:t>
            </a:r>
            <a:r>
              <a:rPr lang="cs-CZ" sz="2400" b="1" dirty="0"/>
              <a:t> </a:t>
            </a:r>
            <a:r>
              <a:rPr lang="cs-CZ" sz="2400" b="1" dirty="0" err="1"/>
              <a:t>energy</a:t>
            </a:r>
            <a:r>
              <a:rPr lang="cs-CZ" sz="2400" b="1" dirty="0"/>
              <a:t> </a:t>
            </a:r>
            <a:r>
              <a:rPr lang="cs-CZ" sz="2400" b="1" dirty="0" err="1"/>
              <a:t>sources</a:t>
            </a:r>
            <a:r>
              <a:rPr lang="cs-CZ" sz="2400" b="1" dirty="0"/>
              <a:t> in </a:t>
            </a:r>
            <a:r>
              <a:rPr lang="cs-CZ" sz="2400" b="1" dirty="0" err="1"/>
              <a:t>the</a:t>
            </a:r>
            <a:r>
              <a:rPr lang="cs-CZ" sz="2400" b="1" dirty="0"/>
              <a:t> media</a:t>
            </a:r>
          </a:p>
          <a:p>
            <a:endParaRPr lang="cs-CZ" sz="2400" b="1" dirty="0"/>
          </a:p>
          <a:p>
            <a:r>
              <a:rPr lang="cs-CZ" sz="2400" b="1" dirty="0" err="1"/>
              <a:t>Easily-metabolized</a:t>
            </a:r>
            <a:r>
              <a:rPr lang="cs-CZ" sz="2400" b="1" dirty="0"/>
              <a:t> source </a:t>
            </a:r>
            <a:r>
              <a:rPr lang="cs-CZ" sz="2400" b="1" dirty="0" err="1"/>
              <a:t>used</a:t>
            </a:r>
            <a:r>
              <a:rPr lang="cs-CZ" sz="2400" b="1" dirty="0"/>
              <a:t> </a:t>
            </a:r>
            <a:r>
              <a:rPr lang="cs-CZ" sz="2400" b="1" dirty="0" err="1"/>
              <a:t>first</a:t>
            </a:r>
            <a:endParaRPr lang="cs-CZ" sz="24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1412776"/>
            <a:ext cx="5548942" cy="3240360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406400" y="4653136"/>
            <a:ext cx="11578335" cy="1831558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Caused by </a:t>
            </a:r>
            <a:r>
              <a:rPr lang="cs-CZ" b="1" dirty="0"/>
              <a:t>catabolic repression </a:t>
            </a:r>
            <a:r>
              <a:rPr lang="cs-CZ" dirty="0"/>
              <a:t>– presence of the better energy source (glucose) blocks biosynthesis of enzymes for utilization </a:t>
            </a:r>
            <a:r>
              <a:rPr lang="en-US" dirty="0"/>
              <a:t>of </a:t>
            </a:r>
            <a:r>
              <a:rPr lang="cs-CZ" dirty="0"/>
              <a:t>the other (</a:t>
            </a:r>
            <a:r>
              <a:rPr lang="cs-CZ" dirty="0" err="1"/>
              <a:t>lactose</a:t>
            </a:r>
            <a:r>
              <a:rPr lang="cs-CZ" dirty="0" smtClean="0"/>
              <a:t>)</a:t>
            </a:r>
            <a:endParaRPr lang="en-US" dirty="0" smtClean="0"/>
          </a:p>
          <a:p>
            <a:endParaRPr lang="cs-CZ" dirty="0"/>
          </a:p>
          <a:p>
            <a:r>
              <a:rPr lang="cs-CZ" dirty="0" err="1"/>
              <a:t>Once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exhausted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stops</a:t>
            </a:r>
            <a:r>
              <a:rPr lang="cs-CZ" dirty="0"/>
              <a:t> and </a:t>
            </a:r>
            <a:r>
              <a:rPr lang="cs-CZ" dirty="0" err="1"/>
              <a:t>bacteria</a:t>
            </a:r>
            <a:r>
              <a:rPr lang="cs-CZ" dirty="0"/>
              <a:t> </a:t>
            </a:r>
            <a:r>
              <a:rPr lang="cs-CZ" dirty="0" err="1"/>
              <a:t>induce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enzymes</a:t>
            </a:r>
            <a:r>
              <a:rPr lang="cs-CZ" dirty="0"/>
              <a:t> to </a:t>
            </a:r>
            <a:r>
              <a:rPr lang="cs-CZ" dirty="0" err="1"/>
              <a:t>catabolize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(</a:t>
            </a:r>
            <a:r>
              <a:rPr lang="cs-CZ" dirty="0">
                <a:latin typeface="Symbol" panose="05050102010706020507" pitchFamily="18" charset="2"/>
              </a:rPr>
              <a:t>b</a:t>
            </a:r>
            <a:r>
              <a:rPr lang="cs-CZ" dirty="0"/>
              <a:t>-</a:t>
            </a:r>
            <a:r>
              <a:rPr lang="cs-CZ" dirty="0" err="1"/>
              <a:t>galactosidase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54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6086" y="404675"/>
            <a:ext cx="8686800" cy="838200"/>
          </a:xfrm>
        </p:spPr>
        <p:txBody>
          <a:bodyPr/>
          <a:lstStyle/>
          <a:p>
            <a:r>
              <a:rPr lang="cs-CZ" dirty="0" err="1" smtClean="0"/>
              <a:t>Environmental</a:t>
            </a:r>
            <a:r>
              <a:rPr lang="cs-CZ" dirty="0" smtClean="0"/>
              <a:t> </a:t>
            </a:r>
            <a:r>
              <a:rPr lang="cs-CZ" dirty="0" err="1" smtClean="0"/>
              <a:t>growth</a:t>
            </a:r>
            <a:r>
              <a:rPr lang="cs-CZ" dirty="0" smtClean="0"/>
              <a:t> </a:t>
            </a:r>
            <a:r>
              <a:rPr lang="cs-CZ" dirty="0" err="1" smtClean="0"/>
              <a:t>factors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7408" y="1554164"/>
            <a:ext cx="9748192" cy="3459013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/>
              <a:t>TEMPERATURE </a:t>
            </a:r>
            <a:r>
              <a:rPr lang="cs-CZ" dirty="0" smtClean="0"/>
              <a:t>– </a:t>
            </a:r>
            <a:r>
              <a:rPr lang="cs-CZ" dirty="0" err="1" smtClean="0"/>
              <a:t>psychrophile</a:t>
            </a:r>
            <a:r>
              <a:rPr lang="cs-CZ" dirty="0" smtClean="0"/>
              <a:t> x </a:t>
            </a:r>
            <a:r>
              <a:rPr lang="cs-CZ" dirty="0" err="1" smtClean="0"/>
              <a:t>thermophile</a:t>
            </a:r>
            <a:endParaRPr lang="cs-CZ" dirty="0" smtClean="0"/>
          </a:p>
          <a:p>
            <a:r>
              <a:rPr lang="cs-CZ" b="1" dirty="0" smtClean="0"/>
              <a:t>pH</a:t>
            </a:r>
            <a:r>
              <a:rPr lang="cs-CZ" dirty="0" smtClean="0"/>
              <a:t>: </a:t>
            </a:r>
            <a:r>
              <a:rPr lang="cs-CZ" dirty="0" err="1" smtClean="0"/>
              <a:t>acidophile</a:t>
            </a:r>
            <a:r>
              <a:rPr lang="cs-CZ" dirty="0" smtClean="0"/>
              <a:t> x </a:t>
            </a:r>
            <a:r>
              <a:rPr lang="cs-CZ" dirty="0" err="1" smtClean="0"/>
              <a:t>alcaliphile</a:t>
            </a:r>
            <a:endParaRPr lang="cs-CZ" dirty="0" smtClean="0"/>
          </a:p>
          <a:p>
            <a:r>
              <a:rPr lang="cs-CZ" b="1" cap="all" dirty="0" err="1" smtClean="0"/>
              <a:t>Osmotic</a:t>
            </a:r>
            <a:r>
              <a:rPr lang="cs-CZ" b="1" cap="all" dirty="0" smtClean="0"/>
              <a:t> </a:t>
            </a:r>
            <a:r>
              <a:rPr lang="cs-CZ" b="1" cap="all" dirty="0" err="1" smtClean="0"/>
              <a:t>pressure</a:t>
            </a:r>
            <a:r>
              <a:rPr lang="cs-CZ" b="1" cap="all" dirty="0" smtClean="0"/>
              <a:t> </a:t>
            </a:r>
            <a:r>
              <a:rPr lang="cs-CZ" cap="all" dirty="0" smtClean="0"/>
              <a:t>- </a:t>
            </a:r>
            <a:r>
              <a:rPr lang="cs-CZ" dirty="0" smtClean="0"/>
              <a:t>	</a:t>
            </a:r>
            <a:r>
              <a:rPr lang="cs-CZ" dirty="0" err="1" smtClean="0"/>
              <a:t>Halophile</a:t>
            </a:r>
            <a:r>
              <a:rPr lang="cs-CZ" dirty="0" smtClean="0"/>
              <a:t> (</a:t>
            </a:r>
            <a:r>
              <a:rPr lang="cs-CZ" dirty="0" err="1" smtClean="0"/>
              <a:t>sea</a:t>
            </a:r>
            <a:r>
              <a:rPr lang="cs-CZ" dirty="0" smtClean="0"/>
              <a:t> </a:t>
            </a:r>
            <a:r>
              <a:rPr lang="cs-CZ" dirty="0" err="1" smtClean="0"/>
              <a:t>water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</a:t>
            </a:r>
            <a:r>
              <a:rPr lang="cs-CZ" dirty="0" err="1" smtClean="0"/>
              <a:t>Osmophile</a:t>
            </a:r>
            <a:r>
              <a:rPr lang="cs-CZ" dirty="0" smtClean="0"/>
              <a:t> (</a:t>
            </a:r>
            <a:r>
              <a:rPr lang="cs-CZ" dirty="0" err="1" smtClean="0"/>
              <a:t>sugars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</a:t>
            </a:r>
            <a:r>
              <a:rPr lang="cs-CZ" dirty="0" err="1" smtClean="0"/>
              <a:t>Xerophile</a:t>
            </a:r>
            <a:r>
              <a:rPr lang="cs-CZ" dirty="0" smtClean="0"/>
              <a:t> (</a:t>
            </a:r>
            <a:r>
              <a:rPr lang="cs-CZ" dirty="0" err="1" smtClean="0"/>
              <a:t>drought</a:t>
            </a:r>
            <a:r>
              <a:rPr lang="cs-CZ" dirty="0" smtClean="0"/>
              <a:t>)</a:t>
            </a:r>
          </a:p>
          <a:p>
            <a:r>
              <a:rPr lang="cs-CZ" b="1" dirty="0" err="1" smtClean="0"/>
              <a:t>Bactericidal</a:t>
            </a:r>
            <a:r>
              <a:rPr lang="cs-CZ" dirty="0" smtClean="0"/>
              <a:t>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vs. </a:t>
            </a:r>
            <a:r>
              <a:rPr lang="cs-CZ" b="1" dirty="0" err="1" smtClean="0"/>
              <a:t>bacteriostatic</a:t>
            </a:r>
            <a:r>
              <a:rPr lang="cs-CZ" b="1" dirty="0" smtClean="0"/>
              <a:t> </a:t>
            </a:r>
          </a:p>
          <a:p>
            <a:pPr marL="0" indent="0">
              <a:buNone/>
            </a:pPr>
            <a:r>
              <a:rPr lang="cs-CZ" dirty="0" err="1" smtClean="0"/>
              <a:t>compounds</a:t>
            </a:r>
            <a:r>
              <a:rPr lang="cs-CZ" dirty="0" smtClean="0"/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l="5586" t="9680" r="9365" b="21020"/>
          <a:stretch/>
        </p:blipFill>
        <p:spPr>
          <a:xfrm>
            <a:off x="4727849" y="3555817"/>
            <a:ext cx="5208069" cy="318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5. </a:t>
            </a:r>
            <a:r>
              <a:rPr lang="cs-CZ" b="1" dirty="0" err="1" smtClean="0">
                <a:solidFill>
                  <a:srgbClr val="C00000"/>
                </a:solidFill>
              </a:rPr>
              <a:t>Bacterial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Genetics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013" t="7724" r="2013" b="12698"/>
          <a:stretch/>
        </p:blipFill>
        <p:spPr>
          <a:xfrm>
            <a:off x="1631504" y="2671254"/>
            <a:ext cx="8928992" cy="21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3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Bacterial</a:t>
            </a:r>
            <a:r>
              <a:rPr lang="cs-CZ" dirty="0" smtClean="0"/>
              <a:t> genome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5360" y="1295402"/>
            <a:ext cx="6705128" cy="234962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rgbClr val="C00000"/>
                </a:solidFill>
              </a:rPr>
              <a:t>CHROMOSOME 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rgbClr val="C00000"/>
                </a:solidFill>
              </a:rPr>
              <a:t>(</a:t>
            </a:r>
            <a:r>
              <a:rPr lang="cs-CZ" b="1" dirty="0" err="1" smtClean="0">
                <a:solidFill>
                  <a:srgbClr val="C00000"/>
                </a:solidFill>
              </a:rPr>
              <a:t>nucleoid</a:t>
            </a:r>
            <a:r>
              <a:rPr lang="cs-CZ" b="1" dirty="0" smtClean="0">
                <a:solidFill>
                  <a:srgbClr val="C00000"/>
                </a:solidFill>
              </a:rPr>
              <a:t>)</a:t>
            </a:r>
          </a:p>
          <a:p>
            <a:r>
              <a:rPr lang="cs-CZ" dirty="0" err="1" smtClean="0"/>
              <a:t>dsDNA</a:t>
            </a:r>
            <a:r>
              <a:rPr lang="cs-CZ" dirty="0" smtClean="0"/>
              <a:t> (3-8 </a:t>
            </a:r>
            <a:r>
              <a:rPr lang="cs-CZ" dirty="0" err="1" smtClean="0"/>
              <a:t>Mbp</a:t>
            </a:r>
            <a:r>
              <a:rPr lang="cs-CZ" dirty="0" smtClean="0"/>
              <a:t>, </a:t>
            </a:r>
            <a:r>
              <a:rPr lang="cs-CZ" sz="2400" dirty="0"/>
              <a:t>0,1-15 in </a:t>
            </a:r>
            <a:r>
              <a:rPr lang="en-US" sz="2400" dirty="0"/>
              <a:t>extremes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Essential</a:t>
            </a:r>
            <a:r>
              <a:rPr lang="cs-CZ" dirty="0" smtClean="0"/>
              <a:t> </a:t>
            </a:r>
            <a:r>
              <a:rPr lang="cs-CZ" dirty="0" err="1" smtClean="0"/>
              <a:t>genes</a:t>
            </a:r>
            <a:endParaRPr lang="cs-CZ" dirty="0" smtClean="0"/>
          </a:p>
          <a:p>
            <a:r>
              <a:rPr lang="en-US" dirty="0" smtClean="0"/>
              <a:t>Typically</a:t>
            </a:r>
            <a:r>
              <a:rPr lang="cs-CZ" dirty="0" smtClean="0"/>
              <a:t> </a:t>
            </a:r>
            <a:r>
              <a:rPr lang="cs-CZ" dirty="0" err="1" smtClean="0"/>
              <a:t>circular</a:t>
            </a:r>
            <a:r>
              <a:rPr lang="cs-CZ" dirty="0" smtClean="0"/>
              <a:t> and haploid, </a:t>
            </a:r>
            <a:r>
              <a:rPr lang="cs-CZ" dirty="0" err="1" smtClean="0"/>
              <a:t>supercoiled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4" descr="File:E. coli supercoiled chromos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6120" y="260649"/>
            <a:ext cx="3203848" cy="4420811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5294548" y="4144588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/>
              <a:t>E. coli </a:t>
            </a:r>
            <a:r>
              <a:rPr lang="en-US" dirty="0"/>
              <a:t>– </a:t>
            </a:r>
            <a:r>
              <a:rPr lang="cs-CZ" dirty="0"/>
              <a:t>DNA </a:t>
            </a:r>
            <a:r>
              <a:rPr lang="cs-CZ" dirty="0" err="1"/>
              <a:t>strand</a:t>
            </a:r>
            <a:r>
              <a:rPr lang="cs-CZ" dirty="0"/>
              <a:t> 2 </a:t>
            </a:r>
            <a:r>
              <a:rPr lang="cs-CZ" dirty="0" err="1"/>
              <a:t>nm</a:t>
            </a:r>
            <a:r>
              <a:rPr lang="cs-CZ" dirty="0"/>
              <a:t> x 2 mm</a:t>
            </a:r>
          </a:p>
          <a:p>
            <a:pPr>
              <a:buNone/>
            </a:pPr>
            <a:r>
              <a:rPr lang="cs-CZ" dirty="0"/>
              <a:t>	cca 4,5 </a:t>
            </a:r>
            <a:r>
              <a:rPr lang="en-US" dirty="0"/>
              <a:t>M</a:t>
            </a:r>
            <a:r>
              <a:rPr lang="cs-CZ" dirty="0" err="1"/>
              <a:t>bp</a:t>
            </a:r>
            <a:endParaRPr lang="en-US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35360" y="4962974"/>
            <a:ext cx="11856640" cy="1859012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rgbClr val="C00000"/>
                </a:solidFill>
              </a:rPr>
              <a:t>ANTIBIOTICS ACTING ON THE GENETIC INFORMATION MANAGEMENT</a:t>
            </a:r>
          </a:p>
          <a:p>
            <a:r>
              <a:rPr lang="cs-CZ" dirty="0"/>
              <a:t>REPLICATION 	- </a:t>
            </a:r>
            <a:r>
              <a:rPr lang="cs-CZ" dirty="0" err="1"/>
              <a:t>quinolones</a:t>
            </a:r>
            <a:r>
              <a:rPr lang="cs-CZ" dirty="0"/>
              <a:t> (</a:t>
            </a:r>
            <a:r>
              <a:rPr lang="cs-CZ" dirty="0" err="1"/>
              <a:t>nalidixic</a:t>
            </a:r>
            <a:r>
              <a:rPr lang="cs-CZ" dirty="0"/>
              <a:t> acid) </a:t>
            </a:r>
          </a:p>
          <a:p>
            <a:r>
              <a:rPr lang="cs-CZ" dirty="0"/>
              <a:t>TRANSCRIPTION 	- </a:t>
            </a:r>
            <a:r>
              <a:rPr lang="cs-CZ" dirty="0" err="1"/>
              <a:t>rifampicin</a:t>
            </a:r>
            <a:r>
              <a:rPr lang="cs-CZ" dirty="0"/>
              <a:t>, </a:t>
            </a:r>
            <a:r>
              <a:rPr lang="cs-CZ" dirty="0" err="1"/>
              <a:t>actinomycin</a:t>
            </a:r>
            <a:r>
              <a:rPr lang="cs-CZ" dirty="0"/>
              <a:t> D</a:t>
            </a:r>
          </a:p>
          <a:p>
            <a:r>
              <a:rPr lang="cs-CZ" dirty="0"/>
              <a:t>TRANSLATION	- </a:t>
            </a:r>
            <a:r>
              <a:rPr lang="cs-CZ" dirty="0" err="1"/>
              <a:t>chloramphenicol</a:t>
            </a:r>
            <a:r>
              <a:rPr lang="cs-CZ" dirty="0"/>
              <a:t>, </a:t>
            </a:r>
            <a:r>
              <a:rPr lang="cs-CZ" dirty="0" err="1"/>
              <a:t>erythromycin</a:t>
            </a:r>
            <a:r>
              <a:rPr lang="cs-CZ" dirty="0"/>
              <a:t>, </a:t>
            </a:r>
            <a:r>
              <a:rPr lang="cs-CZ" dirty="0" err="1"/>
              <a:t>puromycin</a:t>
            </a:r>
            <a:r>
              <a:rPr lang="cs-CZ" dirty="0"/>
              <a:t>, </a:t>
            </a:r>
            <a:r>
              <a:rPr lang="cs-CZ" dirty="0" smtClean="0"/>
              <a:t>streptomycin</a:t>
            </a:r>
            <a:r>
              <a:rPr lang="cs-CZ" dirty="0"/>
              <a:t>,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  </a:t>
            </a:r>
            <a:r>
              <a:rPr lang="cs-CZ" dirty="0" err="1" smtClean="0"/>
              <a:t>tetracycline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/>
          <a:srcRect l="6749" t="40319" r="2751" b="-399"/>
          <a:stretch/>
        </p:blipFill>
        <p:spPr>
          <a:xfrm>
            <a:off x="3071664" y="3534631"/>
            <a:ext cx="1930896" cy="12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DNA REPLICATION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296806"/>
            <a:ext cx="5779368" cy="2910265"/>
          </a:xfrm>
          <a:prstGeom prst="rect">
            <a:avLst/>
          </a:prstGeom>
        </p:spPr>
      </p:pic>
      <p:pic>
        <p:nvPicPr>
          <p:cNvPr id="6" name="Picture 2" descr="http://academic.pgcc.edu/~kroberts/Lecture/Chapter%207/07-06_BidirectionalRep_L.jpg"/>
          <p:cNvPicPr>
            <a:picLocks noChangeAspect="1" noChangeArrowheads="1"/>
          </p:cNvPicPr>
          <p:nvPr/>
        </p:nvPicPr>
        <p:blipFill rotWithShape="1">
          <a:blip r:embed="rId3" cstate="print"/>
          <a:srcRect b="8208"/>
          <a:stretch/>
        </p:blipFill>
        <p:spPr bwMode="auto">
          <a:xfrm>
            <a:off x="3575720" y="3950393"/>
            <a:ext cx="7100482" cy="290760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80176" y="1700808"/>
            <a:ext cx="2987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US" dirty="0"/>
              <a:t>5</a:t>
            </a:r>
            <a:r>
              <a:rPr lang="cs-CZ" dirty="0"/>
              <a:t>‘ to 3‘ direction ALWAYS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cs-CZ" dirty="0"/>
              <a:t>Bidirectional</a:t>
            </a:r>
          </a:p>
          <a:p>
            <a:pPr marL="269875"/>
            <a:r>
              <a:rPr lang="cs-CZ" dirty="0"/>
              <a:t>1. Leading strand</a:t>
            </a:r>
          </a:p>
          <a:p>
            <a:pPr marL="269875"/>
            <a:r>
              <a:rPr lang="cs-CZ" dirty="0"/>
              <a:t>2. Lagging strand – (Okazaki fragments)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91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2. STRUCTURE AND SHAPE OF BACTERIAL CELL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 rot="5400000">
            <a:off x="3427710" y="870189"/>
            <a:ext cx="53721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10356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Bacterial</a:t>
            </a:r>
            <a:r>
              <a:rPr lang="cs-CZ" dirty="0" smtClean="0"/>
              <a:t> genome </a:t>
            </a:r>
            <a:br>
              <a:rPr lang="cs-CZ" dirty="0" smtClean="0"/>
            </a:br>
            <a:r>
              <a:rPr lang="cs-CZ" dirty="0" smtClean="0"/>
              <a:t>– </a:t>
            </a:r>
            <a:r>
              <a:rPr lang="cs-CZ" dirty="0" err="1" smtClean="0"/>
              <a:t>extrachromosomal</a:t>
            </a:r>
            <a:r>
              <a:rPr lang="cs-CZ" dirty="0" smtClean="0"/>
              <a:t> </a:t>
            </a:r>
            <a:r>
              <a:rPr lang="cs-CZ" dirty="0" err="1" smtClean="0"/>
              <a:t>elements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7408" y="1196752"/>
            <a:ext cx="9748192" cy="55240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cap="all" dirty="0" smtClean="0">
                <a:solidFill>
                  <a:srgbClr val="C00000"/>
                </a:solidFill>
              </a:rPr>
              <a:t>1. </a:t>
            </a:r>
            <a:r>
              <a:rPr lang="cs-CZ" b="1" cap="all" dirty="0" err="1" smtClean="0">
                <a:solidFill>
                  <a:srgbClr val="C00000"/>
                </a:solidFill>
              </a:rPr>
              <a:t>Bacteriophages</a:t>
            </a:r>
            <a:r>
              <a:rPr lang="cs-CZ" b="1" cap="all" dirty="0" smtClean="0">
                <a:solidFill>
                  <a:srgbClr val="C00000"/>
                </a:solidFill>
              </a:rPr>
              <a:t> - </a:t>
            </a:r>
            <a:r>
              <a:rPr lang="cs-CZ" sz="2400" dirty="0" err="1"/>
              <a:t>Bacterial</a:t>
            </a:r>
            <a:r>
              <a:rPr lang="cs-CZ" sz="2400" dirty="0"/>
              <a:t> </a:t>
            </a:r>
            <a:r>
              <a:rPr lang="cs-CZ" sz="2400" dirty="0" err="1"/>
              <a:t>viruses</a:t>
            </a:r>
            <a:r>
              <a:rPr lang="cs-CZ" sz="2400" dirty="0"/>
              <a:t>, RNA </a:t>
            </a:r>
            <a:r>
              <a:rPr lang="cs-CZ" sz="2400" dirty="0" err="1"/>
              <a:t>or</a:t>
            </a:r>
            <a:r>
              <a:rPr lang="cs-CZ" sz="2400" dirty="0"/>
              <a:t> DNA</a:t>
            </a:r>
          </a:p>
          <a:p>
            <a:pPr lvl="1"/>
            <a:r>
              <a:rPr lang="cs-CZ" sz="2400" b="1" dirty="0">
                <a:sym typeface="Wingdings" panose="05000000000000000000" pitchFamily="2" charset="2"/>
              </a:rPr>
              <a:t>Host-specificity</a:t>
            </a:r>
            <a:r>
              <a:rPr lang="cs-CZ" sz="2400" b="1" cap="all" dirty="0">
                <a:sym typeface="Wingdings" panose="05000000000000000000" pitchFamily="2" charset="2"/>
              </a:rPr>
              <a:t>: 	</a:t>
            </a:r>
            <a:r>
              <a:rPr lang="en-US" sz="2400" b="1" cap="all" dirty="0" err="1">
                <a:sym typeface="Wingdings" panose="05000000000000000000" pitchFamily="2" charset="2"/>
              </a:rPr>
              <a:t>Phagotypi</a:t>
            </a:r>
            <a:r>
              <a:rPr lang="cs-CZ" sz="2400" b="1" cap="all" dirty="0" err="1">
                <a:sym typeface="Wingdings" panose="05000000000000000000" pitchFamily="2" charset="2"/>
              </a:rPr>
              <a:t>ng</a:t>
            </a:r>
            <a:r>
              <a:rPr lang="en-US" sz="2400" b="1" cap="all" dirty="0">
                <a:sym typeface="Wingdings" panose="05000000000000000000" pitchFamily="2" charset="2"/>
              </a:rPr>
              <a:t> </a:t>
            </a:r>
            <a:r>
              <a:rPr lang="en-US" sz="2400" dirty="0">
                <a:sym typeface="Wingdings" panose="05000000000000000000" pitchFamily="2" charset="2"/>
              </a:rPr>
              <a:t>of bacteria</a:t>
            </a:r>
            <a:endParaRPr lang="cs-CZ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2400" i="1" dirty="0">
                <a:sym typeface="Wingdings" panose="05000000000000000000" pitchFamily="2" charset="2"/>
              </a:rPr>
              <a:t>			</a:t>
            </a:r>
            <a:r>
              <a:rPr lang="en-US" sz="2400" i="1" dirty="0">
                <a:sym typeface="Wingdings" panose="05000000000000000000" pitchFamily="2" charset="2"/>
              </a:rPr>
              <a:t> Salmonella, </a:t>
            </a:r>
            <a:r>
              <a:rPr lang="en-US" sz="2400" i="1" dirty="0" err="1">
                <a:sym typeface="Wingdings" panose="05000000000000000000" pitchFamily="2" charset="2"/>
              </a:rPr>
              <a:t>Shigella</a:t>
            </a:r>
            <a:r>
              <a:rPr lang="en-US" sz="2400" i="1" dirty="0">
                <a:sym typeface="Wingdings" panose="05000000000000000000" pitchFamily="2" charset="2"/>
              </a:rPr>
              <a:t>, Staphylococcus</a:t>
            </a:r>
            <a:endParaRPr lang="cs-CZ" sz="2400" i="1" dirty="0">
              <a:sym typeface="Wingdings" panose="05000000000000000000" pitchFamily="2" charset="2"/>
            </a:endParaRPr>
          </a:p>
          <a:p>
            <a:pPr lvl="2"/>
            <a:r>
              <a:rPr lang="cs-CZ" sz="2100" dirty="0" err="1">
                <a:sym typeface="Wingdings" panose="05000000000000000000" pitchFamily="2" charset="2"/>
              </a:rPr>
              <a:t>classification</a:t>
            </a:r>
            <a:r>
              <a:rPr lang="cs-CZ" sz="2100" dirty="0">
                <a:sym typeface="Wingdings" panose="05000000000000000000" pitchFamily="2" charset="2"/>
              </a:rPr>
              <a:t> </a:t>
            </a:r>
            <a:r>
              <a:rPr lang="cs-CZ" sz="2100" dirty="0" err="1">
                <a:sym typeface="Wingdings" panose="05000000000000000000" pitchFamily="2" charset="2"/>
              </a:rPr>
              <a:t>of</a:t>
            </a:r>
            <a:r>
              <a:rPr lang="cs-CZ" sz="2100" dirty="0">
                <a:sym typeface="Wingdings" panose="05000000000000000000" pitchFamily="2" charset="2"/>
              </a:rPr>
              <a:t> </a:t>
            </a:r>
            <a:r>
              <a:rPr lang="cs-CZ" sz="2100" dirty="0" err="1">
                <a:sym typeface="Wingdings" panose="05000000000000000000" pitchFamily="2" charset="2"/>
              </a:rPr>
              <a:t>the</a:t>
            </a:r>
            <a:r>
              <a:rPr lang="cs-CZ" sz="2100" dirty="0">
                <a:sym typeface="Wingdings" panose="05000000000000000000" pitchFamily="2" charset="2"/>
              </a:rPr>
              <a:t> </a:t>
            </a:r>
            <a:r>
              <a:rPr lang="cs-CZ" sz="2100" dirty="0" err="1">
                <a:sym typeface="Wingdings" panose="05000000000000000000" pitchFamily="2" charset="2"/>
              </a:rPr>
              <a:t>strains</a:t>
            </a:r>
            <a:r>
              <a:rPr lang="cs-CZ" sz="2100" dirty="0">
                <a:sym typeface="Wingdings" panose="05000000000000000000" pitchFamily="2" charset="2"/>
              </a:rPr>
              <a:t> </a:t>
            </a:r>
            <a:r>
              <a:rPr lang="cs-CZ" sz="2100" dirty="0" err="1">
                <a:sym typeface="Wingdings" panose="05000000000000000000" pitchFamily="2" charset="2"/>
              </a:rPr>
              <a:t>based</a:t>
            </a:r>
            <a:r>
              <a:rPr lang="cs-CZ" sz="2100" dirty="0">
                <a:sym typeface="Wingdings" panose="05000000000000000000" pitchFamily="2" charset="2"/>
              </a:rPr>
              <a:t> on </a:t>
            </a:r>
            <a:r>
              <a:rPr lang="cs-CZ" sz="2100" dirty="0" err="1">
                <a:sym typeface="Wingdings" panose="05000000000000000000" pitchFamily="2" charset="2"/>
              </a:rPr>
              <a:t>their</a:t>
            </a:r>
            <a:r>
              <a:rPr lang="cs-CZ" sz="2100" dirty="0">
                <a:sym typeface="Wingdings" panose="05000000000000000000" pitchFamily="2" charset="2"/>
              </a:rPr>
              <a:t> susceptibility to </a:t>
            </a:r>
            <a:r>
              <a:rPr lang="cs-CZ" sz="2100" dirty="0" err="1">
                <a:sym typeface="Wingdings" panose="05000000000000000000" pitchFamily="2" charset="2"/>
              </a:rPr>
              <a:t>different</a:t>
            </a:r>
            <a:r>
              <a:rPr lang="cs-CZ" sz="2100" dirty="0">
                <a:sym typeface="Wingdings" panose="05000000000000000000" pitchFamily="2" charset="2"/>
              </a:rPr>
              <a:t> </a:t>
            </a:r>
            <a:r>
              <a:rPr lang="cs-CZ" sz="2100" dirty="0" err="1">
                <a:sym typeface="Wingdings" panose="05000000000000000000" pitchFamily="2" charset="2"/>
              </a:rPr>
              <a:t>phages</a:t>
            </a:r>
            <a:endParaRPr lang="cs-CZ" sz="21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b="1" cap="all" dirty="0">
                <a:solidFill>
                  <a:srgbClr val="C00000"/>
                </a:solidFill>
              </a:rPr>
              <a:t>2. PLASMIDS</a:t>
            </a:r>
          </a:p>
          <a:p>
            <a:pPr lvl="1"/>
            <a:r>
              <a:rPr lang="cs-CZ" dirty="0" err="1"/>
              <a:t>Circular</a:t>
            </a:r>
            <a:r>
              <a:rPr lang="cs-CZ" dirty="0"/>
              <a:t> </a:t>
            </a:r>
            <a:r>
              <a:rPr lang="cs-CZ" dirty="0" err="1"/>
              <a:t>dsDNA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 smtClean="0"/>
              <a:t>linear</a:t>
            </a:r>
            <a:r>
              <a:rPr lang="cs-CZ" dirty="0" smtClean="0"/>
              <a:t>), m</a:t>
            </a:r>
            <a:r>
              <a:rPr lang="cs-CZ" dirty="0" smtClean="0">
                <a:sym typeface="Wingdings" panose="05000000000000000000" pitchFamily="2" charset="2"/>
              </a:rPr>
              <a:t>ore </a:t>
            </a:r>
            <a:r>
              <a:rPr lang="cs-CZ" dirty="0" err="1">
                <a:sym typeface="Wingdings" panose="05000000000000000000" pitchFamily="2" charset="2"/>
              </a:rPr>
              <a:t>copies</a:t>
            </a:r>
            <a:r>
              <a:rPr lang="cs-CZ" dirty="0">
                <a:sym typeface="Wingdings" panose="05000000000000000000" pitchFamily="2" charset="2"/>
              </a:rPr>
              <a:t>, more </a:t>
            </a:r>
            <a:r>
              <a:rPr lang="cs-CZ" dirty="0" err="1">
                <a:sym typeface="Wingdings" panose="05000000000000000000" pitchFamily="2" charset="2"/>
              </a:rPr>
              <a:t>types</a:t>
            </a:r>
            <a:r>
              <a:rPr lang="cs-CZ" dirty="0">
                <a:sym typeface="Wingdings" panose="05000000000000000000" pitchFamily="2" charset="2"/>
              </a:rPr>
              <a:t> in a single cell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Independent </a:t>
            </a:r>
            <a:r>
              <a:rPr lang="cs-CZ" dirty="0" err="1">
                <a:sym typeface="Wingdings" panose="05000000000000000000" pitchFamily="2" charset="2"/>
              </a:rPr>
              <a:t>replication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regulation</a:t>
            </a:r>
            <a:endParaRPr lang="cs-CZ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Carry</a:t>
            </a:r>
            <a:r>
              <a:rPr lang="cs-CZ" dirty="0">
                <a:sym typeface="Wingdings" panose="05000000000000000000" pitchFamily="2" charset="2"/>
              </a:rPr>
              <a:t> 5 - 100 </a:t>
            </a:r>
            <a:r>
              <a:rPr lang="cs-CZ" dirty="0" err="1">
                <a:sym typeface="Wingdings" panose="05000000000000000000" pitchFamily="2" charset="2"/>
              </a:rPr>
              <a:t>genes</a:t>
            </a:r>
            <a:r>
              <a:rPr lang="cs-CZ" dirty="0">
                <a:sym typeface="Wingdings" panose="05000000000000000000" pitchFamily="2" charset="2"/>
              </a:rPr>
              <a:t>:</a:t>
            </a:r>
          </a:p>
          <a:p>
            <a:pPr lvl="2"/>
            <a:r>
              <a:rPr lang="cs-CZ" sz="2600" dirty="0" err="1">
                <a:sym typeface="Wingdings" panose="05000000000000000000" pitchFamily="2" charset="2"/>
              </a:rPr>
              <a:t>Replication</a:t>
            </a:r>
            <a:r>
              <a:rPr lang="cs-CZ" sz="2600" dirty="0">
                <a:sym typeface="Wingdings" panose="05000000000000000000" pitchFamily="2" charset="2"/>
              </a:rPr>
              <a:t> and copy </a:t>
            </a:r>
            <a:r>
              <a:rPr lang="cs-CZ" sz="2600" dirty="0" err="1">
                <a:sym typeface="Wingdings" panose="05000000000000000000" pitchFamily="2" charset="2"/>
              </a:rPr>
              <a:t>number</a:t>
            </a:r>
            <a:r>
              <a:rPr lang="cs-CZ" sz="2600" dirty="0">
                <a:sym typeface="Wingdings" panose="05000000000000000000" pitchFamily="2" charset="2"/>
              </a:rPr>
              <a:t> </a:t>
            </a:r>
            <a:r>
              <a:rPr lang="cs-CZ" sz="2600" dirty="0" err="1">
                <a:sym typeface="Wingdings" panose="05000000000000000000" pitchFamily="2" charset="2"/>
              </a:rPr>
              <a:t>control</a:t>
            </a:r>
            <a:endParaRPr lang="cs-CZ" sz="2600" dirty="0">
              <a:sym typeface="Wingdings" panose="05000000000000000000" pitchFamily="2" charset="2"/>
            </a:endParaRPr>
          </a:p>
          <a:p>
            <a:pPr lvl="2"/>
            <a:r>
              <a:rPr lang="cs-CZ" sz="2600" dirty="0" err="1">
                <a:sym typeface="Wingdings" panose="05000000000000000000" pitchFamily="2" charset="2"/>
              </a:rPr>
              <a:t>Horizontal</a:t>
            </a:r>
            <a:r>
              <a:rPr lang="cs-CZ" sz="2600" dirty="0">
                <a:sym typeface="Wingdings" panose="05000000000000000000" pitchFamily="2" charset="2"/>
              </a:rPr>
              <a:t> gene transfer – </a:t>
            </a:r>
            <a:r>
              <a:rPr lang="cs-CZ" sz="2600" b="1" dirty="0">
                <a:solidFill>
                  <a:srgbClr val="C00000"/>
                </a:solidFill>
                <a:sym typeface="Wingdings" panose="05000000000000000000" pitchFamily="2" charset="2"/>
              </a:rPr>
              <a:t>F</a:t>
            </a:r>
            <a:r>
              <a:rPr lang="cs-CZ" sz="2600" b="1" dirty="0">
                <a:sym typeface="Wingdings" panose="05000000000000000000" pitchFamily="2" charset="2"/>
              </a:rPr>
              <a:t> – fertility </a:t>
            </a:r>
            <a:r>
              <a:rPr lang="cs-CZ" sz="2600" b="1" dirty="0" err="1">
                <a:sym typeface="Wingdings" panose="05000000000000000000" pitchFamily="2" charset="2"/>
              </a:rPr>
              <a:t>factor</a:t>
            </a:r>
            <a:r>
              <a:rPr lang="cs-CZ" sz="2600" b="1" dirty="0">
                <a:sym typeface="Wingdings" panose="05000000000000000000" pitchFamily="2" charset="2"/>
              </a:rPr>
              <a:t> </a:t>
            </a:r>
            <a:r>
              <a:rPr lang="en-US" sz="2600" b="1" dirty="0">
                <a:sym typeface="Wingdings" panose="05000000000000000000" pitchFamily="2" charset="2"/>
              </a:rPr>
              <a:t> conjugation sex pili</a:t>
            </a:r>
          </a:p>
          <a:p>
            <a:pPr lvl="2"/>
            <a:r>
              <a:rPr lang="cs-CZ" sz="2600" dirty="0">
                <a:sym typeface="Wingdings" panose="05000000000000000000" pitchFamily="2" charset="2"/>
              </a:rPr>
              <a:t>May </a:t>
            </a:r>
            <a:r>
              <a:rPr lang="cs-CZ" sz="2600" dirty="0" err="1">
                <a:sym typeface="Wingdings" panose="05000000000000000000" pitchFamily="2" charset="2"/>
              </a:rPr>
              <a:t>carry</a:t>
            </a:r>
            <a:r>
              <a:rPr lang="cs-CZ" sz="2600" dirty="0">
                <a:sym typeface="Wingdings" panose="05000000000000000000" pitchFamily="2" charset="2"/>
              </a:rPr>
              <a:t> a</a:t>
            </a:r>
            <a:r>
              <a:rPr lang="en-US" sz="2600" dirty="0" err="1">
                <a:sym typeface="Wingdings" panose="05000000000000000000" pitchFamily="2" charset="2"/>
              </a:rPr>
              <a:t>ntibiotic</a:t>
            </a:r>
            <a:r>
              <a:rPr lang="en-US" sz="2600" dirty="0">
                <a:sym typeface="Wingdings" panose="05000000000000000000" pitchFamily="2" charset="2"/>
              </a:rPr>
              <a:t> resistance – </a:t>
            </a:r>
            <a:r>
              <a:rPr lang="en-US" sz="2600" b="1" dirty="0">
                <a:solidFill>
                  <a:srgbClr val="C00000"/>
                </a:solidFill>
                <a:sym typeface="Wingdings" panose="05000000000000000000" pitchFamily="2" charset="2"/>
              </a:rPr>
              <a:t>R</a:t>
            </a:r>
            <a:r>
              <a:rPr lang="en-US" sz="2600" dirty="0">
                <a:sym typeface="Wingdings" panose="05000000000000000000" pitchFamily="2" charset="2"/>
              </a:rPr>
              <a:t> </a:t>
            </a:r>
            <a:r>
              <a:rPr lang="en-US" sz="2600" b="1" dirty="0">
                <a:sym typeface="Wingdings" panose="05000000000000000000" pitchFamily="2" charset="2"/>
              </a:rPr>
              <a:t>factor</a:t>
            </a:r>
          </a:p>
          <a:p>
            <a:pPr lvl="2"/>
            <a:r>
              <a:rPr lang="en-US" sz="2600" dirty="0" err="1">
                <a:sym typeface="Wingdings" panose="05000000000000000000" pitchFamily="2" charset="2"/>
              </a:rPr>
              <a:t>Bacteriocidal</a:t>
            </a:r>
            <a:r>
              <a:rPr lang="en-US" sz="2600" dirty="0">
                <a:sym typeface="Wingdings" panose="05000000000000000000" pitchFamily="2" charset="2"/>
              </a:rPr>
              <a:t> proteins / </a:t>
            </a:r>
            <a:r>
              <a:rPr lang="en-US" sz="2600" dirty="0" err="1">
                <a:sym typeface="Wingdings" panose="05000000000000000000" pitchFamily="2" charset="2"/>
              </a:rPr>
              <a:t>bacteriocin</a:t>
            </a:r>
            <a:r>
              <a:rPr lang="en-US" sz="2600" dirty="0">
                <a:sym typeface="Wingdings" panose="05000000000000000000" pitchFamily="2" charset="2"/>
              </a:rPr>
              <a:t> </a:t>
            </a:r>
            <a:r>
              <a:rPr lang="en-US" sz="2600" b="1" dirty="0">
                <a:solidFill>
                  <a:srgbClr val="C00000"/>
                </a:solidFill>
                <a:sym typeface="Wingdings" panose="05000000000000000000" pitchFamily="2" charset="2"/>
              </a:rPr>
              <a:t>Col</a:t>
            </a:r>
            <a:r>
              <a:rPr lang="en-US" sz="2600" dirty="0">
                <a:sym typeface="Wingdings" panose="05000000000000000000" pitchFamily="2" charset="2"/>
              </a:rPr>
              <a:t> (</a:t>
            </a:r>
            <a:r>
              <a:rPr lang="en-US" sz="2600" dirty="0" err="1">
                <a:sym typeface="Wingdings" panose="05000000000000000000" pitchFamily="2" charset="2"/>
              </a:rPr>
              <a:t>colicin</a:t>
            </a:r>
            <a:r>
              <a:rPr lang="en-US" sz="2600" dirty="0">
                <a:sym typeface="Wingdings" panose="05000000000000000000" pitchFamily="2" charset="2"/>
              </a:rPr>
              <a:t>)</a:t>
            </a:r>
          </a:p>
          <a:p>
            <a:pPr lvl="2"/>
            <a:r>
              <a:rPr lang="en-US" sz="2600" dirty="0">
                <a:sym typeface="Wingdings" panose="05000000000000000000" pitchFamily="2" charset="2"/>
              </a:rPr>
              <a:t>Virulence factors	</a:t>
            </a:r>
            <a:r>
              <a:rPr lang="en-US" sz="2600" b="1" dirty="0">
                <a:solidFill>
                  <a:srgbClr val="C00000"/>
                </a:solidFill>
                <a:sym typeface="Wingdings" panose="05000000000000000000" pitchFamily="2" charset="2"/>
              </a:rPr>
              <a:t>Ent</a:t>
            </a:r>
            <a:r>
              <a:rPr lang="en-US" sz="2600" dirty="0">
                <a:sym typeface="Wingdings" panose="05000000000000000000" pitchFamily="2" charset="2"/>
              </a:rPr>
              <a:t>	enterotoxin</a:t>
            </a:r>
          </a:p>
          <a:p>
            <a:pPr marL="3657600" lvl="8" indent="0">
              <a:buNone/>
            </a:pPr>
            <a:r>
              <a:rPr lang="en-US" sz="26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Hly</a:t>
            </a:r>
            <a:r>
              <a:rPr lang="en-US" sz="2600" dirty="0">
                <a:sym typeface="Wingdings" panose="05000000000000000000" pitchFamily="2" charset="2"/>
              </a:rPr>
              <a:t>	hemolysin</a:t>
            </a:r>
          </a:p>
          <a:p>
            <a:pPr marL="3657600" lvl="8" indent="0">
              <a:buNone/>
            </a:pPr>
            <a:r>
              <a:rPr lang="en-US" sz="2600" b="1" dirty="0">
                <a:solidFill>
                  <a:srgbClr val="C00000"/>
                </a:solidFill>
                <a:sym typeface="Wingdings" panose="05000000000000000000" pitchFamily="2" charset="2"/>
              </a:rPr>
              <a:t>CFA-I, CFA-II </a:t>
            </a:r>
            <a:r>
              <a:rPr lang="en-US" sz="2600" dirty="0">
                <a:sym typeface="Wingdings" panose="05000000000000000000" pitchFamily="2" charset="2"/>
              </a:rPr>
              <a:t>adhesins</a:t>
            </a:r>
          </a:p>
          <a:p>
            <a:pPr lvl="2"/>
            <a:r>
              <a:rPr lang="en-US" sz="2600" b="1" dirty="0">
                <a:sym typeface="Wingdings" panose="05000000000000000000" pitchFamily="2" charset="2"/>
              </a:rPr>
              <a:t>Cryptic</a:t>
            </a:r>
            <a:r>
              <a:rPr lang="en-US" sz="2600" dirty="0">
                <a:sym typeface="Wingdings" panose="05000000000000000000" pitchFamily="2" charset="2"/>
              </a:rPr>
              <a:t> – do not change the host phenotype</a:t>
            </a:r>
          </a:p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of genetic information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0" y="1295401"/>
            <a:ext cx="8686800" cy="5494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Vertical vs. horizontal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l="46220" b="12907"/>
          <a:stretch/>
        </p:blipFill>
        <p:spPr>
          <a:xfrm>
            <a:off x="911424" y="1829690"/>
            <a:ext cx="4274856" cy="493829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447928" y="1988840"/>
            <a:ext cx="64807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VERTICAL – from mother to daughter cell</a:t>
            </a:r>
          </a:p>
          <a:p>
            <a:endParaRPr lang="en-US" sz="2400" dirty="0"/>
          </a:p>
          <a:p>
            <a:r>
              <a:rPr lang="en-US" sz="2400" dirty="0"/>
              <a:t>HORIZONTAL – from non-related cells, even phylogenetically distant</a:t>
            </a:r>
          </a:p>
          <a:p>
            <a:endParaRPr lang="en-US" sz="2400" dirty="0"/>
          </a:p>
          <a:p>
            <a:r>
              <a:rPr lang="en-US" sz="2400" dirty="0"/>
              <a:t>Horizontal gene transfer, HGT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conjugation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transduction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65607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4449" y="11451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Horizontal gene transfer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Content Placeholder 4" descr="http://amrls.cvm.msu.edu/images/pharm/HORIZONTAL-GENE-TRANSFER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4397" y="692696"/>
            <a:ext cx="9141420" cy="6165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92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gene transfer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5360" y="1295400"/>
            <a:ext cx="11737304" cy="54254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CONJUGATION</a:t>
            </a:r>
          </a:p>
          <a:p>
            <a:r>
              <a:rPr lang="en-US" dirty="0" smtClean="0"/>
              <a:t>conjugative plasmids and some transposons</a:t>
            </a:r>
          </a:p>
          <a:p>
            <a:r>
              <a:rPr lang="en-US" dirty="0" smtClean="0"/>
              <a:t>Gram</a:t>
            </a:r>
            <a:r>
              <a:rPr lang="en-US" baseline="30000" dirty="0" smtClean="0"/>
              <a:t>-</a:t>
            </a:r>
            <a:r>
              <a:rPr lang="en-US" dirty="0" smtClean="0"/>
              <a:t> conjugation sex pili (F-pili)</a:t>
            </a:r>
          </a:p>
          <a:p>
            <a:r>
              <a:rPr lang="en-US" dirty="0" smtClean="0"/>
              <a:t>Gram</a:t>
            </a:r>
            <a:r>
              <a:rPr lang="en-US" baseline="30000" dirty="0" smtClean="0"/>
              <a:t>+</a:t>
            </a:r>
            <a:r>
              <a:rPr lang="en-US" dirty="0" smtClean="0"/>
              <a:t> sex pheromone, chemotaxis </a:t>
            </a:r>
            <a:r>
              <a:rPr lang="en-US" dirty="0" smtClean="0">
                <a:sym typeface="Wingdings" panose="05000000000000000000" pitchFamily="2" charset="2"/>
              </a:rPr>
              <a:t> contact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May cause integration of new gene</a:t>
            </a:r>
            <a:r>
              <a:rPr lang="cs-CZ" dirty="0" smtClean="0">
                <a:sym typeface="Wingdings" panose="05000000000000000000" pitchFamily="2" charset="2"/>
              </a:rPr>
              <a:t>s</a:t>
            </a:r>
            <a:r>
              <a:rPr lang="en-US" dirty="0" smtClean="0">
                <a:sym typeface="Wingdings" panose="05000000000000000000" pitchFamily="2" charset="2"/>
              </a:rPr>
              <a:t> in chromosomes (also as a laboratory technique)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The recipient – </a:t>
            </a:r>
            <a:r>
              <a:rPr lang="en-US" b="1" dirty="0" smtClean="0">
                <a:sym typeface="Wingdings" panose="05000000000000000000" pitchFamily="2" charset="2"/>
              </a:rPr>
              <a:t>TRANSCONJUGANT</a:t>
            </a: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TRANSDUCTION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Fragment of donor genes transferred inside the phage particle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The recipient – </a:t>
            </a:r>
            <a:r>
              <a:rPr lang="en-US" b="1" dirty="0" smtClean="0">
                <a:sym typeface="Wingdings" panose="05000000000000000000" pitchFamily="2" charset="2"/>
              </a:rPr>
              <a:t>TRANSDUCTANT</a:t>
            </a: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TRANSFORMATION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Transfer of DNA only into the cell, integration into the genome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Natural transformation is active and controlled process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The recipient = </a:t>
            </a:r>
            <a:r>
              <a:rPr lang="en-US" b="1" dirty="0" smtClean="0">
                <a:sym typeface="Wingdings" panose="05000000000000000000" pitchFamily="2" charset="2"/>
              </a:rPr>
              <a:t>TRANSFORMANT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</a:t>
            </a:r>
            <a:r>
              <a:rPr lang="en-US" dirty="0" smtClean="0"/>
              <a:t>CONJUGATION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0" y="1295402"/>
            <a:ext cx="8686800" cy="1845567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Cell contact, big pieces of DNA might be transferred</a:t>
            </a:r>
          </a:p>
          <a:p>
            <a:r>
              <a:rPr lang="en-US" sz="2600" dirty="0"/>
              <a:t>Huge impact</a:t>
            </a:r>
          </a:p>
          <a:p>
            <a:pPr lvl="1"/>
            <a:r>
              <a:rPr lang="en-US" sz="2400" b="1" dirty="0"/>
              <a:t>Genetic diversity</a:t>
            </a:r>
            <a:r>
              <a:rPr lang="en-US" sz="2400" dirty="0"/>
              <a:t>, parallel to sexual reproduction</a:t>
            </a:r>
          </a:p>
          <a:p>
            <a:pPr lvl="1"/>
            <a:r>
              <a:rPr lang="cs-CZ" sz="2400" dirty="0"/>
              <a:t>U</a:t>
            </a:r>
            <a:r>
              <a:rPr lang="en-US" sz="2400" dirty="0" err="1"/>
              <a:t>sed</a:t>
            </a:r>
            <a:r>
              <a:rPr lang="en-US" sz="2400" dirty="0"/>
              <a:t> for p</a:t>
            </a:r>
            <a:r>
              <a:rPr lang="cs-CZ" sz="2400" dirty="0" err="1"/>
              <a:t>ilot</a:t>
            </a:r>
            <a:r>
              <a:rPr lang="en-US" sz="2400" dirty="0"/>
              <a:t> gene mapping in bacteria chromosomes</a:t>
            </a:r>
          </a:p>
          <a:p>
            <a:pPr lvl="1"/>
            <a:r>
              <a:rPr lang="en-US" sz="2400" dirty="0"/>
              <a:t>Easy tool to transfer genes in a laboratory</a:t>
            </a:r>
          </a:p>
          <a:p>
            <a:r>
              <a:rPr lang="en-US" sz="2600" dirty="0"/>
              <a:t>Specific type of replication – </a:t>
            </a:r>
            <a:r>
              <a:rPr lang="en-US" sz="2600" b="1" dirty="0"/>
              <a:t>rolling-cycle replication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429001"/>
            <a:ext cx="3377952" cy="290926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023992" y="4114963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CONJUGATIVE PLASMIDS</a:t>
            </a:r>
          </a:p>
          <a:p>
            <a:r>
              <a:rPr lang="cs-CZ" sz="2400" b="1" dirty="0"/>
              <a:t>CONJUGATIVE TRANSPOSONS</a:t>
            </a:r>
          </a:p>
          <a:p>
            <a:r>
              <a:rPr lang="cs-CZ" dirty="0"/>
              <a:t>May </a:t>
            </a:r>
            <a:r>
              <a:rPr lang="cs-CZ" dirty="0" err="1"/>
              <a:t>mobilize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entire</a:t>
            </a:r>
            <a:r>
              <a:rPr lang="cs-CZ" dirty="0"/>
              <a:t> </a:t>
            </a:r>
            <a:r>
              <a:rPr lang="cs-CZ" dirty="0" err="1"/>
              <a:t>chromosomes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192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1. CONJUGATION - </a:t>
            </a:r>
            <a:r>
              <a:rPr lang="en-US" sz="3100" dirty="0"/>
              <a:t>Rolling-circle replication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5" name="Picture 2" descr="https://s3.amazonaws.com/classconnection/515/flashcards/8075515/jpg/rolling_replication-150113E9FCC72A68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185675"/>
            <a:ext cx="6571456" cy="5538268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8472264" y="1295400"/>
            <a:ext cx="3512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Conjugative plasmids and</a:t>
            </a:r>
          </a:p>
          <a:p>
            <a:r>
              <a:rPr lang="en-US" dirty="0"/>
              <a:t>transposons</a:t>
            </a:r>
          </a:p>
          <a:p>
            <a:endParaRPr lang="en-US" dirty="0"/>
          </a:p>
          <a:p>
            <a:r>
              <a:rPr lang="en-US" dirty="0"/>
              <a:t>Some viruses</a:t>
            </a:r>
          </a:p>
        </p:txBody>
      </p:sp>
    </p:spTree>
    <p:extLst>
      <p:ext uri="{BB962C8B-B14F-4D97-AF65-F5344CB8AC3E}">
        <p14:creationId xmlns:p14="http://schemas.microsoft.com/office/powerpoint/2010/main" val="338290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</a:t>
            </a:r>
            <a:r>
              <a:rPr lang="en-US" dirty="0" smtClean="0"/>
              <a:t>CONJUGATION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6" name="Picture 2" descr="https://upload.wikimedia.org/wikipedia/commons/thumb/3/3e/Conjugation.svg/350px-Conjugatio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286" y="1392248"/>
            <a:ext cx="4499992" cy="5328592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35960" y="2869542"/>
            <a:ext cx="5976664" cy="3988459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Lederberg and Tatum, 1946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Fertility factor –F plasmid </a:t>
            </a:r>
            <a:r>
              <a:rPr lang="en-US" sz="3600" dirty="0"/>
              <a:t>– 100 genes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i="1" dirty="0" err="1"/>
              <a:t>tra</a:t>
            </a:r>
            <a:r>
              <a:rPr lang="en-US" sz="3600" dirty="0"/>
              <a:t> transfer operon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Replication</a:t>
            </a:r>
          </a:p>
          <a:p>
            <a:pPr>
              <a:lnSpc>
                <a:spcPct val="120000"/>
              </a:lnSpc>
            </a:pPr>
            <a:r>
              <a:rPr lang="en-US" sz="3600" b="1" dirty="0"/>
              <a:t>F-</a:t>
            </a:r>
            <a:r>
              <a:rPr lang="en-US" sz="3600" b="1" dirty="0" err="1"/>
              <a:t>pili</a:t>
            </a:r>
            <a:endParaRPr lang="en-US" sz="3600" b="1" dirty="0"/>
          </a:p>
          <a:p>
            <a:pPr>
              <a:lnSpc>
                <a:spcPct val="120000"/>
              </a:lnSpc>
            </a:pPr>
            <a:r>
              <a:rPr lang="en-US" sz="3600" dirty="0"/>
              <a:t>Transfer of a copy of F-prime to a recipient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(F</a:t>
            </a:r>
            <a:r>
              <a:rPr lang="en-US" sz="3600" baseline="30000" dirty="0"/>
              <a:t>+</a:t>
            </a:r>
            <a:r>
              <a:rPr lang="en-US" sz="3600" dirty="0"/>
              <a:t> =donor, F</a:t>
            </a:r>
            <a:r>
              <a:rPr lang="en-US" sz="3600" baseline="30000" dirty="0"/>
              <a:t>-</a:t>
            </a:r>
            <a:r>
              <a:rPr lang="en-US" sz="3600" dirty="0"/>
              <a:t> = recipient)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Contact of two F</a:t>
            </a:r>
            <a:r>
              <a:rPr lang="en-US" sz="3600" baseline="30000" dirty="0"/>
              <a:t>+</a:t>
            </a:r>
            <a:r>
              <a:rPr lang="en-US" sz="3600" dirty="0"/>
              <a:t> inhibited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Sometimes integrates into chromosome, may transfer chromosomal genes 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DNA transferred not via the F-</a:t>
            </a:r>
            <a:r>
              <a:rPr lang="en-US" sz="3600" dirty="0" err="1"/>
              <a:t>pili</a:t>
            </a:r>
            <a:r>
              <a:rPr lang="en-US" sz="3600" dirty="0"/>
              <a:t>, independent channel is formed</a:t>
            </a:r>
          </a:p>
          <a:p>
            <a:pPr marL="0" indent="0">
              <a:lnSpc>
                <a:spcPct val="120000"/>
              </a:lnSpc>
              <a:buNone/>
            </a:pPr>
            <a:endParaRPr lang="cs-CZ" dirty="0" smtClean="0"/>
          </a:p>
          <a:p>
            <a:pPr marL="620713" lvl="1" indent="-514350">
              <a:lnSpc>
                <a:spcPct val="120000"/>
              </a:lnSpc>
            </a:pPr>
            <a:endParaRPr lang="en-US" sz="29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115728"/>
            <a:ext cx="3552056" cy="25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4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99949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1. CONJUGATION: </a:t>
            </a:r>
            <a:r>
              <a:rPr lang="en-US" sz="3100" dirty="0"/>
              <a:t>Historically </a:t>
            </a:r>
            <a:r>
              <a:rPr lang="cs-CZ" sz="3100" dirty="0" err="1"/>
              <a:t>the</a:t>
            </a:r>
            <a:r>
              <a:rPr lang="cs-CZ" sz="3100" dirty="0"/>
              <a:t> </a:t>
            </a:r>
            <a:r>
              <a:rPr lang="en-US" sz="3100" dirty="0"/>
              <a:t>first tool to map bacterial chromosomes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03912" y="1268762"/>
            <a:ext cx="6264696" cy="1728191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err="1" smtClean="0"/>
              <a:t>Hfr</a:t>
            </a:r>
            <a:r>
              <a:rPr lang="en-US" b="1" dirty="0" smtClean="0"/>
              <a:t> strains </a:t>
            </a:r>
            <a:r>
              <a:rPr lang="en-US" dirty="0" smtClean="0"/>
              <a:t>– F-plasmids integrated into chromosome, may mobilize entire chromosome, show higher frequency of recombination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E.g. 100 min map of </a:t>
            </a:r>
            <a:r>
              <a:rPr lang="en-US" i="1" dirty="0" smtClean="0"/>
              <a:t>E.coli</a:t>
            </a:r>
            <a:r>
              <a:rPr lang="en-US" dirty="0" smtClean="0"/>
              <a:t> chromosome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5" name="Picture 2" descr="Figure 9-7. Interrupted-mating conjugation experiments with E."/>
          <p:cNvPicPr>
            <a:picLocks noChangeAspect="1" noChangeArrowheads="1"/>
          </p:cNvPicPr>
          <p:nvPr/>
        </p:nvPicPr>
        <p:blipFill>
          <a:blip r:embed="rId2" cstate="print"/>
          <a:srcRect b="57644"/>
          <a:stretch>
            <a:fillRect/>
          </a:stretch>
        </p:blipFill>
        <p:spPr bwMode="auto">
          <a:xfrm>
            <a:off x="1075369" y="4077072"/>
            <a:ext cx="3785683" cy="2661099"/>
          </a:xfrm>
          <a:prstGeom prst="rect">
            <a:avLst/>
          </a:prstGeom>
          <a:noFill/>
        </p:spPr>
      </p:pic>
      <p:pic>
        <p:nvPicPr>
          <p:cNvPr id="6" name="Picture 4" descr="Figure 9-7. Interrupted-mating conjugation experiments with E."/>
          <p:cNvPicPr>
            <a:picLocks noChangeAspect="1" noChangeArrowheads="1"/>
          </p:cNvPicPr>
          <p:nvPr/>
        </p:nvPicPr>
        <p:blipFill>
          <a:blip r:embed="rId2" cstate="print"/>
          <a:srcRect t="47864" b="4646"/>
          <a:stretch>
            <a:fillRect/>
          </a:stretch>
        </p:blipFill>
        <p:spPr bwMode="auto">
          <a:xfrm>
            <a:off x="1075369" y="1247982"/>
            <a:ext cx="3893150" cy="2829090"/>
          </a:xfrm>
          <a:prstGeom prst="rect">
            <a:avLst/>
          </a:prstGeom>
          <a:noFill/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/>
          <a:srcRect t="6512" b="5862"/>
          <a:stretch/>
        </p:blipFill>
        <p:spPr>
          <a:xfrm>
            <a:off x="6342126" y="2996952"/>
            <a:ext cx="379095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2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</a:t>
            </a:r>
            <a:r>
              <a:rPr lang="en-US" dirty="0" smtClean="0"/>
              <a:t>TRANSDUCTION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30615" y="5314987"/>
            <a:ext cx="8686800" cy="154301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cap="all" dirty="0" smtClean="0">
                <a:solidFill>
                  <a:srgbClr val="C00000"/>
                </a:solidFill>
              </a:rPr>
              <a:t>Lysogenic conversion</a:t>
            </a:r>
          </a:p>
          <a:p>
            <a:pPr marL="0" indent="0">
              <a:buNone/>
            </a:pPr>
            <a:r>
              <a:rPr lang="en-US" dirty="0" smtClean="0"/>
              <a:t>integration of a </a:t>
            </a:r>
            <a:r>
              <a:rPr lang="en-US" b="1" dirty="0" smtClean="0"/>
              <a:t>prophage</a:t>
            </a:r>
            <a:r>
              <a:rPr lang="en-US" dirty="0" smtClean="0"/>
              <a:t> provides the </a:t>
            </a:r>
            <a:r>
              <a:rPr lang="en-US" b="1" dirty="0" smtClean="0"/>
              <a:t>host with novel characteristics</a:t>
            </a:r>
          </a:p>
          <a:p>
            <a:pPr marL="719138" indent="-449263"/>
            <a:r>
              <a:rPr lang="en-US" dirty="0" smtClean="0"/>
              <a:t>toxigenic (</a:t>
            </a:r>
            <a:r>
              <a:rPr lang="en-US" dirty="0" err="1" smtClean="0"/>
              <a:t>tox</a:t>
            </a:r>
            <a:r>
              <a:rPr lang="en-US" dirty="0" smtClean="0"/>
              <a:t>+) strain of </a:t>
            </a:r>
            <a:r>
              <a:rPr lang="en-US" i="1" dirty="0" smtClean="0"/>
              <a:t>Corynebacterium </a:t>
            </a:r>
            <a:r>
              <a:rPr lang="en-US" i="1" dirty="0" err="1" smtClean="0"/>
              <a:t>dipht</a:t>
            </a:r>
            <a:r>
              <a:rPr lang="cs-CZ" i="1" dirty="0" smtClean="0"/>
              <a:t>h</a:t>
            </a:r>
            <a:r>
              <a:rPr lang="en-US" i="1" dirty="0" err="1" smtClean="0"/>
              <a:t>eriae</a:t>
            </a:r>
            <a:endParaRPr lang="en-US" i="1" dirty="0" smtClean="0"/>
          </a:p>
          <a:p>
            <a:pPr marL="719138" indent="-449263"/>
            <a:r>
              <a:rPr lang="cs-CZ" dirty="0" err="1" smtClean="0"/>
              <a:t>pyro</a:t>
            </a:r>
            <a:r>
              <a:rPr lang="en-US" dirty="0" smtClean="0"/>
              <a:t>genic </a:t>
            </a:r>
            <a:r>
              <a:rPr lang="cs-CZ" dirty="0" err="1" smtClean="0"/>
              <a:t>exo</a:t>
            </a:r>
            <a:r>
              <a:rPr lang="en-US" dirty="0" smtClean="0"/>
              <a:t>toxin of </a:t>
            </a:r>
            <a:r>
              <a:rPr lang="en-US" i="1" dirty="0" smtClean="0"/>
              <a:t>Streptococcus pyogenes</a:t>
            </a:r>
            <a:r>
              <a:rPr lang="cs-CZ" i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scarlet</a:t>
            </a:r>
            <a:r>
              <a:rPr lang="cs-CZ" dirty="0" smtClean="0"/>
              <a:t> </a:t>
            </a:r>
            <a:r>
              <a:rPr lang="cs-CZ" dirty="0" err="1" smtClean="0"/>
              <a:t>fever</a:t>
            </a:r>
            <a:endParaRPr lang="en-US" dirty="0" smtClean="0"/>
          </a:p>
          <a:p>
            <a:pPr marL="719138" indent="-449263"/>
            <a:r>
              <a:rPr lang="en-US" dirty="0" err="1" smtClean="0"/>
              <a:t>botulotoxin</a:t>
            </a:r>
            <a:r>
              <a:rPr lang="en-US" dirty="0" smtClean="0"/>
              <a:t> of </a:t>
            </a:r>
            <a:r>
              <a:rPr lang="en-US" i="1" dirty="0" smtClean="0"/>
              <a:t>Clostridium botulinum</a:t>
            </a:r>
            <a:endParaRPr lang="en-US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32657"/>
            <a:ext cx="4704584" cy="48594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59139" y="3171862"/>
            <a:ext cx="1971675" cy="23145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3123" y="1295400"/>
            <a:ext cx="2370905" cy="177356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 rot="20799880">
            <a:off x="3023162" y="2868905"/>
            <a:ext cx="2164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BACTERIOPHAGES</a:t>
            </a:r>
          </a:p>
        </p:txBody>
      </p:sp>
    </p:spTree>
    <p:extLst>
      <p:ext uri="{BB962C8B-B14F-4D97-AF65-F5344CB8AC3E}">
        <p14:creationId xmlns:p14="http://schemas.microsoft.com/office/powerpoint/2010/main" val="24425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</a:t>
            </a:r>
            <a:r>
              <a:rPr lang="en-US" dirty="0" smtClean="0"/>
              <a:t>TRANSDUCTION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3352" y="1554163"/>
            <a:ext cx="7128792" cy="5166677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GENERALIZED</a:t>
            </a:r>
          </a:p>
          <a:p>
            <a:pPr marL="0" indent="0">
              <a:buNone/>
            </a:pPr>
            <a:r>
              <a:rPr lang="en-US" dirty="0" smtClean="0"/>
              <a:t>= any part of chromosome packed into the capsid and transferred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b="1" dirty="0" smtClean="0">
                <a:solidFill>
                  <a:srgbClr val="C00000"/>
                </a:solidFill>
              </a:rPr>
              <a:t>SPECIALIZED</a:t>
            </a:r>
          </a:p>
          <a:p>
            <a:pPr marL="0" indent="0">
              <a:buNone/>
            </a:pPr>
            <a:r>
              <a:rPr lang="en-US" dirty="0" smtClean="0"/>
              <a:t>=  due to the prophage integration and improper excision – only specific genes (lambda of </a:t>
            </a:r>
            <a:r>
              <a:rPr lang="en-US" i="1" dirty="0" smtClean="0"/>
              <a:t>E. coli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IMPACTS:</a:t>
            </a:r>
          </a:p>
          <a:p>
            <a:r>
              <a:rPr lang="en-US" dirty="0" smtClean="0"/>
              <a:t>Transfer of genetic material</a:t>
            </a:r>
          </a:p>
          <a:p>
            <a:r>
              <a:rPr lang="en-US" dirty="0" smtClean="0"/>
              <a:t>Evolution of bacteriophages</a:t>
            </a:r>
          </a:p>
          <a:p>
            <a:r>
              <a:rPr lang="en-US" dirty="0" smtClean="0"/>
              <a:t>Study of gene linkage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374" y="50520"/>
            <a:ext cx="4705350" cy="677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Prokaryotic</a:t>
            </a:r>
            <a:r>
              <a:rPr lang="cs-CZ" dirty="0" smtClean="0"/>
              <a:t> vs. </a:t>
            </a:r>
            <a:r>
              <a:rPr lang="cs-CZ" dirty="0" err="1" smtClean="0"/>
              <a:t>Eukaryotic</a:t>
            </a:r>
            <a:r>
              <a:rPr lang="cs-CZ" smtClean="0"/>
              <a:t> cell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512" y="1412776"/>
            <a:ext cx="8754198" cy="530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1504" y="425686"/>
            <a:ext cx="8686800" cy="838200"/>
          </a:xfrm>
        </p:spPr>
        <p:txBody>
          <a:bodyPr/>
          <a:lstStyle/>
          <a:p>
            <a:r>
              <a:rPr lang="cs-CZ" dirty="0" smtClean="0"/>
              <a:t>3. </a:t>
            </a:r>
            <a:r>
              <a:rPr lang="en-US" dirty="0" smtClean="0"/>
              <a:t>TRANSFORMATION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7408" y="1772816"/>
            <a:ext cx="9748192" cy="5085184"/>
          </a:xfrm>
        </p:spPr>
        <p:txBody>
          <a:bodyPr>
            <a:noAutofit/>
          </a:bodyPr>
          <a:lstStyle/>
          <a:p>
            <a:pPr marL="0" indent="0">
              <a:lnSpc>
                <a:spcPts val="2300"/>
              </a:lnSpc>
              <a:buNone/>
            </a:pPr>
            <a:r>
              <a:rPr lang="en-US" sz="2400" b="1" dirty="0"/>
              <a:t>“naked” DNA</a:t>
            </a:r>
            <a:endParaRPr lang="cs-CZ" sz="2400" b="1" dirty="0"/>
          </a:p>
          <a:p>
            <a:pPr marL="0" indent="0">
              <a:lnSpc>
                <a:spcPts val="2300"/>
              </a:lnSpc>
              <a:buNone/>
            </a:pPr>
            <a:endParaRPr lang="en-US" sz="2400" b="1" dirty="0"/>
          </a:p>
          <a:p>
            <a:pPr marL="514350" indent="-514350">
              <a:lnSpc>
                <a:spcPts val="23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Natural</a:t>
            </a:r>
            <a:r>
              <a:rPr lang="cs-CZ" sz="2000" b="1" dirty="0">
                <a:solidFill>
                  <a:srgbClr val="C00000"/>
                </a:solidFill>
              </a:rPr>
              <a:t>: </a:t>
            </a:r>
            <a:r>
              <a:rPr lang="en-US" sz="2000" b="1" dirty="0"/>
              <a:t>naturally competent cells</a:t>
            </a:r>
            <a:r>
              <a:rPr lang="cs-CZ" sz="2000" b="1" dirty="0"/>
              <a:t>:</a:t>
            </a:r>
          </a:p>
          <a:p>
            <a:pPr marL="857250" lvl="1" indent="-457200">
              <a:lnSpc>
                <a:spcPts val="2300"/>
              </a:lnSpc>
            </a:pPr>
            <a:r>
              <a:rPr lang="en-US" sz="1800" dirty="0"/>
              <a:t>controlled and active </a:t>
            </a:r>
            <a:r>
              <a:rPr lang="cs-CZ" sz="1800" dirty="0"/>
              <a:t>- Import DNA</a:t>
            </a:r>
          </a:p>
          <a:p>
            <a:pPr marL="1257300" lvl="2" indent="-457200">
              <a:lnSpc>
                <a:spcPts val="2300"/>
              </a:lnSpc>
            </a:pPr>
            <a:r>
              <a:rPr lang="cs-CZ" sz="1800" dirty="0" err="1"/>
              <a:t>Secrete</a:t>
            </a:r>
            <a:r>
              <a:rPr lang="cs-CZ" sz="1800" dirty="0"/>
              <a:t> a </a:t>
            </a:r>
            <a:r>
              <a:rPr lang="cs-CZ" sz="1800" dirty="0" err="1"/>
              <a:t>competence</a:t>
            </a:r>
            <a:r>
              <a:rPr lang="cs-CZ" sz="1800" dirty="0"/>
              <a:t> </a:t>
            </a:r>
            <a:r>
              <a:rPr lang="cs-CZ" sz="1800" dirty="0" err="1"/>
              <a:t>factor</a:t>
            </a:r>
            <a:r>
              <a:rPr lang="cs-CZ" sz="1800" dirty="0"/>
              <a:t> </a:t>
            </a:r>
          </a:p>
          <a:p>
            <a:pPr marL="1257300" lvl="2" indent="-457200">
              <a:lnSpc>
                <a:spcPts val="2300"/>
              </a:lnSpc>
            </a:pPr>
            <a:r>
              <a:rPr lang="cs-CZ" sz="1800" dirty="0" err="1"/>
              <a:t>Secrete</a:t>
            </a:r>
            <a:r>
              <a:rPr lang="cs-CZ" sz="1800" dirty="0"/>
              <a:t> </a:t>
            </a:r>
            <a:r>
              <a:rPr lang="cs-CZ" sz="1800" dirty="0" err="1"/>
              <a:t>autolysins</a:t>
            </a:r>
            <a:endParaRPr lang="cs-CZ" sz="1800" dirty="0"/>
          </a:p>
          <a:p>
            <a:pPr marL="1257300" lvl="2" indent="-457200">
              <a:lnSpc>
                <a:spcPts val="2300"/>
              </a:lnSpc>
            </a:pPr>
            <a:r>
              <a:rPr lang="cs-CZ" sz="1800" dirty="0" err="1"/>
              <a:t>Encodes</a:t>
            </a:r>
            <a:r>
              <a:rPr lang="cs-CZ" sz="1800" dirty="0"/>
              <a:t> </a:t>
            </a:r>
            <a:r>
              <a:rPr lang="cs-CZ" sz="1800" dirty="0" err="1"/>
              <a:t>self-immunity</a:t>
            </a:r>
            <a:r>
              <a:rPr lang="cs-CZ" sz="1800" dirty="0"/>
              <a:t> to </a:t>
            </a:r>
            <a:r>
              <a:rPr lang="cs-CZ" sz="1800" dirty="0" err="1"/>
              <a:t>autolysins</a:t>
            </a:r>
            <a:r>
              <a:rPr lang="en-US" sz="1800" dirty="0"/>
              <a:t> </a:t>
            </a:r>
            <a:endParaRPr lang="cs-CZ" sz="1800" dirty="0"/>
          </a:p>
          <a:p>
            <a:pPr marL="857250" lvl="1" indent="-457200">
              <a:lnSpc>
                <a:spcPts val="2300"/>
              </a:lnSpc>
            </a:pPr>
            <a:r>
              <a:rPr lang="cs-CZ" sz="1800" dirty="0" err="1"/>
              <a:t>Imported</a:t>
            </a:r>
            <a:r>
              <a:rPr lang="cs-CZ" sz="1800" dirty="0"/>
              <a:t> DNA: </a:t>
            </a:r>
            <a:r>
              <a:rPr lang="cs-CZ" sz="1800" dirty="0" err="1"/>
              <a:t>degraded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</a:t>
            </a:r>
            <a:r>
              <a:rPr lang="cs-CZ" sz="1800" dirty="0" err="1"/>
              <a:t>adopted</a:t>
            </a:r>
            <a:r>
              <a:rPr lang="cs-CZ" sz="1800" dirty="0"/>
              <a:t> (</a:t>
            </a:r>
            <a:r>
              <a:rPr lang="cs-CZ" sz="1800" dirty="0" err="1"/>
              <a:t>recombination</a:t>
            </a:r>
            <a:r>
              <a:rPr lang="cs-CZ" sz="1800" dirty="0"/>
              <a:t>)</a:t>
            </a:r>
          </a:p>
          <a:p>
            <a:pPr marL="857250" lvl="1" indent="-457200">
              <a:lnSpc>
                <a:spcPts val="2300"/>
              </a:lnSpc>
            </a:pPr>
            <a:endParaRPr lang="en-US" sz="1800" dirty="0"/>
          </a:p>
          <a:p>
            <a:pPr marL="514350" indent="-514350">
              <a:lnSpc>
                <a:spcPts val="2300"/>
              </a:lnSpc>
              <a:buFont typeface="+mj-lt"/>
              <a:buAutoNum type="arabicPeriod"/>
            </a:pPr>
            <a:r>
              <a:rPr lang="en-US" sz="2000" b="1" dirty="0" err="1">
                <a:solidFill>
                  <a:srgbClr val="C00000"/>
                </a:solidFill>
              </a:rPr>
              <a:t>Artifici</a:t>
            </a:r>
            <a:r>
              <a:rPr lang="cs-CZ" sz="2000" b="1" dirty="0">
                <a:solidFill>
                  <a:srgbClr val="C00000"/>
                </a:solidFill>
              </a:rPr>
              <a:t>al</a:t>
            </a:r>
          </a:p>
          <a:p>
            <a:pPr marL="809625" lvl="1" indent="-409575">
              <a:lnSpc>
                <a:spcPts val="2300"/>
              </a:lnSpc>
            </a:pPr>
            <a:r>
              <a:rPr lang="en-US" sz="1800" dirty="0"/>
              <a:t>heat shock, electroporation</a:t>
            </a:r>
            <a:r>
              <a:rPr lang="cs-CZ" sz="1800" dirty="0"/>
              <a:t>,</a:t>
            </a:r>
            <a:r>
              <a:rPr lang="en-US" sz="1800" dirty="0"/>
              <a:t>protoplast transformation</a:t>
            </a:r>
            <a:endParaRPr lang="cs-CZ" sz="1800" dirty="0"/>
          </a:p>
          <a:p>
            <a:pPr marL="809625" lvl="1" indent="-409575">
              <a:lnSpc>
                <a:spcPts val="2300"/>
              </a:lnSpc>
            </a:pPr>
            <a:r>
              <a:rPr lang="cs-CZ" sz="1800" dirty="0" err="1"/>
              <a:t>recombinant</a:t>
            </a:r>
            <a:r>
              <a:rPr lang="cs-CZ" sz="1800" dirty="0"/>
              <a:t> DNA technology</a:t>
            </a:r>
          </a:p>
          <a:p>
            <a:pPr marL="809625" lvl="1" indent="-409575">
              <a:lnSpc>
                <a:spcPts val="2300"/>
              </a:lnSpc>
            </a:pPr>
            <a:endParaRPr lang="cs-CZ" sz="2000" dirty="0"/>
          </a:p>
          <a:p>
            <a:pPr marL="0" indent="0">
              <a:lnSpc>
                <a:spcPts val="2300"/>
              </a:lnSpc>
              <a:buNone/>
            </a:pPr>
            <a:r>
              <a:rPr lang="en-US" sz="2000" b="1" dirty="0"/>
              <a:t>TRANSFECTION</a:t>
            </a:r>
            <a:r>
              <a:rPr lang="en-US" sz="2000" dirty="0"/>
              <a:t> – </a:t>
            </a:r>
            <a:r>
              <a:rPr lang="en-US" sz="1600" dirty="0"/>
              <a:t>transformation of purified phage DNA into the host cell (causes infection)</a:t>
            </a:r>
          </a:p>
          <a:p>
            <a:pPr marL="400050" lvl="1" indent="0">
              <a:lnSpc>
                <a:spcPts val="2300"/>
              </a:lnSpc>
              <a:buNone/>
            </a:pPr>
            <a:endParaRPr lang="en-US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" name="Pilus pulling DNA  CREDIT Ankur Dalia Indiana Univers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104" y="1058864"/>
            <a:ext cx="4530205" cy="231229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 rot="21017950">
            <a:off x="8753863" y="3973436"/>
            <a:ext cx="1435008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cs-CZ" sz="2400" b="1" dirty="0">
                <a:solidFill>
                  <a:srgbClr val="FF0000"/>
                </a:solidFill>
              </a:rPr>
              <a:t>ANY DNA!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248128" y="1106826"/>
            <a:ext cx="397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Eras Bold ITC" panose="020B0907030504020204" pitchFamily="34" charset="0"/>
              </a:rPr>
              <a:t>Vibrio </a:t>
            </a:r>
            <a:r>
              <a:rPr lang="cs-CZ" i="1" dirty="0" err="1">
                <a:solidFill>
                  <a:schemeClr val="bg1"/>
                </a:solidFill>
                <a:latin typeface="Eras Bold ITC" panose="020B0907030504020204" pitchFamily="34" charset="0"/>
              </a:rPr>
              <a:t>cholerae</a:t>
            </a:r>
            <a:r>
              <a:rPr lang="cs-CZ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Eras Bold ITC" panose="020B0907030504020204" pitchFamily="34" charset="0"/>
              </a:rPr>
              <a:t>hunting</a:t>
            </a:r>
            <a:r>
              <a:rPr lang="cs-CZ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Eras Bold ITC" panose="020B0907030504020204" pitchFamily="34" charset="0"/>
              </a:rPr>
              <a:t>for</a:t>
            </a:r>
            <a:r>
              <a:rPr lang="cs-CZ" dirty="0">
                <a:solidFill>
                  <a:schemeClr val="bg1"/>
                </a:solidFill>
                <a:latin typeface="Eras Bold ITC" panose="020B0907030504020204" pitchFamily="34" charset="0"/>
              </a:rPr>
              <a:t> DNA</a:t>
            </a:r>
          </a:p>
        </p:txBody>
      </p:sp>
    </p:spTree>
    <p:extLst>
      <p:ext uri="{BB962C8B-B14F-4D97-AF65-F5344CB8AC3E}">
        <p14:creationId xmlns:p14="http://schemas.microsoft.com/office/powerpoint/2010/main" val="59564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91344" y="3664230"/>
            <a:ext cx="11089232" cy="302433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4082" y="62999"/>
            <a:ext cx="8686800" cy="838200"/>
          </a:xfrm>
        </p:spPr>
        <p:txBody>
          <a:bodyPr/>
          <a:lstStyle/>
          <a:p>
            <a:r>
              <a:rPr lang="cs-CZ" dirty="0" err="1" smtClean="0"/>
              <a:t>Horizontal</a:t>
            </a:r>
            <a:r>
              <a:rPr lang="cs-CZ" dirty="0" smtClean="0"/>
              <a:t> gene transfer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344" y="836713"/>
            <a:ext cx="11793392" cy="6021287"/>
          </a:xfrm>
        </p:spPr>
        <p:txBody>
          <a:bodyPr>
            <a:normAutofit fontScale="3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5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Conjugative</a:t>
            </a:r>
            <a:r>
              <a:rPr lang="cs-CZ" sz="5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5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plasmids</a:t>
            </a:r>
            <a:r>
              <a:rPr lang="cs-CZ" sz="5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(and </a:t>
            </a:r>
            <a:r>
              <a:rPr lang="cs-CZ" sz="5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transposons</a:t>
            </a:r>
            <a:r>
              <a:rPr lang="cs-CZ" sz="5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5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Bacteriophages</a:t>
            </a:r>
            <a:endParaRPr lang="cs-CZ" sz="5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5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DNA </a:t>
            </a:r>
            <a:r>
              <a:rPr lang="cs-CZ" sz="5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5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5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any</a:t>
            </a:r>
            <a:r>
              <a:rPr lang="cs-CZ" sz="5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5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origin</a:t>
            </a:r>
            <a:r>
              <a:rPr lang="cs-CZ" sz="5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by natural </a:t>
            </a:r>
            <a:r>
              <a:rPr lang="cs-CZ" sz="5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transfomation</a:t>
            </a:r>
            <a:endParaRPr lang="cs-CZ" sz="5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14350" indent="-514350">
              <a:lnSpc>
                <a:spcPts val="1200"/>
              </a:lnSpc>
              <a:buFont typeface="+mj-lt"/>
              <a:buAutoNum type="arabicPeriod"/>
            </a:pPr>
            <a:endParaRPr lang="cs-CZ" sz="5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14350" indent="-514350">
              <a:buNone/>
            </a:pPr>
            <a:r>
              <a:rPr lang="cs-CZ" sz="8600" b="1" cap="all" dirty="0"/>
              <a:t>4. Mobile </a:t>
            </a:r>
            <a:r>
              <a:rPr lang="cs-CZ" sz="8600" b="1" cap="all" dirty="0" err="1"/>
              <a:t>genetic</a:t>
            </a:r>
            <a:r>
              <a:rPr lang="cs-CZ" sz="8600" b="1" cap="all" dirty="0"/>
              <a:t> </a:t>
            </a:r>
            <a:r>
              <a:rPr lang="cs-CZ" sz="8600" b="1" cap="all" dirty="0" err="1"/>
              <a:t>elements</a:t>
            </a:r>
            <a:endParaRPr lang="cs-CZ" sz="8600" b="1" cap="all" dirty="0"/>
          </a:p>
          <a:p>
            <a:pPr marL="0" indent="0">
              <a:buNone/>
            </a:pPr>
            <a:r>
              <a:rPr lang="cs-CZ" sz="7400" b="1" u="sng" dirty="0">
                <a:solidFill>
                  <a:srgbClr val="C00000"/>
                </a:solidFill>
              </a:rPr>
              <a:t>1</a:t>
            </a:r>
            <a:r>
              <a:rPr lang="cs-CZ" sz="6200" b="1" u="sng" dirty="0">
                <a:solidFill>
                  <a:srgbClr val="C00000"/>
                </a:solidFill>
              </a:rPr>
              <a:t>. INSERTION SEQUENCES, IS</a:t>
            </a:r>
          </a:p>
          <a:p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Small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(1 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kbp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), </a:t>
            </a:r>
            <a:r>
              <a:rPr lang="en-US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surrounded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by 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inverted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repeats</a:t>
            </a:r>
            <a:endParaRPr lang="cs-CZ" sz="5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Transposase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gene, 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control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frequency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transposition</a:t>
            </a:r>
            <a:endParaRPr lang="cs-CZ" sz="5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Insertion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inactivation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genes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operons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deletions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inversions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cs-CZ" sz="55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mutagenic</a:t>
            </a:r>
            <a:r>
              <a:rPr lang="cs-CZ" sz="5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endParaRPr lang="cs-CZ" sz="5500" dirty="0"/>
          </a:p>
          <a:p>
            <a:pPr marL="0" indent="0">
              <a:buNone/>
            </a:pPr>
            <a:r>
              <a:rPr lang="cs-CZ" sz="6200" b="1" u="sng" dirty="0">
                <a:solidFill>
                  <a:srgbClr val="C00000"/>
                </a:solidFill>
              </a:rPr>
              <a:t>2. TRANSPOSONS, </a:t>
            </a:r>
            <a:r>
              <a:rPr lang="cs-CZ" sz="6200" b="1" u="sng" dirty="0" err="1">
                <a:solidFill>
                  <a:srgbClr val="C00000"/>
                </a:solidFill>
              </a:rPr>
              <a:t>transposable</a:t>
            </a:r>
            <a:r>
              <a:rPr lang="cs-CZ" sz="6200" b="1" u="sng" dirty="0">
                <a:solidFill>
                  <a:srgbClr val="C00000"/>
                </a:solidFill>
              </a:rPr>
              <a:t> </a:t>
            </a:r>
            <a:r>
              <a:rPr lang="cs-CZ" sz="6200" b="1" u="sng" dirty="0" err="1">
                <a:solidFill>
                  <a:srgbClr val="C00000"/>
                </a:solidFill>
              </a:rPr>
              <a:t>elements</a:t>
            </a:r>
            <a:r>
              <a:rPr lang="cs-CZ" sz="6200" b="1" u="sng" dirty="0">
                <a:solidFill>
                  <a:srgbClr val="C00000"/>
                </a:solidFill>
              </a:rPr>
              <a:t>, </a:t>
            </a:r>
            <a:r>
              <a:rPr lang="cs-CZ" sz="6200" b="1" u="sng" dirty="0" err="1">
                <a:solidFill>
                  <a:srgbClr val="C00000"/>
                </a:solidFill>
              </a:rPr>
              <a:t>Tn</a:t>
            </a:r>
            <a:endParaRPr lang="cs-CZ" sz="6200" b="1" u="sng" dirty="0">
              <a:solidFill>
                <a:srgbClr val="C00000"/>
              </a:solidFill>
            </a:endParaRPr>
          </a:p>
          <a:p>
            <a:r>
              <a:rPr lang="cs-CZ" sz="5500" dirty="0" err="1"/>
              <a:t>Bigger</a:t>
            </a:r>
            <a:r>
              <a:rPr lang="cs-CZ" sz="5500" dirty="0"/>
              <a:t>, </a:t>
            </a:r>
            <a:r>
              <a:rPr lang="cs-CZ" sz="5500" dirty="0" err="1"/>
              <a:t>several</a:t>
            </a:r>
            <a:r>
              <a:rPr lang="cs-CZ" sz="5500" dirty="0"/>
              <a:t> </a:t>
            </a:r>
            <a:r>
              <a:rPr lang="cs-CZ" sz="5500" dirty="0" err="1"/>
              <a:t>kbp</a:t>
            </a:r>
            <a:endParaRPr lang="cs-CZ" sz="5500" dirty="0"/>
          </a:p>
          <a:p>
            <a:r>
              <a:rPr lang="cs-CZ" sz="5500" dirty="0" err="1"/>
              <a:t>Essential</a:t>
            </a:r>
            <a:r>
              <a:rPr lang="cs-CZ" sz="5500" dirty="0"/>
              <a:t> </a:t>
            </a:r>
            <a:r>
              <a:rPr lang="cs-CZ" sz="5500" dirty="0" err="1"/>
              <a:t>genes</a:t>
            </a:r>
            <a:r>
              <a:rPr lang="cs-CZ" sz="5500" dirty="0"/>
              <a:t> as IS </a:t>
            </a:r>
            <a:r>
              <a:rPr lang="cs-CZ" sz="5500" b="1" dirty="0"/>
              <a:t>+ </a:t>
            </a:r>
            <a:r>
              <a:rPr lang="cs-CZ" sz="5500" b="1" dirty="0" err="1"/>
              <a:t>adaptive</a:t>
            </a:r>
            <a:r>
              <a:rPr lang="cs-CZ" sz="5500" b="1" dirty="0"/>
              <a:t> </a:t>
            </a:r>
            <a:r>
              <a:rPr lang="cs-CZ" sz="5500" b="1" dirty="0" err="1"/>
              <a:t>genes</a:t>
            </a:r>
            <a:r>
              <a:rPr lang="cs-CZ" sz="5500" b="1" dirty="0"/>
              <a:t> </a:t>
            </a:r>
            <a:r>
              <a:rPr lang="cs-CZ" sz="5500" dirty="0"/>
              <a:t>– </a:t>
            </a:r>
            <a:r>
              <a:rPr lang="cs-CZ" sz="5500" dirty="0" err="1"/>
              <a:t>antibiotic</a:t>
            </a:r>
            <a:r>
              <a:rPr lang="cs-CZ" sz="5500" dirty="0"/>
              <a:t> resistence, </a:t>
            </a:r>
            <a:r>
              <a:rPr lang="cs-CZ" sz="5500" dirty="0" err="1"/>
              <a:t>aminoacid</a:t>
            </a:r>
            <a:r>
              <a:rPr lang="cs-CZ" sz="5500" dirty="0"/>
              <a:t> </a:t>
            </a:r>
            <a:r>
              <a:rPr lang="cs-CZ" sz="5500" dirty="0" err="1"/>
              <a:t>biosynthesis</a:t>
            </a:r>
            <a:r>
              <a:rPr lang="cs-CZ" sz="5500" dirty="0"/>
              <a:t>, </a:t>
            </a:r>
            <a:r>
              <a:rPr lang="cs-CZ" sz="5500" dirty="0" err="1"/>
              <a:t>sugar</a:t>
            </a:r>
            <a:r>
              <a:rPr lang="cs-CZ" sz="5500" dirty="0"/>
              <a:t> </a:t>
            </a:r>
            <a:r>
              <a:rPr lang="cs-CZ" sz="5500" dirty="0" err="1"/>
              <a:t>utilization</a:t>
            </a:r>
            <a:r>
              <a:rPr lang="cs-CZ" sz="5500" dirty="0"/>
              <a:t>, </a:t>
            </a:r>
            <a:r>
              <a:rPr lang="cs-CZ" sz="5500" dirty="0" err="1"/>
              <a:t>enterotoxins</a:t>
            </a:r>
            <a:r>
              <a:rPr lang="cs-CZ" sz="5500" dirty="0"/>
              <a:t>, </a:t>
            </a:r>
            <a:r>
              <a:rPr lang="cs-CZ" sz="5500" dirty="0" err="1"/>
              <a:t>adhesive</a:t>
            </a:r>
            <a:r>
              <a:rPr lang="cs-CZ" sz="5500" dirty="0"/>
              <a:t> </a:t>
            </a:r>
            <a:r>
              <a:rPr lang="cs-CZ" sz="5500" dirty="0" err="1"/>
              <a:t>fimbriae</a:t>
            </a:r>
            <a:r>
              <a:rPr lang="cs-CZ" sz="5500" dirty="0"/>
              <a:t> and </a:t>
            </a:r>
            <a:r>
              <a:rPr lang="cs-CZ" sz="5500" dirty="0" err="1"/>
              <a:t>other</a:t>
            </a:r>
            <a:r>
              <a:rPr lang="cs-CZ" sz="5500" dirty="0"/>
              <a:t> virulence </a:t>
            </a:r>
            <a:r>
              <a:rPr lang="cs-CZ" sz="5500" dirty="0" err="1"/>
              <a:t>factors</a:t>
            </a:r>
            <a:endParaRPr lang="cs-CZ" sz="5500" dirty="0"/>
          </a:p>
          <a:p>
            <a:pPr marL="400050" lvl="1" indent="0">
              <a:buNone/>
            </a:pPr>
            <a:r>
              <a:rPr lang="cs-CZ" sz="7000" b="1" u="sng" dirty="0">
                <a:solidFill>
                  <a:srgbClr val="C00000"/>
                </a:solidFill>
              </a:rPr>
              <a:t>INTEGRONS</a:t>
            </a:r>
          </a:p>
          <a:p>
            <a:pPr marL="1085850" lvl="1" indent="-685800"/>
            <a:r>
              <a:rPr lang="cs-CZ" sz="5600" dirty="0"/>
              <a:t>Tn with site-specific integration – often transfer antibiotic resistance</a:t>
            </a:r>
          </a:p>
          <a:p>
            <a:pPr marL="400050" lvl="1" indent="0">
              <a:buNone/>
            </a:pPr>
            <a:r>
              <a:rPr lang="cs-CZ" sz="7000" b="1" u="sng" dirty="0">
                <a:solidFill>
                  <a:srgbClr val="C00000"/>
                </a:solidFill>
              </a:rPr>
              <a:t>CONSTINS</a:t>
            </a:r>
            <a:r>
              <a:rPr lang="cs-CZ" sz="5600" dirty="0"/>
              <a:t> – </a:t>
            </a:r>
            <a:r>
              <a:rPr lang="cs-CZ" sz="5600" b="1" dirty="0" err="1"/>
              <a:t>CON</a:t>
            </a:r>
            <a:r>
              <a:rPr lang="cs-CZ" sz="5600" dirty="0" err="1"/>
              <a:t>jugative</a:t>
            </a:r>
            <a:r>
              <a:rPr lang="cs-CZ" sz="5600" dirty="0"/>
              <a:t> </a:t>
            </a:r>
            <a:r>
              <a:rPr lang="cs-CZ" sz="5600" b="1" dirty="0" err="1"/>
              <a:t>S</a:t>
            </a:r>
            <a:r>
              <a:rPr lang="cs-CZ" sz="5600" dirty="0" err="1"/>
              <a:t>elf-</a:t>
            </a:r>
            <a:r>
              <a:rPr lang="cs-CZ" sz="5600" b="1" dirty="0" err="1"/>
              <a:t>T</a:t>
            </a:r>
            <a:r>
              <a:rPr lang="cs-CZ" sz="5600" dirty="0" err="1"/>
              <a:t>ransmissible</a:t>
            </a:r>
            <a:r>
              <a:rPr lang="cs-CZ" sz="5600" dirty="0"/>
              <a:t> </a:t>
            </a:r>
            <a:r>
              <a:rPr lang="cs-CZ" sz="5600" b="1" dirty="0" err="1"/>
              <a:t>IN</a:t>
            </a:r>
            <a:r>
              <a:rPr lang="cs-CZ" sz="5600" dirty="0" err="1"/>
              <a:t>tegrating</a:t>
            </a:r>
            <a:r>
              <a:rPr lang="cs-CZ" sz="5600" dirty="0"/>
              <a:t> </a:t>
            </a:r>
          </a:p>
          <a:p>
            <a:pPr marL="1085850" lvl="1" indent="-685800"/>
            <a:r>
              <a:rPr lang="cs-CZ" sz="5600" dirty="0"/>
              <a:t>Gram </a:t>
            </a:r>
            <a:r>
              <a:rPr lang="cs-CZ" sz="5600" dirty="0" err="1"/>
              <a:t>negatives</a:t>
            </a:r>
            <a:r>
              <a:rPr lang="cs-CZ" sz="5600" dirty="0"/>
              <a:t>, </a:t>
            </a:r>
            <a:r>
              <a:rPr lang="cs-CZ" sz="5600" dirty="0" err="1"/>
              <a:t>e.g</a:t>
            </a:r>
            <a:r>
              <a:rPr lang="cs-CZ" sz="5600" dirty="0"/>
              <a:t>. </a:t>
            </a:r>
            <a:r>
              <a:rPr lang="cs-CZ" sz="5600" b="1" dirty="0"/>
              <a:t>STX </a:t>
            </a:r>
            <a:r>
              <a:rPr lang="cs-CZ" sz="5600" b="1" dirty="0" err="1"/>
              <a:t>elements</a:t>
            </a:r>
            <a:r>
              <a:rPr lang="cs-CZ" sz="5600" b="1" dirty="0"/>
              <a:t> </a:t>
            </a:r>
            <a:r>
              <a:rPr lang="cs-CZ" sz="5600" b="1" dirty="0" err="1"/>
              <a:t>of</a:t>
            </a:r>
            <a:r>
              <a:rPr lang="cs-CZ" sz="5600" b="1" dirty="0"/>
              <a:t> </a:t>
            </a:r>
            <a:r>
              <a:rPr lang="cs-CZ" sz="5600" b="1" i="1" dirty="0"/>
              <a:t>Vibrio </a:t>
            </a:r>
            <a:r>
              <a:rPr lang="cs-CZ" sz="5600" b="1" i="1" dirty="0" err="1"/>
              <a:t>cholerae</a:t>
            </a:r>
            <a:endParaRPr lang="cs-CZ" sz="5600" b="1" i="1" dirty="0"/>
          </a:p>
          <a:p>
            <a:pPr marL="1085850" lvl="1" indent="-685800"/>
            <a:r>
              <a:rPr lang="cs-CZ" sz="5600" dirty="0" err="1"/>
              <a:t>Conjugation</a:t>
            </a:r>
            <a:r>
              <a:rPr lang="cs-CZ" sz="5600" dirty="0"/>
              <a:t>, </a:t>
            </a:r>
            <a:r>
              <a:rPr lang="cs-CZ" sz="5600" dirty="0" err="1"/>
              <a:t>phage</a:t>
            </a:r>
            <a:r>
              <a:rPr lang="cs-CZ" sz="5600" dirty="0"/>
              <a:t>-type </a:t>
            </a:r>
            <a:r>
              <a:rPr lang="cs-CZ" sz="5600" dirty="0" err="1"/>
              <a:t>integrase</a:t>
            </a:r>
            <a:r>
              <a:rPr lang="cs-CZ" sz="5600" dirty="0"/>
              <a:t>, </a:t>
            </a:r>
            <a:r>
              <a:rPr lang="cs-CZ" sz="5600" dirty="0" err="1"/>
              <a:t>huge</a:t>
            </a:r>
            <a:r>
              <a:rPr lang="cs-CZ" sz="5600" dirty="0"/>
              <a:t>, </a:t>
            </a:r>
            <a:r>
              <a:rPr lang="cs-CZ" sz="5600" dirty="0" err="1"/>
              <a:t>about</a:t>
            </a:r>
            <a:r>
              <a:rPr lang="cs-CZ" sz="5600" dirty="0"/>
              <a:t> 70 </a:t>
            </a:r>
            <a:r>
              <a:rPr lang="cs-CZ" sz="5600" dirty="0" err="1"/>
              <a:t>genes</a:t>
            </a:r>
            <a:r>
              <a:rPr lang="cs-CZ" sz="5600" dirty="0"/>
              <a:t> – </a:t>
            </a:r>
            <a:r>
              <a:rPr lang="cs-CZ" sz="5600" b="1" dirty="0"/>
              <a:t>atb </a:t>
            </a:r>
            <a:r>
              <a:rPr lang="cs-CZ" sz="5600" b="1" dirty="0" err="1"/>
              <a:t>resistance</a:t>
            </a:r>
            <a:endParaRPr lang="cs-CZ" sz="5600" b="1" dirty="0"/>
          </a:p>
          <a:p>
            <a:pPr marL="1085850" lvl="1" indent="-685800"/>
            <a:r>
              <a:rPr lang="cs-CZ" sz="5600" dirty="0" err="1"/>
              <a:t>Present</a:t>
            </a:r>
            <a:r>
              <a:rPr lang="cs-CZ" sz="5600" dirty="0"/>
              <a:t> in </a:t>
            </a:r>
            <a:r>
              <a:rPr lang="cs-CZ" sz="5600" dirty="0" err="1"/>
              <a:t>the</a:t>
            </a:r>
            <a:r>
              <a:rPr lang="cs-CZ" sz="5600" dirty="0"/>
              <a:t> </a:t>
            </a:r>
            <a:r>
              <a:rPr lang="cs-CZ" sz="5600" dirty="0" err="1"/>
              <a:t>epidemic</a:t>
            </a:r>
            <a:r>
              <a:rPr lang="cs-CZ" sz="5600" dirty="0"/>
              <a:t> </a:t>
            </a:r>
            <a:r>
              <a:rPr lang="cs-CZ" sz="5600" dirty="0" err="1"/>
              <a:t>strain</a:t>
            </a:r>
            <a:r>
              <a:rPr lang="cs-CZ" sz="5600" dirty="0"/>
              <a:t> El Tor</a:t>
            </a:r>
            <a:endParaRPr lang="en-US" sz="5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5" name="Picture 4" descr="http://image.slidesharecdn.com/111-121025145846-phpapp01/95/transposons-complete-ppt-56-638.jpg?cb=1351177194"/>
          <p:cNvPicPr>
            <a:picLocks noChangeAspect="1" noChangeArrowheads="1"/>
          </p:cNvPicPr>
          <p:nvPr/>
        </p:nvPicPr>
        <p:blipFill>
          <a:blip r:embed="rId2" cstate="print"/>
          <a:srcRect l="4740" t="26831" r="5205" b="27400"/>
          <a:stretch>
            <a:fillRect/>
          </a:stretch>
        </p:blipFill>
        <p:spPr bwMode="auto">
          <a:xfrm>
            <a:off x="7968208" y="769994"/>
            <a:ext cx="3636578" cy="1044956"/>
          </a:xfrm>
          <a:prstGeom prst="rect">
            <a:avLst/>
          </a:prstGeom>
          <a:noFill/>
        </p:spPr>
      </p:pic>
      <p:pic>
        <p:nvPicPr>
          <p:cNvPr id="6" name="Picture 4" descr="https://farm8.staticflickr.com/7504/16028656708_525ba8cb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8208" y="1988840"/>
            <a:ext cx="3627343" cy="1179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849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CHANGES in </a:t>
            </a:r>
            <a:r>
              <a:rPr lang="cs-CZ" dirty="0" err="1" smtClean="0"/>
              <a:t>genomes</a:t>
            </a:r>
            <a:r>
              <a:rPr lang="cs-CZ" dirty="0" smtClean="0"/>
              <a:t> - </a:t>
            </a:r>
            <a:r>
              <a:rPr lang="cs-CZ" dirty="0" err="1" smtClean="0"/>
              <a:t>evolution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9416" y="1844824"/>
            <a:ext cx="10729192" cy="48760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800" b="1" dirty="0">
                <a:solidFill>
                  <a:srgbClr val="C00000"/>
                </a:solidFill>
              </a:rPr>
              <a:t>RECOMBINATION			MUTATION</a:t>
            </a:r>
          </a:p>
          <a:p>
            <a:pPr marL="0" indent="0">
              <a:lnSpc>
                <a:spcPts val="1800"/>
              </a:lnSpc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cs-CZ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b="1" u="sng" dirty="0" smtClean="0">
                <a:solidFill>
                  <a:srgbClr val="C00000"/>
                </a:solidFill>
              </a:rPr>
              <a:t>1. RECOMBINATION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sz="2600" dirty="0" err="1"/>
              <a:t>newly</a:t>
            </a:r>
            <a:r>
              <a:rPr lang="cs-CZ" sz="2600" dirty="0"/>
              <a:t> </a:t>
            </a:r>
            <a:r>
              <a:rPr lang="cs-CZ" sz="2600" dirty="0" err="1"/>
              <a:t>acquirred</a:t>
            </a:r>
            <a:r>
              <a:rPr lang="cs-CZ" sz="2600" dirty="0"/>
              <a:t> DNA </a:t>
            </a:r>
            <a:r>
              <a:rPr lang="cs-CZ" sz="2600" dirty="0" err="1"/>
              <a:t>recombines</a:t>
            </a:r>
            <a:r>
              <a:rPr lang="cs-CZ" sz="2600" dirty="0"/>
              <a:t> </a:t>
            </a:r>
            <a:r>
              <a:rPr lang="cs-CZ" sz="2600" dirty="0" err="1"/>
              <a:t>with</a:t>
            </a:r>
            <a:r>
              <a:rPr lang="cs-CZ" sz="2600" dirty="0"/>
              <a:t>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old</a:t>
            </a:r>
            <a:r>
              <a:rPr lang="cs-CZ" sz="2600" dirty="0"/>
              <a:t> </a:t>
            </a:r>
            <a:r>
              <a:rPr lang="cs-CZ" sz="2600" dirty="0" err="1"/>
              <a:t>one</a:t>
            </a:r>
            <a:endParaRPr lang="cs-CZ" sz="2600" dirty="0"/>
          </a:p>
          <a:p>
            <a:pPr>
              <a:buFont typeface="Wingdings" panose="05000000000000000000" pitchFamily="2" charset="2"/>
              <a:buChar char="à"/>
            </a:pPr>
            <a:r>
              <a:rPr lang="cs-CZ" sz="2600" b="1" dirty="0"/>
              <a:t>Exchange </a:t>
            </a:r>
            <a:r>
              <a:rPr lang="cs-CZ" sz="2600" b="1" dirty="0" err="1"/>
              <a:t>of</a:t>
            </a:r>
            <a:r>
              <a:rPr lang="cs-CZ" sz="2600" b="1" dirty="0"/>
              <a:t> </a:t>
            </a:r>
            <a:r>
              <a:rPr lang="cs-CZ" sz="2600" b="1" dirty="0" err="1"/>
              <a:t>parts</a:t>
            </a:r>
            <a:r>
              <a:rPr lang="cs-CZ" sz="2600" b="1" dirty="0"/>
              <a:t>, </a:t>
            </a:r>
            <a:r>
              <a:rPr lang="cs-CZ" sz="2600" b="1" dirty="0" err="1"/>
              <a:t>or</a:t>
            </a:r>
            <a:r>
              <a:rPr lang="cs-CZ" sz="2600" b="1" dirty="0"/>
              <a:t> </a:t>
            </a:r>
            <a:r>
              <a:rPr lang="cs-CZ" sz="2600" b="1" dirty="0" err="1"/>
              <a:t>new</a:t>
            </a:r>
            <a:r>
              <a:rPr lang="cs-CZ" sz="2600" b="1" dirty="0"/>
              <a:t> </a:t>
            </a:r>
            <a:r>
              <a:rPr lang="cs-CZ" sz="2600" b="1" dirty="0" err="1"/>
              <a:t>spatial</a:t>
            </a:r>
            <a:r>
              <a:rPr lang="cs-CZ" sz="2600" b="1" dirty="0"/>
              <a:t> </a:t>
            </a:r>
            <a:r>
              <a:rPr lang="cs-CZ" sz="2600" b="1" dirty="0" err="1"/>
              <a:t>organisation</a:t>
            </a:r>
            <a:endParaRPr lang="en-US" sz="2600" b="1" dirty="0"/>
          </a:p>
          <a:p>
            <a:pPr>
              <a:buFont typeface="Wingdings" panose="05000000000000000000" pitchFamily="2" charset="2"/>
              <a:buChar char="à"/>
            </a:pPr>
            <a:endParaRPr lang="cs-CZ" sz="2600" b="1" dirty="0"/>
          </a:p>
          <a:p>
            <a:pPr marL="514350" indent="-514350">
              <a:buAutoNum type="arabicPeriod"/>
            </a:pPr>
            <a:r>
              <a:rPr lang="cs-CZ" sz="2600" b="1" u="sng" dirty="0" err="1">
                <a:solidFill>
                  <a:srgbClr val="C00000"/>
                </a:solidFill>
              </a:rPr>
              <a:t>Homologous</a:t>
            </a:r>
            <a:r>
              <a:rPr lang="cs-CZ" sz="2600" b="1" u="sng" dirty="0">
                <a:solidFill>
                  <a:srgbClr val="C00000"/>
                </a:solidFill>
              </a:rPr>
              <a:t>, </a:t>
            </a:r>
            <a:r>
              <a:rPr lang="cs-CZ" sz="2600" b="1" u="sng" dirty="0" err="1">
                <a:solidFill>
                  <a:srgbClr val="C00000"/>
                </a:solidFill>
              </a:rPr>
              <a:t>legitimate</a:t>
            </a:r>
            <a:r>
              <a:rPr lang="en-US" sz="2600" b="1" u="sng" dirty="0">
                <a:solidFill>
                  <a:srgbClr val="C00000"/>
                </a:solidFill>
              </a:rPr>
              <a:t> </a:t>
            </a:r>
            <a:r>
              <a:rPr lang="cs-CZ" sz="2600" b="1" u="sng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sz="2600" b="1" u="sng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cs-CZ" sz="2600" dirty="0" err="1"/>
              <a:t>between</a:t>
            </a:r>
            <a:r>
              <a:rPr lang="cs-CZ" sz="2600" dirty="0"/>
              <a:t> </a:t>
            </a:r>
            <a:r>
              <a:rPr lang="cs-CZ" sz="2600" dirty="0" err="1"/>
              <a:t>homologous</a:t>
            </a:r>
            <a:r>
              <a:rPr lang="cs-CZ" sz="2600" dirty="0"/>
              <a:t> DNA </a:t>
            </a:r>
            <a:r>
              <a:rPr lang="cs-CZ" sz="2600" dirty="0" err="1"/>
              <a:t>sequences</a:t>
            </a:r>
            <a:endParaRPr lang="cs-CZ" sz="2600" dirty="0"/>
          </a:p>
          <a:p>
            <a:pPr marL="720725" lvl="1" indent="-320675"/>
            <a:r>
              <a:rPr lang="cs-CZ" sz="2600" b="1" dirty="0"/>
              <a:t>host enzyme </a:t>
            </a:r>
            <a:r>
              <a:rPr lang="cs-CZ" sz="2600" b="1" dirty="0" err="1"/>
              <a:t>systems</a:t>
            </a:r>
            <a:r>
              <a:rPr lang="cs-CZ" sz="2600" b="1" dirty="0"/>
              <a:t> </a:t>
            </a:r>
            <a:r>
              <a:rPr lang="cs-CZ" sz="1900" dirty="0"/>
              <a:t>(</a:t>
            </a:r>
            <a:r>
              <a:rPr lang="cs-CZ" sz="1900" i="1" dirty="0" err="1"/>
              <a:t>rec</a:t>
            </a:r>
            <a:r>
              <a:rPr lang="cs-CZ" sz="1900" dirty="0"/>
              <a:t> </a:t>
            </a:r>
            <a:r>
              <a:rPr lang="cs-CZ" sz="1900" dirty="0" err="1"/>
              <a:t>genes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recombination</a:t>
            </a:r>
            <a:r>
              <a:rPr lang="cs-CZ" sz="1900" dirty="0"/>
              <a:t> </a:t>
            </a:r>
            <a:r>
              <a:rPr lang="cs-CZ" sz="1900" dirty="0" err="1"/>
              <a:t>repair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</a:t>
            </a:r>
            <a:r>
              <a:rPr lang="cs-CZ" sz="1900" dirty="0" err="1"/>
              <a:t>damaged</a:t>
            </a:r>
            <a:r>
              <a:rPr lang="cs-CZ" sz="1900" dirty="0"/>
              <a:t> DNA) </a:t>
            </a:r>
            <a:endParaRPr lang="en-US" sz="1900" dirty="0"/>
          </a:p>
          <a:p>
            <a:pPr marL="914400" lvl="1" indent="-514350"/>
            <a:endParaRPr lang="cs-CZ" sz="1700" dirty="0"/>
          </a:p>
          <a:p>
            <a:pPr marL="514350" indent="-514350">
              <a:buFont typeface="+mj-lt"/>
              <a:buAutoNum type="arabicPeriod"/>
            </a:pPr>
            <a:r>
              <a:rPr lang="cs-CZ" sz="2600" b="1" u="sng" dirty="0">
                <a:solidFill>
                  <a:srgbClr val="C00000"/>
                </a:solidFill>
              </a:rPr>
              <a:t>Non-</a:t>
            </a:r>
            <a:r>
              <a:rPr lang="cs-CZ" sz="2600" b="1" u="sng" dirty="0" err="1">
                <a:solidFill>
                  <a:srgbClr val="C00000"/>
                </a:solidFill>
              </a:rPr>
              <a:t>homologous</a:t>
            </a:r>
            <a:r>
              <a:rPr lang="cs-CZ" sz="2600" b="1" u="sng" dirty="0">
                <a:solidFill>
                  <a:srgbClr val="C00000"/>
                </a:solidFill>
              </a:rPr>
              <a:t>, </a:t>
            </a:r>
            <a:r>
              <a:rPr lang="cs-CZ" sz="2600" b="1" u="sng" dirty="0" err="1">
                <a:solidFill>
                  <a:srgbClr val="C00000"/>
                </a:solidFill>
              </a:rPr>
              <a:t>illegitimate</a:t>
            </a:r>
            <a:endParaRPr lang="cs-CZ" sz="2600" b="1" u="sng" dirty="0">
              <a:solidFill>
                <a:srgbClr val="C00000"/>
              </a:solidFill>
            </a:endParaRPr>
          </a:p>
          <a:p>
            <a:pPr lvl="1"/>
            <a:r>
              <a:rPr lang="cs-CZ" sz="2600" b="1" dirty="0" err="1"/>
              <a:t>site-specific</a:t>
            </a:r>
            <a:r>
              <a:rPr lang="cs-CZ" sz="2600" b="1" dirty="0"/>
              <a:t> </a:t>
            </a:r>
            <a:r>
              <a:rPr lang="cs-CZ" sz="2600" b="1" dirty="0" err="1"/>
              <a:t>recombinases</a:t>
            </a:r>
            <a:r>
              <a:rPr lang="cs-CZ" sz="2600" dirty="0"/>
              <a:t>, </a:t>
            </a:r>
            <a:r>
              <a:rPr lang="cs-CZ" sz="2200" dirty="0" err="1"/>
              <a:t>encoded</a:t>
            </a:r>
            <a:r>
              <a:rPr lang="cs-CZ" sz="2200" dirty="0"/>
              <a:t> by </a:t>
            </a:r>
            <a:r>
              <a:rPr lang="cs-CZ" sz="2200" dirty="0" err="1"/>
              <a:t>Tn</a:t>
            </a:r>
            <a:r>
              <a:rPr lang="cs-CZ" sz="2200" dirty="0"/>
              <a:t>, IS, </a:t>
            </a:r>
            <a:r>
              <a:rPr lang="cs-CZ" sz="2200" dirty="0" err="1"/>
              <a:t>bacteriophages</a:t>
            </a:r>
            <a:endParaRPr lang="en-US" sz="2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" name="Šipka doleva a nahoru 5"/>
          <p:cNvSpPr/>
          <p:nvPr/>
        </p:nvSpPr>
        <p:spPr>
          <a:xfrm rot="13619769">
            <a:off x="4477382" y="1161056"/>
            <a:ext cx="1415885" cy="1465421"/>
          </a:xfrm>
          <a:prstGeom prst="leftUpArrow">
            <a:avLst>
              <a:gd name="adj1" fmla="val 8798"/>
              <a:gd name="adj2" fmla="val 1664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2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CHANGES in </a:t>
            </a:r>
            <a:r>
              <a:rPr lang="cs-CZ" dirty="0" err="1" smtClean="0"/>
              <a:t>genomes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384" y="1295400"/>
            <a:ext cx="11521280" cy="571610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5100" b="1" u="sng" dirty="0">
                <a:solidFill>
                  <a:srgbClr val="C00000"/>
                </a:solidFill>
              </a:rPr>
              <a:t>2. MUTATION</a:t>
            </a:r>
          </a:p>
          <a:p>
            <a:pPr marL="0" indent="0">
              <a:buNone/>
            </a:pPr>
            <a:r>
              <a:rPr lang="cs-CZ" dirty="0" err="1" smtClean="0"/>
              <a:t>Stable</a:t>
            </a:r>
            <a:r>
              <a:rPr lang="cs-CZ" dirty="0" smtClean="0"/>
              <a:t>, </a:t>
            </a:r>
            <a:r>
              <a:rPr lang="cs-CZ" dirty="0" err="1" smtClean="0"/>
              <a:t>hereditary</a:t>
            </a:r>
            <a:r>
              <a:rPr lang="cs-CZ" dirty="0" smtClean="0"/>
              <a:t> DNA </a:t>
            </a:r>
            <a:r>
              <a:rPr lang="cs-CZ" dirty="0" err="1" smtClean="0"/>
              <a:t>changes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Classification</a:t>
            </a:r>
            <a:r>
              <a:rPr lang="cs-CZ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err="1" smtClean="0"/>
              <a:t>vital</a:t>
            </a:r>
            <a:r>
              <a:rPr lang="cs-CZ" b="1" dirty="0" smtClean="0"/>
              <a:t> x </a:t>
            </a:r>
            <a:r>
              <a:rPr lang="cs-CZ" b="1" dirty="0" err="1" smtClean="0"/>
              <a:t>lethal</a:t>
            </a:r>
            <a:endParaRPr lang="cs-CZ" b="1" dirty="0" smtClean="0"/>
          </a:p>
          <a:p>
            <a:pPr marL="514350" indent="-514350">
              <a:buFont typeface="+mj-lt"/>
              <a:buAutoNum type="arabicPeriod"/>
            </a:pPr>
            <a:r>
              <a:rPr lang="cs-CZ" b="1" dirty="0" err="1" smtClean="0"/>
              <a:t>spontaneus</a:t>
            </a:r>
            <a:r>
              <a:rPr lang="cs-CZ" b="1" dirty="0" smtClean="0"/>
              <a:t> x </a:t>
            </a:r>
            <a:r>
              <a:rPr lang="cs-CZ" b="1" dirty="0" err="1" smtClean="0"/>
              <a:t>induced</a:t>
            </a:r>
            <a:r>
              <a:rPr lang="cs-CZ" b="1" dirty="0" smtClean="0"/>
              <a:t> </a:t>
            </a:r>
            <a:r>
              <a:rPr lang="cs-CZ" dirty="0" smtClean="0"/>
              <a:t>by </a:t>
            </a:r>
            <a:r>
              <a:rPr lang="cs-CZ" b="1" cap="all" dirty="0" err="1" smtClean="0"/>
              <a:t>mutagens</a:t>
            </a:r>
            <a:endParaRPr lang="cs-CZ" b="1" cap="all" dirty="0" smtClean="0"/>
          </a:p>
          <a:p>
            <a:pPr lvl="1"/>
            <a:r>
              <a:rPr lang="cs-CZ" dirty="0"/>
              <a:t>	</a:t>
            </a:r>
            <a:r>
              <a:rPr lang="cs-CZ" b="1" dirty="0" err="1" smtClean="0"/>
              <a:t>physical</a:t>
            </a:r>
            <a:r>
              <a:rPr lang="cs-CZ" dirty="0" smtClean="0"/>
              <a:t> – X </a:t>
            </a:r>
            <a:r>
              <a:rPr lang="cs-CZ" dirty="0" err="1" smtClean="0"/>
              <a:t>ray</a:t>
            </a:r>
            <a:r>
              <a:rPr lang="cs-CZ" dirty="0" smtClean="0"/>
              <a:t>, UV (T-T </a:t>
            </a:r>
            <a:r>
              <a:rPr lang="cs-CZ" dirty="0" err="1" smtClean="0"/>
              <a:t>dimers</a:t>
            </a:r>
            <a:r>
              <a:rPr lang="cs-CZ" dirty="0" smtClean="0"/>
              <a:t>, </a:t>
            </a:r>
            <a:r>
              <a:rPr lang="cs-CZ" dirty="0" err="1" smtClean="0"/>
              <a:t>radioactive</a:t>
            </a:r>
            <a:r>
              <a:rPr lang="cs-CZ" dirty="0"/>
              <a:t>)</a:t>
            </a:r>
            <a:endParaRPr lang="cs-CZ" dirty="0" smtClean="0"/>
          </a:p>
          <a:p>
            <a:pPr lvl="1"/>
            <a:r>
              <a:rPr lang="cs-CZ" dirty="0"/>
              <a:t>	</a:t>
            </a:r>
            <a:r>
              <a:rPr lang="cs-CZ" b="1" dirty="0" smtClean="0"/>
              <a:t>chemical</a:t>
            </a:r>
            <a:r>
              <a:rPr lang="cs-CZ" dirty="0" smtClean="0"/>
              <a:t> – </a:t>
            </a:r>
            <a:r>
              <a:rPr lang="cs-CZ" dirty="0" err="1" smtClean="0"/>
              <a:t>bromouracyl</a:t>
            </a:r>
            <a:r>
              <a:rPr lang="cs-CZ" dirty="0" smtClean="0"/>
              <a:t>, HNO</a:t>
            </a:r>
            <a:r>
              <a:rPr lang="cs-CZ" baseline="-25000" dirty="0" smtClean="0"/>
              <a:t>2</a:t>
            </a:r>
            <a:r>
              <a:rPr lang="cs-CZ" dirty="0" smtClean="0"/>
              <a:t>, EtBr, nitroguanidine, acridines, aktinomycin D</a:t>
            </a:r>
          </a:p>
          <a:p>
            <a:pPr lvl="1"/>
            <a:r>
              <a:rPr lang="cs-CZ" dirty="0"/>
              <a:t>	</a:t>
            </a:r>
            <a:r>
              <a:rPr lang="cs-CZ" b="1" dirty="0" err="1" smtClean="0"/>
              <a:t>biological</a:t>
            </a:r>
            <a:r>
              <a:rPr lang="cs-CZ" dirty="0" smtClean="0"/>
              <a:t> – </a:t>
            </a:r>
            <a:r>
              <a:rPr lang="cs-CZ" dirty="0" err="1" smtClean="0"/>
              <a:t>Tn</a:t>
            </a:r>
            <a:r>
              <a:rPr lang="cs-CZ" dirty="0" smtClean="0"/>
              <a:t>, IS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Point x segment: </a:t>
            </a:r>
            <a:r>
              <a:rPr lang="cs-CZ" b="1" dirty="0" err="1" smtClean="0"/>
              <a:t>Insertion</a:t>
            </a:r>
            <a:r>
              <a:rPr lang="cs-CZ" b="1" dirty="0" smtClean="0"/>
              <a:t> x </a:t>
            </a:r>
            <a:r>
              <a:rPr lang="cs-CZ" b="1" dirty="0" err="1" smtClean="0"/>
              <a:t>Deletion</a:t>
            </a:r>
            <a:endParaRPr lang="cs-CZ" b="1" dirty="0" smtClean="0"/>
          </a:p>
          <a:p>
            <a:pPr marL="514350" indent="-514350">
              <a:buFont typeface="+mj-lt"/>
              <a:buAutoNum type="arabicPeriod"/>
            </a:pPr>
            <a:endParaRPr lang="cs-CZ" b="1" dirty="0" smtClean="0"/>
          </a:p>
          <a:p>
            <a:pPr marL="0" indent="0">
              <a:buNone/>
            </a:pPr>
            <a:r>
              <a:rPr lang="cs-CZ" sz="3800" b="1" dirty="0">
                <a:solidFill>
                  <a:srgbClr val="C00000"/>
                </a:solidFill>
              </a:rPr>
              <a:t>REPAIR SYSTEMS</a:t>
            </a:r>
          </a:p>
          <a:p>
            <a:r>
              <a:rPr lang="cs-CZ" b="1" u="sng" dirty="0" smtClean="0"/>
              <a:t>DIRECT REPAIR </a:t>
            </a:r>
            <a:r>
              <a:rPr lang="cs-CZ" dirty="0" smtClean="0"/>
              <a:t>– </a:t>
            </a:r>
            <a:r>
              <a:rPr lang="cs-CZ" dirty="0" err="1" smtClean="0"/>
              <a:t>e.g</a:t>
            </a:r>
            <a:r>
              <a:rPr lang="cs-CZ" dirty="0" smtClean="0"/>
              <a:t>. Repair of  a base or sugar methylation (alkylation)</a:t>
            </a:r>
          </a:p>
          <a:p>
            <a:r>
              <a:rPr lang="cs-CZ" b="1" u="sng" dirty="0" smtClean="0"/>
              <a:t>EXCISION REPAIR </a:t>
            </a:r>
            <a:r>
              <a:rPr lang="cs-CZ" dirty="0" smtClean="0"/>
              <a:t>– </a:t>
            </a:r>
            <a:r>
              <a:rPr lang="cs-CZ" dirty="0" err="1" smtClean="0"/>
              <a:t>short</a:t>
            </a:r>
            <a:r>
              <a:rPr lang="cs-CZ" dirty="0" smtClean="0"/>
              <a:t> part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mutated</a:t>
            </a:r>
            <a:r>
              <a:rPr lang="cs-CZ" dirty="0" smtClean="0"/>
              <a:t> </a:t>
            </a:r>
            <a:r>
              <a:rPr lang="cs-CZ" dirty="0" err="1" smtClean="0"/>
              <a:t>strand</a:t>
            </a:r>
            <a:r>
              <a:rPr lang="cs-CZ" dirty="0" smtClean="0"/>
              <a:t> </a:t>
            </a:r>
            <a:r>
              <a:rPr lang="cs-CZ" dirty="0" err="1" smtClean="0"/>
              <a:t>cut</a:t>
            </a:r>
            <a:r>
              <a:rPr lang="cs-CZ" dirty="0" smtClean="0"/>
              <a:t> </a:t>
            </a:r>
            <a:r>
              <a:rPr lang="cs-CZ" dirty="0" err="1" smtClean="0"/>
              <a:t>out</a:t>
            </a:r>
            <a:r>
              <a:rPr lang="cs-CZ" dirty="0" smtClean="0"/>
              <a:t> and </a:t>
            </a:r>
            <a:r>
              <a:rPr lang="cs-CZ" dirty="0" err="1" smtClean="0"/>
              <a:t>repaired</a:t>
            </a:r>
            <a:r>
              <a:rPr lang="cs-CZ" dirty="0" smtClean="0"/>
              <a:t> </a:t>
            </a:r>
            <a:r>
              <a:rPr lang="cs-CZ" dirty="0" err="1" smtClean="0"/>
              <a:t>based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complementary</a:t>
            </a:r>
            <a:r>
              <a:rPr lang="cs-CZ" dirty="0" smtClean="0"/>
              <a:t> </a:t>
            </a:r>
            <a:r>
              <a:rPr lang="cs-CZ" dirty="0" err="1" smtClean="0"/>
              <a:t>strand</a:t>
            </a:r>
            <a:endParaRPr lang="cs-CZ" dirty="0"/>
          </a:p>
          <a:p>
            <a:r>
              <a:rPr lang="cs-CZ" b="1" u="sng" dirty="0" smtClean="0"/>
              <a:t>RECOMBINATION REPAIR </a:t>
            </a:r>
            <a:r>
              <a:rPr lang="cs-CZ" dirty="0" smtClean="0"/>
              <a:t>– 	in </a:t>
            </a:r>
            <a:r>
              <a:rPr lang="cs-CZ" dirty="0" err="1" smtClean="0"/>
              <a:t>diploids</a:t>
            </a:r>
            <a:r>
              <a:rPr lang="cs-CZ" dirty="0" smtClean="0"/>
              <a:t>, </a:t>
            </a:r>
            <a:r>
              <a:rPr lang="cs-CZ" u="sng" dirty="0" err="1" smtClean="0"/>
              <a:t>homologous</a:t>
            </a:r>
            <a:r>
              <a:rPr lang="cs-CZ" u="sng" dirty="0" smtClean="0"/>
              <a:t> region </a:t>
            </a:r>
            <a:r>
              <a:rPr lang="cs-CZ" dirty="0" err="1" smtClean="0"/>
              <a:t>needed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by </a:t>
            </a:r>
            <a:r>
              <a:rPr lang="cs-CZ" dirty="0" err="1" smtClean="0"/>
              <a:t>recombination</a:t>
            </a:r>
            <a:r>
              <a:rPr lang="cs-CZ" dirty="0" smtClean="0"/>
              <a:t> </a:t>
            </a:r>
            <a:r>
              <a:rPr lang="cs-CZ" dirty="0" err="1" smtClean="0"/>
              <a:t>enzymes</a:t>
            </a:r>
            <a:endParaRPr lang="cs-CZ" dirty="0" smtClean="0"/>
          </a:p>
          <a:p>
            <a:r>
              <a:rPr lang="cs-CZ" b="1" u="sng" dirty="0" smtClean="0"/>
              <a:t>SOS </a:t>
            </a:r>
            <a:r>
              <a:rPr lang="cs-CZ" b="1" u="sng" dirty="0" err="1" smtClean="0"/>
              <a:t>repair</a:t>
            </a:r>
            <a:r>
              <a:rPr lang="cs-CZ" b="1" u="sng" dirty="0" smtClean="0"/>
              <a:t> </a:t>
            </a:r>
            <a:r>
              <a:rPr lang="cs-CZ" dirty="0" smtClean="0"/>
              <a:t>– 	</a:t>
            </a:r>
            <a:r>
              <a:rPr lang="cs-CZ" dirty="0" err="1" smtClean="0"/>
              <a:t>leaves</a:t>
            </a:r>
            <a:r>
              <a:rPr lang="cs-CZ" dirty="0" smtClean="0"/>
              <a:t> </a:t>
            </a:r>
            <a:r>
              <a:rPr lang="cs-CZ" dirty="0" err="1" smtClean="0"/>
              <a:t>errors</a:t>
            </a:r>
            <a:r>
              <a:rPr lang="cs-CZ" dirty="0" smtClean="0"/>
              <a:t>, </a:t>
            </a:r>
            <a:r>
              <a:rPr lang="cs-CZ" u="sng" dirty="0" err="1" smtClean="0"/>
              <a:t>recovers</a:t>
            </a:r>
            <a:r>
              <a:rPr lang="cs-CZ" u="sng" dirty="0" smtClean="0"/>
              <a:t> </a:t>
            </a:r>
            <a:r>
              <a:rPr lang="cs-CZ" u="sng" dirty="0" err="1" smtClean="0"/>
              <a:t>essential</a:t>
            </a:r>
            <a:r>
              <a:rPr lang="cs-CZ" u="sng" dirty="0" smtClean="0"/>
              <a:t> </a:t>
            </a:r>
            <a:r>
              <a:rPr lang="cs-CZ" u="sng" dirty="0" err="1" smtClean="0"/>
              <a:t>processes</a:t>
            </a:r>
            <a:r>
              <a:rPr lang="cs-CZ" u="sng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replication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</a:t>
            </a:r>
            <a:r>
              <a:rPr lang="cs-CZ" dirty="0" err="1" smtClean="0"/>
              <a:t>reaction</a:t>
            </a:r>
            <a:r>
              <a:rPr lang="cs-CZ" dirty="0" smtClean="0"/>
              <a:t> to </a:t>
            </a:r>
            <a:r>
              <a:rPr lang="cs-CZ" dirty="0" err="1" smtClean="0"/>
              <a:t>serious</a:t>
            </a:r>
            <a:r>
              <a:rPr lang="cs-CZ" dirty="0" smtClean="0"/>
              <a:t>, </a:t>
            </a:r>
            <a:r>
              <a:rPr lang="cs-CZ" dirty="0" err="1" smtClean="0"/>
              <a:t>life-threatening</a:t>
            </a:r>
            <a:r>
              <a:rPr lang="cs-CZ" dirty="0" smtClean="0"/>
              <a:t> </a:t>
            </a:r>
            <a:r>
              <a:rPr lang="cs-CZ" dirty="0" err="1" smtClean="0"/>
              <a:t>damage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0"/>
            <a:ext cx="8686800" cy="838200"/>
          </a:xfrm>
        </p:spPr>
        <p:txBody>
          <a:bodyPr/>
          <a:lstStyle/>
          <a:p>
            <a:pPr algn="ctr"/>
            <a:r>
              <a:rPr lang="cs-CZ" dirty="0" smtClean="0"/>
              <a:t>GENETIC ENGINEERING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1504" y="1052736"/>
            <a:ext cx="8884096" cy="5904656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 smtClean="0"/>
              <a:t>techniques </a:t>
            </a:r>
            <a:r>
              <a:rPr lang="cs-CZ" b="1" dirty="0" err="1" smtClean="0"/>
              <a:t>from</a:t>
            </a:r>
            <a:r>
              <a:rPr lang="en-US" b="1" dirty="0" smtClean="0"/>
              <a:t> recombinant DNA to transformation of cells, organisms</a:t>
            </a:r>
          </a:p>
          <a:p>
            <a:endParaRPr lang="en-US" b="1" dirty="0" smtClean="0"/>
          </a:p>
          <a:p>
            <a:pPr marL="0" indent="0">
              <a:buNone/>
            </a:pPr>
            <a:r>
              <a:rPr lang="en-US" sz="3400" b="1" dirty="0">
                <a:solidFill>
                  <a:srgbClr val="C00000"/>
                </a:solidFill>
              </a:rPr>
              <a:t>AIMS</a:t>
            </a:r>
          </a:p>
          <a:p>
            <a:pPr marL="514350" indent="-514350">
              <a:buAutoNum type="arabicPeriod"/>
            </a:pPr>
            <a:r>
              <a:rPr lang="en-US" sz="3400" b="1" dirty="0">
                <a:solidFill>
                  <a:srgbClr val="C00000"/>
                </a:solidFill>
              </a:rPr>
              <a:t>Production of:</a:t>
            </a:r>
          </a:p>
          <a:p>
            <a:pPr lvl="1"/>
            <a:r>
              <a:rPr lang="en-US" sz="3400" b="1" dirty="0"/>
              <a:t>Medically-attractive proteins </a:t>
            </a:r>
          </a:p>
          <a:p>
            <a:pPr lvl="2"/>
            <a:r>
              <a:rPr lang="en-US" sz="3400" dirty="0"/>
              <a:t>insulin, growth hormone, </a:t>
            </a:r>
            <a:r>
              <a:rPr lang="en-US" sz="3400" dirty="0" err="1"/>
              <a:t>interferrons</a:t>
            </a:r>
            <a:r>
              <a:rPr lang="en-US" sz="3400" dirty="0"/>
              <a:t>, interleukins</a:t>
            </a:r>
          </a:p>
          <a:p>
            <a:pPr lvl="1"/>
            <a:r>
              <a:rPr lang="en-US" sz="3400" b="1" dirty="0"/>
              <a:t>Bioactive compounds </a:t>
            </a:r>
            <a:endParaRPr lang="cs-CZ" sz="3400" dirty="0"/>
          </a:p>
          <a:p>
            <a:pPr lvl="2"/>
            <a:r>
              <a:rPr lang="en-US" sz="3400" dirty="0"/>
              <a:t>antibiotics, chemotherapeutics, </a:t>
            </a:r>
            <a:r>
              <a:rPr lang="en-US" sz="3400" dirty="0" err="1"/>
              <a:t>immunomodulators</a:t>
            </a:r>
            <a:r>
              <a:rPr lang="en-US" sz="3400" dirty="0"/>
              <a:t>, etc.</a:t>
            </a:r>
          </a:p>
          <a:p>
            <a:pPr lvl="1"/>
            <a:r>
              <a:rPr lang="en-US" sz="3400" b="1" dirty="0"/>
              <a:t>Recombinant vaccines </a:t>
            </a:r>
            <a:r>
              <a:rPr lang="en-US" sz="3400" dirty="0"/>
              <a:t>(hepatitis B)</a:t>
            </a:r>
          </a:p>
          <a:p>
            <a:pPr marL="514350" indent="-514350">
              <a:buAutoNum type="arabicPeriod"/>
            </a:pPr>
            <a:endParaRPr lang="en-US" sz="3400" b="1" dirty="0">
              <a:solidFill>
                <a:srgbClr val="C00000"/>
              </a:solidFill>
            </a:endParaRPr>
          </a:p>
          <a:p>
            <a:pPr marL="514350" indent="-514350">
              <a:buFont typeface="Wingdings 2"/>
              <a:buAutoNum type="arabicPeriod"/>
            </a:pPr>
            <a:r>
              <a:rPr lang="en-US" sz="3400" b="1" dirty="0">
                <a:solidFill>
                  <a:srgbClr val="C00000"/>
                </a:solidFill>
              </a:rPr>
              <a:t>Gene therapy </a:t>
            </a:r>
            <a:r>
              <a:rPr lang="en-US" sz="3400" dirty="0">
                <a:solidFill>
                  <a:schemeClr val="tx1"/>
                </a:solidFill>
              </a:rPr>
              <a:t>(a defective gene replaced by an intact)</a:t>
            </a:r>
          </a:p>
          <a:p>
            <a:pPr marL="514350" indent="-514350">
              <a:buFont typeface="Wingdings 2"/>
              <a:buAutoNum type="arabicPeriod"/>
            </a:pPr>
            <a:r>
              <a:rPr lang="en-US" sz="3400" b="1" dirty="0">
                <a:solidFill>
                  <a:srgbClr val="C00000"/>
                </a:solidFill>
              </a:rPr>
              <a:t>Genetic defects detection</a:t>
            </a:r>
          </a:p>
          <a:p>
            <a:pPr marL="514350" indent="-514350">
              <a:buFont typeface="Wingdings 2"/>
              <a:buAutoNum type="arabicPeriod"/>
            </a:pPr>
            <a:endParaRPr lang="en-US" dirty="0" smtClean="0">
              <a:solidFill>
                <a:srgbClr val="C00000"/>
              </a:solidFill>
            </a:endParaRPr>
          </a:p>
          <a:p>
            <a:pPr marL="514350" indent="-514350">
              <a:buAutoNum type="arabicPeriod"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TOOLS</a:t>
            </a:r>
          </a:p>
          <a:p>
            <a:r>
              <a:rPr lang="en-US" sz="3400" b="1" dirty="0"/>
              <a:t>Cloning vectors </a:t>
            </a:r>
            <a:r>
              <a:rPr lang="en-US" sz="3400" dirty="0"/>
              <a:t>to deliver the DNA to the target cell</a:t>
            </a:r>
          </a:p>
          <a:p>
            <a:pPr lvl="1"/>
            <a:r>
              <a:rPr lang="en-US" sz="3400" b="1" dirty="0"/>
              <a:t>Plasmids</a:t>
            </a:r>
            <a:r>
              <a:rPr lang="en-US" sz="3400" dirty="0"/>
              <a:t> – smaller fragment</a:t>
            </a:r>
            <a:r>
              <a:rPr lang="cs-CZ" sz="3400" dirty="0"/>
              <a:t>s</a:t>
            </a:r>
            <a:r>
              <a:rPr lang="en-US" sz="3400" dirty="0"/>
              <a:t> &lt;20kbp</a:t>
            </a:r>
          </a:p>
          <a:p>
            <a:pPr lvl="1"/>
            <a:r>
              <a:rPr lang="en-US" sz="3400" b="1" dirty="0"/>
              <a:t>Bacteriophages</a:t>
            </a:r>
            <a:r>
              <a:rPr lang="en-US" sz="3400" dirty="0"/>
              <a:t> </a:t>
            </a:r>
            <a:r>
              <a:rPr lang="cs-CZ" sz="3400" dirty="0"/>
              <a:t> </a:t>
            </a:r>
            <a:r>
              <a:rPr lang="en-US" sz="3400" dirty="0"/>
              <a:t>&lt;25 </a:t>
            </a:r>
            <a:r>
              <a:rPr lang="en-US" sz="3400" dirty="0" err="1"/>
              <a:t>kbp</a:t>
            </a:r>
            <a:endParaRPr lang="en-US" sz="3400" dirty="0"/>
          </a:p>
          <a:p>
            <a:pPr lvl="1"/>
            <a:r>
              <a:rPr lang="en-US" sz="3400" b="1" dirty="0" err="1"/>
              <a:t>Cosmids</a:t>
            </a:r>
            <a:r>
              <a:rPr lang="en-US" sz="3400" dirty="0"/>
              <a:t> (combine features of plasmids and phages</a:t>
            </a:r>
            <a:r>
              <a:rPr lang="cs-CZ" sz="3400" dirty="0"/>
              <a:t>)</a:t>
            </a:r>
            <a:r>
              <a:rPr lang="en-US" sz="3400" dirty="0"/>
              <a:t> &lt;45 </a:t>
            </a:r>
            <a:r>
              <a:rPr lang="en-US" sz="3400" dirty="0" err="1"/>
              <a:t>kbp</a:t>
            </a:r>
            <a:r>
              <a:rPr lang="en-US" sz="3400" dirty="0"/>
              <a:t>, genomic libraries</a:t>
            </a:r>
          </a:p>
          <a:p>
            <a:pPr lvl="1"/>
            <a:r>
              <a:rPr lang="en-US" sz="3400" b="1" dirty="0"/>
              <a:t>Bacterial or yeast artificial chromosomes </a:t>
            </a:r>
            <a:r>
              <a:rPr lang="en-US" sz="3400" dirty="0"/>
              <a:t>&lt;200 </a:t>
            </a:r>
            <a:r>
              <a:rPr lang="en-US" sz="3400" dirty="0" err="1"/>
              <a:t>kbp</a:t>
            </a:r>
            <a:endParaRPr lang="en-US" sz="3400" dirty="0"/>
          </a:p>
          <a:p>
            <a:pPr lvl="1"/>
            <a:r>
              <a:rPr lang="en-US" sz="3400" b="1" dirty="0"/>
              <a:t>Viruses</a:t>
            </a:r>
            <a:r>
              <a:rPr lang="en-US" sz="3400" dirty="0"/>
              <a:t> (pox vaccines)</a:t>
            </a:r>
          </a:p>
          <a:p>
            <a:r>
              <a:rPr lang="en-US" sz="3400" b="1" dirty="0"/>
              <a:t>Restriction endonucleases</a:t>
            </a:r>
            <a:r>
              <a:rPr lang="en-US" sz="3400" dirty="0"/>
              <a:t> for defined cleavage of DNA</a:t>
            </a:r>
          </a:p>
          <a:p>
            <a:r>
              <a:rPr lang="en-US" sz="3400" b="1" dirty="0"/>
              <a:t>DNA ligases </a:t>
            </a:r>
            <a:r>
              <a:rPr lang="en-US" sz="3400" dirty="0"/>
              <a:t>to link the DNA fragments</a:t>
            </a:r>
            <a:endParaRPr lang="cs-CZ" sz="3400" dirty="0"/>
          </a:p>
          <a:p>
            <a:r>
              <a:rPr lang="cs-CZ" sz="3400" dirty="0" err="1"/>
              <a:t>Now</a:t>
            </a:r>
            <a:r>
              <a:rPr lang="cs-CZ" sz="3400" dirty="0"/>
              <a:t> – novel </a:t>
            </a:r>
            <a:r>
              <a:rPr lang="cs-CZ" sz="3400" b="1" dirty="0" err="1"/>
              <a:t>recombination</a:t>
            </a:r>
            <a:r>
              <a:rPr lang="cs-CZ" sz="3400" b="1" dirty="0"/>
              <a:t> </a:t>
            </a:r>
            <a:r>
              <a:rPr lang="cs-CZ" sz="3400" b="1" dirty="0" err="1"/>
              <a:t>based</a:t>
            </a:r>
            <a:r>
              <a:rPr lang="cs-CZ" sz="3400" b="1" dirty="0"/>
              <a:t> </a:t>
            </a:r>
            <a:r>
              <a:rPr lang="cs-CZ" sz="3400" b="1" dirty="0" err="1"/>
              <a:t>technologies</a:t>
            </a:r>
            <a:r>
              <a:rPr lang="cs-CZ" sz="3400" b="1" dirty="0"/>
              <a:t>, CRISPR/Cas9 </a:t>
            </a:r>
            <a:r>
              <a:rPr lang="cs-CZ" sz="3400" b="1" dirty="0" err="1"/>
              <a:t>based</a:t>
            </a:r>
            <a:r>
              <a:rPr lang="cs-CZ" sz="3400" b="1" dirty="0"/>
              <a:t> </a:t>
            </a:r>
            <a:r>
              <a:rPr lang="cs-CZ" sz="3400" b="1" dirty="0" err="1"/>
              <a:t>technologies</a:t>
            </a:r>
            <a:endParaRPr lang="en-US" sz="34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GENE CLONING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0" y="1295400"/>
            <a:ext cx="4064897" cy="54254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cap="all" dirty="0" smtClean="0">
                <a:solidFill>
                  <a:srgbClr val="C00000"/>
                </a:solidFill>
              </a:rPr>
              <a:t>Plasmid vectors </a:t>
            </a:r>
            <a:endParaRPr lang="en-US" dirty="0" smtClean="0"/>
          </a:p>
          <a:p>
            <a:pPr marL="0" indent="0"/>
            <a:r>
              <a:rPr lang="cs-CZ" dirty="0" smtClean="0"/>
              <a:t>easy to work with, small, high copy-number, encode their replication</a:t>
            </a:r>
            <a:endParaRPr lang="cs-CZ" dirty="0"/>
          </a:p>
          <a:p>
            <a:pPr marL="0" indent="0"/>
            <a:r>
              <a:rPr lang="cs-CZ" dirty="0" err="1" smtClean="0"/>
              <a:t>Selection</a:t>
            </a:r>
            <a:r>
              <a:rPr lang="cs-CZ" dirty="0" smtClean="0"/>
              <a:t> </a:t>
            </a:r>
            <a:r>
              <a:rPr lang="cs-CZ" dirty="0" err="1" smtClean="0"/>
              <a:t>markers</a:t>
            </a:r>
            <a:r>
              <a:rPr lang="cs-CZ" dirty="0" smtClean="0"/>
              <a:t> – </a:t>
            </a:r>
            <a:r>
              <a:rPr lang="cs-CZ" dirty="0" err="1" smtClean="0"/>
              <a:t>antibiotic</a:t>
            </a:r>
            <a:r>
              <a:rPr lang="cs-CZ" dirty="0" smtClean="0"/>
              <a:t> resistence</a:t>
            </a:r>
          </a:p>
          <a:p>
            <a:pPr marL="0" indent="0"/>
            <a:r>
              <a:rPr lang="cs-CZ" dirty="0" err="1" smtClean="0"/>
              <a:t>Restriction</a:t>
            </a:r>
            <a:r>
              <a:rPr lang="cs-CZ" dirty="0" smtClean="0"/>
              <a:t> </a:t>
            </a:r>
            <a:r>
              <a:rPr lang="cs-CZ" dirty="0" err="1" smtClean="0"/>
              <a:t>endonuclease</a:t>
            </a:r>
            <a:r>
              <a:rPr lang="cs-CZ" dirty="0" smtClean="0"/>
              <a:t> (RE) </a:t>
            </a:r>
            <a:r>
              <a:rPr lang="cs-CZ" dirty="0" err="1" smtClean="0"/>
              <a:t>cleavage</a:t>
            </a:r>
            <a:r>
              <a:rPr lang="cs-CZ" dirty="0" smtClean="0"/>
              <a:t> </a:t>
            </a:r>
            <a:r>
              <a:rPr lang="cs-CZ" dirty="0" err="1" smtClean="0"/>
              <a:t>sites</a:t>
            </a:r>
            <a:r>
              <a:rPr lang="cs-CZ" dirty="0" smtClean="0"/>
              <a:t> to insert </a:t>
            </a:r>
            <a:r>
              <a:rPr lang="cs-CZ" dirty="0" err="1" smtClean="0"/>
              <a:t>the</a:t>
            </a:r>
            <a:r>
              <a:rPr lang="cs-CZ" dirty="0" smtClean="0"/>
              <a:t> DNA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smtClean="0"/>
              <a:t>HOW TO DO:</a:t>
            </a:r>
          </a:p>
          <a:p>
            <a:r>
              <a:rPr lang="cs-CZ" sz="2900" dirty="0" err="1"/>
              <a:t>Isolate</a:t>
            </a:r>
            <a:r>
              <a:rPr lang="cs-CZ" sz="2900" dirty="0"/>
              <a:t> DNA </a:t>
            </a:r>
            <a:r>
              <a:rPr lang="cs-CZ" sz="2900" dirty="0" err="1"/>
              <a:t>of</a:t>
            </a:r>
            <a:r>
              <a:rPr lang="cs-CZ" sz="2900" dirty="0"/>
              <a:t> </a:t>
            </a:r>
            <a:r>
              <a:rPr lang="cs-CZ" sz="2900" dirty="0" err="1"/>
              <a:t>interest</a:t>
            </a:r>
            <a:r>
              <a:rPr lang="cs-CZ" sz="2900" dirty="0"/>
              <a:t> (</a:t>
            </a:r>
            <a:r>
              <a:rPr lang="cs-CZ" sz="2900" dirty="0" err="1"/>
              <a:t>e.g</a:t>
            </a:r>
            <a:r>
              <a:rPr lang="cs-CZ" sz="2900" dirty="0"/>
              <a:t>. PCR)</a:t>
            </a:r>
          </a:p>
          <a:p>
            <a:r>
              <a:rPr lang="cs-CZ" sz="2900" dirty="0" err="1"/>
              <a:t>Modify</a:t>
            </a:r>
            <a:r>
              <a:rPr lang="cs-CZ" sz="2900" dirty="0"/>
              <a:t> </a:t>
            </a:r>
            <a:r>
              <a:rPr lang="cs-CZ" sz="2900" dirty="0" err="1"/>
              <a:t>the</a:t>
            </a:r>
            <a:r>
              <a:rPr lang="cs-CZ" sz="2900" dirty="0"/>
              <a:t> fragment (RE </a:t>
            </a:r>
            <a:r>
              <a:rPr lang="cs-CZ" sz="2900" dirty="0" err="1"/>
              <a:t>sites</a:t>
            </a:r>
            <a:r>
              <a:rPr lang="cs-CZ" sz="2900" dirty="0"/>
              <a:t> </a:t>
            </a:r>
            <a:r>
              <a:rPr lang="cs-CZ" sz="2900" dirty="0" err="1"/>
              <a:t>for</a:t>
            </a:r>
            <a:r>
              <a:rPr lang="cs-CZ" sz="2900" dirty="0"/>
              <a:t> </a:t>
            </a:r>
            <a:r>
              <a:rPr lang="cs-CZ" sz="2900" dirty="0" err="1"/>
              <a:t>insertion</a:t>
            </a:r>
            <a:r>
              <a:rPr lang="cs-CZ" sz="2900" dirty="0"/>
              <a:t>)</a:t>
            </a:r>
          </a:p>
          <a:p>
            <a:r>
              <a:rPr lang="cs-CZ" sz="2900" dirty="0" err="1"/>
              <a:t>Cleave</a:t>
            </a:r>
            <a:r>
              <a:rPr lang="cs-CZ" sz="2900" dirty="0"/>
              <a:t> </a:t>
            </a:r>
            <a:r>
              <a:rPr lang="cs-CZ" sz="2900" dirty="0" err="1"/>
              <a:t>the</a:t>
            </a:r>
            <a:r>
              <a:rPr lang="cs-CZ" sz="2900" dirty="0"/>
              <a:t> </a:t>
            </a:r>
            <a:r>
              <a:rPr lang="cs-CZ" sz="2900" dirty="0" err="1"/>
              <a:t>vector</a:t>
            </a:r>
            <a:r>
              <a:rPr lang="cs-CZ" sz="2900" dirty="0"/>
              <a:t> by </a:t>
            </a:r>
            <a:r>
              <a:rPr lang="cs-CZ" sz="2900" dirty="0" err="1"/>
              <a:t>the</a:t>
            </a:r>
            <a:r>
              <a:rPr lang="cs-CZ" sz="2900" dirty="0"/>
              <a:t> </a:t>
            </a:r>
            <a:r>
              <a:rPr lang="cs-CZ" sz="2900" dirty="0" err="1"/>
              <a:t>same</a:t>
            </a:r>
            <a:r>
              <a:rPr lang="cs-CZ" sz="2900" dirty="0"/>
              <a:t> RE</a:t>
            </a:r>
          </a:p>
          <a:p>
            <a:r>
              <a:rPr lang="cs-CZ" sz="2900" dirty="0" err="1"/>
              <a:t>Ligate</a:t>
            </a:r>
            <a:r>
              <a:rPr lang="cs-CZ" sz="2900" dirty="0"/>
              <a:t> </a:t>
            </a:r>
            <a:r>
              <a:rPr lang="cs-CZ" sz="2900" dirty="0" err="1"/>
              <a:t>both</a:t>
            </a:r>
            <a:r>
              <a:rPr lang="cs-CZ" sz="2900" dirty="0"/>
              <a:t> </a:t>
            </a:r>
            <a:r>
              <a:rPr lang="cs-CZ" sz="2900" dirty="0" err="1"/>
              <a:t>molecules</a:t>
            </a:r>
            <a:endParaRPr lang="cs-CZ" sz="2900" dirty="0"/>
          </a:p>
          <a:p>
            <a:r>
              <a:rPr lang="cs-CZ" sz="2900" dirty="0"/>
              <a:t>Transfer </a:t>
            </a:r>
            <a:r>
              <a:rPr lang="cs-CZ" sz="2900" dirty="0" err="1"/>
              <a:t>the</a:t>
            </a:r>
            <a:r>
              <a:rPr lang="cs-CZ" sz="2900" dirty="0"/>
              <a:t> </a:t>
            </a:r>
            <a:r>
              <a:rPr lang="cs-CZ" sz="2900" dirty="0" err="1"/>
              <a:t>recombinant</a:t>
            </a:r>
            <a:r>
              <a:rPr lang="cs-CZ" sz="2900" dirty="0"/>
              <a:t> DNA to </a:t>
            </a:r>
            <a:r>
              <a:rPr lang="cs-CZ" sz="2900" dirty="0" err="1"/>
              <a:t>the</a:t>
            </a:r>
            <a:r>
              <a:rPr lang="cs-CZ" sz="2900" dirty="0"/>
              <a:t> host</a:t>
            </a:r>
          </a:p>
          <a:p>
            <a:r>
              <a:rPr lang="cs-CZ" sz="2900" dirty="0" err="1"/>
              <a:t>Select</a:t>
            </a:r>
            <a:r>
              <a:rPr lang="cs-CZ" sz="2900" dirty="0"/>
              <a:t> </a:t>
            </a:r>
            <a:r>
              <a:rPr lang="cs-CZ" sz="2900" dirty="0" err="1"/>
              <a:t>the</a:t>
            </a:r>
            <a:r>
              <a:rPr lang="cs-CZ" sz="2900" dirty="0"/>
              <a:t> </a:t>
            </a:r>
            <a:r>
              <a:rPr lang="cs-CZ" sz="2900" dirty="0" err="1"/>
              <a:t>transformed</a:t>
            </a:r>
            <a:r>
              <a:rPr lang="cs-CZ" sz="2900" dirty="0"/>
              <a:t> </a:t>
            </a:r>
            <a:r>
              <a:rPr lang="cs-CZ" sz="2900" dirty="0" err="1"/>
              <a:t>clone</a:t>
            </a:r>
            <a:r>
              <a:rPr lang="cs-CZ" sz="2900" dirty="0"/>
              <a:t> (</a:t>
            </a:r>
            <a:r>
              <a:rPr lang="cs-CZ" sz="2900" dirty="0" err="1"/>
              <a:t>antibiotic</a:t>
            </a:r>
            <a:r>
              <a:rPr lang="cs-CZ" sz="2900" dirty="0"/>
              <a:t> resistence)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1944" y="116632"/>
            <a:ext cx="4920608" cy="660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5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Novel technologies used for the gene-editing –</a:t>
            </a:r>
            <a:r>
              <a:rPr lang="en-US" sz="4000" dirty="0">
                <a:solidFill>
                  <a:srgbClr val="C00000"/>
                </a:solidFill>
              </a:rPr>
              <a:t>CRISPR</a:t>
            </a:r>
            <a:r>
              <a:rPr lang="en-US" dirty="0" smtClean="0"/>
              <a:t>/Cas9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196752"/>
            <a:ext cx="8371656" cy="1224136"/>
          </a:xfrm>
        </p:spPr>
        <p:txBody>
          <a:bodyPr>
            <a:normAutofit/>
          </a:bodyPr>
          <a:lstStyle/>
          <a:p>
            <a:r>
              <a:rPr lang="en-US" sz="1600" dirty="0"/>
              <a:t>A system of  </a:t>
            </a:r>
            <a:r>
              <a:rPr lang="en-US" sz="1600" b="1" dirty="0"/>
              <a:t>adaptive immunity of bacteria </a:t>
            </a:r>
            <a:r>
              <a:rPr lang="en-US" sz="1600" dirty="0"/>
              <a:t>/ resistance to foreign DNA (to </a:t>
            </a:r>
            <a:r>
              <a:rPr lang="en-US" sz="1600" dirty="0" err="1"/>
              <a:t>bacteriopages</a:t>
            </a:r>
            <a:r>
              <a:rPr lang="en-US" sz="1600" dirty="0"/>
              <a:t>) – degradation of foreign DNA</a:t>
            </a:r>
          </a:p>
          <a:p>
            <a:r>
              <a:rPr lang="en-US" sz="1600" dirty="0"/>
              <a:t>Form </a:t>
            </a:r>
            <a:r>
              <a:rPr lang="en-US" sz="1600" b="1" dirty="0"/>
              <a:t>a specific crRNA-Cas9 nuclease complex </a:t>
            </a:r>
            <a:r>
              <a:rPr lang="en-US" sz="1600" dirty="0"/>
              <a:t>able to specifically </a:t>
            </a:r>
            <a:r>
              <a:rPr lang="en-US" sz="1600" b="1" dirty="0"/>
              <a:t>cleave the foreign DNA</a:t>
            </a:r>
            <a:endParaRPr lang="cs-CZ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5" name="Picture 2" descr="https://www.neb.com/~/media/NebUs/Files/Feature%20Articles/Images/FA_Cas9_Fig1_Cas9InViv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2" y="2302232"/>
            <a:ext cx="6326560" cy="4439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299322"/>
            <a:ext cx="8856984" cy="6093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Do not underestimate them!</a:t>
            </a:r>
            <a:endParaRPr lang="cs-CZ" sz="4400" dirty="0"/>
          </a:p>
        </p:txBody>
      </p:sp>
      <p:pic>
        <p:nvPicPr>
          <p:cNvPr id="4" name="Myxococcus xanthus preying on an E. coli colon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94237" y="1645290"/>
            <a:ext cx="6949034" cy="5212711"/>
          </a:xfrm>
        </p:spPr>
      </p:pic>
      <p:sp>
        <p:nvSpPr>
          <p:cNvPr id="5" name="TextBox 4"/>
          <p:cNvSpPr txBox="1"/>
          <p:nvPr/>
        </p:nvSpPr>
        <p:spPr>
          <a:xfrm>
            <a:off x="1703512" y="1124745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They are clever, highly-efficient, they communicate and cooperate!!!</a:t>
            </a:r>
          </a:p>
          <a:p>
            <a:pPr algn="ctr"/>
            <a:r>
              <a:rPr lang="en-US" sz="2400" i="1" dirty="0" err="1">
                <a:solidFill>
                  <a:schemeClr val="tx2"/>
                </a:solidFill>
              </a:rPr>
              <a:t>Myxobacteria</a:t>
            </a:r>
            <a:r>
              <a:rPr lang="en-US" sz="2400" dirty="0">
                <a:solidFill>
                  <a:schemeClr val="tx2"/>
                </a:solidFill>
              </a:rPr>
              <a:t> cooperatively hunting their prey, </a:t>
            </a:r>
            <a:r>
              <a:rPr lang="en-US" sz="2400" i="1" dirty="0">
                <a:solidFill>
                  <a:schemeClr val="tx2"/>
                </a:solidFill>
              </a:rPr>
              <a:t>Escherichia coli…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73901" t="27624" r="2493" b="27624"/>
          <a:stretch/>
        </p:blipFill>
        <p:spPr>
          <a:xfrm>
            <a:off x="8791539" y="3243532"/>
            <a:ext cx="165618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40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 xanthus lovi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67608" y="1565412"/>
            <a:ext cx="7056784" cy="5292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299322"/>
            <a:ext cx="8856984" cy="6093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Do not underestimate them!</a:t>
            </a:r>
            <a:endParaRPr lang="cs-CZ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703512" y="1124745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They are clever, highly-efficient, they communicate and cooperate!!!</a:t>
            </a:r>
          </a:p>
          <a:p>
            <a:pPr algn="ctr"/>
            <a:r>
              <a:rPr lang="en-US" sz="2400" i="1" dirty="0" err="1">
                <a:solidFill>
                  <a:schemeClr val="tx2"/>
                </a:solidFill>
              </a:rPr>
              <a:t>Myxobacteria</a:t>
            </a:r>
            <a:r>
              <a:rPr lang="en-US" sz="2400" dirty="0">
                <a:solidFill>
                  <a:schemeClr val="tx2"/>
                </a:solidFill>
              </a:rPr>
              <a:t> cooperatively hunting their prey, </a:t>
            </a:r>
            <a:r>
              <a:rPr lang="en-US" sz="2400" i="1" dirty="0">
                <a:solidFill>
                  <a:schemeClr val="tx2"/>
                </a:solidFill>
              </a:rPr>
              <a:t>Escherichia coli…</a:t>
            </a:r>
          </a:p>
        </p:txBody>
      </p:sp>
    </p:spTree>
    <p:extLst>
      <p:ext uri="{BB962C8B-B14F-4D97-AF65-F5344CB8AC3E}">
        <p14:creationId xmlns:p14="http://schemas.microsoft.com/office/powerpoint/2010/main" val="2499040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787825"/>
              </p:ext>
            </p:extLst>
          </p:nvPr>
        </p:nvGraphicFramePr>
        <p:xfrm>
          <a:off x="1055440" y="144225"/>
          <a:ext cx="10929296" cy="615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4442692"/>
                <a:gridCol w="4254356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Characteristics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PROKARYOTES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EUKARYOTES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cs-CZ" sz="1800" dirty="0" err="1" smtClean="0"/>
                        <a:t>Size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&lt;</a:t>
                      </a:r>
                      <a:r>
                        <a:rPr lang="en-US" sz="1800" baseline="0" dirty="0" smtClean="0"/>
                        <a:t> 2 </a:t>
                      </a:r>
                      <a:r>
                        <a:rPr lang="en-US" sz="1800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800" baseline="0" dirty="0" smtClean="0"/>
                        <a:t>m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2-100</a:t>
                      </a:r>
                      <a:r>
                        <a:rPr lang="cs-CZ" sz="1800" dirty="0" smtClean="0"/>
                        <a:t> </a:t>
                      </a:r>
                      <a:r>
                        <a:rPr lang="en-US" sz="1800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800" baseline="0" dirty="0" smtClean="0"/>
                        <a:t>m</a:t>
                      </a:r>
                      <a:endParaRPr lang="cs-CZ" sz="1800" dirty="0" smtClean="0"/>
                    </a:p>
                  </a:txBody>
                  <a:tcPr marL="45720" marR="45720"/>
                </a:tc>
              </a:tr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cs-CZ" sz="1800" dirty="0" err="1" smtClean="0"/>
                        <a:t>Structure</a:t>
                      </a:r>
                      <a:r>
                        <a:rPr lang="cs-CZ" sz="1800" dirty="0" smtClean="0"/>
                        <a:t> </a:t>
                      </a:r>
                      <a:r>
                        <a:rPr lang="cs-CZ" sz="1800" dirty="0" err="1" smtClean="0"/>
                        <a:t>of</a:t>
                      </a:r>
                      <a:r>
                        <a:rPr lang="cs-CZ" sz="1800" dirty="0" smtClean="0"/>
                        <a:t> </a:t>
                      </a:r>
                      <a:r>
                        <a:rPr lang="cs-CZ" sz="1800" dirty="0" err="1" smtClean="0"/>
                        <a:t>nucleus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Chromosome –</a:t>
                      </a:r>
                      <a:r>
                        <a:rPr lang="en-US" sz="1800" baseline="0" dirty="0" smtClean="0"/>
                        <a:t> typically single and circular (exceptions </a:t>
                      </a:r>
                      <a:r>
                        <a:rPr lang="cs-CZ" sz="1800" baseline="0" dirty="0" smtClean="0"/>
                        <a:t>- </a:t>
                      </a:r>
                      <a:r>
                        <a:rPr lang="en-US" sz="1800" i="1" baseline="0" dirty="0" smtClean="0"/>
                        <a:t>Streptomyces, </a:t>
                      </a:r>
                      <a:r>
                        <a:rPr lang="en-US" sz="1800" i="1" baseline="0" dirty="0" err="1" smtClean="0"/>
                        <a:t>Borrelia</a:t>
                      </a:r>
                      <a:r>
                        <a:rPr lang="en-US" sz="1800" baseline="0" dirty="0" smtClean="0"/>
                        <a:t>)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Nuclear membrane</a:t>
                      </a:r>
                    </a:p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Nucleolus</a:t>
                      </a:r>
                    </a:p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Linear</a:t>
                      </a:r>
                      <a:r>
                        <a:rPr lang="en-US" sz="1800" baseline="0" dirty="0" smtClean="0"/>
                        <a:t> DNA, chromosomes</a:t>
                      </a:r>
                      <a:endParaRPr lang="cs-CZ" sz="1800" dirty="0"/>
                    </a:p>
                  </a:txBody>
                  <a:tcPr marL="45720" marR="45720"/>
                </a:tc>
              </a:tr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cs-CZ" sz="1800" dirty="0" err="1" smtClean="0"/>
                        <a:t>Mitosis</a:t>
                      </a:r>
                      <a:r>
                        <a:rPr lang="cs-CZ" sz="1800" dirty="0" smtClean="0"/>
                        <a:t>, </a:t>
                      </a:r>
                      <a:r>
                        <a:rPr lang="cs-CZ" sz="1800" dirty="0" err="1" smtClean="0"/>
                        <a:t>meiosis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-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+</a:t>
                      </a:r>
                      <a:endParaRPr lang="cs-CZ" sz="1800" dirty="0"/>
                    </a:p>
                  </a:txBody>
                  <a:tcPr marL="45720" marR="45720"/>
                </a:tc>
              </a:tr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cs-CZ" sz="1800" dirty="0" err="1" smtClean="0"/>
                        <a:t>Membranes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Cytoplasmic,</a:t>
                      </a:r>
                      <a:r>
                        <a:rPr lang="en-US" sz="1800" baseline="0" dirty="0" smtClean="0"/>
                        <a:t> no </a:t>
                      </a:r>
                      <a:r>
                        <a:rPr lang="en-US" sz="1800" baseline="0" dirty="0" err="1" smtClean="0"/>
                        <a:t>steroles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err="1" smtClean="0"/>
                        <a:t>Steroles</a:t>
                      </a:r>
                      <a:r>
                        <a:rPr lang="en-US" sz="1800" dirty="0" smtClean="0"/>
                        <a:t>, endoplasmic</a:t>
                      </a:r>
                      <a:r>
                        <a:rPr lang="en-US" sz="1800" baseline="0" dirty="0" smtClean="0"/>
                        <a:t> reticulum, Golgi complex</a:t>
                      </a:r>
                      <a:endParaRPr lang="cs-CZ" sz="1800" dirty="0"/>
                    </a:p>
                  </a:txBody>
                  <a:tcPr marL="45720" marR="45720"/>
                </a:tc>
              </a:tr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cs-CZ" sz="1800" dirty="0" err="1" smtClean="0"/>
                        <a:t>Ribosomes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b="1" dirty="0" smtClean="0"/>
                        <a:t>70S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Small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="1" baseline="0" dirty="0" smtClean="0"/>
                        <a:t>30S</a:t>
                      </a:r>
                      <a:r>
                        <a:rPr lang="en-US" sz="1800" baseline="0" dirty="0" smtClean="0"/>
                        <a:t> subunit </a:t>
                      </a:r>
                    </a:p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600" baseline="0" dirty="0" smtClean="0"/>
                        <a:t>     </a:t>
                      </a:r>
                      <a:r>
                        <a:rPr lang="en-US" sz="1600" i="1" baseline="0" dirty="0" smtClean="0"/>
                        <a:t>(16S </a:t>
                      </a:r>
                      <a:r>
                        <a:rPr lang="en-US" sz="1600" i="1" baseline="0" dirty="0" err="1" smtClean="0"/>
                        <a:t>rRNA</a:t>
                      </a:r>
                      <a:r>
                        <a:rPr lang="en-US" sz="1600" i="1" baseline="0" dirty="0" smtClean="0"/>
                        <a:t>)</a:t>
                      </a:r>
                    </a:p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baseline="0" dirty="0" smtClean="0"/>
                        <a:t>Large </a:t>
                      </a:r>
                      <a:r>
                        <a:rPr lang="en-US" sz="1800" b="1" baseline="0" dirty="0" smtClean="0"/>
                        <a:t>50S</a:t>
                      </a:r>
                      <a:r>
                        <a:rPr lang="en-US" sz="1800" baseline="0" dirty="0" smtClean="0"/>
                        <a:t> subunit </a:t>
                      </a:r>
                    </a:p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600" baseline="0" dirty="0" smtClean="0"/>
                        <a:t>     </a:t>
                      </a:r>
                      <a:r>
                        <a:rPr lang="en-US" sz="1600" i="1" baseline="0" dirty="0" smtClean="0"/>
                        <a:t>(5S and 23S </a:t>
                      </a:r>
                      <a:r>
                        <a:rPr lang="en-US" sz="1600" i="1" baseline="0" dirty="0" err="1" smtClean="0"/>
                        <a:t>rRNA</a:t>
                      </a:r>
                      <a:r>
                        <a:rPr lang="en-US" sz="1600" i="1" baseline="0" dirty="0" smtClean="0"/>
                        <a:t>)</a:t>
                      </a:r>
                      <a:endParaRPr lang="cs-CZ" sz="1600" i="1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b="1" dirty="0" smtClean="0"/>
                        <a:t>80S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Mitochondria</a:t>
                      </a:r>
                      <a:r>
                        <a:rPr lang="en-US" sz="1800" baseline="0" dirty="0" smtClean="0"/>
                        <a:t> and chloroplasts </a:t>
                      </a:r>
                      <a:r>
                        <a:rPr lang="en-US" sz="1800" b="1" baseline="0" dirty="0" smtClean="0"/>
                        <a:t>70S</a:t>
                      </a:r>
                      <a:endParaRPr lang="cs-CZ" sz="1800" b="1" i="1" dirty="0" smtClean="0"/>
                    </a:p>
                    <a:p>
                      <a:pPr marL="0">
                        <a:lnSpc>
                          <a:spcPts val="1600"/>
                        </a:lnSpc>
                      </a:pPr>
                      <a:endParaRPr lang="cs-CZ" sz="1800" dirty="0"/>
                    </a:p>
                  </a:txBody>
                  <a:tcPr marL="45720" marR="45720"/>
                </a:tc>
              </a:tr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cs-CZ" sz="1800" dirty="0" err="1" smtClean="0"/>
                        <a:t>Organelles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No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Yes, compartments</a:t>
                      </a:r>
                      <a:endParaRPr lang="cs-CZ" sz="1800" dirty="0"/>
                    </a:p>
                  </a:txBody>
                  <a:tcPr marL="45720" marR="45720"/>
                </a:tc>
              </a:tr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cs-CZ" sz="1800" dirty="0" err="1" smtClean="0"/>
                        <a:t>Respiratory</a:t>
                      </a:r>
                      <a:r>
                        <a:rPr lang="cs-CZ" sz="1800" dirty="0" smtClean="0"/>
                        <a:t> </a:t>
                      </a:r>
                      <a:r>
                        <a:rPr lang="cs-CZ" sz="1800" dirty="0" err="1" smtClean="0"/>
                        <a:t>chain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In cytoplasmic membrane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In mitochondria</a:t>
                      </a:r>
                      <a:endParaRPr lang="cs-CZ" sz="1800" dirty="0"/>
                    </a:p>
                  </a:txBody>
                  <a:tcPr marL="45720" marR="45720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Cell </a:t>
                      </a:r>
                      <a:r>
                        <a:rPr lang="cs-CZ" sz="1800" dirty="0" err="1" smtClean="0"/>
                        <a:t>wall</a:t>
                      </a:r>
                      <a:endParaRPr lang="cs-CZ" sz="1800" dirty="0" smtClean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In all </a:t>
                      </a:r>
                      <a:r>
                        <a:rPr lang="en-US" sz="1600" dirty="0" smtClean="0"/>
                        <a:t>(excluding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i="1" baseline="0" dirty="0" smtClean="0"/>
                        <a:t>Mycoplasma</a:t>
                      </a:r>
                      <a:r>
                        <a:rPr lang="en-US" sz="1600" baseline="0" dirty="0" smtClean="0"/>
                        <a:t>, certain species can form transient cell wall-deficient forms, CWD, e.g. </a:t>
                      </a:r>
                      <a:r>
                        <a:rPr lang="en-US" sz="1600" i="1" baseline="0" dirty="0" err="1" smtClean="0"/>
                        <a:t>Borrelia</a:t>
                      </a:r>
                      <a:r>
                        <a:rPr lang="en-US" sz="1600" baseline="0" dirty="0" smtClean="0"/>
                        <a:t>)</a:t>
                      </a:r>
                    </a:p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600" baseline="0" dirty="0" smtClean="0"/>
                        <a:t>Peptidoglycan (Eubacteria), </a:t>
                      </a:r>
                      <a:r>
                        <a:rPr lang="en-US" sz="1600" baseline="0" dirty="0" err="1" smtClean="0"/>
                        <a:t>pseudomurein</a:t>
                      </a:r>
                      <a:r>
                        <a:rPr lang="en-US" sz="1600" baseline="0" dirty="0" smtClean="0"/>
                        <a:t> (Archaea)</a:t>
                      </a:r>
                      <a:endParaRPr lang="cs-CZ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Not</a:t>
                      </a:r>
                      <a:r>
                        <a:rPr lang="en-US" sz="1800" baseline="0" dirty="0" smtClean="0"/>
                        <a:t> in animals and </a:t>
                      </a:r>
                      <a:r>
                        <a:rPr lang="en-US" sz="1800" baseline="0" dirty="0" err="1" smtClean="0"/>
                        <a:t>protista</a:t>
                      </a:r>
                      <a:endParaRPr lang="cs-CZ" sz="1800" dirty="0"/>
                    </a:p>
                  </a:txBody>
                  <a:tcPr marL="45720" marR="45720"/>
                </a:tc>
              </a:tr>
              <a:tr h="270023"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cs-CZ" sz="1800" dirty="0" err="1" smtClean="0"/>
                        <a:t>Endospores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Yes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No</a:t>
                      </a:r>
                      <a:endParaRPr lang="cs-CZ" sz="1800" dirty="0"/>
                    </a:p>
                  </a:txBody>
                  <a:tcPr marL="45720" marR="45720"/>
                </a:tc>
              </a:tr>
              <a:tr h="259223"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cs-CZ" sz="1800" dirty="0" err="1" smtClean="0"/>
                        <a:t>Flagellar</a:t>
                      </a:r>
                      <a:r>
                        <a:rPr lang="cs-CZ" sz="1800" dirty="0" smtClean="0"/>
                        <a:t> </a:t>
                      </a:r>
                      <a:r>
                        <a:rPr lang="cs-CZ" sz="1800" dirty="0" err="1" smtClean="0"/>
                        <a:t>movement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Rotating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No rotation</a:t>
                      </a:r>
                      <a:endParaRPr lang="cs-CZ" sz="1800" dirty="0"/>
                    </a:p>
                  </a:txBody>
                  <a:tcPr marL="45720" marR="45720"/>
                </a:tc>
              </a:tr>
              <a:tr h="249336"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cs-CZ" sz="1800" dirty="0" smtClean="0"/>
                        <a:t>Cytoskeleton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Yes</a:t>
                      </a:r>
                      <a:endParaRPr lang="cs-CZ" sz="18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600"/>
                        </a:lnSpc>
                      </a:pPr>
                      <a:r>
                        <a:rPr lang="en-US" sz="1800" dirty="0" smtClean="0"/>
                        <a:t>Yes</a:t>
                      </a:r>
                      <a:endParaRPr lang="cs-CZ" sz="1800" dirty="0"/>
                    </a:p>
                  </a:txBody>
                  <a:tcPr marL="45720" marR="45720"/>
                </a:tc>
              </a:tr>
            </a:tbl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09A2-DC7B-4F3E-A6AC-254782F8928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8141" y="18864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Bacteria vs. archaea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257378"/>
              </p:ext>
            </p:extLst>
          </p:nvPr>
        </p:nvGraphicFramePr>
        <p:xfrm>
          <a:off x="1631504" y="1340768"/>
          <a:ext cx="8892480" cy="5287988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{AF606853-7671-496A-8E4F-DF71F8EC918B}</a:tableStyleId>
              </a:tblPr>
              <a:tblGrid>
                <a:gridCol w="1440160"/>
                <a:gridCol w="3744416"/>
                <a:gridCol w="3707904"/>
              </a:tblGrid>
              <a:tr h="391163">
                <a:tc>
                  <a:txBody>
                    <a:bodyPr/>
                    <a:lstStyle/>
                    <a:p>
                      <a:endParaRPr lang="cs-CZ" sz="2400" b="1" cap="all" baseline="0" dirty="0"/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cap="all" baseline="0" dirty="0" err="1"/>
                        <a:t>Archaea</a:t>
                      </a:r>
                      <a:endParaRPr lang="cs-CZ" sz="2400" b="1" cap="all" baseline="0" dirty="0"/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cap="all" baseline="0" dirty="0" err="1"/>
                        <a:t>Bacteria</a:t>
                      </a:r>
                      <a:endParaRPr lang="cs-CZ" sz="2400" b="1" cap="all" baseline="0" dirty="0"/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578742">
                <a:tc>
                  <a:txBody>
                    <a:bodyPr/>
                    <a:lstStyle/>
                    <a:p>
                      <a:r>
                        <a:rPr lang="cs-CZ" sz="1800" b="1" dirty="0"/>
                        <a:t>Cell </a:t>
                      </a:r>
                      <a:r>
                        <a:rPr lang="cs-CZ" sz="1800" b="1" dirty="0" err="1"/>
                        <a:t>wall</a:t>
                      </a:r>
                      <a:endParaRPr lang="cs-CZ" sz="1800" b="1" dirty="0"/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 err="1" smtClean="0"/>
                        <a:t>Pseudopeptidoglycan</a:t>
                      </a:r>
                      <a:r>
                        <a:rPr lang="cs-CZ" sz="1800" dirty="0" smtClean="0"/>
                        <a:t>,</a:t>
                      </a:r>
                      <a:r>
                        <a:rPr lang="cs-CZ" sz="1800" baseline="0" dirty="0" smtClean="0"/>
                        <a:t> </a:t>
                      </a:r>
                      <a:r>
                        <a:rPr lang="cs-CZ" sz="1800" dirty="0" err="1" smtClean="0"/>
                        <a:t>pseudomurein</a:t>
                      </a:r>
                      <a:r>
                        <a:rPr lang="cs-CZ" sz="1800" baseline="0" dirty="0" smtClean="0"/>
                        <a:t>    </a:t>
                      </a:r>
                    </a:p>
                    <a:p>
                      <a:r>
                        <a:rPr lang="cs-CZ" sz="1800" baseline="0" dirty="0" smtClean="0"/>
                        <a:t>   no </a:t>
                      </a:r>
                      <a:r>
                        <a:rPr lang="cs-CZ" sz="1800" baseline="0" dirty="0" err="1" smtClean="0"/>
                        <a:t>muramic</a:t>
                      </a:r>
                      <a:r>
                        <a:rPr lang="cs-CZ" sz="1800" baseline="0" dirty="0" smtClean="0"/>
                        <a:t> acid</a:t>
                      </a:r>
                      <a:endParaRPr lang="cs-CZ" sz="1800" dirty="0"/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 err="1" smtClean="0"/>
                        <a:t>Peptidoglycan</a:t>
                      </a:r>
                      <a:endParaRPr lang="cs-CZ" sz="1800" b="1" dirty="0"/>
                    </a:p>
                    <a:p>
                      <a:r>
                        <a:rPr lang="cs-CZ" sz="1800" dirty="0" smtClean="0"/>
                        <a:t>       </a:t>
                      </a:r>
                      <a:r>
                        <a:rPr lang="cs-CZ" sz="1800" dirty="0" err="1" smtClean="0"/>
                        <a:t>muramic</a:t>
                      </a:r>
                      <a:r>
                        <a:rPr lang="cs-CZ" sz="1800" dirty="0" smtClean="0"/>
                        <a:t> acid</a:t>
                      </a:r>
                      <a:endParaRPr lang="cs-CZ" sz="1800" dirty="0"/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1589758">
                <a:tc>
                  <a:txBody>
                    <a:bodyPr/>
                    <a:lstStyle/>
                    <a:p>
                      <a:r>
                        <a:rPr lang="cs-CZ" sz="1800" b="1" dirty="0"/>
                        <a:t>Habitat</a:t>
                      </a:r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 smtClean="0"/>
                        <a:t>E</a:t>
                      </a:r>
                      <a:r>
                        <a:rPr lang="en-US" sz="1800" b="1" dirty="0" err="1" smtClean="0"/>
                        <a:t>xtreme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/>
                        <a:t>and harsh environments </a:t>
                      </a:r>
                      <a:r>
                        <a:rPr lang="cs-CZ" sz="1800" dirty="0" smtClean="0"/>
                        <a:t>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dirty="0" smtClean="0"/>
                        <a:t>   </a:t>
                      </a:r>
                      <a:r>
                        <a:rPr lang="en-US" sz="1800" dirty="0" smtClean="0"/>
                        <a:t>hot springs</a:t>
                      </a:r>
                      <a:endParaRPr lang="cs-CZ" sz="18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baseline="0" dirty="0" smtClean="0"/>
                        <a:t>   </a:t>
                      </a:r>
                      <a:r>
                        <a:rPr lang="en-US" sz="1800" dirty="0" smtClean="0"/>
                        <a:t>salt lakes</a:t>
                      </a:r>
                      <a:endParaRPr lang="cs-CZ" sz="18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baseline="0" dirty="0" smtClean="0"/>
                        <a:t>   </a:t>
                      </a:r>
                      <a:r>
                        <a:rPr lang="en-US" sz="1800" dirty="0" smtClean="0"/>
                        <a:t>marshlands</a:t>
                      </a:r>
                      <a:endParaRPr lang="cs-CZ" sz="18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baseline="0" dirty="0" smtClean="0"/>
                        <a:t>   </a:t>
                      </a:r>
                      <a:r>
                        <a:rPr lang="en-US" sz="1800" dirty="0" smtClean="0"/>
                        <a:t>oceans</a:t>
                      </a:r>
                      <a:endParaRPr lang="cs-CZ" sz="18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baseline="0" dirty="0" smtClean="0"/>
                        <a:t>   </a:t>
                      </a:r>
                      <a:r>
                        <a:rPr lang="en-US" sz="1800" dirty="0" smtClean="0"/>
                        <a:t>gut </a:t>
                      </a:r>
                      <a:r>
                        <a:rPr lang="en-US" sz="1800" dirty="0"/>
                        <a:t>of ruminants and humans.</a:t>
                      </a:r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 smtClean="0"/>
                        <a:t>U</a:t>
                      </a:r>
                      <a:r>
                        <a:rPr lang="en-US" sz="1800" b="1" dirty="0" err="1" smtClean="0"/>
                        <a:t>biquitous</a:t>
                      </a:r>
                      <a:endParaRPr lang="cs-CZ" sz="1800" b="1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baseline="0" dirty="0" smtClean="0"/>
                        <a:t>   </a:t>
                      </a:r>
                      <a:r>
                        <a:rPr lang="en-US" sz="1800" dirty="0" smtClean="0"/>
                        <a:t>soil</a:t>
                      </a:r>
                      <a:r>
                        <a:rPr lang="en-US" sz="1800" dirty="0"/>
                        <a:t>, </a:t>
                      </a:r>
                      <a:r>
                        <a:rPr lang="cs-CZ" sz="1800" dirty="0" err="1" smtClean="0"/>
                        <a:t>water</a:t>
                      </a:r>
                      <a:r>
                        <a:rPr lang="cs-CZ" sz="1800" dirty="0" smtClean="0"/>
                        <a:t>, air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dirty="0" smtClean="0"/>
                        <a:t>   plant and animal </a:t>
                      </a:r>
                      <a:r>
                        <a:rPr lang="cs-CZ" sz="1800" dirty="0" err="1" smtClean="0"/>
                        <a:t>bodies</a:t>
                      </a:r>
                      <a:endParaRPr lang="cs-CZ" sz="18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dirty="0" smtClean="0"/>
                        <a:t>   </a:t>
                      </a:r>
                      <a:r>
                        <a:rPr lang="cs-CZ" sz="1800" dirty="0" err="1" smtClean="0"/>
                        <a:t>also</a:t>
                      </a:r>
                      <a:r>
                        <a:rPr lang="cs-CZ" sz="1800" dirty="0" smtClean="0"/>
                        <a:t>  </a:t>
                      </a:r>
                      <a:r>
                        <a:rPr lang="en-US" sz="1800" dirty="0" smtClean="0"/>
                        <a:t>hot springs</a:t>
                      </a:r>
                      <a:endParaRPr lang="cs-CZ" sz="18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baseline="0" dirty="0" smtClean="0"/>
                        <a:t>            </a:t>
                      </a:r>
                      <a:r>
                        <a:rPr lang="en-US" sz="1800" dirty="0" smtClean="0"/>
                        <a:t>radioactive </a:t>
                      </a:r>
                      <a:r>
                        <a:rPr lang="en-US" sz="1800" dirty="0"/>
                        <a:t>waste </a:t>
                      </a:r>
                      <a:r>
                        <a:rPr lang="en-US" sz="1800" dirty="0" smtClean="0"/>
                        <a:t>water</a:t>
                      </a:r>
                      <a:endParaRPr lang="cs-CZ" sz="18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dirty="0" smtClean="0"/>
                        <a:t>           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/>
                        <a:t>Earth's </a:t>
                      </a:r>
                      <a:r>
                        <a:rPr lang="en-US" sz="1800" dirty="0" smtClean="0"/>
                        <a:t>crust</a:t>
                      </a:r>
                      <a:endParaRPr lang="en-US" sz="1800" dirty="0"/>
                    </a:p>
                  </a:txBody>
                  <a:tcPr marL="52023" marR="52023" marT="26011" marB="2601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1332917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Growth</a:t>
                      </a:r>
                      <a:r>
                        <a:rPr lang="cs-CZ" sz="1800" b="1" dirty="0"/>
                        <a:t> </a:t>
                      </a:r>
                      <a:endParaRPr lang="cs-CZ" sz="1800" b="1" dirty="0" smtClean="0"/>
                    </a:p>
                    <a:p>
                      <a:r>
                        <a:rPr lang="cs-CZ" sz="1800" b="1" dirty="0" smtClean="0"/>
                        <a:t>&amp; </a:t>
                      </a:r>
                      <a:r>
                        <a:rPr lang="cs-CZ" sz="1800" b="1" dirty="0" err="1"/>
                        <a:t>Reproduction</a:t>
                      </a:r>
                      <a:endParaRPr lang="cs-CZ" sz="1800" b="1" dirty="0"/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Asexual</a:t>
                      </a:r>
                      <a:endParaRPr lang="cs-CZ" sz="1800" b="1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dirty="0" smtClean="0"/>
                        <a:t>    </a:t>
                      </a:r>
                      <a:r>
                        <a:rPr lang="en-US" sz="1800" dirty="0" smtClean="0"/>
                        <a:t>binary </a:t>
                      </a:r>
                      <a:r>
                        <a:rPr lang="en-US" sz="1800" dirty="0" err="1" smtClean="0"/>
                        <a:t>fissio</a:t>
                      </a:r>
                      <a:r>
                        <a:rPr lang="cs-CZ" sz="1800" dirty="0" smtClean="0"/>
                        <a:t>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baseline="0" dirty="0" smtClean="0"/>
                        <a:t>    </a:t>
                      </a:r>
                      <a:r>
                        <a:rPr lang="en-US" sz="1800" dirty="0" smtClean="0"/>
                        <a:t>budding</a:t>
                      </a:r>
                      <a:endParaRPr lang="cs-CZ" sz="18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baseline="0" dirty="0" smtClean="0"/>
                        <a:t>    </a:t>
                      </a:r>
                      <a:r>
                        <a:rPr lang="en-US" sz="1800" dirty="0" smtClean="0"/>
                        <a:t>fragmentation</a:t>
                      </a:r>
                      <a:endParaRPr lang="cs-CZ" sz="1800" dirty="0" smtClean="0"/>
                    </a:p>
                    <a:p>
                      <a:r>
                        <a:rPr lang="cs-CZ" sz="1800" dirty="0" smtClean="0"/>
                        <a:t>Do not </a:t>
                      </a:r>
                      <a:r>
                        <a:rPr lang="cs-CZ" sz="1800" dirty="0" err="1" smtClean="0"/>
                        <a:t>form</a:t>
                      </a:r>
                      <a:r>
                        <a:rPr lang="cs-CZ" sz="1800" dirty="0" smtClean="0"/>
                        <a:t> </a:t>
                      </a:r>
                      <a:r>
                        <a:rPr lang="cs-CZ" sz="1800" dirty="0" err="1" smtClean="0"/>
                        <a:t>spores</a:t>
                      </a:r>
                      <a:endParaRPr lang="en-US" sz="1800" dirty="0"/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Asexual </a:t>
                      </a:r>
                      <a:endParaRPr lang="cs-CZ" sz="1800" b="1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dirty="0" smtClean="0"/>
                        <a:t>    </a:t>
                      </a:r>
                      <a:r>
                        <a:rPr lang="en-US" sz="1800" dirty="0" smtClean="0"/>
                        <a:t>binary </a:t>
                      </a:r>
                      <a:r>
                        <a:rPr lang="en-US" sz="1800" dirty="0" err="1" smtClean="0"/>
                        <a:t>fissio</a:t>
                      </a:r>
                      <a:r>
                        <a:rPr lang="cs-CZ" sz="1800" dirty="0" smtClean="0"/>
                        <a:t>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baseline="0" dirty="0" smtClean="0"/>
                        <a:t>    </a:t>
                      </a:r>
                      <a:r>
                        <a:rPr lang="en-US" sz="1800" dirty="0" smtClean="0"/>
                        <a:t>budding</a:t>
                      </a:r>
                      <a:endParaRPr lang="cs-CZ" sz="18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800" baseline="0" dirty="0" smtClean="0"/>
                        <a:t>    </a:t>
                      </a:r>
                      <a:r>
                        <a:rPr lang="en-US" sz="1800" dirty="0" smtClean="0"/>
                        <a:t>fragmentation</a:t>
                      </a:r>
                      <a:endParaRPr lang="cs-CZ" sz="1800" dirty="0" smtClean="0"/>
                    </a:p>
                    <a:p>
                      <a:r>
                        <a:rPr lang="cs-CZ" sz="1800" dirty="0" err="1" smtClean="0"/>
                        <a:t>Some</a:t>
                      </a:r>
                      <a:r>
                        <a:rPr lang="cs-CZ" sz="1800" dirty="0" smtClean="0"/>
                        <a:t> </a:t>
                      </a:r>
                      <a:r>
                        <a:rPr lang="en-US" sz="1800" dirty="0" smtClean="0"/>
                        <a:t>form </a:t>
                      </a:r>
                      <a:r>
                        <a:rPr lang="en-US" sz="1800" b="1" dirty="0" smtClean="0"/>
                        <a:t>spores</a:t>
                      </a:r>
                      <a:endParaRPr lang="en-US" sz="1800" b="1" dirty="0"/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1147980">
                <a:tc>
                  <a:txBody>
                    <a:bodyPr/>
                    <a:lstStyle/>
                    <a:p>
                      <a:r>
                        <a:rPr lang="cs-CZ" sz="1800" b="1" dirty="0" err="1" smtClean="0"/>
                        <a:t>Ribosomes</a:t>
                      </a:r>
                      <a:endParaRPr lang="cs-CZ" sz="1800" b="1" dirty="0"/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Prokaryotic</a:t>
                      </a:r>
                      <a:r>
                        <a:rPr lang="cs-CZ" sz="1800" baseline="0" dirty="0" smtClean="0"/>
                        <a:t> type  - </a:t>
                      </a:r>
                      <a:r>
                        <a:rPr lang="cs-CZ" sz="1800" baseline="0" dirty="0" err="1" smtClean="0"/>
                        <a:t>different</a:t>
                      </a:r>
                      <a:r>
                        <a:rPr lang="cs-CZ" sz="1800" baseline="0" dirty="0" smtClean="0"/>
                        <a:t> 16S </a:t>
                      </a:r>
                      <a:r>
                        <a:rPr lang="cs-CZ" sz="1800" baseline="0" dirty="0" err="1" smtClean="0"/>
                        <a:t>rRNA</a:t>
                      </a:r>
                      <a:endParaRPr lang="en-US" sz="1800" dirty="0"/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Prokaryotic</a:t>
                      </a:r>
                      <a:r>
                        <a:rPr lang="cs-CZ" sz="1800" baseline="0" dirty="0" smtClean="0"/>
                        <a:t> type</a:t>
                      </a:r>
                      <a:endParaRPr lang="en-US" sz="1800" dirty="0"/>
                    </a:p>
                  </a:txBody>
                  <a:tcPr marL="52023" marR="52023" marT="26011" marB="260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925990" y="6594231"/>
            <a:ext cx="758952" cy="246888"/>
          </a:xfrm>
        </p:spPr>
        <p:txBody>
          <a:bodyPr/>
          <a:lstStyle/>
          <a:p>
            <a:fld id="{B57409A2-DC7B-4F3E-A6AC-254782F8928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4782</TotalTime>
  <Words>2830</Words>
  <Application>Microsoft Office PowerPoint</Application>
  <PresentationFormat>Širokoúhlá obrazovka</PresentationFormat>
  <Paragraphs>822</Paragraphs>
  <Slides>78</Slides>
  <Notes>1</Notes>
  <HiddenSlides>0</HiddenSlides>
  <MMClips>3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8" baseType="lpstr">
      <vt:lpstr>Arial</vt:lpstr>
      <vt:lpstr>Arial Narrow</vt:lpstr>
      <vt:lpstr>Calibri</vt:lpstr>
      <vt:lpstr>Eras Bold ITC</vt:lpstr>
      <vt:lpstr>Franklin Gothic Book</vt:lpstr>
      <vt:lpstr>Franklin Gothic Medium</vt:lpstr>
      <vt:lpstr>Symbol</vt:lpstr>
      <vt:lpstr>Wingdings</vt:lpstr>
      <vt:lpstr>Wingdings 2</vt:lpstr>
      <vt:lpstr>Trek</vt:lpstr>
      <vt:lpstr>Morphology and Physiology of Bacteria, Bacterial Genetics</vt:lpstr>
      <vt:lpstr>TOPICS OVERVIEW</vt:lpstr>
      <vt:lpstr>1. PHYLOGENY OF BACTERIA</vt:lpstr>
      <vt:lpstr>Prokaryotes</vt:lpstr>
      <vt:lpstr>Medically relevant – mostly eubacteria … but …</vt:lpstr>
      <vt:lpstr>2. STRUCTURE AND SHAPE OF BACTERIAL CELL</vt:lpstr>
      <vt:lpstr>Prokaryotic vs. Eukaryotic cell</vt:lpstr>
      <vt:lpstr>Prezentace aplikace PowerPoint</vt:lpstr>
      <vt:lpstr>Bacteria vs. archaea</vt:lpstr>
      <vt:lpstr>Endosymbiotic theory (symbiogenesis)</vt:lpstr>
      <vt:lpstr>Structure of bacterial cell</vt:lpstr>
      <vt:lpstr>Shapes of bacterial cells</vt:lpstr>
      <vt:lpstr>8 clinically relevant groups of G+</vt:lpstr>
      <vt:lpstr>clinically relevant groups of G-</vt:lpstr>
      <vt:lpstr>Bacteria lacking cell wall</vt:lpstr>
      <vt:lpstr>Cell structures and virulence</vt:lpstr>
      <vt:lpstr>Prezentace aplikace PowerPoint</vt:lpstr>
      <vt:lpstr>Peptidoglycan</vt:lpstr>
      <vt:lpstr>Bacterial cell wall</vt:lpstr>
      <vt:lpstr>Gram staining</vt:lpstr>
      <vt:lpstr>Gram staining</vt:lpstr>
      <vt:lpstr>Cell structures as virulence markers</vt:lpstr>
      <vt:lpstr>Cell structures as virulence markers</vt:lpstr>
      <vt:lpstr>Cell structures as virulence markers</vt:lpstr>
      <vt:lpstr>Cell structures as virulence markers</vt:lpstr>
      <vt:lpstr>Cell structures as virulence markers</vt:lpstr>
      <vt:lpstr>3. Bacterial metabolism</vt:lpstr>
      <vt:lpstr>Bacterial metabolism</vt:lpstr>
      <vt:lpstr>Metabolism overview</vt:lpstr>
      <vt:lpstr>MODE OF NUTRITION</vt:lpstr>
      <vt:lpstr>chemoorganotrophy</vt:lpstr>
      <vt:lpstr>Chemoorganotrophy - respiration</vt:lpstr>
      <vt:lpstr>Chemoorganotrophy - respiration</vt:lpstr>
      <vt:lpstr>Chemoorganotrophy - respiration</vt:lpstr>
      <vt:lpstr>chemoorganotrophy - respiration</vt:lpstr>
      <vt:lpstr>chemoorganotrophy - respiration</vt:lpstr>
      <vt:lpstr>chemoorganotrophy - respiration</vt:lpstr>
      <vt:lpstr>chemoorganotrophy - respiration</vt:lpstr>
      <vt:lpstr>Chemoorganotrophy - FERMENTATION</vt:lpstr>
      <vt:lpstr>Prezentace aplikace PowerPoint</vt:lpstr>
      <vt:lpstr>chemoorganotrophy - FERMENTATION</vt:lpstr>
      <vt:lpstr>chemoorganotrophy - FERMENTATION</vt:lpstr>
      <vt:lpstr>chemoorganotrophy - FERMENTATION</vt:lpstr>
      <vt:lpstr>chemoorganotrophy - FERMENTATION</vt:lpstr>
      <vt:lpstr>CHEMOLITHOTROPHY</vt:lpstr>
      <vt:lpstr>Photosynthesis</vt:lpstr>
      <vt:lpstr>Secondary metabolites</vt:lpstr>
      <vt:lpstr>4. Bacterial growth</vt:lpstr>
      <vt:lpstr>BACTERIAL GROWTH and MULTIPLICATION</vt:lpstr>
      <vt:lpstr>BACTERIAL GROWTH and MULTIPLICATION</vt:lpstr>
      <vt:lpstr>BACTERIAL GROWTH and MULTIPLICATION</vt:lpstr>
      <vt:lpstr>BACTERIAL GROWTH and MULTIPLICATION</vt:lpstr>
      <vt:lpstr>BACTERIAL GROWTH and MULTIPLICATION</vt:lpstr>
      <vt:lpstr>Continuous cultivation</vt:lpstr>
      <vt:lpstr>Diauxic growth</vt:lpstr>
      <vt:lpstr>Environmental growth factors</vt:lpstr>
      <vt:lpstr>5. Bacterial Genetics</vt:lpstr>
      <vt:lpstr>Bacterial genome</vt:lpstr>
      <vt:lpstr>DNA REPLICATION</vt:lpstr>
      <vt:lpstr>Bacterial genome  – extrachromosomal elements</vt:lpstr>
      <vt:lpstr>Transfer of genetic information</vt:lpstr>
      <vt:lpstr>Horizontal gene transfer</vt:lpstr>
      <vt:lpstr>Horizontal gene transfer</vt:lpstr>
      <vt:lpstr>1. CONJUGATION</vt:lpstr>
      <vt:lpstr>1. CONJUGATION - Rolling-circle replication</vt:lpstr>
      <vt:lpstr>1. CONJUGATION</vt:lpstr>
      <vt:lpstr>1. CONJUGATION: Historically the first tool to map bacterial chromosomes</vt:lpstr>
      <vt:lpstr>2. TRANSDUCTION</vt:lpstr>
      <vt:lpstr>2. TRANSDUCTION</vt:lpstr>
      <vt:lpstr>3. TRANSFORMATION</vt:lpstr>
      <vt:lpstr>Horizontal gene transfer</vt:lpstr>
      <vt:lpstr>CHANGES in genomes - evolution</vt:lpstr>
      <vt:lpstr>CHANGES in genomes</vt:lpstr>
      <vt:lpstr>GENETIC ENGINEERING</vt:lpstr>
      <vt:lpstr>GENE CLONING</vt:lpstr>
      <vt:lpstr>Novel technologies used for the gene-editing –CRISPR/Cas9</vt:lpstr>
      <vt:lpstr>Do not underestimate them!</vt:lpstr>
      <vt:lpstr>Do not underestimate them!</vt:lpstr>
    </vt:vector>
  </TitlesOfParts>
  <Company>MBU AVCR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Bakteriální genom</dc:title>
  <dc:creator>Kaca</dc:creator>
  <cp:lastModifiedBy>Kateřina Petříčková</cp:lastModifiedBy>
  <cp:revision>394</cp:revision>
  <dcterms:created xsi:type="dcterms:W3CDTF">2016-07-11T08:19:28Z</dcterms:created>
  <dcterms:modified xsi:type="dcterms:W3CDTF">2020-03-09T10:08:09Z</dcterms:modified>
</cp:coreProperties>
</file>