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2" r:id="rId3"/>
    <p:sldId id="260" r:id="rId4"/>
    <p:sldId id="270" r:id="rId5"/>
    <p:sldId id="258" r:id="rId6"/>
    <p:sldId id="259" r:id="rId7"/>
    <p:sldId id="264" r:id="rId8"/>
    <p:sldId id="266" r:id="rId9"/>
    <p:sldId id="261" r:id="rId10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A7130-0A6F-4078-957D-4DFE93898B05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A8F68-B8AB-4368-A243-CD22759E0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858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32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0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7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4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51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69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8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82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2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9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1EDE-8A70-4F01-A89C-7B4E06589BA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C22C6-5226-451E-B75C-E89DABD80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Historie a paměť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62548"/>
            <a:ext cx="9144000" cy="1195251"/>
          </a:xfrm>
        </p:spPr>
        <p:txBody>
          <a:bodyPr/>
          <a:lstStyle/>
          <a:p>
            <a:r>
              <a:rPr lang="cs-CZ" dirty="0" smtClean="0"/>
              <a:t>Politiky paměti</a:t>
            </a:r>
          </a:p>
          <a:p>
            <a:r>
              <a:rPr lang="cs-CZ" dirty="0" smtClean="0"/>
              <a:t>Hedvika Novotná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82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2588" indent="-495300"/>
            <a:r>
              <a:rPr lang="cs-CZ" dirty="0" smtClean="0"/>
              <a:t>„</a:t>
            </a:r>
            <a:r>
              <a:rPr lang="cs-CZ" dirty="0" smtClean="0"/>
              <a:t>tradiční“ x „jiná“ historie</a:t>
            </a:r>
          </a:p>
          <a:p>
            <a:pPr marL="382588" indent="-495300"/>
            <a:r>
              <a:rPr lang="cs-CZ" dirty="0" smtClean="0"/>
              <a:t>Obrat k paměti („</a:t>
            </a:r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turn</a:t>
            </a:r>
            <a:r>
              <a:rPr lang="cs-CZ" dirty="0" smtClean="0"/>
              <a:t>“)</a:t>
            </a:r>
          </a:p>
          <a:p>
            <a:pPr marL="382588" indent="-495300"/>
            <a:r>
              <a:rPr lang="cs-CZ" dirty="0" err="1" smtClean="0"/>
              <a:t>Pierre</a:t>
            </a:r>
            <a:r>
              <a:rPr lang="cs-CZ" dirty="0" smtClean="0"/>
              <a:t> Nora</a:t>
            </a:r>
          </a:p>
          <a:p>
            <a:pPr marL="382588" indent="-495300"/>
            <a:r>
              <a:rPr lang="cs-CZ" dirty="0" smtClean="0"/>
              <a:t>3 základní poststrukturalistické </a:t>
            </a:r>
            <a:r>
              <a:rPr lang="cs-CZ" dirty="0"/>
              <a:t>p</a:t>
            </a:r>
            <a:r>
              <a:rPr lang="cs-CZ" dirty="0" smtClean="0"/>
              <a:t>řístupy ke vztahu historie a paměti (Nora, </a:t>
            </a:r>
            <a:r>
              <a:rPr lang="cs-CZ" dirty="0" err="1" smtClean="0"/>
              <a:t>Todorov</a:t>
            </a:r>
            <a:r>
              <a:rPr lang="cs-CZ" dirty="0" smtClean="0"/>
              <a:t>, </a:t>
            </a:r>
            <a:r>
              <a:rPr lang="cs-CZ" dirty="0" err="1" smtClean="0"/>
              <a:t>Assmann</a:t>
            </a:r>
            <a:r>
              <a:rPr lang="cs-CZ" dirty="0" smtClean="0"/>
              <a:t>)</a:t>
            </a:r>
          </a:p>
          <a:p>
            <a:pPr marL="382588" indent="-4953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02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a paměť – cesty k jiné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Edward </a:t>
            </a:r>
            <a:r>
              <a:rPr lang="cs-CZ" dirty="0" err="1" smtClean="0"/>
              <a:t>Shils</a:t>
            </a:r>
            <a:r>
              <a:rPr lang="cs-CZ" dirty="0" smtClean="0"/>
              <a:t> (1981</a:t>
            </a:r>
            <a:r>
              <a:rPr lang="cs-CZ" dirty="0"/>
              <a:t>: 195n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Metafora </a:t>
            </a:r>
            <a:r>
              <a:rPr lang="cs-CZ" dirty="0"/>
              <a:t>člověka žijícího v údolí: jeho život je </a:t>
            </a:r>
            <a:r>
              <a:rPr lang="cs-CZ" dirty="0" err="1"/>
              <a:t>zavztažen</a:t>
            </a:r>
            <a:r>
              <a:rPr lang="cs-CZ" dirty="0"/>
              <a:t> do údolí – údolí je mu významotvorným prostorem – ale údolí nemůže být bez vrcholů: právě vrcholy jsou tím, co údolí umožňuje – bez vrcholů by údolí nebylo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noumenální“ </a:t>
            </a:r>
            <a:r>
              <a:rPr lang="cs-CZ" dirty="0" smtClean="0"/>
              <a:t>minulost</a:t>
            </a:r>
          </a:p>
          <a:p>
            <a:pPr lvl="2"/>
            <a:r>
              <a:rPr lang="cs-CZ" dirty="0" smtClean="0"/>
              <a:t>sekvence </a:t>
            </a:r>
            <a:r>
              <a:rPr lang="cs-CZ" dirty="0"/>
              <a:t>událostí v čase tak, jak se </a:t>
            </a:r>
            <a:r>
              <a:rPr lang="cs-CZ" dirty="0" smtClean="0"/>
              <a:t>odehrály</a:t>
            </a:r>
          </a:p>
          <a:p>
            <a:pPr lvl="2"/>
            <a:r>
              <a:rPr lang="cs-CZ" dirty="0" smtClean="0"/>
              <a:t>sama </a:t>
            </a:r>
            <a:r>
              <a:rPr lang="cs-CZ" dirty="0"/>
              <a:t>o sobě neměnná, ovšem její významy jsou lidmi v přítomnosti nahlíženy v jiných (nových) souvislostech a tedy retrospektivně </a:t>
            </a:r>
            <a:r>
              <a:rPr lang="cs-CZ" dirty="0" smtClean="0"/>
              <a:t>pozměňovány</a:t>
            </a:r>
          </a:p>
          <a:p>
            <a:pPr lvl="2"/>
            <a:r>
              <a:rPr lang="cs-CZ" dirty="0" smtClean="0"/>
              <a:t>většina </a:t>
            </a:r>
            <a:r>
              <a:rPr lang="cs-CZ" dirty="0"/>
              <a:t>noumenální minulosti je totiž zcela mimo dosah jedince, není a nemůže být součástí jeho aktivní </a:t>
            </a:r>
            <a:r>
              <a:rPr lang="cs-CZ" dirty="0" smtClean="0"/>
              <a:t>znalosti</a:t>
            </a:r>
          </a:p>
          <a:p>
            <a:pPr lvl="1"/>
            <a:r>
              <a:rPr lang="cs-CZ" dirty="0" smtClean="0"/>
              <a:t>„vnímaná</a:t>
            </a:r>
            <a:r>
              <a:rPr lang="cs-CZ" dirty="0"/>
              <a:t>“ </a:t>
            </a:r>
            <a:r>
              <a:rPr lang="cs-CZ" dirty="0" smtClean="0"/>
              <a:t>minulost</a:t>
            </a:r>
          </a:p>
          <a:p>
            <a:pPr lvl="2"/>
            <a:r>
              <a:rPr lang="cs-CZ" dirty="0" smtClean="0"/>
              <a:t>minulost </a:t>
            </a:r>
            <a:r>
              <a:rPr lang="cs-CZ" dirty="0"/>
              <a:t>zachycená v </a:t>
            </a:r>
            <a:r>
              <a:rPr lang="cs-CZ" dirty="0" smtClean="0"/>
              <a:t>paměti</a:t>
            </a:r>
          </a:p>
          <a:p>
            <a:pPr lvl="2"/>
            <a:r>
              <a:rPr lang="cs-CZ" dirty="0" err="1" smtClean="0"/>
              <a:t>kontextualizována</a:t>
            </a:r>
            <a:r>
              <a:rPr lang="cs-CZ" dirty="0" smtClean="0"/>
              <a:t> </a:t>
            </a:r>
            <a:r>
              <a:rPr lang="cs-CZ" dirty="0"/>
              <a:t>některými „</a:t>
            </a:r>
            <a:r>
              <a:rPr lang="cs-CZ" dirty="0" smtClean="0"/>
              <a:t>rezidui“ noumenální </a:t>
            </a:r>
            <a:r>
              <a:rPr lang="cs-CZ" dirty="0"/>
              <a:t>minulosti (literatura, filosofické koncepty, zvyky</a:t>
            </a:r>
            <a:r>
              <a:rPr lang="cs-CZ" dirty="0" smtClean="0"/>
              <a:t>...)</a:t>
            </a:r>
          </a:p>
          <a:p>
            <a:pPr lvl="2"/>
            <a:r>
              <a:rPr lang="cs-CZ" dirty="0" smtClean="0"/>
              <a:t>utváří </a:t>
            </a:r>
            <a:r>
              <a:rPr lang="cs-CZ" dirty="0"/>
              <a:t>kontext lidského jednání a </a:t>
            </a:r>
            <a:r>
              <a:rPr lang="cs-CZ" dirty="0" smtClean="0"/>
              <a:t>myšlení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Historie – tradičně noumenální minulost:  </a:t>
            </a:r>
            <a:r>
              <a:rPr lang="cs-CZ" dirty="0"/>
              <a:t>pokouší </a:t>
            </a:r>
            <a:r>
              <a:rPr lang="cs-CZ" dirty="0" smtClean="0"/>
              <a:t>se primárně </a:t>
            </a:r>
            <a:r>
              <a:rPr lang="cs-CZ" dirty="0"/>
              <a:t>o rekonstrukci </a:t>
            </a:r>
            <a:r>
              <a:rPr lang="cs-CZ" dirty="0" smtClean="0"/>
              <a:t>vrcholů</a:t>
            </a:r>
          </a:p>
          <a:p>
            <a:pPr lvl="2"/>
            <a:r>
              <a:rPr lang="cs-CZ" dirty="0" smtClean="0"/>
              <a:t>tato </a:t>
            </a:r>
            <a:r>
              <a:rPr lang="cs-CZ" dirty="0"/>
              <a:t>re-konstrukce (či tyto rekonstrukce) je nutně sama o sobě jen jednou z </a:t>
            </a:r>
            <a:r>
              <a:rPr lang="cs-CZ" dirty="0" smtClean="0"/>
              <a:t>možných → začíná se obracet </a:t>
            </a:r>
            <a:r>
              <a:rPr lang="cs-CZ" dirty="0"/>
              <a:t>i k údolím </a:t>
            </a:r>
            <a:r>
              <a:rPr lang="cs-CZ" dirty="0" smtClean="0"/>
              <a:t>= re-konstruovat </a:t>
            </a:r>
            <a:r>
              <a:rPr lang="cs-CZ" dirty="0" err="1"/>
              <a:t>zavztaženost</a:t>
            </a:r>
            <a:r>
              <a:rPr lang="cs-CZ" dirty="0"/>
              <a:t> jedince do soukolí historických </a:t>
            </a:r>
            <a:r>
              <a:rPr lang="cs-CZ" dirty="0" smtClean="0"/>
              <a:t>událostí</a:t>
            </a:r>
          </a:p>
        </p:txBody>
      </p:sp>
    </p:spTree>
    <p:extLst>
      <p:ext uri="{BB962C8B-B14F-4D97-AF65-F5344CB8AC3E}">
        <p14:creationId xmlns:p14="http://schemas.microsoft.com/office/powerpoint/2010/main" val="172953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 „jiné“ historické školy / tradice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fr. škola </a:t>
            </a:r>
            <a:r>
              <a:rPr lang="cs-CZ" i="1" dirty="0" err="1"/>
              <a:t>Annales</a:t>
            </a:r>
            <a:r>
              <a:rPr lang="cs-CZ" i="1" dirty="0"/>
              <a:t> </a:t>
            </a:r>
            <a:r>
              <a:rPr lang="cs-CZ" dirty="0"/>
              <a:t>(od 30. resp. 50. let 20. století)</a:t>
            </a:r>
          </a:p>
          <a:p>
            <a:pPr lvl="1"/>
            <a:r>
              <a:rPr lang="cs-CZ" dirty="0"/>
              <a:t>problémově zaměřené psaní historie</a:t>
            </a:r>
          </a:p>
          <a:p>
            <a:pPr lvl="1"/>
            <a:r>
              <a:rPr lang="cs-CZ" dirty="0"/>
              <a:t>X politické dějiny (= prosté kladení jedné události za druhou bez hlubšího pochopení společnosti té které doby … „vyprávěcí historie“ – </a:t>
            </a:r>
            <a:r>
              <a:rPr lang="cs-CZ" i="1" dirty="0" err="1"/>
              <a:t>histoire</a:t>
            </a:r>
            <a:r>
              <a:rPr lang="cs-CZ" i="1" dirty="0"/>
              <a:t> </a:t>
            </a:r>
            <a:r>
              <a:rPr lang="cs-CZ" i="1" dirty="0" err="1"/>
              <a:t>évenementielle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hospodářské a sociální dějiny, dějiny každodennosti, historická geografie, mentality ideologie, vlivem životního prostředí na člověka a společnost … </a:t>
            </a:r>
          </a:p>
          <a:p>
            <a:r>
              <a:rPr lang="cs-CZ" dirty="0"/>
              <a:t>německá variace kritické historické sociální vědy (60. l.)</a:t>
            </a:r>
          </a:p>
          <a:p>
            <a:r>
              <a:rPr lang="cs-CZ" dirty="0"/>
              <a:t>Historická antropologie (70./80.l.;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Goff</a:t>
            </a:r>
            <a:r>
              <a:rPr lang="cs-CZ" dirty="0"/>
              <a:t>, van </a:t>
            </a:r>
            <a:r>
              <a:rPr lang="cs-CZ" dirty="0" err="1"/>
              <a:t>Dülmen</a:t>
            </a:r>
            <a:r>
              <a:rPr lang="cs-CZ" dirty="0"/>
              <a:t>, </a:t>
            </a:r>
            <a:r>
              <a:rPr lang="cs-CZ" dirty="0" err="1"/>
              <a:t>Ginzburg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obrat k subjektivní stránce dějin</a:t>
            </a:r>
          </a:p>
          <a:p>
            <a:pPr lvl="1"/>
            <a:r>
              <a:rPr lang="cs-CZ" dirty="0" err="1"/>
              <a:t>interpretativní</a:t>
            </a:r>
            <a:r>
              <a:rPr lang="cs-CZ" dirty="0"/>
              <a:t>, </a:t>
            </a:r>
            <a:r>
              <a:rPr lang="cs-CZ" dirty="0" err="1"/>
              <a:t>narativistické</a:t>
            </a:r>
            <a:r>
              <a:rPr lang="cs-CZ" dirty="0"/>
              <a:t> a subjektivistické přístupy</a:t>
            </a:r>
          </a:p>
          <a:p>
            <a:pPr lvl="1"/>
            <a:r>
              <a:rPr lang="cs-CZ" dirty="0"/>
              <a:t>témata typu gender, tělo a tělesnost, spiritualita, marginální vrstvy společnosti</a:t>
            </a:r>
          </a:p>
          <a:p>
            <a:r>
              <a:rPr lang="cs-CZ" dirty="0"/>
              <a:t>Orální historie</a:t>
            </a:r>
          </a:p>
          <a:p>
            <a:endParaRPr lang="cs-CZ" dirty="0"/>
          </a:p>
        </p:txBody>
      </p:sp>
      <p:pic>
        <p:nvPicPr>
          <p:cNvPr id="1026" name="Picture 2" descr="Sýr a červi : Svět jednoho mlynáře kolem roku 1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161" y="0"/>
            <a:ext cx="1767840" cy="241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00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a paměť: obrat k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proces, </a:t>
            </a:r>
            <a:r>
              <a:rPr lang="cs-CZ" dirty="0"/>
              <a:t>jehož počátek je umísťován zhruba na konec 70. let 20. století </a:t>
            </a:r>
            <a:endParaRPr lang="cs-CZ" dirty="0" smtClean="0"/>
          </a:p>
          <a:p>
            <a:pPr lvl="1"/>
            <a:r>
              <a:rPr lang="cs-CZ" dirty="0" smtClean="0"/>
              <a:t>emancipace </a:t>
            </a:r>
            <a:r>
              <a:rPr lang="cs-CZ" dirty="0"/>
              <a:t>dosud spíše </a:t>
            </a:r>
            <a:r>
              <a:rPr lang="cs-CZ" dirty="0" err="1"/>
              <a:t>marginalizovaných</a:t>
            </a:r>
            <a:r>
              <a:rPr lang="cs-CZ" dirty="0"/>
              <a:t> sociálních skupin a </a:t>
            </a:r>
            <a:r>
              <a:rPr lang="cs-CZ" dirty="0" smtClean="0"/>
              <a:t>vrstev</a:t>
            </a:r>
          </a:p>
          <a:p>
            <a:pPr lvl="1"/>
            <a:r>
              <a:rPr lang="cs-CZ" dirty="0" smtClean="0"/>
              <a:t>vyrovnání </a:t>
            </a:r>
            <a:r>
              <a:rPr lang="cs-CZ" dirty="0"/>
              <a:t>se s dějinnými zvraty 20. století </a:t>
            </a:r>
            <a:endParaRPr lang="cs-CZ" dirty="0" smtClean="0"/>
          </a:p>
          <a:p>
            <a:pPr lvl="2"/>
            <a:r>
              <a:rPr lang="cs-CZ" dirty="0"/>
              <a:t>do kontaktu dostává mizející komunikativní paměť s utvářející se pamětí kulturní (tedy uvnitř plovoucí mezery)</a:t>
            </a:r>
            <a:endParaRPr lang="cs-CZ" dirty="0" smtClean="0"/>
          </a:p>
          <a:p>
            <a:pPr lvl="2"/>
            <a:r>
              <a:rPr lang="cs-CZ" dirty="0"/>
              <a:t>n</a:t>
            </a:r>
            <a:r>
              <a:rPr lang="cs-CZ" dirty="0" smtClean="0"/>
              <a:t>apř. komunikativní </a:t>
            </a:r>
            <a:r>
              <a:rPr lang="cs-CZ" dirty="0"/>
              <a:t>a kulturní paměť na události spojené s lety 1938-45 nejsou v </a:t>
            </a:r>
            <a:r>
              <a:rPr lang="cs-CZ" dirty="0" smtClean="0"/>
              <a:t>souladu</a:t>
            </a:r>
            <a:endParaRPr lang="cs-CZ" dirty="0"/>
          </a:p>
          <a:p>
            <a:pPr lvl="1"/>
            <a:r>
              <a:rPr lang="cs-CZ" dirty="0" smtClean="0"/>
              <a:t>přehodnocování </a:t>
            </a:r>
            <a:r>
              <a:rPr lang="cs-CZ" dirty="0"/>
              <a:t>přijímaných způsobů vykládání </a:t>
            </a:r>
            <a:r>
              <a:rPr lang="cs-CZ" dirty="0" smtClean="0"/>
              <a:t>minulosti</a:t>
            </a:r>
          </a:p>
          <a:p>
            <a:r>
              <a:rPr lang="cs-CZ" dirty="0" err="1" smtClean="0"/>
              <a:t>François</a:t>
            </a:r>
            <a:r>
              <a:rPr lang="cs-CZ" dirty="0" smtClean="0"/>
              <a:t> </a:t>
            </a:r>
            <a:r>
              <a:rPr lang="cs-CZ" dirty="0" err="1"/>
              <a:t>Hartog</a:t>
            </a:r>
            <a:r>
              <a:rPr lang="cs-CZ" dirty="0"/>
              <a:t> (</a:t>
            </a:r>
            <a:r>
              <a:rPr lang="cs-CZ" dirty="0" smtClean="0"/>
              <a:t>2016): nastolování </a:t>
            </a:r>
            <a:r>
              <a:rPr lang="cs-CZ" i="1" dirty="0"/>
              <a:t>režimu </a:t>
            </a:r>
            <a:r>
              <a:rPr lang="cs-CZ" i="1" dirty="0" smtClean="0"/>
              <a:t>historicity</a:t>
            </a:r>
            <a:endParaRPr lang="cs-CZ" dirty="0" smtClean="0"/>
          </a:p>
          <a:p>
            <a:pPr lvl="1"/>
            <a:r>
              <a:rPr lang="cs-CZ" dirty="0"/>
              <a:t>dosud: diskurz modernity (idea pokroku = lineární cesta od minulosti přes přítomnost do budoucnosti)</a:t>
            </a:r>
          </a:p>
          <a:p>
            <a:pPr lvl="1"/>
            <a:r>
              <a:rPr lang="cs-CZ" dirty="0"/>
              <a:t>nový </a:t>
            </a:r>
            <a:r>
              <a:rPr lang="cs-CZ" i="1" dirty="0"/>
              <a:t>režim historicity</a:t>
            </a:r>
            <a:r>
              <a:rPr lang="cs-CZ" dirty="0"/>
              <a:t>: „</a:t>
            </a:r>
            <a:r>
              <a:rPr lang="cs-CZ" dirty="0" smtClean="0"/>
              <a:t>přijetí </a:t>
            </a:r>
            <a:r>
              <a:rPr lang="cs-CZ" dirty="0"/>
              <a:t>přítomnosti jako hlavního časového horizontu“ </a:t>
            </a:r>
            <a:endParaRPr lang="cs-CZ" dirty="0" smtClean="0"/>
          </a:p>
          <a:p>
            <a:pPr lvl="1"/>
            <a:r>
              <a:rPr lang="cs-CZ" dirty="0" smtClean="0"/>
              <a:t>paměť se stává </a:t>
            </a:r>
            <a:r>
              <a:rPr lang="cs-CZ" dirty="0"/>
              <a:t>„pilířem konstrukce identity každé sociální skupiny, či dokonce každého jednotlivce“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32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Historie a paměť: obrat k </a:t>
            </a:r>
            <a:r>
              <a:rPr lang="cs-CZ" sz="3200" dirty="0" smtClean="0"/>
              <a:t>paměti (</a:t>
            </a:r>
            <a:r>
              <a:rPr lang="cs-CZ" sz="3200" i="1" dirty="0" err="1" smtClean="0"/>
              <a:t>memory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turn</a:t>
            </a:r>
            <a:r>
              <a:rPr lang="cs-CZ" sz="3200" dirty="0" smtClean="0"/>
              <a:t>)</a:t>
            </a:r>
            <a:endParaRPr lang="cs-CZ" sz="2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000" i="1" dirty="0" smtClean="0"/>
              <a:t>Nový režim historicity </a:t>
            </a:r>
            <a:r>
              <a:rPr lang="cs-CZ" sz="2900" dirty="0" smtClean="0"/>
              <a:t>(</a:t>
            </a:r>
            <a:r>
              <a:rPr lang="cs-CZ" sz="2900" dirty="0" err="1" smtClean="0"/>
              <a:t>Hartog</a:t>
            </a:r>
            <a:r>
              <a:rPr lang="cs-CZ" sz="2900" dirty="0" smtClean="0"/>
              <a:t> 2016)</a:t>
            </a:r>
            <a:endParaRPr lang="cs-CZ" sz="4000" dirty="0" smtClean="0"/>
          </a:p>
          <a:p>
            <a:r>
              <a:rPr lang="cs-CZ" sz="4000" i="1" dirty="0" smtClean="0"/>
              <a:t>Vzpomínková </a:t>
            </a:r>
            <a:r>
              <a:rPr lang="cs-CZ" sz="4000" i="1" dirty="0"/>
              <a:t>horečka</a:t>
            </a:r>
            <a:r>
              <a:rPr lang="cs-CZ" sz="4000" dirty="0"/>
              <a:t> </a:t>
            </a:r>
            <a:r>
              <a:rPr lang="cs-CZ" dirty="0"/>
              <a:t>(</a:t>
            </a:r>
            <a:r>
              <a:rPr lang="cs-CZ" dirty="0" err="1"/>
              <a:t>Misztal</a:t>
            </a:r>
            <a:r>
              <a:rPr lang="cs-CZ" dirty="0"/>
              <a:t> 2003: 5</a:t>
            </a:r>
            <a:r>
              <a:rPr lang="cs-CZ" dirty="0" smtClean="0"/>
              <a:t>)</a:t>
            </a:r>
          </a:p>
          <a:p>
            <a:r>
              <a:rPr lang="cs-CZ" altLang="cs-CZ" sz="4000" i="1" dirty="0" smtClean="0"/>
              <a:t>Paměť </a:t>
            </a:r>
            <a:r>
              <a:rPr lang="cs-CZ" altLang="cs-CZ" sz="4000" i="1" dirty="0"/>
              <a:t>jako nové paradigma</a:t>
            </a:r>
            <a:r>
              <a:rPr lang="cs-CZ" altLang="cs-CZ" sz="4000" dirty="0"/>
              <a:t> </a:t>
            </a:r>
            <a:r>
              <a:rPr lang="cs-CZ" altLang="cs-CZ" dirty="0"/>
              <a:t>(Marie-Claire </a:t>
            </a:r>
            <a:r>
              <a:rPr lang="cs-CZ" altLang="cs-CZ" dirty="0" err="1"/>
              <a:t>Lavabre</a:t>
            </a:r>
            <a:r>
              <a:rPr lang="cs-CZ" altLang="cs-CZ" dirty="0"/>
              <a:t> (2000, 2005)</a:t>
            </a:r>
            <a:endParaRPr lang="cs-CZ" dirty="0" smtClean="0"/>
          </a:p>
          <a:p>
            <a:endParaRPr lang="cs-CZ" dirty="0" smtClean="0"/>
          </a:p>
          <a:p>
            <a:r>
              <a:rPr lang="cs-CZ" sz="3300" dirty="0" smtClean="0"/>
              <a:t>navzdory </a:t>
            </a:r>
            <a:r>
              <a:rPr lang="cs-CZ" sz="3300" i="1" dirty="0"/>
              <a:t>minulosti vzdálené </a:t>
            </a:r>
            <a:r>
              <a:rPr lang="cs-CZ" sz="3300" dirty="0"/>
              <a:t>začíná vystupovat </a:t>
            </a:r>
            <a:r>
              <a:rPr lang="cs-CZ" sz="3300" i="1" dirty="0"/>
              <a:t>minulost přítomná</a:t>
            </a:r>
            <a:r>
              <a:rPr lang="cs-CZ" sz="3300" dirty="0"/>
              <a:t>, prostředkovaná komunikativní pamětí, kontra-pamětí (</a:t>
            </a:r>
            <a:r>
              <a:rPr lang="cs-CZ" sz="3300" dirty="0" err="1"/>
              <a:t>Foucault</a:t>
            </a:r>
            <a:r>
              <a:rPr lang="cs-CZ" sz="3300" dirty="0"/>
              <a:t> 1994: 75-98)</a:t>
            </a:r>
          </a:p>
          <a:p>
            <a:r>
              <a:rPr lang="cs-CZ" sz="3300" dirty="0"/>
              <a:t>zvýznamnění individuálních pamětí na úkor legitimizované historie</a:t>
            </a:r>
          </a:p>
          <a:p>
            <a:pPr eaLnBrk="1" hangingPunct="1"/>
            <a:endParaRPr lang="cs-CZ" altLang="cs-CZ" sz="3300" dirty="0" smtClean="0"/>
          </a:p>
          <a:p>
            <a:pPr eaLnBrk="1" hangingPunct="1"/>
            <a:r>
              <a:rPr lang="cs-CZ" altLang="cs-CZ" sz="3300" dirty="0" smtClean="0"/>
              <a:t>„Padla moderna, padly staré dějiny, zvítězily, nebo vítězí paměti, které se ale stávají pamětí velkých společenství a tedy dějinami. /…/ Silný proud tzv. kulturních dějin je nesen právě konjunkturou paměti, vzpourou malých lidí proti velkým dějinám, okrajových skupin proti majoritním dějinám, které je většinou zcela důsledně vytěsňovaly.“ (Třeštík 2003)</a:t>
            </a:r>
          </a:p>
          <a:p>
            <a:r>
              <a:rPr lang="cs-CZ" sz="3300" dirty="0" err="1" smtClean="0"/>
              <a:t>Tzvetan</a:t>
            </a:r>
            <a:r>
              <a:rPr lang="cs-CZ" sz="3300" dirty="0" smtClean="0"/>
              <a:t> </a:t>
            </a:r>
            <a:r>
              <a:rPr lang="cs-CZ" sz="3300" dirty="0" err="1" smtClean="0"/>
              <a:t>Todorov</a:t>
            </a:r>
            <a:r>
              <a:rPr lang="cs-CZ" sz="3300" dirty="0" smtClean="0"/>
              <a:t> (1998): </a:t>
            </a:r>
            <a:r>
              <a:rPr lang="cs-CZ" sz="3300" i="1" dirty="0" smtClean="0"/>
              <a:t>Zneužívání paměti</a:t>
            </a:r>
            <a:r>
              <a:rPr lang="cs-CZ" sz="3300" dirty="0" smtClean="0"/>
              <a:t>. </a:t>
            </a:r>
          </a:p>
          <a:p>
            <a:pPr lvl="1"/>
            <a:r>
              <a:rPr lang="cs-CZ" sz="2900" dirty="0" smtClean="0"/>
              <a:t>„připomínat si oběti minulosti povznáší, zabývat se těmi dnešními obtěžuje“ </a:t>
            </a:r>
          </a:p>
          <a:p>
            <a:r>
              <a:rPr lang="cs-CZ" sz="3300" dirty="0" smtClean="0"/>
              <a:t>Paul </a:t>
            </a:r>
            <a:r>
              <a:rPr lang="cs-CZ" sz="3300" dirty="0" err="1" smtClean="0"/>
              <a:t>Veyne</a:t>
            </a:r>
            <a:r>
              <a:rPr lang="cs-CZ" sz="3300" dirty="0" smtClean="0"/>
              <a:t> (2008)</a:t>
            </a:r>
          </a:p>
          <a:p>
            <a:pPr lvl="1"/>
            <a:r>
              <a:rPr lang="cs-CZ" sz="2900" dirty="0" smtClean="0"/>
              <a:t>Důsledek sekularizace</a:t>
            </a:r>
          </a:p>
        </p:txBody>
      </p:sp>
    </p:spTree>
    <p:extLst>
      <p:ext uri="{BB962C8B-B14F-4D97-AF65-F5344CB8AC3E}">
        <p14:creationId xmlns:p14="http://schemas.microsoft.com/office/powerpoint/2010/main" val="208228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Pierre</a:t>
            </a:r>
            <a:r>
              <a:rPr lang="cs-CZ" dirty="0" smtClean="0"/>
              <a:t> Nora:</a:t>
            </a:r>
            <a:br>
              <a:rPr lang="cs-CZ" dirty="0" smtClean="0"/>
            </a:br>
            <a:r>
              <a:rPr lang="cs-CZ" dirty="0" smtClean="0"/>
              <a:t>Mezi pamětí a minulostí. Problematika míst. </a:t>
            </a:r>
            <a:br>
              <a:rPr lang="cs-CZ" dirty="0" smtClean="0"/>
            </a:br>
            <a:r>
              <a:rPr lang="cs-CZ" sz="3100" i="1" dirty="0" err="1" smtClean="0"/>
              <a:t>Cahiers</a:t>
            </a:r>
            <a:r>
              <a:rPr lang="cs-CZ" sz="3100" i="1" dirty="0" smtClean="0"/>
              <a:t> </a:t>
            </a:r>
            <a:r>
              <a:rPr lang="cs-CZ" sz="3100" i="1" dirty="0" err="1" smtClean="0"/>
              <a:t>du</a:t>
            </a:r>
            <a:r>
              <a:rPr lang="cs-CZ" sz="3100" i="1" dirty="0" smtClean="0"/>
              <a:t> </a:t>
            </a:r>
            <a:r>
              <a:rPr lang="cs-CZ" sz="3100" i="1" dirty="0" err="1" smtClean="0"/>
              <a:t>CeFReS</a:t>
            </a:r>
            <a:r>
              <a:rPr lang="cs-CZ" sz="3100" i="1" dirty="0" smtClean="0"/>
              <a:t> N</a:t>
            </a:r>
            <a:r>
              <a:rPr lang="cs-CZ" sz="3100" i="1" baseline="30000" dirty="0" smtClean="0"/>
              <a:t>o</a:t>
            </a:r>
            <a:r>
              <a:rPr lang="cs-CZ" sz="3100" i="1" dirty="0" smtClean="0"/>
              <a:t> 13 (1998): Politika paměti (</a:t>
            </a:r>
            <a:r>
              <a:rPr lang="cs-CZ" sz="3100" i="1" dirty="0" err="1" smtClean="0"/>
              <a:t>ed</a:t>
            </a:r>
            <a:r>
              <a:rPr lang="cs-CZ" sz="3100" i="1" dirty="0" smtClean="0"/>
              <a:t>. Francise Mayer)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69375"/>
            <a:ext cx="10515600" cy="39075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Cvičení</a:t>
            </a:r>
          </a:p>
          <a:p>
            <a:endParaRPr lang="cs-CZ" dirty="0" smtClean="0"/>
          </a:p>
          <a:p>
            <a:pPr lvl="1"/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Nora vymezuje historii?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Nora vymezuje paměť?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o </a:t>
            </a:r>
            <a:r>
              <a:rPr lang="cs-CZ" dirty="0"/>
              <a:t>Nora myslí "pamětí uchvácenou historií"? S čím ji spojuje?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o </a:t>
            </a:r>
            <a:r>
              <a:rPr lang="cs-CZ" dirty="0"/>
              <a:t>jsou "místa paměti"? 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1600" dirty="0"/>
              <a:t>https://www.youtube.com/watch?v=JYcDjz3MJ0E</a:t>
            </a:r>
          </a:p>
        </p:txBody>
      </p:sp>
    </p:spTree>
    <p:extLst>
      <p:ext uri="{BB962C8B-B14F-4D97-AF65-F5344CB8AC3E}">
        <p14:creationId xmlns:p14="http://schemas.microsoft.com/office/powerpoint/2010/main" val="51831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Pierre</a:t>
            </a:r>
            <a:r>
              <a:rPr lang="cs-CZ" dirty="0"/>
              <a:t> Nora (* 1931</a:t>
            </a:r>
            <a:r>
              <a:rPr lang="cs-CZ" dirty="0"/>
              <a:t>) </a:t>
            </a:r>
            <a:r>
              <a:rPr lang="cs-CZ" sz="1800" dirty="0"/>
              <a:t>← Bergson, </a:t>
            </a:r>
            <a:r>
              <a:rPr lang="cs-CZ" sz="1800" dirty="0" err="1"/>
              <a:t>Halbwachs</a:t>
            </a:r>
            <a:r>
              <a:rPr lang="cs-CZ" sz="1800" dirty="0"/>
              <a:t>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723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 smtClean="0"/>
              <a:t>Paměť</a:t>
            </a:r>
            <a:r>
              <a:rPr lang="cs-CZ" sz="1600" dirty="0" smtClean="0"/>
              <a:t> </a:t>
            </a:r>
          </a:p>
          <a:p>
            <a:pPr lvl="1"/>
            <a:r>
              <a:rPr lang="cs-CZ" altLang="cs-CZ" sz="1400" dirty="0"/>
              <a:t>v</a:t>
            </a:r>
            <a:r>
              <a:rPr lang="cs-CZ" altLang="cs-CZ" sz="1400" dirty="0" smtClean="0"/>
              <a:t>ázána </a:t>
            </a:r>
            <a:r>
              <a:rPr lang="cs-CZ" altLang="cs-CZ" sz="1400" dirty="0"/>
              <a:t>na </a:t>
            </a:r>
            <a:r>
              <a:rPr lang="cs-CZ" altLang="cs-CZ" sz="1400" dirty="0" smtClean="0"/>
              <a:t>skupiny (</a:t>
            </a:r>
            <a:r>
              <a:rPr lang="cs-CZ" sz="1400" dirty="0" smtClean="0"/>
              <a:t>kolektivní)</a:t>
            </a:r>
            <a:endParaRPr lang="cs-CZ" altLang="cs-CZ" sz="1400" dirty="0"/>
          </a:p>
          <a:p>
            <a:pPr lvl="1"/>
            <a:r>
              <a:rPr lang="cs-CZ" altLang="cs-CZ" sz="1400" dirty="0"/>
              <a:t>živoucí pouto s minulostí (obnovuje pouto s minulostí)</a:t>
            </a:r>
          </a:p>
          <a:p>
            <a:pPr lvl="1"/>
            <a:r>
              <a:rPr lang="cs-CZ" altLang="cs-CZ" sz="1400" dirty="0"/>
              <a:t>spojena s posvátnem </a:t>
            </a:r>
          </a:p>
          <a:p>
            <a:pPr lvl="2"/>
            <a:r>
              <a:rPr lang="cs-CZ" altLang="cs-CZ" sz="1200" dirty="0"/>
              <a:t>dávnou dobu předků klade do věku hrdinů, počátků, mýtu</a:t>
            </a:r>
          </a:p>
          <a:p>
            <a:pPr lvl="1"/>
            <a:r>
              <a:rPr lang="cs-CZ" sz="1400" dirty="0"/>
              <a:t>Spontánně se aktualizuje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723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Historie</a:t>
            </a:r>
          </a:p>
          <a:p>
            <a:pPr lvl="1"/>
            <a:r>
              <a:rPr lang="cs-CZ" sz="1400" dirty="0"/>
              <a:t>Úmyslná a taktická konstrukce národních dějin = problematická a neúplná rekonstrukce minulosti</a:t>
            </a:r>
          </a:p>
          <a:p>
            <a:pPr lvl="1"/>
            <a:r>
              <a:rPr lang="cs-CZ" sz="1400" dirty="0"/>
              <a:t>Nezkoumá minulost jako takovou, ale její stopy a vyprávění o minulosti </a:t>
            </a:r>
          </a:p>
          <a:p>
            <a:pPr lvl="2"/>
            <a:r>
              <a:rPr lang="cs-CZ" sz="1200" dirty="0"/>
              <a:t>Výsledek kritické analýzy: zesvětšťující úkon (odstraňuje tajemno)</a:t>
            </a:r>
          </a:p>
          <a:p>
            <a:pPr lvl="1"/>
            <a:r>
              <a:rPr lang="cs-CZ" sz="1400" dirty="0"/>
              <a:t>Není vázána na skupiny → tíhne k </a:t>
            </a:r>
            <a:r>
              <a:rPr lang="cs-CZ" sz="1400" dirty="0" smtClean="0"/>
              <a:t>universalismu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684472"/>
            <a:ext cx="1074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Procesy globalizace, demokratizace, </a:t>
            </a:r>
            <a:r>
              <a:rPr lang="cs-CZ" sz="1400" dirty="0" err="1"/>
              <a:t>masifikace</a:t>
            </a:r>
            <a:r>
              <a:rPr lang="cs-CZ" sz="1400" dirty="0"/>
              <a:t> médií atd. → </a:t>
            </a:r>
            <a:r>
              <a:rPr lang="cs-CZ" sz="1400" i="1" dirty="0"/>
              <a:t>rozchod paměti a historie </a:t>
            </a:r>
            <a:r>
              <a:rPr lang="cs-CZ" sz="1400" dirty="0"/>
              <a:t>→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38200" y="4016981"/>
            <a:ext cx="1042554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Paměť uchvácená historií </a:t>
            </a:r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archiv</a:t>
            </a:r>
            <a:r>
              <a:rPr lang="cs-CZ" sz="1600" dirty="0" smtClean="0"/>
              <a:t>ující </a:t>
            </a:r>
            <a:r>
              <a:rPr lang="cs-CZ" sz="1600" dirty="0"/>
              <a:t>povaha (posedlost uchovávat vše přítomné i minulé); vnější hmotné opory; žádná selekce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Zvenčí – tlak na každého jednotlivce (hledat kořeny, původ skupiny) … </a:t>
            </a:r>
            <a:r>
              <a:rPr lang="cs-CZ" sz="1600" b="1" dirty="0"/>
              <a:t>povinnost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Diskontinuita (minulost jako zlom) … </a:t>
            </a:r>
            <a:r>
              <a:rPr lang="cs-CZ" sz="1600" b="1" dirty="0" smtClean="0"/>
              <a:t>vzdálenost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700" b="1" dirty="0"/>
          </a:p>
          <a:p>
            <a:r>
              <a:rPr lang="cs-CZ" i="1" dirty="0"/>
              <a:t>Les </a:t>
            </a:r>
            <a:r>
              <a:rPr lang="cs-CZ" i="1" dirty="0" err="1"/>
              <a:t>lieux</a:t>
            </a:r>
            <a:r>
              <a:rPr lang="cs-CZ" i="1" dirty="0"/>
              <a:t> de </a:t>
            </a:r>
            <a:r>
              <a:rPr lang="cs-CZ" i="1" dirty="0" err="1"/>
              <a:t>mémoire</a:t>
            </a:r>
            <a:r>
              <a:rPr lang="cs-CZ" i="1" dirty="0"/>
              <a:t> </a:t>
            </a:r>
            <a:r>
              <a:rPr lang="cs-CZ" dirty="0"/>
              <a:t>(1984, 1986 </a:t>
            </a:r>
            <a:r>
              <a:rPr lang="cs-CZ" dirty="0" err="1"/>
              <a:t>a,b,c</a:t>
            </a:r>
            <a:r>
              <a:rPr lang="cs-CZ" dirty="0"/>
              <a:t>, 1992 </a:t>
            </a:r>
            <a:r>
              <a:rPr lang="cs-CZ" dirty="0" err="1"/>
              <a:t>a,b,c</a:t>
            </a:r>
            <a:r>
              <a:rPr lang="cs-CZ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Inventář míst, do nichž se paměť přemístila (poté, co zaniklo její přirozené prostředí), v nichž je zpracovávána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Ustavují se v pohybu mezi pamětí a historií … prostor, kde paměť začíná pracovat a skládat obrazy minulosti do příběhu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Svátky, státní znaky, památníky, slavnosti, rituály… řada symbolických </a:t>
            </a:r>
            <a:r>
              <a:rPr lang="cs-CZ" sz="1600" dirty="0" smtClean="0"/>
              <a:t>významů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84434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a </a:t>
            </a:r>
            <a:r>
              <a:rPr lang="cs-CZ" dirty="0" smtClean="0"/>
              <a:t>paměť – 3 základní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err="1"/>
              <a:t>Pierre</a:t>
            </a:r>
            <a:r>
              <a:rPr lang="cs-CZ" altLang="cs-CZ" dirty="0"/>
              <a:t> Nora (1984): Místa paměti</a:t>
            </a:r>
          </a:p>
          <a:p>
            <a:pPr lvl="1"/>
            <a:r>
              <a:rPr lang="cs-CZ" altLang="cs-CZ" b="1" dirty="0"/>
              <a:t>Historie</a:t>
            </a:r>
            <a:r>
              <a:rPr lang="cs-CZ" altLang="cs-CZ" dirty="0"/>
              <a:t> (historická paměť) </a:t>
            </a:r>
            <a:r>
              <a:rPr lang="cs-CZ" altLang="cs-CZ" b="1" dirty="0"/>
              <a:t>x paměť </a:t>
            </a:r>
            <a:endParaRPr lang="cs-CZ" altLang="cs-CZ" b="1" dirty="0" smtClean="0"/>
          </a:p>
          <a:p>
            <a:pPr lvl="1"/>
            <a:r>
              <a:rPr lang="cs-CZ" altLang="cs-CZ" dirty="0" smtClean="0"/>
              <a:t>Kritická </a:t>
            </a:r>
            <a:r>
              <a:rPr lang="cs-CZ" altLang="cs-CZ" dirty="0"/>
              <a:t>historie x paměť j. mocenský kapitál </a:t>
            </a:r>
            <a:r>
              <a:rPr lang="cs-CZ" altLang="cs-CZ" dirty="0">
                <a:cs typeface="Arial" panose="020B0604020202020204" pitchFamily="34" charset="0"/>
              </a:rPr>
              <a:t>→ </a:t>
            </a:r>
            <a:r>
              <a:rPr lang="cs-CZ" altLang="cs-CZ" b="1" dirty="0">
                <a:cs typeface="Arial" panose="020B0604020202020204" pitchFamily="34" charset="0"/>
              </a:rPr>
              <a:t>„paměť uchvácená historií“</a:t>
            </a:r>
          </a:p>
          <a:p>
            <a:pPr lvl="1"/>
            <a:r>
              <a:rPr lang="cs-CZ" altLang="cs-CZ" dirty="0">
                <a:cs typeface="Arial" panose="020B0604020202020204" pitchFamily="34" charset="0"/>
              </a:rPr>
              <a:t>Místa paměti (konkrét. i abstrakt.)</a:t>
            </a:r>
          </a:p>
          <a:p>
            <a:pPr lvl="2"/>
            <a:r>
              <a:rPr lang="cs-CZ" altLang="cs-CZ" dirty="0"/>
              <a:t>Analýza využívání minulosti </a:t>
            </a:r>
          </a:p>
          <a:p>
            <a:r>
              <a:rPr lang="cs-CZ" dirty="0" err="1" smtClean="0"/>
              <a:t>Tzvetan</a:t>
            </a:r>
            <a:r>
              <a:rPr lang="cs-CZ" dirty="0" smtClean="0"/>
              <a:t> </a:t>
            </a:r>
            <a:r>
              <a:rPr lang="cs-CZ" dirty="0" err="1"/>
              <a:t>Todorov</a:t>
            </a:r>
            <a:r>
              <a:rPr lang="cs-CZ" dirty="0"/>
              <a:t> (1998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b="1" dirty="0"/>
              <a:t>historie i paměť = konstrukce</a:t>
            </a:r>
            <a:r>
              <a:rPr lang="cs-CZ" dirty="0"/>
              <a:t>, které tvoří stejně hodnotné zdroje poznání</a:t>
            </a:r>
          </a:p>
          <a:p>
            <a:pPr lvl="1"/>
            <a:r>
              <a:rPr lang="cs-CZ" dirty="0"/>
              <a:t>jejich výsledkem je vždy jakési obohacení znalostí, o to dokonalejší, pokud je historie s pamětí propojována</a:t>
            </a:r>
          </a:p>
          <a:p>
            <a:pPr lvl="1"/>
            <a:r>
              <a:rPr lang="cs-CZ" dirty="0"/>
              <a:t>oproti subjektivní (z hlediska vlastních zájmů a zkušeností minulé prožitky a události hodnotící) paměti si podle </a:t>
            </a:r>
            <a:r>
              <a:rPr lang="cs-CZ" dirty="0" err="1"/>
              <a:t>Todorova</a:t>
            </a:r>
            <a:r>
              <a:rPr lang="cs-CZ" dirty="0"/>
              <a:t> historie nárokuje objektivitu prostřednictvím hmotných a kvantifikovatelných fakt, která jsou hodnocena z hlediska „</a:t>
            </a:r>
            <a:r>
              <a:rPr lang="cs-CZ" i="1" dirty="0"/>
              <a:t>společného dobra, ohledně něhož /.../ panuje určitá shoda</a:t>
            </a:r>
            <a:r>
              <a:rPr lang="cs-CZ" dirty="0"/>
              <a:t>“ (1998: 40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Jan </a:t>
            </a:r>
            <a:r>
              <a:rPr lang="cs-CZ" dirty="0" err="1" smtClean="0"/>
              <a:t>Assmann</a:t>
            </a:r>
            <a:r>
              <a:rPr lang="cs-CZ" dirty="0" smtClean="0"/>
              <a:t> </a:t>
            </a:r>
            <a:r>
              <a:rPr lang="cs-CZ" dirty="0"/>
              <a:t>(2001): </a:t>
            </a:r>
            <a:r>
              <a:rPr lang="cs-CZ" b="1" dirty="0"/>
              <a:t>historie </a:t>
            </a:r>
            <a:r>
              <a:rPr lang="cs-CZ" b="1" dirty="0" smtClean="0"/>
              <a:t>jako tvůrce a produkt </a:t>
            </a:r>
            <a:r>
              <a:rPr lang="cs-CZ" b="1" dirty="0"/>
              <a:t>kulturní paměti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138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1060</Words>
  <Application>Microsoft Office PowerPoint</Application>
  <PresentationFormat>Širokoúhlá obrazovka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Historie a paměť</vt:lpstr>
      <vt:lpstr>Struktura přednášky</vt:lpstr>
      <vt:lpstr>Historie a paměť – cesty k jiné historii</vt:lpstr>
      <vt:lpstr>… „jiné“ historické školy / tradice</vt:lpstr>
      <vt:lpstr>Historie a paměť: obrat k paměti</vt:lpstr>
      <vt:lpstr>Historie a paměť: obrat k paměti (memory turn)</vt:lpstr>
      <vt:lpstr>Pierre Nora: Mezi pamětí a minulostí. Problematika míst.  Cahiers du CeFReS No 13 (1998): Politika paměti (ed. Francise Mayer) </vt:lpstr>
      <vt:lpstr>Pierre Nora (* 1931) ← Bergson, Halbwachs… </vt:lpstr>
      <vt:lpstr>Historie a paměť – 3 základní přístupy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paměť</dc:title>
  <dc:creator>Uživatel systému Windows</dc:creator>
  <cp:lastModifiedBy>Hedvika Novotná</cp:lastModifiedBy>
  <cp:revision>27</cp:revision>
  <cp:lastPrinted>2021-03-15T12:39:45Z</cp:lastPrinted>
  <dcterms:created xsi:type="dcterms:W3CDTF">2021-03-14T21:35:26Z</dcterms:created>
  <dcterms:modified xsi:type="dcterms:W3CDTF">2024-04-08T17:45:59Z</dcterms:modified>
</cp:coreProperties>
</file>