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87" r:id="rId4"/>
    <p:sldId id="288" r:id="rId5"/>
    <p:sldId id="289" r:id="rId6"/>
    <p:sldId id="290" r:id="rId7"/>
    <p:sldId id="277" r:id="rId8"/>
    <p:sldId id="278" r:id="rId9"/>
    <p:sldId id="284" r:id="rId10"/>
    <p:sldId id="279" r:id="rId11"/>
    <p:sldId id="285" r:id="rId12"/>
    <p:sldId id="280" r:id="rId13"/>
    <p:sldId id="281" r:id="rId14"/>
    <p:sldId id="286" r:id="rId15"/>
    <p:sldId id="282" r:id="rId16"/>
    <p:sldId id="28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96DC0-7F51-4061-8706-2FD2AE2C6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BCC20F-4264-488B-BD5A-B3D1F33E4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1EAE0B-1727-47F1-B5B6-C70346F4B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F22F-A00E-4BDF-A2AF-C408F71C2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1A8998-5E5D-4662-9E1B-E7691A89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6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4073B-A61E-48B7-BA29-460C503A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6D5E9B-CB25-4A98-BB7C-10497924B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7B02D1-FAA6-4ECC-8A70-20D2DF1C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FC74C-0A90-4742-8871-24885813A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7D1956-1C31-4731-92F3-F6716003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E99F48-B5C7-45B7-91A2-C58A150AB2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10C548-2DAC-48FB-B0DD-0DBD2B8A4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63AF86-C5EA-443B-A2E2-9826E63C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3F8EAC-98DA-44F0-935E-98534CE7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759EF0-29DA-4599-8187-E5A94114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4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46BF1-0C19-41EB-A0F9-85FD890E0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C8257-29BE-4F64-882E-0988CC42E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C2710F-CBE1-4849-86A3-09268D60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0CDA58-ED06-4AFF-8349-6E164765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31015E-5E86-4A85-B71C-083EDF9D6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1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8EFFF-E441-4D00-8DE7-D804954C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242CFE-6BE8-427E-B18A-42868F543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490784-E252-4BBC-9646-2EE4512AF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871286-E80B-4AB5-A7FE-544B842C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9E89C9-9304-4177-A393-0AE87638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0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7840A-BF91-42C4-B56B-218E2EAD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A982F5-361D-4490-B914-E7A04B986A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7EF7FF-2B14-43B2-930E-E42F06C38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377D86-1361-4197-97A6-0D9FE23E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7BE40A-1112-452E-B37E-DE748C8F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29A70-2832-4B43-ACB8-C517B0C8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20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F5073-F0B0-4B36-B02B-6E5989D3E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83AE9B-6726-4EFF-8E7A-0AAA0F9F0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4029DC-1D61-4EDB-9409-8E9CBE81A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7BE708-B37C-4A33-ADD3-FDF8EFA5E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714232-2134-427E-98B9-27BED3327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C6F430-C911-48E4-98A8-55244EDDB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3F00DC8-E8AD-4E99-907D-B67CFE631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7AEDC1-0426-4F72-84B2-24B5E908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23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64B22-FD53-4E73-97E6-DB81165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EF11A0-DC5E-406F-A2F1-147B6EF0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8C285E-F8A5-43C8-AB94-EE6632BF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81E9CC-4DEB-48FA-B9BC-132CBBD7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87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31A190-316B-4170-B316-0FA54DB4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549BCE9-791B-4658-98F8-8B0DF1BE4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DD54F5-C8B5-4C0D-AD4A-53EBAD65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4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C9FDD-5D17-4096-A1D0-233C3D7C7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AB652-B643-4124-ACED-EB6B74CC6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053D63-1743-4E28-99CD-D581E2C32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136D44-0ADE-41DF-B179-F90BEE8D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D49581-665F-4004-BBA7-45B6F133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CE7F17-0FF7-49C6-8454-71F8FE8A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0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79CF-9C56-4362-B3F2-2CD5D368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4965C1A-52ED-4619-B0BB-A85661C7AB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835314-FE8C-4168-848B-EC1951177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2CF1C7-AD4D-4D47-B612-F50E49586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E80005-DD46-4F0A-AF6B-56097E16A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A45EFF-3E8B-4174-A55A-C667AE35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4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15E5FC-BB2F-4532-8888-37EE45807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E61EF4-5108-42E3-A352-E95B83AB2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353F84-23D6-44D7-AC0C-35BDC694B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4A0C4-AA33-4F0C-8E09-69BBBCC4E4CE}" type="datetimeFigureOut">
              <a:rPr lang="cs-CZ" smtClean="0"/>
              <a:t>16. 4. 2020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E854F0-2015-4714-A0E9-9849C84E7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137DD1-57A4-4D85-892F-C8B283799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5BF17-1FA0-441D-BD29-37A09F178F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61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r>
              <a:rPr lang="cs-CZ" b="1" dirty="0"/>
              <a:t>Formování sovětského bloku v Evropě a jeho první krize  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1945-1956</a:t>
            </a:r>
          </a:p>
        </p:txBody>
      </p:sp>
    </p:spTree>
    <p:extLst>
      <p:ext uri="{BB962C8B-B14F-4D97-AF65-F5344CB8AC3E}">
        <p14:creationId xmlns:p14="http://schemas.microsoft.com/office/powerpoint/2010/main" val="1719794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Varšavský pakt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Reakce na vstup SRN do NATO.</a:t>
            </a:r>
          </a:p>
          <a:p>
            <a:r>
              <a:rPr lang="cs-CZ" dirty="0"/>
              <a:t>14. května 1955 – vznik Varšavské smlouvy (Albánie, Bulharsko, Československo, Maďarsko, NDR,  Polsko, Rumunsko, SSSR), první velitel – I. S. </a:t>
            </a:r>
            <a:r>
              <a:rPr lang="cs-CZ" dirty="0" err="1"/>
              <a:t>Koněv</a:t>
            </a:r>
            <a:r>
              <a:rPr lang="cs-CZ" dirty="0"/>
              <a:t>, hlavní orgán – Politický poradní výbor, zcela v rukou Rusů.</a:t>
            </a:r>
          </a:p>
          <a:p>
            <a:r>
              <a:rPr lang="cs-CZ" dirty="0"/>
              <a:t>Dva plánované směry útoku: 1) severní: přes Polsko a NDR, 2) jižní: přes Maďarsko.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554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476672"/>
            <a:ext cx="47244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398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První krize - </a:t>
            </a:r>
            <a:r>
              <a:rPr lang="cs-CZ" b="1" dirty="0" err="1"/>
              <a:t>sovětsko</a:t>
            </a:r>
            <a:r>
              <a:rPr lang="cs-CZ" b="1" dirty="0"/>
              <a:t>-</a:t>
            </a:r>
            <a:r>
              <a:rPr lang="cs-CZ" b="1" dirty="0" err="1"/>
              <a:t>jugoslávská</a:t>
            </a:r>
            <a:r>
              <a:rPr lang="cs-CZ" b="1" dirty="0"/>
              <a:t> roztržka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 skončení války velmi úzké vztahy, již v dubnu 1945 podpis spojenecké smlouvy.</a:t>
            </a:r>
          </a:p>
          <a:p>
            <a:r>
              <a:rPr lang="cs-CZ" dirty="0"/>
              <a:t>V roce 1947 se maršál </a:t>
            </a:r>
            <a:r>
              <a:rPr lang="cs-CZ" dirty="0" err="1"/>
              <a:t>Josip</a:t>
            </a:r>
            <a:r>
              <a:rPr lang="cs-CZ" dirty="0"/>
              <a:t> </a:t>
            </a:r>
            <a:r>
              <a:rPr lang="cs-CZ" dirty="0" err="1"/>
              <a:t>Broz</a:t>
            </a:r>
            <a:r>
              <a:rPr lang="cs-CZ" dirty="0"/>
              <a:t> Tito dostal do sporu se Stalinem, když prosazoval koncept balkánské federace s dominantním postavením Jugoslávie.</a:t>
            </a:r>
          </a:p>
          <a:p>
            <a:r>
              <a:rPr lang="cs-CZ" dirty="0"/>
              <a:t>Stalin se obával narušení pevnosti a soudržnosti budovaného sovětského bloku.</a:t>
            </a:r>
          </a:p>
          <a:p>
            <a:r>
              <a:rPr lang="cs-CZ" dirty="0"/>
              <a:t>V nadcházejícím </a:t>
            </a:r>
            <a:r>
              <a:rPr lang="cs-CZ" dirty="0" err="1"/>
              <a:t>sovětsko</a:t>
            </a:r>
            <a:r>
              <a:rPr lang="cs-CZ" dirty="0"/>
              <a:t>-</a:t>
            </a:r>
            <a:r>
              <a:rPr lang="cs-CZ" dirty="0" err="1"/>
              <a:t>jugoslávském</a:t>
            </a:r>
            <a:r>
              <a:rPr lang="cs-CZ" dirty="0"/>
              <a:t> konfliktu nešlo o ideologické spory, nýbrž o míru </a:t>
            </a:r>
            <a:r>
              <a:rPr lang="cs-CZ" dirty="0" err="1"/>
              <a:t>jugoslávské</a:t>
            </a:r>
            <a:r>
              <a:rPr lang="cs-CZ" dirty="0"/>
              <a:t> nezávislosti.</a:t>
            </a:r>
          </a:p>
          <a:p>
            <a:r>
              <a:rPr lang="cs-CZ" dirty="0"/>
              <a:t>Hlavní spor probíhá v letech 1948 a 1949.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174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Sovětsko</a:t>
            </a:r>
            <a:r>
              <a:rPr lang="cs-CZ" b="1" dirty="0"/>
              <a:t>-</a:t>
            </a:r>
            <a:r>
              <a:rPr lang="cs-CZ" b="1" dirty="0" err="1"/>
              <a:t>jugoslávská</a:t>
            </a:r>
            <a:r>
              <a:rPr lang="cs-CZ" b="1" dirty="0"/>
              <a:t> roztržka -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Jugoslávie okázale exkomunikována ze “socialistického společenství”, objevila se reálná hrozba sovětské vojenské intervence, jež pominula až v okamžiku korejské války v létě 1950.</a:t>
            </a:r>
          </a:p>
          <a:p>
            <a:r>
              <a:rPr lang="cs-CZ" dirty="0"/>
              <a:t>Přerušení politických a hospodářských vztahů mezi Jugoslávií a sovětským blokem přinutilo </a:t>
            </a:r>
            <a:r>
              <a:rPr lang="cs-CZ" dirty="0" err="1"/>
              <a:t>Tita</a:t>
            </a:r>
            <a:r>
              <a:rPr lang="cs-CZ" dirty="0"/>
              <a:t> hledat přijatelné soužití se západními státy.</a:t>
            </a:r>
          </a:p>
          <a:p>
            <a:r>
              <a:rPr lang="cs-CZ" dirty="0"/>
              <a:t>Roztržka se SSSR postupně překonávána po Stalinově smrti (1953), Bělehrad si však i nadále zachovával vůči Moskvě a jejím vazalům rezervovaný postoj.</a:t>
            </a:r>
          </a:p>
        </p:txBody>
      </p:sp>
    </p:spTree>
    <p:extLst>
      <p:ext uri="{BB962C8B-B14F-4D97-AF65-F5344CB8AC3E}">
        <p14:creationId xmlns:p14="http://schemas.microsoft.com/office/powerpoint/2010/main" val="2434829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188640"/>
            <a:ext cx="2914650" cy="381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218999"/>
            <a:ext cx="5144324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286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Krize I. – Československo a NDR (1953)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ČSR: první střet státní moci a nespokojené veřejnosti – v červnu 1953, protesty kvůli měnové reformě a zvýšení cen potravin.</a:t>
            </a:r>
          </a:p>
          <a:p>
            <a:r>
              <a:rPr lang="cs-CZ" dirty="0"/>
              <a:t>NDR: nespokojenost s režimem W. </a:t>
            </a:r>
            <a:r>
              <a:rPr lang="cs-CZ" dirty="0" err="1"/>
              <a:t>Ulbrichta</a:t>
            </a:r>
            <a:r>
              <a:rPr lang="cs-CZ" dirty="0"/>
              <a:t>, pokus vlády o upevnění pracovních norem - vlna lidového odporu, stávka stavebních dělníků ve východním Berlíně (17. června 1953) - výjimečný stav, ale rozhodl až zásah sovětské armády</a:t>
            </a:r>
          </a:p>
        </p:txBody>
      </p:sp>
    </p:spTree>
    <p:extLst>
      <p:ext uri="{BB962C8B-B14F-4D97-AF65-F5344CB8AC3E}">
        <p14:creationId xmlns:p14="http://schemas.microsoft.com/office/powerpoint/2010/main" val="4028564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Krize II. – Polsko a Maďarsko (1956)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únoru 1956 - XX. sjezd KSSS, kde </a:t>
            </a:r>
            <a:r>
              <a:rPr lang="cs-CZ" dirty="0" err="1"/>
              <a:t>Chruščov</a:t>
            </a:r>
            <a:r>
              <a:rPr lang="cs-CZ" dirty="0"/>
              <a:t>, kritizoval kult Stalinovy osobnosti.</a:t>
            </a:r>
          </a:p>
          <a:p>
            <a:r>
              <a:rPr lang="cs-CZ" dirty="0"/>
              <a:t>Postupná koroze sovětského systému, nejprve v Polsku a Maďarsku, kde hrály roli historicky podmíněné protiruské nálady obyvatelstva.</a:t>
            </a:r>
          </a:p>
          <a:p>
            <a:r>
              <a:rPr lang="cs-CZ" dirty="0"/>
              <a:t>Maďarsko: zásah sovětské armády (operace Vichr): zásah odsoudilo Valné shromáždění OSN. Povstalci měli na 4000 mrtvých, 16 000 raněných, 1000 zmizelo beze stopy, do Rakouska odešlo 200000 uprchlíků.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03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Přítomnost Rudé armády na území Bulharska, Maďarska, Polska a Rumunska vytvořila příznivé podmínky pro jejich sovětizaci.</a:t>
            </a:r>
          </a:p>
          <a:p>
            <a:r>
              <a:rPr lang="cs-CZ" dirty="0"/>
              <a:t>Stalinovým cílem vytvoření vlastního „sanitního kordónu” přátelských režimů na své západní hranici.</a:t>
            </a:r>
          </a:p>
          <a:p>
            <a:r>
              <a:rPr lang="cs-CZ" dirty="0"/>
              <a:t>Ze společenství „lidově-demokratických států” měl vzniknout centrálně organizovaný systém.</a:t>
            </a:r>
          </a:p>
        </p:txBody>
      </p:sp>
    </p:spTree>
    <p:extLst>
      <p:ext uri="{BB962C8B-B14F-4D97-AF65-F5344CB8AC3E}">
        <p14:creationId xmlns:p14="http://schemas.microsoft.com/office/powerpoint/2010/main" val="426186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Zlikvidování nekomunistického odboje</a:t>
            </a:r>
          </a:p>
          <a:p>
            <a:r>
              <a:rPr lang="cs-CZ" dirty="0"/>
              <a:t>Oslabení polské exilové vlády v Londýně</a:t>
            </a:r>
          </a:p>
          <a:p>
            <a:r>
              <a:rPr lang="cs-CZ" dirty="0"/>
              <a:t>Vytvoření vlastní vlády – Polský výbor národního osvobození</a:t>
            </a:r>
          </a:p>
          <a:p>
            <a:r>
              <a:rPr lang="cs-CZ" dirty="0"/>
              <a:t>Spojení komunistů se socialisty</a:t>
            </a:r>
          </a:p>
          <a:p>
            <a:r>
              <a:rPr lang="cs-CZ" dirty="0"/>
              <a:t>Vytvoření vlády národní jednoty</a:t>
            </a:r>
          </a:p>
        </p:txBody>
      </p:sp>
    </p:spTree>
    <p:extLst>
      <p:ext uri="{BB962C8B-B14F-4D97-AF65-F5344CB8AC3E}">
        <p14:creationId xmlns:p14="http://schemas.microsoft.com/office/powerpoint/2010/main" val="302551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Rumunsko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historické strany (nekomunistické)</a:t>
            </a:r>
          </a:p>
          <a:p>
            <a:r>
              <a:rPr lang="cs-CZ" dirty="0"/>
              <a:t>Národnědemokratická fronta</a:t>
            </a:r>
          </a:p>
          <a:p>
            <a:r>
              <a:rPr lang="cs-CZ" dirty="0"/>
              <a:t>1946 – volby - zastrašování</a:t>
            </a:r>
          </a:p>
        </p:txBody>
      </p:sp>
    </p:spTree>
    <p:extLst>
      <p:ext uri="{BB962C8B-B14F-4D97-AF65-F5344CB8AC3E}">
        <p14:creationId xmlns:p14="http://schemas.microsoft.com/office/powerpoint/2010/main" val="54827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Bulharsko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Vlastenecká fronta</a:t>
            </a:r>
          </a:p>
          <a:p>
            <a:r>
              <a:rPr lang="cs-CZ" dirty="0"/>
              <a:t>Lidový zemědělský svaz</a:t>
            </a:r>
          </a:p>
        </p:txBody>
      </p:sp>
    </p:spTree>
    <p:extLst>
      <p:ext uri="{BB962C8B-B14F-4D97-AF65-F5344CB8AC3E}">
        <p14:creationId xmlns:p14="http://schemas.microsoft.com/office/powerpoint/2010/main" val="81464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Maďarsko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1945 – poválečné volby – komunisté prohráli, vítěz – malorolníci</a:t>
            </a:r>
          </a:p>
          <a:p>
            <a:r>
              <a:rPr lang="cs-CZ" dirty="0"/>
              <a:t>1946 – Levý blok – komunisté a sociální demokraté</a:t>
            </a:r>
          </a:p>
          <a:p>
            <a:r>
              <a:rPr lang="cs-CZ" dirty="0"/>
              <a:t>Tzv. salámová taktika</a:t>
            </a:r>
          </a:p>
        </p:txBody>
      </p:sp>
    </p:spTree>
    <p:extLst>
      <p:ext uri="{BB962C8B-B14F-4D97-AF65-F5344CB8AC3E}">
        <p14:creationId xmlns:p14="http://schemas.microsoft.com/office/powerpoint/2010/main" val="289989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Založení </a:t>
            </a:r>
            <a:r>
              <a:rPr lang="cs-CZ" b="1" dirty="0" err="1"/>
              <a:t>Informbyra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1947 - založení Informačního byra komunistických a dělnických stran.</a:t>
            </a:r>
          </a:p>
          <a:p>
            <a:r>
              <a:rPr lang="cs-CZ" dirty="0"/>
              <a:t>Cíl – ustavení nového řídícího centra mezinárodního komunistického hnutí, jež by navázalo na činnost Komunistické internacionály rozpuštěné v roce 1943.</a:t>
            </a:r>
          </a:p>
          <a:p>
            <a:r>
              <a:rPr lang="cs-CZ" dirty="0"/>
              <a:t>17. dubna 1956 bylo </a:t>
            </a:r>
            <a:r>
              <a:rPr lang="cs-CZ" dirty="0" err="1"/>
              <a:t>Informbyro</a:t>
            </a:r>
            <a:r>
              <a:rPr lang="cs-CZ" dirty="0"/>
              <a:t> krátce po </a:t>
            </a:r>
            <a:r>
              <a:rPr lang="cs-CZ" dirty="0" err="1"/>
              <a:t>Chruščovově</a:t>
            </a:r>
            <a:r>
              <a:rPr lang="cs-CZ" dirty="0"/>
              <a:t> kritice Stalina na XX. sjezdu KSSS rozpuštěno.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90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Ekonomickou základnou sovětského bloku se stala Rada vzájemné hospodářské pomoci (RVHP) – založena v roce 1949.</a:t>
            </a:r>
          </a:p>
          <a:p>
            <a:r>
              <a:rPr lang="cs-CZ" dirty="0"/>
              <a:t>Nikdy se však nestala skutečně fungujícím mechanismem.</a:t>
            </a:r>
          </a:p>
          <a:p>
            <a:r>
              <a:rPr lang="cs-CZ" dirty="0"/>
              <a:t>Převládaly nerovnoprávné vztahy, hospodářské programy většiny členských zemí podřízeny potřebám SSSR.</a:t>
            </a:r>
          </a:p>
        </p:txBody>
      </p:sp>
    </p:spTree>
    <p:extLst>
      <p:ext uri="{BB962C8B-B14F-4D97-AF65-F5344CB8AC3E}">
        <p14:creationId xmlns:p14="http://schemas.microsoft.com/office/powerpoint/2010/main" val="3249076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60649"/>
            <a:ext cx="6192688" cy="254784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3356993"/>
            <a:ext cx="3240360" cy="260049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889" y="2950263"/>
            <a:ext cx="5346171" cy="300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41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619</Words>
  <Application>Microsoft Office PowerPoint</Application>
  <PresentationFormat>Širokoúhlá obrazovka</PresentationFormat>
  <Paragraphs>52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        Formování sovětského bloku v Evropě a jeho první krize   </vt:lpstr>
      <vt:lpstr>Úvod</vt:lpstr>
      <vt:lpstr>Polsko</vt:lpstr>
      <vt:lpstr>Rumunsko</vt:lpstr>
      <vt:lpstr>Bulharsko</vt:lpstr>
      <vt:lpstr>Maďarsko</vt:lpstr>
      <vt:lpstr>Založení Informbyra</vt:lpstr>
      <vt:lpstr>RVHP</vt:lpstr>
      <vt:lpstr>Prezentace aplikace PowerPoint</vt:lpstr>
      <vt:lpstr>Varšavský pakt</vt:lpstr>
      <vt:lpstr>Prezentace aplikace PowerPoint</vt:lpstr>
      <vt:lpstr>První krize - sovětsko-jugoslávská roztržka</vt:lpstr>
      <vt:lpstr>Sovětsko-jugoslávská roztržka - důsledky</vt:lpstr>
      <vt:lpstr>Prezentace aplikace PowerPoint</vt:lpstr>
      <vt:lpstr>Krize I. – Československo a NDR (1953)</vt:lpstr>
      <vt:lpstr>Krize II. – Polsko a Maďarsko (1956)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Formování sovětského bloku v Evropě a jeho první krize   </dc:title>
  <dc:creator>Jaromír Soukup</dc:creator>
  <cp:lastModifiedBy>Jaromír Soukup</cp:lastModifiedBy>
  <cp:revision>1</cp:revision>
  <dcterms:created xsi:type="dcterms:W3CDTF">2020-04-16T07:34:24Z</dcterms:created>
  <dcterms:modified xsi:type="dcterms:W3CDTF">2020-04-16T07:35:29Z</dcterms:modified>
</cp:coreProperties>
</file>