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7" r:id="rId12"/>
    <p:sldId id="268" r:id="rId13"/>
    <p:sldId id="269"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1560368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1941205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3378071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88602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193890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5211D51-0F14-42A2-B814-3C235D4040EF}" type="datetimeFigureOut">
              <a:rPr lang="cs-CZ" smtClean="0"/>
              <a:t>24.02.2021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3254130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5211D51-0F14-42A2-B814-3C235D4040EF}" type="datetimeFigureOut">
              <a:rPr lang="cs-CZ" smtClean="0"/>
              <a:t>24.02.2021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220431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5211D51-0F14-42A2-B814-3C235D4040EF}" type="datetimeFigureOut">
              <a:rPr lang="cs-CZ" smtClean="0"/>
              <a:t>24.02.2021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397534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5211D51-0F14-42A2-B814-3C235D4040EF}" type="datetimeFigureOut">
              <a:rPr lang="cs-CZ" smtClean="0"/>
              <a:t>24.02.2021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3146576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5211D51-0F14-42A2-B814-3C235D4040EF}" type="datetimeFigureOut">
              <a:rPr lang="cs-CZ" smtClean="0"/>
              <a:t>24.02.2021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278907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5211D51-0F14-42A2-B814-3C235D4040EF}" type="datetimeFigureOut">
              <a:rPr lang="cs-CZ" smtClean="0"/>
              <a:t>24.02.2021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A20440B-5FA4-4D86-A11C-F9773D916989}" type="slidenum">
              <a:rPr lang="cs-CZ" smtClean="0"/>
              <a:t>‹#›</a:t>
            </a:fld>
            <a:endParaRPr lang="cs-CZ"/>
          </a:p>
        </p:txBody>
      </p:sp>
    </p:spTree>
    <p:extLst>
      <p:ext uri="{BB962C8B-B14F-4D97-AF65-F5344CB8AC3E}">
        <p14:creationId xmlns:p14="http://schemas.microsoft.com/office/powerpoint/2010/main" val="1599446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11D51-0F14-42A2-B814-3C235D4040EF}" type="datetimeFigureOut">
              <a:rPr lang="cs-CZ" smtClean="0"/>
              <a:t>24.02.2021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20440B-5FA4-4D86-A11C-F9773D916989}" type="slidenum">
              <a:rPr lang="cs-CZ" smtClean="0"/>
              <a:t>‹#›</a:t>
            </a:fld>
            <a:endParaRPr lang="cs-CZ"/>
          </a:p>
        </p:txBody>
      </p:sp>
    </p:spTree>
    <p:extLst>
      <p:ext uri="{BB962C8B-B14F-4D97-AF65-F5344CB8AC3E}">
        <p14:creationId xmlns:p14="http://schemas.microsoft.com/office/powerpoint/2010/main" val="3679702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Přehled literatury</a:t>
            </a:r>
            <a:br>
              <a:rPr lang="cs-CZ" dirty="0"/>
            </a:br>
            <a:r>
              <a:rPr lang="cs-CZ" dirty="0"/>
              <a:t>Metody</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391014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Historický přehled</a:t>
            </a:r>
          </a:p>
        </p:txBody>
      </p:sp>
      <p:sp>
        <p:nvSpPr>
          <p:cNvPr id="3" name="Zástupný symbol pro obsah 2"/>
          <p:cNvSpPr>
            <a:spLocks noGrp="1"/>
          </p:cNvSpPr>
          <p:nvPr>
            <p:ph idx="1"/>
          </p:nvPr>
        </p:nvSpPr>
        <p:spPr/>
        <p:txBody>
          <a:bodyPr/>
          <a:lstStyle/>
          <a:p>
            <a:r>
              <a:rPr lang="cs-CZ" dirty="0"/>
              <a:t>Historické přehledy jsou zaměřeny na zkoumání výzkumu v průběhu času, </a:t>
            </a:r>
          </a:p>
          <a:p>
            <a:r>
              <a:rPr lang="cs-CZ" dirty="0"/>
              <a:t>často začínající poprvé, kdy se v literatuře objevila otázka, koncepce, teorie, jevy, </a:t>
            </a:r>
          </a:p>
          <a:p>
            <a:r>
              <a:rPr lang="cs-CZ" dirty="0"/>
              <a:t>a pak se sleduji její vývoj v rámci disciplíny. </a:t>
            </a:r>
          </a:p>
          <a:p>
            <a:r>
              <a:rPr lang="cs-CZ" dirty="0"/>
              <a:t>Účelem je umístit výzkum do historického kontextu, aby bylo možné se seznámit s nejmodernějším vývojem a identifikovat pravděpodobné směry budoucího výzkumu.</a:t>
            </a:r>
          </a:p>
        </p:txBody>
      </p:sp>
    </p:spTree>
    <p:extLst>
      <p:ext uri="{BB962C8B-B14F-4D97-AF65-F5344CB8AC3E}">
        <p14:creationId xmlns:p14="http://schemas.microsoft.com/office/powerpoint/2010/main" val="493260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Metodický přehled</a:t>
            </a:r>
          </a:p>
        </p:txBody>
      </p:sp>
      <p:sp>
        <p:nvSpPr>
          <p:cNvPr id="3" name="Zástupný symbol pro obsah 2"/>
          <p:cNvSpPr>
            <a:spLocks noGrp="1"/>
          </p:cNvSpPr>
          <p:nvPr>
            <p:ph idx="1"/>
          </p:nvPr>
        </p:nvSpPr>
        <p:spPr/>
        <p:txBody>
          <a:bodyPr>
            <a:normAutofit lnSpcReduction="10000"/>
          </a:bodyPr>
          <a:lstStyle/>
          <a:p>
            <a:r>
              <a:rPr lang="cs-CZ" dirty="0"/>
              <a:t>Přehled se ne vždy zaměřuje na to na obsah, ale jak to řekli metoda analýzy. </a:t>
            </a:r>
          </a:p>
          <a:p>
            <a:r>
              <a:rPr lang="cs-CZ" dirty="0"/>
              <a:t>Tento přístup poskytuje rámec porozumění na různých úrovních (tj. Teorie, věcné oblasti, výzkumné přístupy a techniky sběru dat a analýzy), umožňuje výzkumným pracovníkům čerpat z široké škály znalostí od konceptuální úrovně až po praktické dokumenty pro použití v oblasti informačních technologií. terénní práce v oblastech ontologického a epistemologického uvažování, kvantitativní a kvalitativní integrace, odběru vzorků, rozhovorů, sběru dat a analýzy dat a pomáhají zdůraznit mnoho etických otázek, o kterých bychom si měli být vědomi a uvažovat, když procházíme studiem.</a:t>
            </a:r>
          </a:p>
        </p:txBody>
      </p:sp>
    </p:spTree>
    <p:extLst>
      <p:ext uri="{BB962C8B-B14F-4D97-AF65-F5344CB8AC3E}">
        <p14:creationId xmlns:p14="http://schemas.microsoft.com/office/powerpoint/2010/main" val="156326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Systematický přehled literatury</a:t>
            </a:r>
          </a:p>
        </p:txBody>
      </p:sp>
      <p:sp>
        <p:nvSpPr>
          <p:cNvPr id="3" name="Zástupný symbol pro obsah 2"/>
          <p:cNvSpPr>
            <a:spLocks noGrp="1"/>
          </p:cNvSpPr>
          <p:nvPr>
            <p:ph idx="1"/>
          </p:nvPr>
        </p:nvSpPr>
        <p:spPr/>
        <p:txBody>
          <a:bodyPr/>
          <a:lstStyle/>
          <a:p>
            <a:r>
              <a:rPr lang="cs-CZ" dirty="0"/>
              <a:t>Tento formulář se skládá z přehledu existujících důkazů týkajících se </a:t>
            </a:r>
            <a:r>
              <a:rPr lang="cs-CZ" b="1" dirty="0"/>
              <a:t>jasně formulované výzkumné otázky</a:t>
            </a:r>
            <a:r>
              <a:rPr lang="cs-CZ" dirty="0"/>
              <a:t>, </a:t>
            </a:r>
          </a:p>
          <a:p>
            <a:r>
              <a:rPr lang="cs-CZ" dirty="0"/>
              <a:t>která využívá </a:t>
            </a:r>
            <a:r>
              <a:rPr lang="cs-CZ" b="1" dirty="0"/>
              <a:t>předem určené a standardizované metody </a:t>
            </a:r>
            <a:r>
              <a:rPr lang="cs-CZ" dirty="0"/>
              <a:t>pro identifikaci a kritické zhodnocení relevantního výzkumu a pro shromažďování, vykazování a analýzu údajů ze studií, které jsou zahrnuty do studie. </a:t>
            </a:r>
          </a:p>
          <a:p>
            <a:r>
              <a:rPr lang="cs-CZ" dirty="0"/>
              <a:t>Posouzení. Typicky to se zaměří na velmi specifickou empirickou otázku, často představoval v příčině-a-forma účinku, takový jak “k jakému rozsahu A přispívá k B?” </a:t>
            </a:r>
          </a:p>
        </p:txBody>
      </p:sp>
    </p:spTree>
    <p:extLst>
      <p:ext uri="{BB962C8B-B14F-4D97-AF65-F5344CB8AC3E}">
        <p14:creationId xmlns:p14="http://schemas.microsoft.com/office/powerpoint/2010/main" val="590069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Teoretický přehled</a:t>
            </a:r>
          </a:p>
        </p:txBody>
      </p:sp>
      <p:sp>
        <p:nvSpPr>
          <p:cNvPr id="3" name="Zástupný symbol pro obsah 2"/>
          <p:cNvSpPr>
            <a:spLocks noGrp="1"/>
          </p:cNvSpPr>
          <p:nvPr>
            <p:ph idx="1"/>
          </p:nvPr>
        </p:nvSpPr>
        <p:spPr/>
        <p:txBody>
          <a:bodyPr/>
          <a:lstStyle/>
          <a:p>
            <a:r>
              <a:rPr lang="cs-CZ" dirty="0"/>
              <a:t>Účelem je prozkoumat teorie, které se nahromadili s ohledem na problém, koncept, teorii, jev. </a:t>
            </a:r>
          </a:p>
          <a:p>
            <a:r>
              <a:rPr lang="cs-CZ" dirty="0"/>
              <a:t>Pomáhá určit, jaké teorie již existují, vztahy mezi nimi, do jaké míry byly zkoumány existující teorie a vyvinout nové hypotézy, které mají být testovány. </a:t>
            </a:r>
          </a:p>
          <a:p>
            <a:r>
              <a:rPr lang="cs-CZ" dirty="0"/>
              <a:t>Tato forma se často používá k tomu, aby pomohla zjistit nedostatek vhodných teorií nebo odhalila, že současné teorie nejsou dostatečné pro vysvětlení nových nebo vznikajících výzkumných problémů. </a:t>
            </a:r>
          </a:p>
          <a:p>
            <a:r>
              <a:rPr lang="cs-CZ" dirty="0"/>
              <a:t>Jednotka analýzy se může zaměřit na teoretický koncept nebo celou teorii či rámec.</a:t>
            </a:r>
          </a:p>
        </p:txBody>
      </p:sp>
    </p:spTree>
    <p:extLst>
      <p:ext uri="{BB962C8B-B14F-4D97-AF65-F5344CB8AC3E}">
        <p14:creationId xmlns:p14="http://schemas.microsoft.com/office/powerpoint/2010/main" val="1437503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Přehled literatury </a:t>
            </a:r>
            <a:br>
              <a:rPr lang="cs-CZ" dirty="0"/>
            </a:br>
            <a:endParaRPr lang="cs-CZ" dirty="0"/>
          </a:p>
        </p:txBody>
      </p:sp>
      <p:sp>
        <p:nvSpPr>
          <p:cNvPr id="3" name="Zástupný symbol pro obsah 2"/>
          <p:cNvSpPr>
            <a:spLocks noGrp="1"/>
          </p:cNvSpPr>
          <p:nvPr>
            <p:ph idx="1"/>
          </p:nvPr>
        </p:nvSpPr>
        <p:spPr/>
        <p:txBody>
          <a:bodyPr/>
          <a:lstStyle/>
          <a:p>
            <a:r>
              <a:rPr lang="cs-CZ" dirty="0"/>
              <a:t>mapuje vědecké materiály, které jsou relevantní pro výzkumnou práci/ osoby / problém a / nebo teorii</a:t>
            </a:r>
          </a:p>
          <a:p>
            <a:r>
              <a:rPr lang="cs-CZ" dirty="0"/>
              <a:t>Poskytuje také kritickou analýzu, která </a:t>
            </a:r>
          </a:p>
          <a:p>
            <a:pPr lvl="1"/>
            <a:r>
              <a:rPr lang="cs-CZ" dirty="0"/>
              <a:t>shrnuje a syntetizuje zdrojové materiály </a:t>
            </a:r>
          </a:p>
          <a:p>
            <a:pPr lvl="1"/>
            <a:r>
              <a:rPr lang="cs-CZ" dirty="0"/>
              <a:t>demonstruje, jak se výzkum zapadá do většího kontextu disciplíny.</a:t>
            </a:r>
          </a:p>
        </p:txBody>
      </p:sp>
    </p:spTree>
    <p:extLst>
      <p:ext uri="{BB962C8B-B14F-4D97-AF65-F5344CB8AC3E}">
        <p14:creationId xmlns:p14="http://schemas.microsoft.com/office/powerpoint/2010/main" val="2633165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Cíl – odpovědět na otázky</a:t>
            </a:r>
          </a:p>
        </p:txBody>
      </p:sp>
      <p:sp>
        <p:nvSpPr>
          <p:cNvPr id="3" name="Zástupný symbol pro obsah 2"/>
          <p:cNvSpPr>
            <a:spLocks noGrp="1"/>
          </p:cNvSpPr>
          <p:nvPr>
            <p:ph idx="1"/>
          </p:nvPr>
        </p:nvSpPr>
        <p:spPr/>
        <p:txBody>
          <a:bodyPr/>
          <a:lstStyle/>
          <a:p>
            <a:r>
              <a:rPr lang="cs-CZ" dirty="0"/>
              <a:t>Co víme o tomto konkrétním problému, teorii nebo předmětu?</a:t>
            </a:r>
          </a:p>
          <a:p>
            <a:r>
              <a:rPr lang="cs-CZ" dirty="0"/>
              <a:t>Co nevíme o této konkrétní otázce, teorii nebo předmětu?</a:t>
            </a:r>
          </a:p>
        </p:txBody>
      </p:sp>
    </p:spTree>
    <p:extLst>
      <p:ext uri="{BB962C8B-B14F-4D97-AF65-F5344CB8AC3E}">
        <p14:creationId xmlns:p14="http://schemas.microsoft.com/office/powerpoint/2010/main" val="1889837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Kvalitní průzkumy literatury také mají za cíl</a:t>
            </a:r>
          </a:p>
        </p:txBody>
      </p:sp>
      <p:sp>
        <p:nvSpPr>
          <p:cNvPr id="3" name="Zástupný symbol pro obsah 2"/>
          <p:cNvSpPr>
            <a:spLocks noGrp="1"/>
          </p:cNvSpPr>
          <p:nvPr>
            <p:ph idx="1"/>
          </p:nvPr>
        </p:nvSpPr>
        <p:spPr/>
        <p:txBody>
          <a:bodyPr/>
          <a:lstStyle/>
          <a:p>
            <a:r>
              <a:rPr lang="cs-CZ" dirty="0"/>
              <a:t>Vyhodnotit kontext vědeckého materiálu pro jeho přínos k pochopení tématu.</a:t>
            </a:r>
          </a:p>
          <a:p>
            <a:r>
              <a:rPr lang="cs-CZ" dirty="0"/>
              <a:t>Vysvětlit vztahy mezi jednotlivými pracemi.</a:t>
            </a:r>
          </a:p>
          <a:p>
            <a:r>
              <a:rPr lang="cs-CZ" dirty="0"/>
              <a:t>Identifikovat mezery v předchozím výzkumu.</a:t>
            </a:r>
          </a:p>
          <a:p>
            <a:r>
              <a:rPr lang="cs-CZ" dirty="0"/>
              <a:t>Definovat nové způsoby interpretace výzkumu v rámci oboru.</a:t>
            </a:r>
          </a:p>
          <a:p>
            <a:r>
              <a:rPr lang="cs-CZ" dirty="0"/>
              <a:t>Řešit konflikty nalezené v protichůdném výzkumu, který byl dříve proveden.</a:t>
            </a:r>
          </a:p>
          <a:p>
            <a:r>
              <a:rPr lang="cs-CZ" dirty="0"/>
              <a:t>Identifikujte potřebu dalšího výzkumu.</a:t>
            </a:r>
          </a:p>
        </p:txBody>
      </p:sp>
    </p:spTree>
    <p:extLst>
      <p:ext uri="{BB962C8B-B14F-4D97-AF65-F5344CB8AC3E}">
        <p14:creationId xmlns:p14="http://schemas.microsoft.com/office/powerpoint/2010/main" val="291876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Přehled literatury vs. anotovaná bibliografie</a:t>
            </a:r>
          </a:p>
        </p:txBody>
      </p:sp>
      <p:sp>
        <p:nvSpPr>
          <p:cNvPr id="3" name="Zástupný symbol pro obsah 2"/>
          <p:cNvSpPr>
            <a:spLocks noGrp="1"/>
          </p:cNvSpPr>
          <p:nvPr>
            <p:ph idx="1"/>
          </p:nvPr>
        </p:nvSpPr>
        <p:spPr/>
        <p:txBody>
          <a:bodyPr>
            <a:normAutofit fontScale="77500" lnSpcReduction="20000"/>
          </a:bodyPr>
          <a:lstStyle/>
          <a:p>
            <a:r>
              <a:rPr lang="cs-CZ" dirty="0"/>
              <a:t>Přehled literatury a anotované bibliografie se mohou zdát podobné povahy, ale ve skutečnosti se velmi liší ve dvou velmi důležitých oblastech: účel a formát.</a:t>
            </a:r>
          </a:p>
          <a:p>
            <a:r>
              <a:rPr lang="cs-CZ" dirty="0"/>
              <a:t>Přehled literatury má za cíl</a:t>
            </a:r>
          </a:p>
          <a:p>
            <a:pPr lvl="1"/>
            <a:r>
              <a:rPr lang="cs-CZ" dirty="0"/>
              <a:t>podpořit pokračování výzkumu konkrétního tématu, pomoci strukturovaného přehledu existujících materiálů k daném tématu. </a:t>
            </a:r>
          </a:p>
          <a:p>
            <a:pPr lvl="1"/>
            <a:r>
              <a:rPr lang="cs-CZ" dirty="0"/>
              <a:t>ukázat, jak váš výzkum zapadá do větší disciplíny</a:t>
            </a:r>
          </a:p>
          <a:p>
            <a:pPr lvl="1"/>
            <a:r>
              <a:rPr lang="cs-CZ" dirty="0"/>
              <a:t>vymezit mezery ve znalostech disciplíny </a:t>
            </a:r>
          </a:p>
          <a:p>
            <a:pPr lvl="1"/>
            <a:r>
              <a:rPr lang="cs-CZ" dirty="0"/>
              <a:t>vytvořit podněty pro zlepšení disciplíny. </a:t>
            </a:r>
          </a:p>
          <a:p>
            <a:r>
              <a:rPr lang="cs-CZ" dirty="0"/>
              <a:t>Anotovaná bibliografie je v podstatě abecedně uspořádaný seznam odkazů, který se skládá z citací a stručného shrnutí a kritiky každého ze zdrojových materiálů. </a:t>
            </a:r>
          </a:p>
          <a:p>
            <a:r>
              <a:rPr lang="cs-CZ" dirty="0"/>
              <a:t>Zdá se, že prvek kritiky dává literární rešerše a anotované bibliografii jejich zdánlivou podobnost, ale ve skutečnosti se to značně liší. </a:t>
            </a:r>
          </a:p>
          <a:p>
            <a:pPr lvl="1"/>
            <a:r>
              <a:rPr lang="cs-CZ" dirty="0"/>
              <a:t>anotovaná bibliografie normálně kritizuje kvalitu zdrojového materiálu, </a:t>
            </a:r>
          </a:p>
          <a:p>
            <a:pPr lvl="1"/>
            <a:r>
              <a:rPr lang="cs-CZ" dirty="0"/>
              <a:t>zatímco rešerše literatury se soustředí na hodnotu zdrojového materiálu v jeho schopnosti odpovědět na konkrétní otázku nebo podpořit argument.</a:t>
            </a:r>
          </a:p>
        </p:txBody>
      </p:sp>
    </p:spTree>
    <p:extLst>
      <p:ext uri="{BB962C8B-B14F-4D97-AF65-F5344CB8AC3E}">
        <p14:creationId xmlns:p14="http://schemas.microsoft.com/office/powerpoint/2010/main" val="216507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Důvody zvyšování rozvodovosti</a:t>
            </a:r>
            <a:br>
              <a:rPr lang="cs-CZ" dirty="0"/>
            </a:br>
            <a:r>
              <a:rPr lang="cs-CZ" dirty="0"/>
              <a:t>Přiklad anotované bibliografie</a:t>
            </a:r>
          </a:p>
        </p:txBody>
      </p:sp>
      <p:sp>
        <p:nvSpPr>
          <p:cNvPr id="3" name="Zástupný symbol pro obsah 2"/>
          <p:cNvSpPr>
            <a:spLocks noGrp="1"/>
          </p:cNvSpPr>
          <p:nvPr>
            <p:ph idx="1"/>
          </p:nvPr>
        </p:nvSpPr>
        <p:spPr/>
        <p:txBody>
          <a:bodyPr>
            <a:normAutofit fontScale="55000" lnSpcReduction="20000"/>
          </a:bodyPr>
          <a:lstStyle/>
          <a:p>
            <a:endParaRPr lang="cs-CZ" dirty="0"/>
          </a:p>
          <a:p>
            <a:r>
              <a:rPr lang="cs-CZ" dirty="0"/>
              <a:t>H. </a:t>
            </a:r>
            <a:r>
              <a:rPr lang="cs-CZ" dirty="0" err="1"/>
              <a:t>Wilkinson</a:t>
            </a:r>
            <a:r>
              <a:rPr lang="cs-CZ" dirty="0"/>
              <a:t> a G. </a:t>
            </a:r>
            <a:r>
              <a:rPr lang="cs-CZ" dirty="0" err="1"/>
              <a:t>Mulgan</a:t>
            </a:r>
            <a:r>
              <a:rPr lang="cs-CZ" dirty="0"/>
              <a:t> ve své knize Děti svobody mapovali rozdíly názorů lidí z Velké Británie mezi 18–34 lety. Zjistily, že nárůst svobody neboli kombinace ekonomické nezávislosti a vzrůstu ženské touhy po autonomii způsobily vzrůst popularity rozvodů, a tím se také ženy oddělily od předešlé generace, kde bylo obrazem stability dobře uzavřené manželství. V jejich výzkumu mnoho žen uvedlo, že rozpad manželství urychlil jejich osobní rozvoj, který nebyl v předešlé generaci možný (</a:t>
            </a:r>
            <a:r>
              <a:rPr lang="cs-CZ" dirty="0" err="1"/>
              <a:t>Wilkinson</a:t>
            </a:r>
            <a:r>
              <a:rPr lang="cs-CZ" dirty="0"/>
              <a:t> a </a:t>
            </a:r>
            <a:r>
              <a:rPr lang="cs-CZ" dirty="0" err="1"/>
              <a:t>Mulgan</a:t>
            </a:r>
            <a:r>
              <a:rPr lang="cs-CZ" dirty="0"/>
              <a:t>, 1995).</a:t>
            </a:r>
          </a:p>
          <a:p>
            <a:r>
              <a:rPr lang="cs-CZ" dirty="0"/>
              <a:t>Sociodemografické studie spojují růst míry rozvodovosti i s mezinárodní migrací. (</a:t>
            </a:r>
            <a:r>
              <a:rPr lang="cs-CZ" dirty="0" err="1"/>
              <a:t>Andersson</a:t>
            </a:r>
            <a:r>
              <a:rPr lang="cs-CZ" dirty="0"/>
              <a:t> and </a:t>
            </a:r>
            <a:r>
              <a:rPr lang="cs-CZ" dirty="0" err="1"/>
              <a:t>Scott</a:t>
            </a:r>
            <a:r>
              <a:rPr lang="cs-CZ" dirty="0"/>
              <a:t>, 2010). Tento jev se vysvětluje různými způsoby. Samotné stěhování je stresující událost, která může vést k velké pravděpodobnosti rozvodu (</a:t>
            </a:r>
            <a:r>
              <a:rPr lang="cs-CZ" dirty="0" err="1"/>
              <a:t>Boyle</a:t>
            </a:r>
            <a:r>
              <a:rPr lang="cs-CZ" dirty="0"/>
              <a:t> et al., 2008) a tento stres, spojený se stěhováním, se může zvyšovat při překročení mezinárodních hranic. Dalším důvodem může být migrační policie, která se zpřísňuje a způsobuje, že je stěhování celé rodiny velmi obtížné. Následkem je, že je mnoho rodin geograficky rozděleno a čelí obtížím s přestěhováním zbytku rodiny. </a:t>
            </a:r>
          </a:p>
          <a:p>
            <a:r>
              <a:rPr lang="cs-CZ" dirty="0"/>
              <a:t>Rozvod podporuje i zažitá zkušenost. K přiblížení problému použiji studii </a:t>
            </a:r>
            <a:r>
              <a:rPr lang="cs-CZ" dirty="0" err="1"/>
              <a:t>Amata</a:t>
            </a:r>
            <a:r>
              <a:rPr lang="cs-CZ" dirty="0"/>
              <a:t> a </a:t>
            </a:r>
            <a:r>
              <a:rPr lang="cs-CZ" dirty="0" err="1"/>
              <a:t>Bootha</a:t>
            </a:r>
            <a:r>
              <a:rPr lang="cs-CZ" dirty="0"/>
              <a:t> (1991). Ti vyšetřili 2000 dospělých žen, žijících v manželství v letech 1980-1992. Hlavním aspektem jejich zkoumání byla především spokojenost s manželstvím. Mimo jiné zjistili, že kvalita manželství se přenáší z generace na generaci, a tak souvisí i s rozvodem. Jejich studie ukazuje, že rozvodem nejčastěji skončí to manželství, ve kterém muž nebo žena pocházejí z rozvedené rodiny. Partneři, kteří z takové rodiny pocházejí, mají spíše sklony k chování, které může manželství rozbít. Jsou žárliví, mají problémy ovládat svůj hněv, nemluví o svých pocitech a často vedou mimomanželské vztahy. To vede k tomu, že skončí buď nesezdaní, osamělí, nebo rozvedení. Všechny tyto informace potvrzují myšlenku, že lidé z rozvedených rodin mají potíže s budováním důvěry, ovládání svých emocí a efektivní komunikací. </a:t>
            </a:r>
          </a:p>
          <a:p>
            <a:r>
              <a:rPr lang="cs-CZ" dirty="0"/>
              <a:t>Další výzkum provedli </a:t>
            </a:r>
            <a:r>
              <a:rPr lang="cs-CZ" dirty="0" err="1"/>
              <a:t>Wallerstein</a:t>
            </a:r>
            <a:r>
              <a:rPr lang="cs-CZ" dirty="0"/>
              <a:t> a </a:t>
            </a:r>
            <a:r>
              <a:rPr lang="cs-CZ" dirty="0" err="1"/>
              <a:t>Blakeslee</a:t>
            </a:r>
            <a:r>
              <a:rPr lang="cs-CZ" dirty="0"/>
              <a:t> (1996), kteří zkonstatovali, že děti z rozvedených rodin mají celoživotní problém formovat zdravý partnerský svazek. Jejich závěr o ženách z rozvedených rodin zní:  mají asi o 48 % větší pravděpodobnost, že se rozvedou,  jejich manželství se vyznačují impulzivitou (to platí zvláště pro ženy) nebo jeho dlouhým odkládáním (to platí obzvláště pro muže). Asi čtvrtina těchto dětí nikdy neuzavře manželství (24 %), zatímco v celé populaci je to jen asi jedna šestina (16 %)</a:t>
            </a:r>
          </a:p>
          <a:p>
            <a:r>
              <a:rPr lang="cs-CZ" dirty="0"/>
              <a:t>Lze tedy očekávat, že s přibývajícím počtem rozvodů, bude rozvodovost stoupat, tedy hlavně u mladších generací.</a:t>
            </a:r>
          </a:p>
          <a:p>
            <a:endParaRPr lang="cs-CZ" dirty="0"/>
          </a:p>
          <a:p>
            <a:endParaRPr lang="cs-CZ" dirty="0"/>
          </a:p>
        </p:txBody>
      </p:sp>
    </p:spTree>
    <p:extLst>
      <p:ext uri="{BB962C8B-B14F-4D97-AF65-F5344CB8AC3E}">
        <p14:creationId xmlns:p14="http://schemas.microsoft.com/office/powerpoint/2010/main" val="2501737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Rozdíly ve formátu</a:t>
            </a:r>
          </a:p>
        </p:txBody>
      </p:sp>
      <p:sp>
        <p:nvSpPr>
          <p:cNvPr id="3" name="Zástupný symbol pro obsah 2"/>
          <p:cNvSpPr>
            <a:spLocks noGrp="1"/>
          </p:cNvSpPr>
          <p:nvPr>
            <p:ph idx="1"/>
          </p:nvPr>
        </p:nvSpPr>
        <p:spPr/>
        <p:txBody>
          <a:bodyPr/>
          <a:lstStyle/>
          <a:p>
            <a:r>
              <a:rPr lang="cs-CZ" dirty="0"/>
              <a:t>Přehled literatury je formálně napsaný dokument velmi podobný článkům publikovaným v časopisech. Často přehled literatury je součásti přímo do vědeckého článku. Přehled literatury je obvykle nutnou součástí disertačních a diplomových prací.</a:t>
            </a:r>
          </a:p>
          <a:p>
            <a:r>
              <a:rPr lang="cs-CZ" dirty="0"/>
              <a:t>Anotovaná bibliografie je formálním seznamem citací s anotacemi nebo krátkými popisy a kritikou jednotlivých zdrojových materiálů. Anotované bibliografie slouží jako předchůdce přehledu literatury jako organizační nástroj.</a:t>
            </a:r>
          </a:p>
        </p:txBody>
      </p:sp>
    </p:spTree>
    <p:extLst>
      <p:ext uri="{BB962C8B-B14F-4D97-AF65-F5344CB8AC3E}">
        <p14:creationId xmlns:p14="http://schemas.microsoft.com/office/powerpoint/2010/main" val="2759650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Argumentative Review</a:t>
            </a:r>
            <a:r>
              <a:rPr lang="cs-CZ" dirty="0"/>
              <a:t> (polemický průzkum)</a:t>
            </a:r>
          </a:p>
        </p:txBody>
      </p:sp>
      <p:sp>
        <p:nvSpPr>
          <p:cNvPr id="3" name="Zástupný symbol pro obsah 2"/>
          <p:cNvSpPr>
            <a:spLocks noGrp="1"/>
          </p:cNvSpPr>
          <p:nvPr>
            <p:ph idx="1"/>
          </p:nvPr>
        </p:nvSpPr>
        <p:spPr/>
        <p:txBody>
          <a:bodyPr>
            <a:normAutofit/>
          </a:bodyPr>
          <a:lstStyle/>
          <a:p>
            <a:r>
              <a:rPr lang="cs-CZ" dirty="0"/>
              <a:t>Tato forma zkoumá literaturu selektivně za účelem podpory nebo vyvrácení argumentu, předpokladu nebo filosofického problému, který byl již zaveden v literatuře. </a:t>
            </a:r>
          </a:p>
          <a:p>
            <a:r>
              <a:rPr lang="cs-CZ" dirty="0"/>
              <a:t>Účelem je prozkoumat soubor literatury, která zastává protikladné stanovisko. </a:t>
            </a:r>
          </a:p>
          <a:p>
            <a:r>
              <a:rPr lang="cs-CZ" dirty="0"/>
              <a:t>Vzhledem k hodnotové povaze některých výzkumů v oblasti sociálních věd [např. Reforma vzdělávání; kontrola imigrace], argumentační přístupy k analýze literatury mohou být legitimní a důležitou formou diskursu. </a:t>
            </a:r>
          </a:p>
          <a:p>
            <a:r>
              <a:rPr lang="cs-CZ" dirty="0"/>
              <a:t>Všimněte si však, že mohou také způsobit problémy zkreslení</a:t>
            </a:r>
          </a:p>
        </p:txBody>
      </p:sp>
    </p:spTree>
    <p:extLst>
      <p:ext uri="{BB962C8B-B14F-4D97-AF65-F5344CB8AC3E}">
        <p14:creationId xmlns:p14="http://schemas.microsoft.com/office/powerpoint/2010/main" val="2595715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Integrativní</a:t>
            </a:r>
            <a:r>
              <a:rPr lang="cs-CZ" dirty="0"/>
              <a:t> průzkum</a:t>
            </a:r>
          </a:p>
        </p:txBody>
      </p:sp>
      <p:sp>
        <p:nvSpPr>
          <p:cNvPr id="3" name="Zástupný symbol pro obsah 2"/>
          <p:cNvSpPr>
            <a:spLocks noGrp="1"/>
          </p:cNvSpPr>
          <p:nvPr>
            <p:ph idx="1"/>
          </p:nvPr>
        </p:nvSpPr>
        <p:spPr/>
        <p:txBody>
          <a:bodyPr/>
          <a:lstStyle/>
          <a:p>
            <a:r>
              <a:rPr lang="cs-CZ" dirty="0"/>
              <a:t>Forma výzkumu, která zhodnotí, kritizuje, a syntetizuje reprezentativní literaturu na téma </a:t>
            </a:r>
          </a:p>
          <a:p>
            <a:r>
              <a:rPr lang="cs-CZ" dirty="0"/>
              <a:t>Vytváří nové rámce a pohledy na téma jsou vytvořeny. </a:t>
            </a:r>
          </a:p>
          <a:p>
            <a:r>
              <a:rPr lang="cs-CZ" dirty="0"/>
              <a:t>Soubor literatury zahrnuje všechny studie, které se zabývají příbuznými nebo identickými hypotézami. </a:t>
            </a:r>
          </a:p>
          <a:p>
            <a:r>
              <a:rPr lang="cs-CZ" dirty="0"/>
              <a:t>Dobře provedený </a:t>
            </a:r>
            <a:r>
              <a:rPr lang="cs-CZ" dirty="0" err="1"/>
              <a:t>integrativní</a:t>
            </a:r>
            <a:r>
              <a:rPr lang="cs-CZ" dirty="0"/>
              <a:t> výzkum splňuje stejné standardy jako primární výzkum, pokud jde o jasnost, důslednost a replikaci.</a:t>
            </a:r>
          </a:p>
        </p:txBody>
      </p:sp>
    </p:spTree>
    <p:extLst>
      <p:ext uri="{BB962C8B-B14F-4D97-AF65-F5344CB8AC3E}">
        <p14:creationId xmlns:p14="http://schemas.microsoft.com/office/powerpoint/2010/main" val="77525220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1300</Words>
  <Application>Microsoft Office PowerPoint</Application>
  <PresentationFormat>Širokoúhlá obrazovka</PresentationFormat>
  <Paragraphs>64</Paragraphs>
  <Slides>13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Arial</vt:lpstr>
      <vt:lpstr>Calibri</vt:lpstr>
      <vt:lpstr>Calibri Light</vt:lpstr>
      <vt:lpstr>Motiv Office</vt:lpstr>
      <vt:lpstr>Přehled literatury Metody</vt:lpstr>
      <vt:lpstr>Přehled literatury  </vt:lpstr>
      <vt:lpstr>Cíl – odpovědět na otázky</vt:lpstr>
      <vt:lpstr>Kvalitní průzkumy literatury také mají za cíl</vt:lpstr>
      <vt:lpstr>Přehled literatury vs. anotovaná bibliografie</vt:lpstr>
      <vt:lpstr>Důvody zvyšování rozvodovosti Přiklad anotované bibliografie</vt:lpstr>
      <vt:lpstr>Rozdíly ve formátu</vt:lpstr>
      <vt:lpstr>Argumentative Review (polemický průzkum)</vt:lpstr>
      <vt:lpstr>Integrativní průzkum</vt:lpstr>
      <vt:lpstr>Historický přehled</vt:lpstr>
      <vt:lpstr>Metodický přehled</vt:lpstr>
      <vt:lpstr>Systematický přehled literatury</vt:lpstr>
      <vt:lpstr>Teoretický přehled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Průzkum literatury</dc:title>
  <dc:creator>Inna Čábelková</dc:creator>
  <cp:lastModifiedBy>Čábelková Inna</cp:lastModifiedBy>
  <cp:revision>25</cp:revision>
  <dcterms:created xsi:type="dcterms:W3CDTF">2019-03-15T11:58:31Z</dcterms:created>
  <dcterms:modified xsi:type="dcterms:W3CDTF">2021-02-24T15:57:33Z</dcterms:modified>
</cp:coreProperties>
</file>