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4"/>
  </p:notesMasterIdLst>
  <p:sldIdLst>
    <p:sldId id="306" r:id="rId2"/>
    <p:sldId id="282" r:id="rId3"/>
    <p:sldId id="259" r:id="rId4"/>
    <p:sldId id="261" r:id="rId5"/>
    <p:sldId id="307" r:id="rId6"/>
    <p:sldId id="262" r:id="rId7"/>
    <p:sldId id="263" r:id="rId8"/>
    <p:sldId id="264" r:id="rId9"/>
    <p:sldId id="308" r:id="rId10"/>
    <p:sldId id="265" r:id="rId11"/>
    <p:sldId id="309" r:id="rId12"/>
    <p:sldId id="266" r:id="rId13"/>
    <p:sldId id="267" r:id="rId14"/>
    <p:sldId id="278" r:id="rId15"/>
    <p:sldId id="268" r:id="rId16"/>
    <p:sldId id="269" r:id="rId17"/>
    <p:sldId id="310" r:id="rId18"/>
    <p:sldId id="279" r:id="rId19"/>
    <p:sldId id="271" r:id="rId20"/>
    <p:sldId id="270" r:id="rId21"/>
    <p:sldId id="311" r:id="rId22"/>
    <p:sldId id="272" r:id="rId23"/>
    <p:sldId id="275" r:id="rId24"/>
    <p:sldId id="312" r:id="rId25"/>
    <p:sldId id="281" r:id="rId26"/>
    <p:sldId id="276" r:id="rId27"/>
    <p:sldId id="277" r:id="rId28"/>
    <p:sldId id="313" r:id="rId29"/>
    <p:sldId id="280" r:id="rId30"/>
    <p:sldId id="274" r:id="rId31"/>
    <p:sldId id="273" r:id="rId32"/>
    <p:sldId id="314" r:id="rId33"/>
    <p:sldId id="315" r:id="rId34"/>
    <p:sldId id="284" r:id="rId35"/>
    <p:sldId id="285" r:id="rId36"/>
    <p:sldId id="286" r:id="rId37"/>
    <p:sldId id="288" r:id="rId38"/>
    <p:sldId id="316" r:id="rId39"/>
    <p:sldId id="289" r:id="rId40"/>
    <p:sldId id="290" r:id="rId41"/>
    <p:sldId id="291" r:id="rId42"/>
    <p:sldId id="292" r:id="rId43"/>
    <p:sldId id="293" r:id="rId44"/>
    <p:sldId id="295" r:id="rId45"/>
    <p:sldId id="294" r:id="rId46"/>
    <p:sldId id="296" r:id="rId47"/>
    <p:sldId id="297" r:id="rId48"/>
    <p:sldId id="303" r:id="rId49"/>
    <p:sldId id="298" r:id="rId50"/>
    <p:sldId id="299" r:id="rId51"/>
    <p:sldId id="300" r:id="rId52"/>
    <p:sldId id="301" r:id="rId53"/>
  </p:sldIdLst>
  <p:sldSz cx="9144000" cy="6858000" type="screen4x3"/>
  <p:notesSz cx="6858000" cy="9144000"/>
  <p:defaultTextStyle>
    <a:defPPr>
      <a:defRPr lang="en-GB"/>
    </a:defPPr>
    <a:lvl1pPr algn="l" defTabSz="449263"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1pPr>
    <a:lvl2pPr marL="742950" indent="-285750" algn="l" defTabSz="449263"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2pPr>
    <a:lvl3pPr marL="1143000" indent="-228600" algn="l" defTabSz="449263"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3pPr>
    <a:lvl4pPr marL="1600200" indent="-228600" algn="l" defTabSz="449263"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4pPr>
    <a:lvl5pPr marL="2057400" indent="-228600" algn="l" defTabSz="449263" rtl="0" eaLnBrk="0" fontAlgn="base" hangingPunct="0">
      <a:spcBef>
        <a:spcPct val="0"/>
      </a:spcBef>
      <a:spcAft>
        <a:spcPct val="0"/>
      </a:spcAft>
      <a:defRPr kern="1200">
        <a:solidFill>
          <a:schemeClr val="bg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bg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bg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bg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bg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14"/>
  </p:normalViewPr>
  <p:slideViewPr>
    <p:cSldViewPr>
      <p:cViewPr varScale="1">
        <p:scale>
          <a:sx n="112" d="100"/>
          <a:sy n="112" d="100"/>
        </p:scale>
        <p:origin x="1640" y="17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AutoShape 1">
            <a:extLst>
              <a:ext uri="{FF2B5EF4-FFF2-40B4-BE49-F238E27FC236}">
                <a16:creationId xmlns:a16="http://schemas.microsoft.com/office/drawing/2014/main" id="{D7148636-9E09-7C49-8CA0-670076C0B039}"/>
              </a:ext>
            </a:extLst>
          </p:cNvPr>
          <p:cNvSpPr>
            <a:spLocks noChangeArrowheads="1"/>
          </p:cNvSpPr>
          <p:nvPr/>
        </p:nvSpPr>
        <p:spPr bwMode="auto">
          <a:xfrm>
            <a:off x="0" y="0"/>
            <a:ext cx="6858000" cy="9144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de-DE" altLang="de-CZ"/>
          </a:p>
        </p:txBody>
      </p:sp>
      <p:sp>
        <p:nvSpPr>
          <p:cNvPr id="14339" name="AutoShape 2">
            <a:extLst>
              <a:ext uri="{FF2B5EF4-FFF2-40B4-BE49-F238E27FC236}">
                <a16:creationId xmlns:a16="http://schemas.microsoft.com/office/drawing/2014/main" id="{1067960C-8488-9876-0D0B-D755E86E6AAA}"/>
              </a:ext>
            </a:extLst>
          </p:cNvPr>
          <p:cNvSpPr>
            <a:spLocks noChangeArrowheads="1"/>
          </p:cNvSpPr>
          <p:nvPr/>
        </p:nvSpPr>
        <p:spPr bwMode="auto">
          <a:xfrm>
            <a:off x="0" y="0"/>
            <a:ext cx="6858000" cy="9144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de-DE" altLang="de-CZ"/>
          </a:p>
        </p:txBody>
      </p:sp>
      <p:sp>
        <p:nvSpPr>
          <p:cNvPr id="14340" name="AutoShape 3">
            <a:extLst>
              <a:ext uri="{FF2B5EF4-FFF2-40B4-BE49-F238E27FC236}">
                <a16:creationId xmlns:a16="http://schemas.microsoft.com/office/drawing/2014/main" id="{30892535-41D6-0BAD-FA34-68C1C89A90E3}"/>
              </a:ext>
            </a:extLst>
          </p:cNvPr>
          <p:cNvSpPr>
            <a:spLocks noChangeArrowheads="1"/>
          </p:cNvSpPr>
          <p:nvPr/>
        </p:nvSpPr>
        <p:spPr bwMode="auto">
          <a:xfrm>
            <a:off x="0" y="0"/>
            <a:ext cx="6858000" cy="9144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de-DE" altLang="de-CZ"/>
          </a:p>
        </p:txBody>
      </p:sp>
      <p:sp>
        <p:nvSpPr>
          <p:cNvPr id="14341" name="AutoShape 4">
            <a:extLst>
              <a:ext uri="{FF2B5EF4-FFF2-40B4-BE49-F238E27FC236}">
                <a16:creationId xmlns:a16="http://schemas.microsoft.com/office/drawing/2014/main" id="{E6BFF240-59E1-C71F-AAE1-8D41F88951E3}"/>
              </a:ext>
            </a:extLst>
          </p:cNvPr>
          <p:cNvSpPr>
            <a:spLocks noChangeArrowheads="1"/>
          </p:cNvSpPr>
          <p:nvPr/>
        </p:nvSpPr>
        <p:spPr bwMode="auto">
          <a:xfrm>
            <a:off x="0" y="0"/>
            <a:ext cx="6858000" cy="9144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de-DE" altLang="de-CZ"/>
          </a:p>
        </p:txBody>
      </p:sp>
      <p:sp>
        <p:nvSpPr>
          <p:cNvPr id="14342" name="AutoShape 5">
            <a:extLst>
              <a:ext uri="{FF2B5EF4-FFF2-40B4-BE49-F238E27FC236}">
                <a16:creationId xmlns:a16="http://schemas.microsoft.com/office/drawing/2014/main" id="{B77C087F-67E9-174E-D81C-8D51983C2D16}"/>
              </a:ext>
            </a:extLst>
          </p:cNvPr>
          <p:cNvSpPr>
            <a:spLocks noChangeArrowheads="1"/>
          </p:cNvSpPr>
          <p:nvPr/>
        </p:nvSpPr>
        <p:spPr bwMode="auto">
          <a:xfrm>
            <a:off x="0" y="0"/>
            <a:ext cx="6858000" cy="9144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de-DE" altLang="de-CZ"/>
          </a:p>
        </p:txBody>
      </p:sp>
      <p:sp>
        <p:nvSpPr>
          <p:cNvPr id="14343" name="AutoShape 6">
            <a:extLst>
              <a:ext uri="{FF2B5EF4-FFF2-40B4-BE49-F238E27FC236}">
                <a16:creationId xmlns:a16="http://schemas.microsoft.com/office/drawing/2014/main" id="{73690987-54A7-FF36-413E-8BFA235BCED0}"/>
              </a:ext>
            </a:extLst>
          </p:cNvPr>
          <p:cNvSpPr>
            <a:spLocks noChangeArrowheads="1"/>
          </p:cNvSpPr>
          <p:nvPr/>
        </p:nvSpPr>
        <p:spPr bwMode="auto">
          <a:xfrm>
            <a:off x="0" y="0"/>
            <a:ext cx="6858000" cy="9144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de-DE" altLang="de-CZ"/>
          </a:p>
        </p:txBody>
      </p:sp>
      <p:sp>
        <p:nvSpPr>
          <p:cNvPr id="14344" name="AutoShape 7">
            <a:extLst>
              <a:ext uri="{FF2B5EF4-FFF2-40B4-BE49-F238E27FC236}">
                <a16:creationId xmlns:a16="http://schemas.microsoft.com/office/drawing/2014/main" id="{8AEC76A6-8D0A-4575-03A3-4D078C1E68FE}"/>
              </a:ext>
            </a:extLst>
          </p:cNvPr>
          <p:cNvSpPr>
            <a:spLocks noChangeArrowheads="1"/>
          </p:cNvSpPr>
          <p:nvPr/>
        </p:nvSpPr>
        <p:spPr bwMode="auto">
          <a:xfrm>
            <a:off x="0" y="0"/>
            <a:ext cx="6858000" cy="91440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de-DE" altLang="de-CZ"/>
          </a:p>
        </p:txBody>
      </p:sp>
      <p:sp>
        <p:nvSpPr>
          <p:cNvPr id="14345" name="Rectangle 8">
            <a:extLst>
              <a:ext uri="{FF2B5EF4-FFF2-40B4-BE49-F238E27FC236}">
                <a16:creationId xmlns:a16="http://schemas.microsoft.com/office/drawing/2014/main" id="{3DC73742-BA9C-4BA8-5320-407F90E5668C}"/>
              </a:ext>
            </a:extLst>
          </p:cNvPr>
          <p:cNvSpPr>
            <a:spLocks noGrp="1" noRot="1" noChangeAspect="1" noChangeArrowheads="1"/>
          </p:cNvSpPr>
          <p:nvPr>
            <p:ph type="sldImg"/>
          </p:nvPr>
        </p:nvSpPr>
        <p:spPr bwMode="auto">
          <a:xfrm>
            <a:off x="-11798300" y="-11796713"/>
            <a:ext cx="11787187" cy="12480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057" name="Rectangle 9">
            <a:extLst>
              <a:ext uri="{FF2B5EF4-FFF2-40B4-BE49-F238E27FC236}">
                <a16:creationId xmlns:a16="http://schemas.microsoft.com/office/drawing/2014/main" id="{367869DF-54CB-6F1F-AAAF-98E033D810DD}"/>
              </a:ext>
            </a:extLst>
          </p:cNvPr>
          <p:cNvSpPr>
            <a:spLocks noGrp="1" noChangeArrowheads="1"/>
          </p:cNvSpPr>
          <p:nvPr>
            <p:ph type="body"/>
          </p:nvPr>
        </p:nvSpPr>
        <p:spPr bwMode="auto">
          <a:xfrm>
            <a:off x="685800" y="4343400"/>
            <a:ext cx="5473700" cy="4102100"/>
          </a:xfrm>
          <a:prstGeom prst="rect">
            <a:avLst/>
          </a:prstGeom>
          <a:noFill/>
          <a:ln>
            <a:noFill/>
          </a:ln>
          <a:effectLst/>
        </p:spPr>
        <p:txBody>
          <a:bodyPr vert="horz" wrap="square" lIns="0" tIns="0" rIns="0" bIns="0" numCol="1" anchor="t" anchorCtr="0" compatLnSpc="1">
            <a:prstTxWarp prst="textNoShape">
              <a:avLst/>
            </a:prstTxWarp>
          </a:bodyPr>
          <a:lstStyle/>
          <a:p>
            <a:pPr lvl="0"/>
            <a:endParaRPr lang="de-DE" noProof="0"/>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9">
            <a:extLst>
              <a:ext uri="{FF2B5EF4-FFF2-40B4-BE49-F238E27FC236}">
                <a16:creationId xmlns:a16="http://schemas.microsoft.com/office/drawing/2014/main" id="{002A1BEC-BA89-EEBE-BFFB-210F1D0A4747}"/>
              </a:ext>
            </a:extLst>
          </p:cNvPr>
          <p:cNvSpPr>
            <a:spLocks noGrp="1" noChangeArrowheads="1"/>
          </p:cNvSpPr>
          <p:nvPr>
            <p:ph type="sldNum"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A0C809C0-3BC1-4748-8B96-B1A11C78C7ED}" type="slidenum">
              <a:rPr lang="de-CH" altLang="de-DE" sz="1400">
                <a:ea typeface="Arial Unicode MS" panose="020B0604020202020204" pitchFamily="34" charset="-128"/>
                <a:cs typeface="Arial Unicode MS" panose="020B0604020202020204" pitchFamily="34" charset="-128"/>
              </a:rPr>
              <a:pPr>
                <a:spcBef>
                  <a:spcPct val="0"/>
                </a:spcBef>
                <a:buClrTx/>
                <a:buFontTx/>
                <a:buNone/>
              </a:pPr>
              <a:t>1</a:t>
            </a:fld>
            <a:endParaRPr lang="de-CH" altLang="de-DE" sz="1400">
              <a:ea typeface="Arial Unicode MS" panose="020B0604020202020204" pitchFamily="34" charset="-128"/>
              <a:cs typeface="Arial Unicode MS" panose="020B0604020202020204" pitchFamily="34" charset="-128"/>
            </a:endParaRPr>
          </a:p>
        </p:txBody>
      </p:sp>
      <p:sp>
        <p:nvSpPr>
          <p:cNvPr id="16387" name="Text Box 1">
            <a:extLst>
              <a:ext uri="{FF2B5EF4-FFF2-40B4-BE49-F238E27FC236}">
                <a16:creationId xmlns:a16="http://schemas.microsoft.com/office/drawing/2014/main" id="{FB724318-A6E0-DF07-4916-809BE808A33F}"/>
              </a:ext>
            </a:extLst>
          </p:cNvPr>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20482" name="Text Box 2">
            <a:extLst>
              <a:ext uri="{FF2B5EF4-FFF2-40B4-BE49-F238E27FC236}">
                <a16:creationId xmlns:a16="http://schemas.microsoft.com/office/drawing/2014/main" id="{5C37AD88-211B-8FD0-76D7-24FF6CE72FFD}"/>
              </a:ext>
            </a:extLst>
          </p:cNvPr>
          <p:cNvSpPr>
            <a:spLocks noGrp="1" noChangeArrowheads="1"/>
          </p:cNvSpPr>
          <p:nvPr>
            <p:ph type="body" idx="1"/>
          </p:nvPr>
        </p:nvSpPr>
        <p:spPr>
          <a:xfrm>
            <a:off x="755650" y="5078413"/>
            <a:ext cx="6048375" cy="4811712"/>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Rectangle 17">
            <a:extLst>
              <a:ext uri="{FF2B5EF4-FFF2-40B4-BE49-F238E27FC236}">
                <a16:creationId xmlns:a16="http://schemas.microsoft.com/office/drawing/2014/main" id="{0067F265-8852-E792-39C1-2408E40AE81D}"/>
              </a:ext>
            </a:extLst>
          </p:cNvPr>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165" tIns="40083" rIns="80165" bIns="40083"/>
          <a:lstStyle/>
          <a:p>
            <a:pPr eaLnBrk="1" hangingPunct="1">
              <a:buClr>
                <a:srgbClr val="000000"/>
              </a:buClr>
              <a:buSzPct val="100000"/>
              <a:buFont typeface="Times New Roman" panose="02020603050405020304" pitchFamily="18" charset="0"/>
              <a:buNone/>
            </a:pPr>
            <a:fld id="{65F53B7C-BF6A-BE45-A1E2-67C97B368F24}" type="slidenum">
              <a:rPr lang="de-CH" altLang="de-CZ"/>
              <a:pPr eaLnBrk="1" hangingPunct="1">
                <a:buClr>
                  <a:srgbClr val="000000"/>
                </a:buClr>
                <a:buSzPct val="100000"/>
                <a:buFont typeface="Times New Roman" panose="02020603050405020304" pitchFamily="18" charset="0"/>
                <a:buNone/>
              </a:pPr>
              <a:t>37</a:t>
            </a:fld>
            <a:endParaRPr lang="de-CH" altLang="de-CZ"/>
          </a:p>
        </p:txBody>
      </p:sp>
      <p:sp>
        <p:nvSpPr>
          <p:cNvPr id="62467" name="Text Box 1">
            <a:extLst>
              <a:ext uri="{FF2B5EF4-FFF2-40B4-BE49-F238E27FC236}">
                <a16:creationId xmlns:a16="http://schemas.microsoft.com/office/drawing/2014/main" id="{55D3C8F4-6468-D8AB-5F30-156A5EF5B849}"/>
              </a:ext>
            </a:extLst>
          </p:cNvPr>
          <p:cNvSpPr>
            <a:spLocks noGrp="1" noRot="1" noChangeAspect="1" noChangeArrowheads="1" noTextEdit="1"/>
          </p:cNvSpPr>
          <p:nvPr>
            <p:ph type="sldImg"/>
          </p:nvPr>
        </p:nvSpPr>
        <p:spPr>
          <a:xfrm>
            <a:off x="1143000" y="695325"/>
            <a:ext cx="4560888" cy="3419475"/>
          </a:xfrm>
          <a:solidFill>
            <a:srgbClr val="FFFFFF"/>
          </a:solidFill>
          <a:ln>
            <a:solidFill>
              <a:srgbClr val="000000"/>
            </a:solidFill>
            <a:miter lim="800000"/>
            <a:headEnd/>
            <a:tailEnd/>
          </a:ln>
        </p:spPr>
      </p:sp>
      <p:sp>
        <p:nvSpPr>
          <p:cNvPr id="62468" name="Text Box 2">
            <a:extLst>
              <a:ext uri="{FF2B5EF4-FFF2-40B4-BE49-F238E27FC236}">
                <a16:creationId xmlns:a16="http://schemas.microsoft.com/office/drawing/2014/main" id="{35587130-66BF-CC2E-145D-D03F71B3C5F2}"/>
              </a:ext>
            </a:extLst>
          </p:cNvPr>
          <p:cNvSpPr>
            <a:spLocks noGrp="1" noChangeArrowheads="1"/>
          </p:cNvSpPr>
          <p:nvPr>
            <p:ph type="body" idx="1"/>
          </p:nvPr>
        </p:nvSpPr>
        <p:spPr>
          <a:xfrm>
            <a:off x="685800" y="4343400"/>
            <a:ext cx="5478463" cy="41068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de-DE" altLang="de-CZ">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17">
            <a:extLst>
              <a:ext uri="{FF2B5EF4-FFF2-40B4-BE49-F238E27FC236}">
                <a16:creationId xmlns:a16="http://schemas.microsoft.com/office/drawing/2014/main" id="{4EF2279C-4EF2-36B0-8638-F765903F9DE6}"/>
              </a:ext>
            </a:extLst>
          </p:cNvPr>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165" tIns="40083" rIns="80165" bIns="40083"/>
          <a:lstStyle/>
          <a:p>
            <a:pPr eaLnBrk="1" hangingPunct="1">
              <a:buClr>
                <a:srgbClr val="000000"/>
              </a:buClr>
              <a:buSzPct val="100000"/>
              <a:buFont typeface="Times New Roman" panose="02020603050405020304" pitchFamily="18" charset="0"/>
              <a:buNone/>
            </a:pPr>
            <a:fld id="{6DA37E67-A39F-1F42-86E0-8BE4BF2B4260}" type="slidenum">
              <a:rPr lang="de-CH" altLang="de-CZ"/>
              <a:pPr eaLnBrk="1" hangingPunct="1">
                <a:buClr>
                  <a:srgbClr val="000000"/>
                </a:buClr>
                <a:buSzPct val="100000"/>
                <a:buFont typeface="Times New Roman" panose="02020603050405020304" pitchFamily="18" charset="0"/>
                <a:buNone/>
              </a:pPr>
              <a:t>39</a:t>
            </a:fld>
            <a:endParaRPr lang="de-CH" altLang="de-CZ"/>
          </a:p>
        </p:txBody>
      </p:sp>
      <p:sp>
        <p:nvSpPr>
          <p:cNvPr id="65539" name="Text Box 1">
            <a:extLst>
              <a:ext uri="{FF2B5EF4-FFF2-40B4-BE49-F238E27FC236}">
                <a16:creationId xmlns:a16="http://schemas.microsoft.com/office/drawing/2014/main" id="{4EE7B85D-7FA3-6F8F-D970-C009942FF125}"/>
              </a:ext>
            </a:extLst>
          </p:cNvPr>
          <p:cNvSpPr>
            <a:spLocks noGrp="1" noRot="1" noChangeAspect="1" noChangeArrowheads="1" noTextEdit="1"/>
          </p:cNvSpPr>
          <p:nvPr>
            <p:ph type="sldImg"/>
          </p:nvPr>
        </p:nvSpPr>
        <p:spPr>
          <a:xfrm>
            <a:off x="1143000" y="695325"/>
            <a:ext cx="4560888" cy="3419475"/>
          </a:xfrm>
          <a:solidFill>
            <a:srgbClr val="FFFFFF"/>
          </a:solidFill>
          <a:ln>
            <a:solidFill>
              <a:srgbClr val="000000"/>
            </a:solidFill>
            <a:miter lim="800000"/>
            <a:headEnd/>
            <a:tailEnd/>
          </a:ln>
        </p:spPr>
      </p:sp>
      <p:sp>
        <p:nvSpPr>
          <p:cNvPr id="65540" name="Text Box 2">
            <a:extLst>
              <a:ext uri="{FF2B5EF4-FFF2-40B4-BE49-F238E27FC236}">
                <a16:creationId xmlns:a16="http://schemas.microsoft.com/office/drawing/2014/main" id="{BF9A6381-8BD9-4097-17AE-CF4D35EA6623}"/>
              </a:ext>
            </a:extLst>
          </p:cNvPr>
          <p:cNvSpPr>
            <a:spLocks noGrp="1" noChangeArrowheads="1"/>
          </p:cNvSpPr>
          <p:nvPr>
            <p:ph type="body" idx="1"/>
          </p:nvPr>
        </p:nvSpPr>
        <p:spPr>
          <a:xfrm>
            <a:off x="685800" y="4343400"/>
            <a:ext cx="5478463" cy="41068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de-DE" altLang="de-CZ">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Rectangle 17">
            <a:extLst>
              <a:ext uri="{FF2B5EF4-FFF2-40B4-BE49-F238E27FC236}">
                <a16:creationId xmlns:a16="http://schemas.microsoft.com/office/drawing/2014/main" id="{2C47691F-1ED8-6115-C8AD-6D9CA6DF2731}"/>
              </a:ext>
            </a:extLst>
          </p:cNvPr>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165" tIns="40083" rIns="80165" bIns="40083"/>
          <a:lstStyle/>
          <a:p>
            <a:pPr eaLnBrk="1" hangingPunct="1">
              <a:buClr>
                <a:srgbClr val="000000"/>
              </a:buClr>
              <a:buSzPct val="100000"/>
              <a:buFont typeface="Times New Roman" panose="02020603050405020304" pitchFamily="18" charset="0"/>
              <a:buNone/>
            </a:pPr>
            <a:fld id="{D8E9189B-0F86-2F46-9F6B-8FA2C9420EDE}" type="slidenum">
              <a:rPr lang="de-CH" altLang="de-CZ"/>
              <a:pPr eaLnBrk="1" hangingPunct="1">
                <a:buClr>
                  <a:srgbClr val="000000"/>
                </a:buClr>
                <a:buSzPct val="100000"/>
                <a:buFont typeface="Times New Roman" panose="02020603050405020304" pitchFamily="18" charset="0"/>
                <a:buNone/>
              </a:pPr>
              <a:t>40</a:t>
            </a:fld>
            <a:endParaRPr lang="de-CH" altLang="de-CZ"/>
          </a:p>
        </p:txBody>
      </p:sp>
      <p:sp>
        <p:nvSpPr>
          <p:cNvPr id="67587" name="Text Box 1">
            <a:extLst>
              <a:ext uri="{FF2B5EF4-FFF2-40B4-BE49-F238E27FC236}">
                <a16:creationId xmlns:a16="http://schemas.microsoft.com/office/drawing/2014/main" id="{E591F68A-7E12-9F6B-FCE1-D4432AFEF530}"/>
              </a:ext>
            </a:extLst>
          </p:cNvPr>
          <p:cNvSpPr>
            <a:spLocks noGrp="1" noRot="1" noChangeAspect="1" noChangeArrowheads="1" noTextEdit="1"/>
          </p:cNvSpPr>
          <p:nvPr>
            <p:ph type="sldImg"/>
          </p:nvPr>
        </p:nvSpPr>
        <p:spPr>
          <a:xfrm>
            <a:off x="1143000" y="695325"/>
            <a:ext cx="4560888" cy="3419475"/>
          </a:xfrm>
          <a:solidFill>
            <a:srgbClr val="FFFFFF"/>
          </a:solidFill>
          <a:ln>
            <a:solidFill>
              <a:srgbClr val="000000"/>
            </a:solidFill>
            <a:miter lim="800000"/>
            <a:headEnd/>
            <a:tailEnd/>
          </a:ln>
        </p:spPr>
      </p:sp>
      <p:sp>
        <p:nvSpPr>
          <p:cNvPr id="67588" name="Text Box 2">
            <a:extLst>
              <a:ext uri="{FF2B5EF4-FFF2-40B4-BE49-F238E27FC236}">
                <a16:creationId xmlns:a16="http://schemas.microsoft.com/office/drawing/2014/main" id="{F61CB383-D199-DF56-7A72-4655449F57E3}"/>
              </a:ext>
            </a:extLst>
          </p:cNvPr>
          <p:cNvSpPr>
            <a:spLocks noGrp="1" noChangeArrowheads="1"/>
          </p:cNvSpPr>
          <p:nvPr>
            <p:ph type="body" idx="1"/>
          </p:nvPr>
        </p:nvSpPr>
        <p:spPr>
          <a:xfrm>
            <a:off x="685800" y="4343400"/>
            <a:ext cx="5478463" cy="41068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de-DE" altLang="de-CZ">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Rectangle 17">
            <a:extLst>
              <a:ext uri="{FF2B5EF4-FFF2-40B4-BE49-F238E27FC236}">
                <a16:creationId xmlns:a16="http://schemas.microsoft.com/office/drawing/2014/main" id="{6D7474D9-08DF-C349-BA99-B4255CED10B5}"/>
              </a:ext>
            </a:extLst>
          </p:cNvPr>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165" tIns="40083" rIns="80165" bIns="40083"/>
          <a:lstStyle/>
          <a:p>
            <a:pPr eaLnBrk="1" hangingPunct="1">
              <a:buClr>
                <a:srgbClr val="000000"/>
              </a:buClr>
              <a:buSzPct val="100000"/>
              <a:buFont typeface="Times New Roman" panose="02020603050405020304" pitchFamily="18" charset="0"/>
              <a:buNone/>
            </a:pPr>
            <a:fld id="{23C3A672-65B5-D64C-AE59-8873A31ECA01}" type="slidenum">
              <a:rPr lang="de-CH" altLang="de-CZ"/>
              <a:pPr eaLnBrk="1" hangingPunct="1">
                <a:buClr>
                  <a:srgbClr val="000000"/>
                </a:buClr>
                <a:buSzPct val="100000"/>
                <a:buFont typeface="Times New Roman" panose="02020603050405020304" pitchFamily="18" charset="0"/>
                <a:buNone/>
              </a:pPr>
              <a:t>41</a:t>
            </a:fld>
            <a:endParaRPr lang="de-CH" altLang="de-CZ"/>
          </a:p>
        </p:txBody>
      </p:sp>
      <p:sp>
        <p:nvSpPr>
          <p:cNvPr id="69635" name="Text Box 1">
            <a:extLst>
              <a:ext uri="{FF2B5EF4-FFF2-40B4-BE49-F238E27FC236}">
                <a16:creationId xmlns:a16="http://schemas.microsoft.com/office/drawing/2014/main" id="{BECA1773-D2E5-E94F-BFE5-E0119B414BF9}"/>
              </a:ext>
            </a:extLst>
          </p:cNvPr>
          <p:cNvSpPr>
            <a:spLocks noGrp="1" noRot="1" noChangeAspect="1" noChangeArrowheads="1" noTextEdit="1"/>
          </p:cNvSpPr>
          <p:nvPr>
            <p:ph type="sldImg"/>
          </p:nvPr>
        </p:nvSpPr>
        <p:spPr>
          <a:xfrm>
            <a:off x="1143000" y="695325"/>
            <a:ext cx="4560888" cy="3419475"/>
          </a:xfrm>
          <a:solidFill>
            <a:srgbClr val="FFFFFF"/>
          </a:solidFill>
          <a:ln>
            <a:solidFill>
              <a:srgbClr val="000000"/>
            </a:solidFill>
            <a:miter lim="800000"/>
            <a:headEnd/>
            <a:tailEnd/>
          </a:ln>
        </p:spPr>
      </p:sp>
      <p:sp>
        <p:nvSpPr>
          <p:cNvPr id="69636" name="Text Box 2">
            <a:extLst>
              <a:ext uri="{FF2B5EF4-FFF2-40B4-BE49-F238E27FC236}">
                <a16:creationId xmlns:a16="http://schemas.microsoft.com/office/drawing/2014/main" id="{7DB569DE-95FE-8978-B282-2AE814148C0B}"/>
              </a:ext>
            </a:extLst>
          </p:cNvPr>
          <p:cNvSpPr>
            <a:spLocks noGrp="1" noChangeArrowheads="1"/>
          </p:cNvSpPr>
          <p:nvPr>
            <p:ph type="body" idx="1"/>
          </p:nvPr>
        </p:nvSpPr>
        <p:spPr>
          <a:xfrm>
            <a:off x="685800" y="4343400"/>
            <a:ext cx="5478463" cy="41068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de-DE" altLang="de-CZ">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17">
            <a:extLst>
              <a:ext uri="{FF2B5EF4-FFF2-40B4-BE49-F238E27FC236}">
                <a16:creationId xmlns:a16="http://schemas.microsoft.com/office/drawing/2014/main" id="{D67C89C9-A611-02D5-FC4D-9FC130C6A532}"/>
              </a:ext>
            </a:extLst>
          </p:cNvPr>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165" tIns="40083" rIns="80165" bIns="40083"/>
          <a:lstStyle/>
          <a:p>
            <a:pPr eaLnBrk="1" hangingPunct="1">
              <a:buClr>
                <a:srgbClr val="000000"/>
              </a:buClr>
              <a:buSzPct val="100000"/>
              <a:buFont typeface="Times New Roman" panose="02020603050405020304" pitchFamily="18" charset="0"/>
              <a:buNone/>
            </a:pPr>
            <a:fld id="{83C907BC-30DC-874E-996E-8995B7ECC858}" type="slidenum">
              <a:rPr lang="de-CH" altLang="de-CZ"/>
              <a:pPr eaLnBrk="1" hangingPunct="1">
                <a:buClr>
                  <a:srgbClr val="000000"/>
                </a:buClr>
                <a:buSzPct val="100000"/>
                <a:buFont typeface="Times New Roman" panose="02020603050405020304" pitchFamily="18" charset="0"/>
                <a:buNone/>
              </a:pPr>
              <a:t>42</a:t>
            </a:fld>
            <a:endParaRPr lang="de-CH" altLang="de-CZ"/>
          </a:p>
        </p:txBody>
      </p:sp>
      <p:sp>
        <p:nvSpPr>
          <p:cNvPr id="71683" name="Text Box 1">
            <a:extLst>
              <a:ext uri="{FF2B5EF4-FFF2-40B4-BE49-F238E27FC236}">
                <a16:creationId xmlns:a16="http://schemas.microsoft.com/office/drawing/2014/main" id="{45A539CB-F95D-F25A-3414-36B7A0182E9B}"/>
              </a:ext>
            </a:extLst>
          </p:cNvPr>
          <p:cNvSpPr>
            <a:spLocks noGrp="1" noRot="1" noChangeAspect="1" noChangeArrowheads="1" noTextEdit="1"/>
          </p:cNvSpPr>
          <p:nvPr>
            <p:ph type="sldImg"/>
          </p:nvPr>
        </p:nvSpPr>
        <p:spPr>
          <a:xfrm>
            <a:off x="1143000" y="695325"/>
            <a:ext cx="4560888" cy="3419475"/>
          </a:xfrm>
          <a:solidFill>
            <a:srgbClr val="FFFFFF"/>
          </a:solidFill>
          <a:ln>
            <a:solidFill>
              <a:srgbClr val="000000"/>
            </a:solidFill>
            <a:miter lim="800000"/>
            <a:headEnd/>
            <a:tailEnd/>
          </a:ln>
        </p:spPr>
      </p:sp>
      <p:sp>
        <p:nvSpPr>
          <p:cNvPr id="71684" name="Text Box 2">
            <a:extLst>
              <a:ext uri="{FF2B5EF4-FFF2-40B4-BE49-F238E27FC236}">
                <a16:creationId xmlns:a16="http://schemas.microsoft.com/office/drawing/2014/main" id="{470BA12B-F448-5F42-AA0C-64BC4529A16A}"/>
              </a:ext>
            </a:extLst>
          </p:cNvPr>
          <p:cNvSpPr>
            <a:spLocks noGrp="1" noChangeArrowheads="1"/>
          </p:cNvSpPr>
          <p:nvPr>
            <p:ph type="body" idx="1"/>
          </p:nvPr>
        </p:nvSpPr>
        <p:spPr>
          <a:xfrm>
            <a:off x="685800" y="4343400"/>
            <a:ext cx="5478463" cy="41068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de-DE" altLang="de-CZ">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17">
            <a:extLst>
              <a:ext uri="{FF2B5EF4-FFF2-40B4-BE49-F238E27FC236}">
                <a16:creationId xmlns:a16="http://schemas.microsoft.com/office/drawing/2014/main" id="{05750F31-3E07-6101-370E-F2F1B54B580E}"/>
              </a:ext>
            </a:extLst>
          </p:cNvPr>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165" tIns="40083" rIns="80165" bIns="40083"/>
          <a:lstStyle/>
          <a:p>
            <a:pPr eaLnBrk="1" hangingPunct="1">
              <a:buClr>
                <a:srgbClr val="000000"/>
              </a:buClr>
              <a:buSzPct val="100000"/>
              <a:buFont typeface="Times New Roman" panose="02020603050405020304" pitchFamily="18" charset="0"/>
              <a:buNone/>
            </a:pPr>
            <a:fld id="{F7059BC8-94F3-B748-B730-96B9A98EF5E4}" type="slidenum">
              <a:rPr lang="de-CH" altLang="de-CZ"/>
              <a:pPr eaLnBrk="1" hangingPunct="1">
                <a:buClr>
                  <a:srgbClr val="000000"/>
                </a:buClr>
                <a:buSzPct val="100000"/>
                <a:buFont typeface="Times New Roman" panose="02020603050405020304" pitchFamily="18" charset="0"/>
                <a:buNone/>
              </a:pPr>
              <a:t>43</a:t>
            </a:fld>
            <a:endParaRPr lang="de-CH" altLang="de-CZ"/>
          </a:p>
        </p:txBody>
      </p:sp>
      <p:sp>
        <p:nvSpPr>
          <p:cNvPr id="73731" name="Text Box 1">
            <a:extLst>
              <a:ext uri="{FF2B5EF4-FFF2-40B4-BE49-F238E27FC236}">
                <a16:creationId xmlns:a16="http://schemas.microsoft.com/office/drawing/2014/main" id="{46FBD4AB-7184-ABDF-7DC2-F2A3AE2294F6}"/>
              </a:ext>
            </a:extLst>
          </p:cNvPr>
          <p:cNvSpPr>
            <a:spLocks noGrp="1" noRot="1" noChangeAspect="1" noChangeArrowheads="1" noTextEdit="1"/>
          </p:cNvSpPr>
          <p:nvPr>
            <p:ph type="sldImg"/>
          </p:nvPr>
        </p:nvSpPr>
        <p:spPr>
          <a:xfrm>
            <a:off x="1143000" y="695325"/>
            <a:ext cx="4560888" cy="3419475"/>
          </a:xfrm>
          <a:solidFill>
            <a:srgbClr val="FFFFFF"/>
          </a:solidFill>
          <a:ln>
            <a:solidFill>
              <a:srgbClr val="000000"/>
            </a:solidFill>
            <a:miter lim="800000"/>
            <a:headEnd/>
            <a:tailEnd/>
          </a:ln>
        </p:spPr>
      </p:sp>
      <p:sp>
        <p:nvSpPr>
          <p:cNvPr id="73732" name="Text Box 2">
            <a:extLst>
              <a:ext uri="{FF2B5EF4-FFF2-40B4-BE49-F238E27FC236}">
                <a16:creationId xmlns:a16="http://schemas.microsoft.com/office/drawing/2014/main" id="{B5DE6EF4-BDAE-88EB-FD3C-D245DE389441}"/>
              </a:ext>
            </a:extLst>
          </p:cNvPr>
          <p:cNvSpPr>
            <a:spLocks noGrp="1" noChangeArrowheads="1"/>
          </p:cNvSpPr>
          <p:nvPr>
            <p:ph type="body" idx="1"/>
          </p:nvPr>
        </p:nvSpPr>
        <p:spPr>
          <a:xfrm>
            <a:off x="685800" y="4343400"/>
            <a:ext cx="5478463" cy="41068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de-DE" altLang="de-CZ">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Rectangle 17">
            <a:extLst>
              <a:ext uri="{FF2B5EF4-FFF2-40B4-BE49-F238E27FC236}">
                <a16:creationId xmlns:a16="http://schemas.microsoft.com/office/drawing/2014/main" id="{C28F1E02-E92A-439F-D87E-9873D8BFD869}"/>
              </a:ext>
            </a:extLst>
          </p:cNvPr>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165" tIns="40083" rIns="80165" bIns="40083"/>
          <a:lstStyle/>
          <a:p>
            <a:pPr eaLnBrk="1" hangingPunct="1">
              <a:buClr>
                <a:srgbClr val="000000"/>
              </a:buClr>
              <a:buSzPct val="100000"/>
              <a:buFont typeface="Times New Roman" panose="02020603050405020304" pitchFamily="18" charset="0"/>
              <a:buNone/>
            </a:pPr>
            <a:fld id="{EBFABC27-2C04-004D-9E99-097F21F6B55B}" type="slidenum">
              <a:rPr lang="de-CH" altLang="de-CZ"/>
              <a:pPr eaLnBrk="1" hangingPunct="1">
                <a:buClr>
                  <a:srgbClr val="000000"/>
                </a:buClr>
                <a:buSzPct val="100000"/>
                <a:buFont typeface="Times New Roman" panose="02020603050405020304" pitchFamily="18" charset="0"/>
                <a:buNone/>
              </a:pPr>
              <a:t>44</a:t>
            </a:fld>
            <a:endParaRPr lang="de-CH" altLang="de-CZ"/>
          </a:p>
        </p:txBody>
      </p:sp>
      <p:sp>
        <p:nvSpPr>
          <p:cNvPr id="75779" name="Text Box 1">
            <a:extLst>
              <a:ext uri="{FF2B5EF4-FFF2-40B4-BE49-F238E27FC236}">
                <a16:creationId xmlns:a16="http://schemas.microsoft.com/office/drawing/2014/main" id="{555F7F8B-E8BD-FD58-AFFF-DF4B737C00CC}"/>
              </a:ext>
            </a:extLst>
          </p:cNvPr>
          <p:cNvSpPr>
            <a:spLocks noGrp="1" noRot="1" noChangeAspect="1" noChangeArrowheads="1" noTextEdit="1"/>
          </p:cNvSpPr>
          <p:nvPr>
            <p:ph type="sldImg"/>
          </p:nvPr>
        </p:nvSpPr>
        <p:spPr>
          <a:xfrm>
            <a:off x="1143000" y="695325"/>
            <a:ext cx="4560888" cy="3419475"/>
          </a:xfrm>
          <a:solidFill>
            <a:srgbClr val="FFFFFF"/>
          </a:solidFill>
          <a:ln>
            <a:solidFill>
              <a:srgbClr val="000000"/>
            </a:solidFill>
            <a:miter lim="800000"/>
            <a:headEnd/>
            <a:tailEnd/>
          </a:ln>
        </p:spPr>
      </p:sp>
      <p:sp>
        <p:nvSpPr>
          <p:cNvPr id="75780" name="Text Box 2">
            <a:extLst>
              <a:ext uri="{FF2B5EF4-FFF2-40B4-BE49-F238E27FC236}">
                <a16:creationId xmlns:a16="http://schemas.microsoft.com/office/drawing/2014/main" id="{13134DB6-D5BA-D1C7-4A34-44C6ABA1C1E2}"/>
              </a:ext>
            </a:extLst>
          </p:cNvPr>
          <p:cNvSpPr>
            <a:spLocks noGrp="1" noChangeArrowheads="1"/>
          </p:cNvSpPr>
          <p:nvPr>
            <p:ph type="body" idx="1"/>
          </p:nvPr>
        </p:nvSpPr>
        <p:spPr>
          <a:xfrm>
            <a:off x="685800" y="4343400"/>
            <a:ext cx="5478463" cy="41068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de-DE" altLang="de-CZ">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7826" name="Rectangle 17">
            <a:extLst>
              <a:ext uri="{FF2B5EF4-FFF2-40B4-BE49-F238E27FC236}">
                <a16:creationId xmlns:a16="http://schemas.microsoft.com/office/drawing/2014/main" id="{331800CA-DB74-7826-A6A3-CD760BD4C751}"/>
              </a:ext>
            </a:extLst>
          </p:cNvPr>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165" tIns="40083" rIns="80165" bIns="40083"/>
          <a:lstStyle/>
          <a:p>
            <a:pPr eaLnBrk="1" hangingPunct="1">
              <a:buClr>
                <a:srgbClr val="000000"/>
              </a:buClr>
              <a:buSzPct val="100000"/>
              <a:buFont typeface="Times New Roman" panose="02020603050405020304" pitchFamily="18" charset="0"/>
              <a:buNone/>
            </a:pPr>
            <a:fld id="{43817B6B-86DE-4A46-A904-C63EA9388CA1}" type="slidenum">
              <a:rPr lang="de-CH" altLang="de-CZ"/>
              <a:pPr eaLnBrk="1" hangingPunct="1">
                <a:buClr>
                  <a:srgbClr val="000000"/>
                </a:buClr>
                <a:buSzPct val="100000"/>
                <a:buFont typeface="Times New Roman" panose="02020603050405020304" pitchFamily="18" charset="0"/>
                <a:buNone/>
              </a:pPr>
              <a:t>45</a:t>
            </a:fld>
            <a:endParaRPr lang="de-CH" altLang="de-CZ"/>
          </a:p>
        </p:txBody>
      </p:sp>
      <p:sp>
        <p:nvSpPr>
          <p:cNvPr id="77827" name="Text Box 1">
            <a:extLst>
              <a:ext uri="{FF2B5EF4-FFF2-40B4-BE49-F238E27FC236}">
                <a16:creationId xmlns:a16="http://schemas.microsoft.com/office/drawing/2014/main" id="{30FCC0DE-1BDE-EF1F-FB51-0E195BD37064}"/>
              </a:ext>
            </a:extLst>
          </p:cNvPr>
          <p:cNvSpPr>
            <a:spLocks noGrp="1" noRot="1" noChangeAspect="1" noChangeArrowheads="1" noTextEdit="1"/>
          </p:cNvSpPr>
          <p:nvPr>
            <p:ph type="sldImg"/>
          </p:nvPr>
        </p:nvSpPr>
        <p:spPr>
          <a:xfrm>
            <a:off x="1143000" y="695325"/>
            <a:ext cx="4560888" cy="3419475"/>
          </a:xfrm>
          <a:solidFill>
            <a:srgbClr val="FFFFFF"/>
          </a:solidFill>
          <a:ln>
            <a:solidFill>
              <a:srgbClr val="000000"/>
            </a:solidFill>
            <a:miter lim="800000"/>
            <a:headEnd/>
            <a:tailEnd/>
          </a:ln>
        </p:spPr>
      </p:sp>
      <p:sp>
        <p:nvSpPr>
          <p:cNvPr id="77828" name="Text Box 2">
            <a:extLst>
              <a:ext uri="{FF2B5EF4-FFF2-40B4-BE49-F238E27FC236}">
                <a16:creationId xmlns:a16="http://schemas.microsoft.com/office/drawing/2014/main" id="{CBB0B920-592E-AAA6-B433-EBD1DEC19D17}"/>
              </a:ext>
            </a:extLst>
          </p:cNvPr>
          <p:cNvSpPr>
            <a:spLocks noGrp="1" noChangeArrowheads="1"/>
          </p:cNvSpPr>
          <p:nvPr>
            <p:ph type="body" idx="1"/>
          </p:nvPr>
        </p:nvSpPr>
        <p:spPr>
          <a:xfrm>
            <a:off x="685800" y="4343400"/>
            <a:ext cx="5478463" cy="41068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de-DE" altLang="de-CZ">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874" name="Rectangle 17">
            <a:extLst>
              <a:ext uri="{FF2B5EF4-FFF2-40B4-BE49-F238E27FC236}">
                <a16:creationId xmlns:a16="http://schemas.microsoft.com/office/drawing/2014/main" id="{0B7C4C29-0EC8-F541-11FB-0ABC5294C5EA}"/>
              </a:ext>
            </a:extLst>
          </p:cNvPr>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165" tIns="40083" rIns="80165" bIns="40083"/>
          <a:lstStyle/>
          <a:p>
            <a:pPr eaLnBrk="1" hangingPunct="1">
              <a:buClr>
                <a:srgbClr val="000000"/>
              </a:buClr>
              <a:buSzPct val="100000"/>
              <a:buFont typeface="Times New Roman" panose="02020603050405020304" pitchFamily="18" charset="0"/>
              <a:buNone/>
            </a:pPr>
            <a:fld id="{60B65002-ACD8-6A43-978F-F12B728BDBAD}" type="slidenum">
              <a:rPr lang="de-CH" altLang="de-CZ"/>
              <a:pPr eaLnBrk="1" hangingPunct="1">
                <a:buClr>
                  <a:srgbClr val="000000"/>
                </a:buClr>
                <a:buSzPct val="100000"/>
                <a:buFont typeface="Times New Roman" panose="02020603050405020304" pitchFamily="18" charset="0"/>
                <a:buNone/>
              </a:pPr>
              <a:t>46</a:t>
            </a:fld>
            <a:endParaRPr lang="de-CH" altLang="de-CZ"/>
          </a:p>
        </p:txBody>
      </p:sp>
      <p:sp>
        <p:nvSpPr>
          <p:cNvPr id="79875" name="Text Box 1">
            <a:extLst>
              <a:ext uri="{FF2B5EF4-FFF2-40B4-BE49-F238E27FC236}">
                <a16:creationId xmlns:a16="http://schemas.microsoft.com/office/drawing/2014/main" id="{8FFA789D-5EB5-F6D5-F88E-2A6F8F9DCC73}"/>
              </a:ext>
            </a:extLst>
          </p:cNvPr>
          <p:cNvSpPr>
            <a:spLocks noGrp="1" noRot="1" noChangeAspect="1" noChangeArrowheads="1" noTextEdit="1"/>
          </p:cNvSpPr>
          <p:nvPr>
            <p:ph type="sldImg"/>
          </p:nvPr>
        </p:nvSpPr>
        <p:spPr>
          <a:xfrm>
            <a:off x="1143000" y="695325"/>
            <a:ext cx="4560888" cy="3419475"/>
          </a:xfrm>
          <a:solidFill>
            <a:srgbClr val="FFFFFF"/>
          </a:solidFill>
          <a:ln>
            <a:solidFill>
              <a:srgbClr val="000000"/>
            </a:solidFill>
            <a:miter lim="800000"/>
            <a:headEnd/>
            <a:tailEnd/>
          </a:ln>
        </p:spPr>
      </p:sp>
      <p:sp>
        <p:nvSpPr>
          <p:cNvPr id="79876" name="Text Box 2">
            <a:extLst>
              <a:ext uri="{FF2B5EF4-FFF2-40B4-BE49-F238E27FC236}">
                <a16:creationId xmlns:a16="http://schemas.microsoft.com/office/drawing/2014/main" id="{EC8F300D-C0EB-00E5-C754-FD06C56F72D5}"/>
              </a:ext>
            </a:extLst>
          </p:cNvPr>
          <p:cNvSpPr>
            <a:spLocks noGrp="1" noChangeArrowheads="1"/>
          </p:cNvSpPr>
          <p:nvPr>
            <p:ph type="body" idx="1"/>
          </p:nvPr>
        </p:nvSpPr>
        <p:spPr>
          <a:xfrm>
            <a:off x="685800" y="4343400"/>
            <a:ext cx="5478463" cy="41068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de-DE" altLang="de-CZ">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22" name="Rectangle 17">
            <a:extLst>
              <a:ext uri="{FF2B5EF4-FFF2-40B4-BE49-F238E27FC236}">
                <a16:creationId xmlns:a16="http://schemas.microsoft.com/office/drawing/2014/main" id="{DD82568B-C49A-C92A-5AED-37AF2F66A884}"/>
              </a:ext>
            </a:extLst>
          </p:cNvPr>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165" tIns="40083" rIns="80165" bIns="40083"/>
          <a:lstStyle/>
          <a:p>
            <a:pPr eaLnBrk="1" hangingPunct="1">
              <a:buClr>
                <a:srgbClr val="000000"/>
              </a:buClr>
              <a:buSzPct val="100000"/>
              <a:buFont typeface="Times New Roman" panose="02020603050405020304" pitchFamily="18" charset="0"/>
              <a:buNone/>
            </a:pPr>
            <a:fld id="{42236193-692D-AD4E-83EA-C1923625212E}" type="slidenum">
              <a:rPr lang="de-CH" altLang="de-CZ"/>
              <a:pPr eaLnBrk="1" hangingPunct="1">
                <a:buClr>
                  <a:srgbClr val="000000"/>
                </a:buClr>
                <a:buSzPct val="100000"/>
                <a:buFont typeface="Times New Roman" panose="02020603050405020304" pitchFamily="18" charset="0"/>
                <a:buNone/>
              </a:pPr>
              <a:t>47</a:t>
            </a:fld>
            <a:endParaRPr lang="de-CH" altLang="de-CZ"/>
          </a:p>
        </p:txBody>
      </p:sp>
      <p:sp>
        <p:nvSpPr>
          <p:cNvPr id="81923" name="Text Box 1">
            <a:extLst>
              <a:ext uri="{FF2B5EF4-FFF2-40B4-BE49-F238E27FC236}">
                <a16:creationId xmlns:a16="http://schemas.microsoft.com/office/drawing/2014/main" id="{F5629CA8-DBB2-EE88-0118-3A8DE088056A}"/>
              </a:ext>
            </a:extLst>
          </p:cNvPr>
          <p:cNvSpPr>
            <a:spLocks noGrp="1" noRot="1" noChangeAspect="1" noChangeArrowheads="1" noTextEdit="1"/>
          </p:cNvSpPr>
          <p:nvPr>
            <p:ph type="sldImg"/>
          </p:nvPr>
        </p:nvSpPr>
        <p:spPr>
          <a:xfrm>
            <a:off x="1143000" y="695325"/>
            <a:ext cx="4560888" cy="3419475"/>
          </a:xfrm>
          <a:solidFill>
            <a:srgbClr val="FFFFFF"/>
          </a:solidFill>
          <a:ln>
            <a:solidFill>
              <a:srgbClr val="000000"/>
            </a:solidFill>
            <a:miter lim="800000"/>
            <a:headEnd/>
            <a:tailEnd/>
          </a:ln>
        </p:spPr>
      </p:sp>
      <p:sp>
        <p:nvSpPr>
          <p:cNvPr id="81924" name="Text Box 2">
            <a:extLst>
              <a:ext uri="{FF2B5EF4-FFF2-40B4-BE49-F238E27FC236}">
                <a16:creationId xmlns:a16="http://schemas.microsoft.com/office/drawing/2014/main" id="{256966F1-15FE-D142-C6E8-1FEDBA1DC1B4}"/>
              </a:ext>
            </a:extLst>
          </p:cNvPr>
          <p:cNvSpPr>
            <a:spLocks noGrp="1" noChangeArrowheads="1"/>
          </p:cNvSpPr>
          <p:nvPr>
            <p:ph type="body" idx="1"/>
          </p:nvPr>
        </p:nvSpPr>
        <p:spPr>
          <a:xfrm>
            <a:off x="685800" y="4343400"/>
            <a:ext cx="5478463" cy="41068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de-DE" altLang="de-CZ">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Text Box 1">
            <a:extLst>
              <a:ext uri="{FF2B5EF4-FFF2-40B4-BE49-F238E27FC236}">
                <a16:creationId xmlns:a16="http://schemas.microsoft.com/office/drawing/2014/main" id="{00B002C8-391D-F63F-18B9-66DA700BE812}"/>
              </a:ext>
            </a:extLst>
          </p:cNvPr>
          <p:cNvSpPr>
            <a:spLocks noGrp="1" noRot="1" noChangeAspect="1" noChangeArrowheads="1" noTextEdit="1"/>
          </p:cNvSpPr>
          <p:nvPr>
            <p:ph type="sldImg"/>
          </p:nvPr>
        </p:nvSpPr>
        <p:spPr>
          <a:xfrm>
            <a:off x="-14225588" y="-11796713"/>
            <a:ext cx="16651288" cy="12490451"/>
          </a:xfrm>
          <a:solidFill>
            <a:srgbClr val="FFFFFF"/>
          </a:solidFill>
          <a:ln>
            <a:solidFill>
              <a:srgbClr val="000000"/>
            </a:solidFill>
            <a:miter lim="800000"/>
            <a:headEnd/>
            <a:tailEnd/>
          </a:ln>
        </p:spPr>
      </p:sp>
      <p:sp>
        <p:nvSpPr>
          <p:cNvPr id="32770" name="Text Box 2">
            <a:extLst>
              <a:ext uri="{FF2B5EF4-FFF2-40B4-BE49-F238E27FC236}">
                <a16:creationId xmlns:a16="http://schemas.microsoft.com/office/drawing/2014/main" id="{6FFD23DE-C6D8-11DE-0048-6175B4EF677D}"/>
              </a:ext>
            </a:extLst>
          </p:cNvPr>
          <p:cNvSpPr>
            <a:spLocks noGrp="1" noChangeArrowheads="1"/>
          </p:cNvSpPr>
          <p:nvPr>
            <p:ph type="body" idx="1"/>
          </p:nvPr>
        </p:nvSpPr>
        <p:spPr>
          <a:xfrm>
            <a:off x="685800" y="4343400"/>
            <a:ext cx="5483225" cy="4111625"/>
          </a:xfrm>
        </p:spPr>
        <p:txBody>
          <a:bodyPr wrap="none" anchor="ctr"/>
          <a:lstStyle/>
          <a:p>
            <a:pPr>
              <a:buFont typeface="Times New Roman" charset="0"/>
              <a:buNone/>
              <a:defRPr/>
            </a:pPr>
            <a:endParaRPr lang="de-DE">
              <a:cs typeface="+mn-c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3970" name="Rectangle 17">
            <a:extLst>
              <a:ext uri="{FF2B5EF4-FFF2-40B4-BE49-F238E27FC236}">
                <a16:creationId xmlns:a16="http://schemas.microsoft.com/office/drawing/2014/main" id="{ADE6B07C-7026-7FB6-5B86-D78708092942}"/>
              </a:ext>
            </a:extLst>
          </p:cNvPr>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165" tIns="40083" rIns="80165" bIns="40083"/>
          <a:lstStyle/>
          <a:p>
            <a:pPr eaLnBrk="1" hangingPunct="1">
              <a:buClr>
                <a:srgbClr val="000000"/>
              </a:buClr>
              <a:buSzPct val="100000"/>
              <a:buFont typeface="Times New Roman" panose="02020603050405020304" pitchFamily="18" charset="0"/>
              <a:buNone/>
            </a:pPr>
            <a:fld id="{34AABB46-8B0F-9841-9DDD-9CAC2CC08031}" type="slidenum">
              <a:rPr lang="de-CH" altLang="de-CZ"/>
              <a:pPr eaLnBrk="1" hangingPunct="1">
                <a:buClr>
                  <a:srgbClr val="000000"/>
                </a:buClr>
                <a:buSzPct val="100000"/>
                <a:buFont typeface="Times New Roman" panose="02020603050405020304" pitchFamily="18" charset="0"/>
                <a:buNone/>
              </a:pPr>
              <a:t>48</a:t>
            </a:fld>
            <a:endParaRPr lang="de-CH" altLang="de-CZ"/>
          </a:p>
        </p:txBody>
      </p:sp>
      <p:sp>
        <p:nvSpPr>
          <p:cNvPr id="83971" name="Text Box 1">
            <a:extLst>
              <a:ext uri="{FF2B5EF4-FFF2-40B4-BE49-F238E27FC236}">
                <a16:creationId xmlns:a16="http://schemas.microsoft.com/office/drawing/2014/main" id="{81655D6E-CBBF-855E-38A2-6059227F4CCE}"/>
              </a:ext>
            </a:extLst>
          </p:cNvPr>
          <p:cNvSpPr>
            <a:spLocks noGrp="1" noRot="1" noChangeAspect="1" noChangeArrowheads="1" noTextEdit="1"/>
          </p:cNvSpPr>
          <p:nvPr>
            <p:ph type="sldImg"/>
          </p:nvPr>
        </p:nvSpPr>
        <p:spPr>
          <a:xfrm>
            <a:off x="1143000" y="695325"/>
            <a:ext cx="4560888" cy="3419475"/>
          </a:xfrm>
          <a:solidFill>
            <a:srgbClr val="FFFFFF"/>
          </a:solidFill>
          <a:ln>
            <a:solidFill>
              <a:srgbClr val="000000"/>
            </a:solidFill>
            <a:miter lim="800000"/>
            <a:headEnd/>
            <a:tailEnd/>
          </a:ln>
        </p:spPr>
      </p:sp>
      <p:sp>
        <p:nvSpPr>
          <p:cNvPr id="83972" name="Text Box 2">
            <a:extLst>
              <a:ext uri="{FF2B5EF4-FFF2-40B4-BE49-F238E27FC236}">
                <a16:creationId xmlns:a16="http://schemas.microsoft.com/office/drawing/2014/main" id="{76003D9D-0E13-098D-5A25-2B23FA7FFEA7}"/>
              </a:ext>
            </a:extLst>
          </p:cNvPr>
          <p:cNvSpPr>
            <a:spLocks noGrp="1" noChangeArrowheads="1"/>
          </p:cNvSpPr>
          <p:nvPr>
            <p:ph type="body" idx="1"/>
          </p:nvPr>
        </p:nvSpPr>
        <p:spPr>
          <a:xfrm>
            <a:off x="685800" y="4343400"/>
            <a:ext cx="5478463" cy="41068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de-DE" altLang="de-CZ">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6018" name="Rectangle 17">
            <a:extLst>
              <a:ext uri="{FF2B5EF4-FFF2-40B4-BE49-F238E27FC236}">
                <a16:creationId xmlns:a16="http://schemas.microsoft.com/office/drawing/2014/main" id="{0631E637-7001-F7FD-DC7A-FAF21DD90DAC}"/>
              </a:ext>
            </a:extLst>
          </p:cNvPr>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165" tIns="40083" rIns="80165" bIns="40083"/>
          <a:lstStyle/>
          <a:p>
            <a:pPr eaLnBrk="1" hangingPunct="1">
              <a:buClr>
                <a:srgbClr val="000000"/>
              </a:buClr>
              <a:buSzPct val="100000"/>
              <a:buFont typeface="Times New Roman" panose="02020603050405020304" pitchFamily="18" charset="0"/>
              <a:buNone/>
            </a:pPr>
            <a:fld id="{E51CC47B-5FE8-DB40-A254-20201EB86A0B}" type="slidenum">
              <a:rPr lang="de-CH" altLang="de-CZ"/>
              <a:pPr eaLnBrk="1" hangingPunct="1">
                <a:buClr>
                  <a:srgbClr val="000000"/>
                </a:buClr>
                <a:buSzPct val="100000"/>
                <a:buFont typeface="Times New Roman" panose="02020603050405020304" pitchFamily="18" charset="0"/>
                <a:buNone/>
              </a:pPr>
              <a:t>49</a:t>
            </a:fld>
            <a:endParaRPr lang="de-CH" altLang="de-CZ"/>
          </a:p>
        </p:txBody>
      </p:sp>
      <p:sp>
        <p:nvSpPr>
          <p:cNvPr id="86019" name="Text Box 1">
            <a:extLst>
              <a:ext uri="{FF2B5EF4-FFF2-40B4-BE49-F238E27FC236}">
                <a16:creationId xmlns:a16="http://schemas.microsoft.com/office/drawing/2014/main" id="{B8EF5904-911B-B6EA-88F7-76EC7809C1D0}"/>
              </a:ext>
            </a:extLst>
          </p:cNvPr>
          <p:cNvSpPr>
            <a:spLocks noGrp="1" noRot="1" noChangeAspect="1" noChangeArrowheads="1" noTextEdit="1"/>
          </p:cNvSpPr>
          <p:nvPr>
            <p:ph type="sldImg"/>
          </p:nvPr>
        </p:nvSpPr>
        <p:spPr>
          <a:xfrm>
            <a:off x="1143000" y="695325"/>
            <a:ext cx="4560888" cy="3419475"/>
          </a:xfrm>
          <a:solidFill>
            <a:srgbClr val="FFFFFF"/>
          </a:solidFill>
          <a:ln>
            <a:solidFill>
              <a:srgbClr val="000000"/>
            </a:solidFill>
            <a:miter lim="800000"/>
            <a:headEnd/>
            <a:tailEnd/>
          </a:ln>
        </p:spPr>
      </p:sp>
      <p:sp>
        <p:nvSpPr>
          <p:cNvPr id="86020" name="Text Box 2">
            <a:extLst>
              <a:ext uri="{FF2B5EF4-FFF2-40B4-BE49-F238E27FC236}">
                <a16:creationId xmlns:a16="http://schemas.microsoft.com/office/drawing/2014/main" id="{85B554B7-E4A5-391C-AB66-3F78536FE9EE}"/>
              </a:ext>
            </a:extLst>
          </p:cNvPr>
          <p:cNvSpPr>
            <a:spLocks noGrp="1" noChangeArrowheads="1"/>
          </p:cNvSpPr>
          <p:nvPr>
            <p:ph type="body" idx="1"/>
          </p:nvPr>
        </p:nvSpPr>
        <p:spPr>
          <a:xfrm>
            <a:off x="685800" y="4343400"/>
            <a:ext cx="5478463" cy="41068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de-DE" altLang="de-CZ">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8066" name="Rectangle 17">
            <a:extLst>
              <a:ext uri="{FF2B5EF4-FFF2-40B4-BE49-F238E27FC236}">
                <a16:creationId xmlns:a16="http://schemas.microsoft.com/office/drawing/2014/main" id="{E93316BF-E5C1-5521-ADC0-64DCD6F2CC81}"/>
              </a:ext>
            </a:extLst>
          </p:cNvPr>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165" tIns="40083" rIns="80165" bIns="40083"/>
          <a:lstStyle/>
          <a:p>
            <a:pPr eaLnBrk="1" hangingPunct="1">
              <a:buClr>
                <a:srgbClr val="000000"/>
              </a:buClr>
              <a:buSzPct val="100000"/>
              <a:buFont typeface="Times New Roman" panose="02020603050405020304" pitchFamily="18" charset="0"/>
              <a:buNone/>
            </a:pPr>
            <a:fld id="{4BE61A6C-0CA2-494E-856E-B0CC2AB73185}" type="slidenum">
              <a:rPr lang="de-CH" altLang="de-CZ"/>
              <a:pPr eaLnBrk="1" hangingPunct="1">
                <a:buClr>
                  <a:srgbClr val="000000"/>
                </a:buClr>
                <a:buSzPct val="100000"/>
                <a:buFont typeface="Times New Roman" panose="02020603050405020304" pitchFamily="18" charset="0"/>
                <a:buNone/>
              </a:pPr>
              <a:t>50</a:t>
            </a:fld>
            <a:endParaRPr lang="de-CH" altLang="de-CZ"/>
          </a:p>
        </p:txBody>
      </p:sp>
      <p:sp>
        <p:nvSpPr>
          <p:cNvPr id="88067" name="Text Box 1">
            <a:extLst>
              <a:ext uri="{FF2B5EF4-FFF2-40B4-BE49-F238E27FC236}">
                <a16:creationId xmlns:a16="http://schemas.microsoft.com/office/drawing/2014/main" id="{413A8767-B8F0-F9F7-FF93-CDEBCBD645A8}"/>
              </a:ext>
            </a:extLst>
          </p:cNvPr>
          <p:cNvSpPr>
            <a:spLocks noGrp="1" noRot="1" noChangeAspect="1" noChangeArrowheads="1" noTextEdit="1"/>
          </p:cNvSpPr>
          <p:nvPr>
            <p:ph type="sldImg"/>
          </p:nvPr>
        </p:nvSpPr>
        <p:spPr>
          <a:xfrm>
            <a:off x="1143000" y="695325"/>
            <a:ext cx="4560888" cy="3419475"/>
          </a:xfrm>
          <a:solidFill>
            <a:srgbClr val="FFFFFF"/>
          </a:solidFill>
          <a:ln>
            <a:solidFill>
              <a:srgbClr val="000000"/>
            </a:solidFill>
            <a:miter lim="800000"/>
            <a:headEnd/>
            <a:tailEnd/>
          </a:ln>
        </p:spPr>
      </p:sp>
      <p:sp>
        <p:nvSpPr>
          <p:cNvPr id="88068" name="Text Box 2">
            <a:extLst>
              <a:ext uri="{FF2B5EF4-FFF2-40B4-BE49-F238E27FC236}">
                <a16:creationId xmlns:a16="http://schemas.microsoft.com/office/drawing/2014/main" id="{82197253-4455-DCBF-DE1E-99DBF5816591}"/>
              </a:ext>
            </a:extLst>
          </p:cNvPr>
          <p:cNvSpPr>
            <a:spLocks noGrp="1" noChangeArrowheads="1"/>
          </p:cNvSpPr>
          <p:nvPr>
            <p:ph type="body" idx="1"/>
          </p:nvPr>
        </p:nvSpPr>
        <p:spPr>
          <a:xfrm>
            <a:off x="685800" y="4343400"/>
            <a:ext cx="5478463" cy="41068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de-DE" altLang="de-CZ">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114" name="Rectangle 17">
            <a:extLst>
              <a:ext uri="{FF2B5EF4-FFF2-40B4-BE49-F238E27FC236}">
                <a16:creationId xmlns:a16="http://schemas.microsoft.com/office/drawing/2014/main" id="{31C1C536-5EFA-EE34-0655-41C078697923}"/>
              </a:ext>
            </a:extLst>
          </p:cNvPr>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165" tIns="40083" rIns="80165" bIns="40083"/>
          <a:lstStyle/>
          <a:p>
            <a:pPr eaLnBrk="1" hangingPunct="1">
              <a:buClr>
                <a:srgbClr val="000000"/>
              </a:buClr>
              <a:buSzPct val="100000"/>
              <a:buFont typeface="Times New Roman" panose="02020603050405020304" pitchFamily="18" charset="0"/>
              <a:buNone/>
            </a:pPr>
            <a:fld id="{23BCA98D-6AE2-B949-9B59-727508B421BD}" type="slidenum">
              <a:rPr lang="de-CH" altLang="de-CZ"/>
              <a:pPr eaLnBrk="1" hangingPunct="1">
                <a:buClr>
                  <a:srgbClr val="000000"/>
                </a:buClr>
                <a:buSzPct val="100000"/>
                <a:buFont typeface="Times New Roman" panose="02020603050405020304" pitchFamily="18" charset="0"/>
                <a:buNone/>
              </a:pPr>
              <a:t>51</a:t>
            </a:fld>
            <a:endParaRPr lang="de-CH" altLang="de-CZ"/>
          </a:p>
        </p:txBody>
      </p:sp>
      <p:sp>
        <p:nvSpPr>
          <p:cNvPr id="90115" name="Text Box 1">
            <a:extLst>
              <a:ext uri="{FF2B5EF4-FFF2-40B4-BE49-F238E27FC236}">
                <a16:creationId xmlns:a16="http://schemas.microsoft.com/office/drawing/2014/main" id="{79D95AFE-1E1C-A78C-3A42-2C6773F955E8}"/>
              </a:ext>
            </a:extLst>
          </p:cNvPr>
          <p:cNvSpPr>
            <a:spLocks noGrp="1" noRot="1" noChangeAspect="1" noChangeArrowheads="1" noTextEdit="1"/>
          </p:cNvSpPr>
          <p:nvPr>
            <p:ph type="sldImg"/>
          </p:nvPr>
        </p:nvSpPr>
        <p:spPr>
          <a:xfrm>
            <a:off x="1143000" y="695325"/>
            <a:ext cx="4560888" cy="3419475"/>
          </a:xfrm>
          <a:solidFill>
            <a:srgbClr val="FFFFFF"/>
          </a:solidFill>
          <a:ln>
            <a:solidFill>
              <a:srgbClr val="000000"/>
            </a:solidFill>
            <a:miter lim="800000"/>
            <a:headEnd/>
            <a:tailEnd/>
          </a:ln>
        </p:spPr>
      </p:sp>
      <p:sp>
        <p:nvSpPr>
          <p:cNvPr id="90116" name="Text Box 2">
            <a:extLst>
              <a:ext uri="{FF2B5EF4-FFF2-40B4-BE49-F238E27FC236}">
                <a16:creationId xmlns:a16="http://schemas.microsoft.com/office/drawing/2014/main" id="{BF4A4295-3FFB-576C-B0DC-8580679D0C5A}"/>
              </a:ext>
            </a:extLst>
          </p:cNvPr>
          <p:cNvSpPr>
            <a:spLocks noGrp="1" noChangeArrowheads="1"/>
          </p:cNvSpPr>
          <p:nvPr>
            <p:ph type="body" idx="1"/>
          </p:nvPr>
        </p:nvSpPr>
        <p:spPr>
          <a:xfrm>
            <a:off x="685800" y="4343400"/>
            <a:ext cx="5478463" cy="41068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de-DE" altLang="de-CZ">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62" name="Rectangle 17">
            <a:extLst>
              <a:ext uri="{FF2B5EF4-FFF2-40B4-BE49-F238E27FC236}">
                <a16:creationId xmlns:a16="http://schemas.microsoft.com/office/drawing/2014/main" id="{36E50C7A-7893-402F-499E-079F3D5CF362}"/>
              </a:ext>
            </a:extLst>
          </p:cNvPr>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165" tIns="40083" rIns="80165" bIns="40083"/>
          <a:lstStyle/>
          <a:p>
            <a:pPr eaLnBrk="1" hangingPunct="1">
              <a:buClr>
                <a:srgbClr val="000000"/>
              </a:buClr>
              <a:buSzPct val="100000"/>
              <a:buFont typeface="Times New Roman" panose="02020603050405020304" pitchFamily="18" charset="0"/>
              <a:buNone/>
            </a:pPr>
            <a:fld id="{308732BF-9180-CC49-B975-D08E6104EC02}" type="slidenum">
              <a:rPr lang="de-CH" altLang="de-CZ"/>
              <a:pPr eaLnBrk="1" hangingPunct="1">
                <a:buClr>
                  <a:srgbClr val="000000"/>
                </a:buClr>
                <a:buSzPct val="100000"/>
                <a:buFont typeface="Times New Roman" panose="02020603050405020304" pitchFamily="18" charset="0"/>
                <a:buNone/>
              </a:pPr>
              <a:t>52</a:t>
            </a:fld>
            <a:endParaRPr lang="de-CH" altLang="de-CZ"/>
          </a:p>
        </p:txBody>
      </p:sp>
      <p:sp>
        <p:nvSpPr>
          <p:cNvPr id="92163" name="Text Box 1">
            <a:extLst>
              <a:ext uri="{FF2B5EF4-FFF2-40B4-BE49-F238E27FC236}">
                <a16:creationId xmlns:a16="http://schemas.microsoft.com/office/drawing/2014/main" id="{8A6777C8-D535-4C19-DC28-1B785525D20F}"/>
              </a:ext>
            </a:extLst>
          </p:cNvPr>
          <p:cNvSpPr>
            <a:spLocks noGrp="1" noRot="1" noChangeAspect="1" noChangeArrowheads="1" noTextEdit="1"/>
          </p:cNvSpPr>
          <p:nvPr>
            <p:ph type="sldImg"/>
          </p:nvPr>
        </p:nvSpPr>
        <p:spPr>
          <a:xfrm>
            <a:off x="1143000" y="695325"/>
            <a:ext cx="4560888" cy="3419475"/>
          </a:xfrm>
          <a:solidFill>
            <a:srgbClr val="FFFFFF"/>
          </a:solidFill>
          <a:ln>
            <a:solidFill>
              <a:srgbClr val="000000"/>
            </a:solidFill>
            <a:miter lim="800000"/>
            <a:headEnd/>
            <a:tailEnd/>
          </a:ln>
        </p:spPr>
      </p:sp>
      <p:sp>
        <p:nvSpPr>
          <p:cNvPr id="92164" name="Text Box 2">
            <a:extLst>
              <a:ext uri="{FF2B5EF4-FFF2-40B4-BE49-F238E27FC236}">
                <a16:creationId xmlns:a16="http://schemas.microsoft.com/office/drawing/2014/main" id="{3B3AF922-CCE7-9091-030D-8B8F408C4F73}"/>
              </a:ext>
            </a:extLst>
          </p:cNvPr>
          <p:cNvSpPr>
            <a:spLocks noGrp="1" noChangeArrowheads="1"/>
          </p:cNvSpPr>
          <p:nvPr>
            <p:ph type="body" idx="1"/>
          </p:nvPr>
        </p:nvSpPr>
        <p:spPr>
          <a:xfrm>
            <a:off x="685800" y="4343400"/>
            <a:ext cx="5478463" cy="41068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de-DE" altLang="de-CZ">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17">
            <a:extLst>
              <a:ext uri="{FF2B5EF4-FFF2-40B4-BE49-F238E27FC236}">
                <a16:creationId xmlns:a16="http://schemas.microsoft.com/office/drawing/2014/main" id="{6F2C50F5-2D30-6C69-3E7C-D476637AFA0A}"/>
              </a:ext>
            </a:extLst>
          </p:cNvPr>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165" tIns="40083" rIns="80165" bIns="40083"/>
          <a:lstStyle/>
          <a:p>
            <a:pPr eaLnBrk="1" hangingPunct="1">
              <a:buClr>
                <a:srgbClr val="000000"/>
              </a:buClr>
              <a:buSzPct val="100000"/>
              <a:buFont typeface="Times New Roman" panose="02020603050405020304" pitchFamily="18" charset="0"/>
              <a:buNone/>
            </a:pPr>
            <a:fld id="{4319F568-4268-5843-A4AB-3DC0F80A92B8}" type="slidenum">
              <a:rPr lang="de-CH" altLang="de-CZ"/>
              <a:pPr eaLnBrk="1" hangingPunct="1">
                <a:buClr>
                  <a:srgbClr val="000000"/>
                </a:buClr>
                <a:buSzPct val="100000"/>
                <a:buFont typeface="Times New Roman" panose="02020603050405020304" pitchFamily="18" charset="0"/>
                <a:buNone/>
              </a:pPr>
              <a:t>22</a:t>
            </a:fld>
            <a:endParaRPr lang="de-CH" altLang="de-CZ"/>
          </a:p>
        </p:txBody>
      </p:sp>
      <p:sp>
        <p:nvSpPr>
          <p:cNvPr id="39939" name="Text Box 1">
            <a:extLst>
              <a:ext uri="{FF2B5EF4-FFF2-40B4-BE49-F238E27FC236}">
                <a16:creationId xmlns:a16="http://schemas.microsoft.com/office/drawing/2014/main" id="{83338D3F-E4A9-2044-BCB7-999D06E53C3C}"/>
              </a:ext>
            </a:extLst>
          </p:cNvPr>
          <p:cNvSpPr>
            <a:spLocks noGrp="1" noRot="1" noChangeAspect="1" noChangeArrowheads="1" noTextEdit="1"/>
          </p:cNvSpPr>
          <p:nvPr>
            <p:ph type="sldImg"/>
          </p:nvPr>
        </p:nvSpPr>
        <p:spPr>
          <a:xfrm>
            <a:off x="1143000" y="695325"/>
            <a:ext cx="4560888" cy="3419475"/>
          </a:xfrm>
          <a:solidFill>
            <a:srgbClr val="FFFFFF"/>
          </a:solidFill>
          <a:ln>
            <a:solidFill>
              <a:srgbClr val="000000"/>
            </a:solidFill>
            <a:miter lim="800000"/>
            <a:headEnd/>
            <a:tailEnd/>
          </a:ln>
        </p:spPr>
      </p:sp>
      <p:sp>
        <p:nvSpPr>
          <p:cNvPr id="39940" name="Text Box 2">
            <a:extLst>
              <a:ext uri="{FF2B5EF4-FFF2-40B4-BE49-F238E27FC236}">
                <a16:creationId xmlns:a16="http://schemas.microsoft.com/office/drawing/2014/main" id="{3D5908E7-5FDA-4EA3-77D3-FD39EF5FD116}"/>
              </a:ext>
            </a:extLst>
          </p:cNvPr>
          <p:cNvSpPr>
            <a:spLocks noGrp="1" noChangeArrowheads="1"/>
          </p:cNvSpPr>
          <p:nvPr>
            <p:ph type="body" idx="1"/>
          </p:nvPr>
        </p:nvSpPr>
        <p:spPr>
          <a:xfrm>
            <a:off x="685800" y="4343400"/>
            <a:ext cx="5478463" cy="41068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de-DE" altLang="de-CZ">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17">
            <a:extLst>
              <a:ext uri="{FF2B5EF4-FFF2-40B4-BE49-F238E27FC236}">
                <a16:creationId xmlns:a16="http://schemas.microsoft.com/office/drawing/2014/main" id="{6A1E096E-CD49-6CC7-FE62-6D3C7F3E88A0}"/>
              </a:ext>
            </a:extLst>
          </p:cNvPr>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165" tIns="40083" rIns="80165" bIns="40083"/>
          <a:lstStyle/>
          <a:p>
            <a:pPr eaLnBrk="1" hangingPunct="1">
              <a:buClr>
                <a:srgbClr val="000000"/>
              </a:buClr>
              <a:buSzPct val="100000"/>
              <a:buFont typeface="Times New Roman" panose="02020603050405020304" pitchFamily="18" charset="0"/>
              <a:buNone/>
            </a:pPr>
            <a:fld id="{6ACC37FF-87CB-E445-84B1-0B8E73BC3406}" type="slidenum">
              <a:rPr lang="de-CH" altLang="de-CZ"/>
              <a:pPr eaLnBrk="1" hangingPunct="1">
                <a:buClr>
                  <a:srgbClr val="000000"/>
                </a:buClr>
                <a:buSzPct val="100000"/>
                <a:buFont typeface="Times New Roman" panose="02020603050405020304" pitchFamily="18" charset="0"/>
                <a:buNone/>
              </a:pPr>
              <a:t>31</a:t>
            </a:fld>
            <a:endParaRPr lang="de-CH" altLang="de-CZ"/>
          </a:p>
        </p:txBody>
      </p:sp>
      <p:sp>
        <p:nvSpPr>
          <p:cNvPr id="50179" name="Text Box 1">
            <a:extLst>
              <a:ext uri="{FF2B5EF4-FFF2-40B4-BE49-F238E27FC236}">
                <a16:creationId xmlns:a16="http://schemas.microsoft.com/office/drawing/2014/main" id="{A4E2E80F-DAB8-2782-19AE-73797FD670A7}"/>
              </a:ext>
            </a:extLst>
          </p:cNvPr>
          <p:cNvSpPr>
            <a:spLocks noGrp="1" noRot="1" noChangeAspect="1" noChangeArrowheads="1" noTextEdit="1"/>
          </p:cNvSpPr>
          <p:nvPr>
            <p:ph type="sldImg"/>
          </p:nvPr>
        </p:nvSpPr>
        <p:spPr>
          <a:xfrm>
            <a:off x="1143000" y="695325"/>
            <a:ext cx="4560888" cy="3419475"/>
          </a:xfrm>
          <a:solidFill>
            <a:srgbClr val="FFFFFF"/>
          </a:solidFill>
          <a:ln>
            <a:solidFill>
              <a:srgbClr val="000000"/>
            </a:solidFill>
            <a:miter lim="800000"/>
            <a:headEnd/>
            <a:tailEnd/>
          </a:ln>
        </p:spPr>
      </p:sp>
      <p:sp>
        <p:nvSpPr>
          <p:cNvPr id="50180" name="Text Box 2">
            <a:extLst>
              <a:ext uri="{FF2B5EF4-FFF2-40B4-BE49-F238E27FC236}">
                <a16:creationId xmlns:a16="http://schemas.microsoft.com/office/drawing/2014/main" id="{B090CD3A-A669-04FF-0A66-0E4BB31F325A}"/>
              </a:ext>
            </a:extLst>
          </p:cNvPr>
          <p:cNvSpPr>
            <a:spLocks noGrp="1" noChangeArrowheads="1"/>
          </p:cNvSpPr>
          <p:nvPr>
            <p:ph type="body" idx="1"/>
          </p:nvPr>
        </p:nvSpPr>
        <p:spPr>
          <a:xfrm>
            <a:off x="685800" y="4343400"/>
            <a:ext cx="5478463" cy="41068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de-DE" altLang="de-CZ">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17">
            <a:extLst>
              <a:ext uri="{FF2B5EF4-FFF2-40B4-BE49-F238E27FC236}">
                <a16:creationId xmlns:a16="http://schemas.microsoft.com/office/drawing/2014/main" id="{07EFE10D-9CC4-9662-4B19-BF822919D66F}"/>
              </a:ext>
            </a:extLst>
          </p:cNvPr>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165" tIns="40083" rIns="80165" bIns="40083"/>
          <a:lstStyle/>
          <a:p>
            <a:pPr eaLnBrk="1" hangingPunct="1">
              <a:buClr>
                <a:srgbClr val="000000"/>
              </a:buClr>
              <a:buSzPct val="100000"/>
              <a:buFont typeface="Times New Roman" panose="02020603050405020304" pitchFamily="18" charset="0"/>
              <a:buNone/>
            </a:pPr>
            <a:fld id="{0CE9202E-8553-014D-A49C-ABD1CF6ABF5B}" type="slidenum">
              <a:rPr lang="de-CH" altLang="de-CZ"/>
              <a:pPr eaLnBrk="1" hangingPunct="1">
                <a:buClr>
                  <a:srgbClr val="000000"/>
                </a:buClr>
                <a:buSzPct val="100000"/>
                <a:buFont typeface="Times New Roman" panose="02020603050405020304" pitchFamily="18" charset="0"/>
                <a:buNone/>
              </a:pPr>
              <a:t>32</a:t>
            </a:fld>
            <a:endParaRPr lang="de-CH" altLang="de-CZ"/>
          </a:p>
        </p:txBody>
      </p:sp>
      <p:sp>
        <p:nvSpPr>
          <p:cNvPr id="52227" name="Text Box 1">
            <a:extLst>
              <a:ext uri="{FF2B5EF4-FFF2-40B4-BE49-F238E27FC236}">
                <a16:creationId xmlns:a16="http://schemas.microsoft.com/office/drawing/2014/main" id="{D98C045D-5103-1AA6-1CC4-2956098C31FF}"/>
              </a:ext>
            </a:extLst>
          </p:cNvPr>
          <p:cNvSpPr>
            <a:spLocks noGrp="1" noRot="1" noChangeAspect="1" noChangeArrowheads="1" noTextEdit="1"/>
          </p:cNvSpPr>
          <p:nvPr>
            <p:ph type="sldImg"/>
          </p:nvPr>
        </p:nvSpPr>
        <p:spPr>
          <a:xfrm>
            <a:off x="1143000" y="695325"/>
            <a:ext cx="4560888" cy="3419475"/>
          </a:xfrm>
          <a:solidFill>
            <a:srgbClr val="FFFFFF"/>
          </a:solidFill>
          <a:ln>
            <a:solidFill>
              <a:srgbClr val="000000"/>
            </a:solidFill>
            <a:miter lim="800000"/>
            <a:headEnd/>
            <a:tailEnd/>
          </a:ln>
        </p:spPr>
      </p:sp>
      <p:sp>
        <p:nvSpPr>
          <p:cNvPr id="52228" name="Text Box 2">
            <a:extLst>
              <a:ext uri="{FF2B5EF4-FFF2-40B4-BE49-F238E27FC236}">
                <a16:creationId xmlns:a16="http://schemas.microsoft.com/office/drawing/2014/main" id="{FEAE7418-365C-5067-8A16-F207F31108D8}"/>
              </a:ext>
            </a:extLst>
          </p:cNvPr>
          <p:cNvSpPr>
            <a:spLocks noGrp="1" noChangeArrowheads="1"/>
          </p:cNvSpPr>
          <p:nvPr>
            <p:ph type="body" idx="1"/>
          </p:nvPr>
        </p:nvSpPr>
        <p:spPr>
          <a:xfrm>
            <a:off x="685800" y="4343400"/>
            <a:ext cx="5478463" cy="41068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de-DE" altLang="de-CZ">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17">
            <a:extLst>
              <a:ext uri="{FF2B5EF4-FFF2-40B4-BE49-F238E27FC236}">
                <a16:creationId xmlns:a16="http://schemas.microsoft.com/office/drawing/2014/main" id="{5BE5728D-95A5-2FC8-96DE-22F1D58E8634}"/>
              </a:ext>
            </a:extLst>
          </p:cNvPr>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165" tIns="40083" rIns="80165" bIns="40083"/>
          <a:lstStyle/>
          <a:p>
            <a:pPr eaLnBrk="1" hangingPunct="1">
              <a:buClr>
                <a:srgbClr val="000000"/>
              </a:buClr>
              <a:buSzPct val="100000"/>
              <a:buFont typeface="Times New Roman" panose="02020603050405020304" pitchFamily="18" charset="0"/>
              <a:buNone/>
            </a:pPr>
            <a:fld id="{07339AED-93C7-BC44-BE63-3D802A67FBAA}" type="slidenum">
              <a:rPr lang="de-CH" altLang="de-CZ"/>
              <a:pPr eaLnBrk="1" hangingPunct="1">
                <a:buClr>
                  <a:srgbClr val="000000"/>
                </a:buClr>
                <a:buSzPct val="100000"/>
                <a:buFont typeface="Times New Roman" panose="02020603050405020304" pitchFamily="18" charset="0"/>
                <a:buNone/>
              </a:pPr>
              <a:t>33</a:t>
            </a:fld>
            <a:endParaRPr lang="de-CH" altLang="de-CZ"/>
          </a:p>
        </p:txBody>
      </p:sp>
      <p:sp>
        <p:nvSpPr>
          <p:cNvPr id="54275" name="Text Box 1">
            <a:extLst>
              <a:ext uri="{FF2B5EF4-FFF2-40B4-BE49-F238E27FC236}">
                <a16:creationId xmlns:a16="http://schemas.microsoft.com/office/drawing/2014/main" id="{8188BBD8-01D0-9508-BA86-C76798946706}"/>
              </a:ext>
            </a:extLst>
          </p:cNvPr>
          <p:cNvSpPr>
            <a:spLocks noGrp="1" noRot="1" noChangeAspect="1" noChangeArrowheads="1" noTextEdit="1"/>
          </p:cNvSpPr>
          <p:nvPr>
            <p:ph type="sldImg"/>
          </p:nvPr>
        </p:nvSpPr>
        <p:spPr>
          <a:xfrm>
            <a:off x="1143000" y="695325"/>
            <a:ext cx="4560888" cy="3419475"/>
          </a:xfrm>
          <a:solidFill>
            <a:srgbClr val="FFFFFF"/>
          </a:solidFill>
          <a:ln>
            <a:solidFill>
              <a:srgbClr val="000000"/>
            </a:solidFill>
            <a:miter lim="800000"/>
            <a:headEnd/>
            <a:tailEnd/>
          </a:ln>
        </p:spPr>
      </p:sp>
      <p:sp>
        <p:nvSpPr>
          <p:cNvPr id="54276" name="Text Box 2">
            <a:extLst>
              <a:ext uri="{FF2B5EF4-FFF2-40B4-BE49-F238E27FC236}">
                <a16:creationId xmlns:a16="http://schemas.microsoft.com/office/drawing/2014/main" id="{43A371C7-AEB8-EBD9-720C-B5E489568438}"/>
              </a:ext>
            </a:extLst>
          </p:cNvPr>
          <p:cNvSpPr>
            <a:spLocks noGrp="1" noChangeArrowheads="1"/>
          </p:cNvSpPr>
          <p:nvPr>
            <p:ph type="body" idx="1"/>
          </p:nvPr>
        </p:nvSpPr>
        <p:spPr>
          <a:xfrm>
            <a:off x="685800" y="4343400"/>
            <a:ext cx="5478463" cy="41068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de-DE" altLang="de-CZ">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17">
            <a:extLst>
              <a:ext uri="{FF2B5EF4-FFF2-40B4-BE49-F238E27FC236}">
                <a16:creationId xmlns:a16="http://schemas.microsoft.com/office/drawing/2014/main" id="{46DA4D17-7966-61BE-6BBC-9DA61C152418}"/>
              </a:ext>
            </a:extLst>
          </p:cNvPr>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165" tIns="40083" rIns="80165" bIns="40083"/>
          <a:lstStyle/>
          <a:p>
            <a:pPr eaLnBrk="1" hangingPunct="1">
              <a:buClr>
                <a:srgbClr val="000000"/>
              </a:buClr>
              <a:buSzPct val="100000"/>
              <a:buFont typeface="Times New Roman" panose="02020603050405020304" pitchFamily="18" charset="0"/>
              <a:buNone/>
            </a:pPr>
            <a:fld id="{783FC277-95E1-7946-AF34-FA05E0773637}" type="slidenum">
              <a:rPr lang="de-CH" altLang="de-CZ"/>
              <a:pPr eaLnBrk="1" hangingPunct="1">
                <a:buClr>
                  <a:srgbClr val="000000"/>
                </a:buClr>
                <a:buSzPct val="100000"/>
                <a:buFont typeface="Times New Roman" panose="02020603050405020304" pitchFamily="18" charset="0"/>
                <a:buNone/>
              </a:pPr>
              <a:t>34</a:t>
            </a:fld>
            <a:endParaRPr lang="de-CH" altLang="de-CZ"/>
          </a:p>
        </p:txBody>
      </p:sp>
      <p:sp>
        <p:nvSpPr>
          <p:cNvPr id="56323" name="Text Box 1">
            <a:extLst>
              <a:ext uri="{FF2B5EF4-FFF2-40B4-BE49-F238E27FC236}">
                <a16:creationId xmlns:a16="http://schemas.microsoft.com/office/drawing/2014/main" id="{708B8B48-7297-CBAA-3A5E-166E5D342F0E}"/>
              </a:ext>
            </a:extLst>
          </p:cNvPr>
          <p:cNvSpPr>
            <a:spLocks noGrp="1" noRot="1" noChangeAspect="1" noChangeArrowheads="1" noTextEdit="1"/>
          </p:cNvSpPr>
          <p:nvPr>
            <p:ph type="sldImg"/>
          </p:nvPr>
        </p:nvSpPr>
        <p:spPr>
          <a:xfrm>
            <a:off x="1143000" y="695325"/>
            <a:ext cx="4560888" cy="3419475"/>
          </a:xfrm>
          <a:solidFill>
            <a:srgbClr val="FFFFFF"/>
          </a:solidFill>
          <a:ln>
            <a:solidFill>
              <a:srgbClr val="000000"/>
            </a:solidFill>
            <a:miter lim="800000"/>
            <a:headEnd/>
            <a:tailEnd/>
          </a:ln>
        </p:spPr>
      </p:sp>
      <p:sp>
        <p:nvSpPr>
          <p:cNvPr id="56324" name="Text Box 2">
            <a:extLst>
              <a:ext uri="{FF2B5EF4-FFF2-40B4-BE49-F238E27FC236}">
                <a16:creationId xmlns:a16="http://schemas.microsoft.com/office/drawing/2014/main" id="{B9D2BFAD-DB85-F066-F499-647A0B97EAD2}"/>
              </a:ext>
            </a:extLst>
          </p:cNvPr>
          <p:cNvSpPr>
            <a:spLocks noGrp="1" noChangeArrowheads="1"/>
          </p:cNvSpPr>
          <p:nvPr>
            <p:ph type="body" idx="1"/>
          </p:nvPr>
        </p:nvSpPr>
        <p:spPr>
          <a:xfrm>
            <a:off x="685800" y="4343400"/>
            <a:ext cx="5478463" cy="41068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de-DE" altLang="de-CZ">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17">
            <a:extLst>
              <a:ext uri="{FF2B5EF4-FFF2-40B4-BE49-F238E27FC236}">
                <a16:creationId xmlns:a16="http://schemas.microsoft.com/office/drawing/2014/main" id="{5CAEF933-7E07-451B-1614-6F46B41DC133}"/>
              </a:ext>
            </a:extLst>
          </p:cNvPr>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165" tIns="40083" rIns="80165" bIns="40083"/>
          <a:lstStyle/>
          <a:p>
            <a:pPr eaLnBrk="1" hangingPunct="1">
              <a:buClr>
                <a:srgbClr val="000000"/>
              </a:buClr>
              <a:buSzPct val="100000"/>
              <a:buFont typeface="Times New Roman" panose="02020603050405020304" pitchFamily="18" charset="0"/>
              <a:buNone/>
            </a:pPr>
            <a:fld id="{287F0743-CE3C-BB49-B50E-2772EE9689A0}" type="slidenum">
              <a:rPr lang="de-CH" altLang="de-CZ"/>
              <a:pPr eaLnBrk="1" hangingPunct="1">
                <a:buClr>
                  <a:srgbClr val="000000"/>
                </a:buClr>
                <a:buSzPct val="100000"/>
                <a:buFont typeface="Times New Roman" panose="02020603050405020304" pitchFamily="18" charset="0"/>
                <a:buNone/>
              </a:pPr>
              <a:t>35</a:t>
            </a:fld>
            <a:endParaRPr lang="de-CH" altLang="de-CZ"/>
          </a:p>
        </p:txBody>
      </p:sp>
      <p:sp>
        <p:nvSpPr>
          <p:cNvPr id="58371" name="Text Box 1">
            <a:extLst>
              <a:ext uri="{FF2B5EF4-FFF2-40B4-BE49-F238E27FC236}">
                <a16:creationId xmlns:a16="http://schemas.microsoft.com/office/drawing/2014/main" id="{3ADA3CD0-B265-AB2A-2212-DDE5D5B320D6}"/>
              </a:ext>
            </a:extLst>
          </p:cNvPr>
          <p:cNvSpPr>
            <a:spLocks noGrp="1" noRot="1" noChangeAspect="1" noChangeArrowheads="1" noTextEdit="1"/>
          </p:cNvSpPr>
          <p:nvPr>
            <p:ph type="sldImg"/>
          </p:nvPr>
        </p:nvSpPr>
        <p:spPr>
          <a:xfrm>
            <a:off x="1143000" y="695325"/>
            <a:ext cx="4560888" cy="3419475"/>
          </a:xfrm>
          <a:solidFill>
            <a:srgbClr val="FFFFFF"/>
          </a:solidFill>
          <a:ln>
            <a:solidFill>
              <a:srgbClr val="000000"/>
            </a:solidFill>
            <a:miter lim="800000"/>
            <a:headEnd/>
            <a:tailEnd/>
          </a:ln>
        </p:spPr>
      </p:sp>
      <p:sp>
        <p:nvSpPr>
          <p:cNvPr id="58372" name="Text Box 2">
            <a:extLst>
              <a:ext uri="{FF2B5EF4-FFF2-40B4-BE49-F238E27FC236}">
                <a16:creationId xmlns:a16="http://schemas.microsoft.com/office/drawing/2014/main" id="{3790A19D-D164-0841-09EB-FB18CF3FEBB4}"/>
              </a:ext>
            </a:extLst>
          </p:cNvPr>
          <p:cNvSpPr>
            <a:spLocks noGrp="1" noChangeArrowheads="1"/>
          </p:cNvSpPr>
          <p:nvPr>
            <p:ph type="body" idx="1"/>
          </p:nvPr>
        </p:nvSpPr>
        <p:spPr>
          <a:xfrm>
            <a:off x="685800" y="4343400"/>
            <a:ext cx="5478463" cy="41068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de-DE" altLang="de-CZ">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17">
            <a:extLst>
              <a:ext uri="{FF2B5EF4-FFF2-40B4-BE49-F238E27FC236}">
                <a16:creationId xmlns:a16="http://schemas.microsoft.com/office/drawing/2014/main" id="{9A841E43-D996-3BA5-4AE8-4B837F39F723}"/>
              </a:ext>
            </a:extLst>
          </p:cNvPr>
          <p:cNvSpPr>
            <a:spLocks noGrp="1" noChangeArrowheads="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165" tIns="40083" rIns="80165" bIns="40083"/>
          <a:lstStyle/>
          <a:p>
            <a:pPr eaLnBrk="1" hangingPunct="1">
              <a:buClr>
                <a:srgbClr val="000000"/>
              </a:buClr>
              <a:buSzPct val="100000"/>
              <a:buFont typeface="Times New Roman" panose="02020603050405020304" pitchFamily="18" charset="0"/>
              <a:buNone/>
            </a:pPr>
            <a:fld id="{6E207652-A7A2-FF42-A6A2-17405387D2F6}" type="slidenum">
              <a:rPr lang="de-CH" altLang="de-CZ"/>
              <a:pPr eaLnBrk="1" hangingPunct="1">
                <a:buClr>
                  <a:srgbClr val="000000"/>
                </a:buClr>
                <a:buSzPct val="100000"/>
                <a:buFont typeface="Times New Roman" panose="02020603050405020304" pitchFamily="18" charset="0"/>
                <a:buNone/>
              </a:pPr>
              <a:t>36</a:t>
            </a:fld>
            <a:endParaRPr lang="de-CH" altLang="de-CZ"/>
          </a:p>
        </p:txBody>
      </p:sp>
      <p:sp>
        <p:nvSpPr>
          <p:cNvPr id="60419" name="Text Box 1">
            <a:extLst>
              <a:ext uri="{FF2B5EF4-FFF2-40B4-BE49-F238E27FC236}">
                <a16:creationId xmlns:a16="http://schemas.microsoft.com/office/drawing/2014/main" id="{5E5556C7-2519-B110-4BD6-3716985C1CA0}"/>
              </a:ext>
            </a:extLst>
          </p:cNvPr>
          <p:cNvSpPr>
            <a:spLocks noGrp="1" noRot="1" noChangeAspect="1" noChangeArrowheads="1" noTextEdit="1"/>
          </p:cNvSpPr>
          <p:nvPr>
            <p:ph type="sldImg"/>
          </p:nvPr>
        </p:nvSpPr>
        <p:spPr>
          <a:xfrm>
            <a:off x="1143000" y="695325"/>
            <a:ext cx="4560888" cy="3419475"/>
          </a:xfrm>
          <a:solidFill>
            <a:srgbClr val="FFFFFF"/>
          </a:solidFill>
          <a:ln>
            <a:solidFill>
              <a:srgbClr val="000000"/>
            </a:solidFill>
            <a:miter lim="800000"/>
            <a:headEnd/>
            <a:tailEnd/>
          </a:ln>
        </p:spPr>
      </p:sp>
      <p:sp>
        <p:nvSpPr>
          <p:cNvPr id="60420" name="Text Box 2">
            <a:extLst>
              <a:ext uri="{FF2B5EF4-FFF2-40B4-BE49-F238E27FC236}">
                <a16:creationId xmlns:a16="http://schemas.microsoft.com/office/drawing/2014/main" id="{057CAF4B-0FF6-0290-F09A-152AD53FFE34}"/>
              </a:ext>
            </a:extLst>
          </p:cNvPr>
          <p:cNvSpPr>
            <a:spLocks noGrp="1" noChangeArrowheads="1"/>
          </p:cNvSpPr>
          <p:nvPr>
            <p:ph type="body" idx="1"/>
          </p:nvPr>
        </p:nvSpPr>
        <p:spPr>
          <a:xfrm>
            <a:off x="685800" y="4343400"/>
            <a:ext cx="5478463" cy="41068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de-DE" altLang="de-CZ">
              <a:latin typeface="Times New Roman" panose="02020603050405020304" pitchFamily="18" charset="0"/>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cs-CZ"/>
              <a:t>Mastertitelformat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Master-Untertitelformat bearbeiten</a:t>
            </a:r>
            <a:endParaRPr lang="de-DE"/>
          </a:p>
        </p:txBody>
      </p:sp>
      <p:sp>
        <p:nvSpPr>
          <p:cNvPr id="4" name="Rectangle 3">
            <a:extLst>
              <a:ext uri="{FF2B5EF4-FFF2-40B4-BE49-F238E27FC236}">
                <a16:creationId xmlns:a16="http://schemas.microsoft.com/office/drawing/2014/main" id="{E9D32D50-B564-0A68-9CF4-806A326A0077}"/>
              </a:ext>
            </a:extLst>
          </p:cNvPr>
          <p:cNvSpPr>
            <a:spLocks noGrp="1" noChangeArrowheads="1"/>
          </p:cNvSpPr>
          <p:nvPr>
            <p:ph type="dt" idx="10"/>
          </p:nvPr>
        </p:nvSpPr>
        <p:spPr>
          <a:ln/>
        </p:spPr>
        <p:txBody>
          <a:bodyPr/>
          <a:lstStyle>
            <a:lvl1pPr>
              <a:defRPr/>
            </a:lvl1pPr>
          </a:lstStyle>
          <a:p>
            <a:pPr>
              <a:defRPr/>
            </a:pPr>
            <a:endParaRPr lang="de-CH"/>
          </a:p>
        </p:txBody>
      </p:sp>
      <p:sp>
        <p:nvSpPr>
          <p:cNvPr id="5" name="Rectangle 4">
            <a:extLst>
              <a:ext uri="{FF2B5EF4-FFF2-40B4-BE49-F238E27FC236}">
                <a16:creationId xmlns:a16="http://schemas.microsoft.com/office/drawing/2014/main" id="{7F4B693C-3FF8-E608-3E99-E21F75FFD106}"/>
              </a:ext>
            </a:extLst>
          </p:cNvPr>
          <p:cNvSpPr>
            <a:spLocks noGrp="1" noChangeArrowheads="1"/>
          </p:cNvSpPr>
          <p:nvPr>
            <p:ph type="ftr" idx="11"/>
          </p:nvPr>
        </p:nvSpPr>
        <p:spPr>
          <a:ln/>
        </p:spPr>
        <p:txBody>
          <a:bodyPr/>
          <a:lstStyle>
            <a:lvl1pPr>
              <a:defRPr/>
            </a:lvl1pPr>
          </a:lstStyle>
          <a:p>
            <a:pPr>
              <a:defRPr/>
            </a:pPr>
            <a:endParaRPr lang="de-CH"/>
          </a:p>
        </p:txBody>
      </p:sp>
      <p:sp>
        <p:nvSpPr>
          <p:cNvPr id="6" name="Rectangle 5">
            <a:extLst>
              <a:ext uri="{FF2B5EF4-FFF2-40B4-BE49-F238E27FC236}">
                <a16:creationId xmlns:a16="http://schemas.microsoft.com/office/drawing/2014/main" id="{49C3AEA9-AEAB-9717-A29B-D6EC0050211D}"/>
              </a:ext>
            </a:extLst>
          </p:cNvPr>
          <p:cNvSpPr>
            <a:spLocks noGrp="1" noChangeArrowheads="1"/>
          </p:cNvSpPr>
          <p:nvPr>
            <p:ph type="sldNum" idx="12"/>
          </p:nvPr>
        </p:nvSpPr>
        <p:spPr>
          <a:ln/>
        </p:spPr>
        <p:txBody>
          <a:bodyPr/>
          <a:lstStyle>
            <a:lvl1pPr>
              <a:defRPr/>
            </a:lvl1pPr>
          </a:lstStyle>
          <a:p>
            <a:pPr>
              <a:defRPr/>
            </a:pPr>
            <a:fld id="{4ED2B017-A9AF-0D47-96A9-8CE768C6C1CF}" type="slidenum">
              <a:rPr lang="de-CH" altLang="de-CZ"/>
              <a:pPr>
                <a:defRPr/>
              </a:pPr>
              <a:t>‹Nr.›</a:t>
            </a:fld>
            <a:endParaRPr lang="de-CH" altLang="de-CZ"/>
          </a:p>
        </p:txBody>
      </p:sp>
    </p:spTree>
    <p:extLst>
      <p:ext uri="{BB962C8B-B14F-4D97-AF65-F5344CB8AC3E}">
        <p14:creationId xmlns:p14="http://schemas.microsoft.com/office/powerpoint/2010/main" val="2710646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cs-CZ"/>
              <a:t>Mastertitelformat bearbeiten</a:t>
            </a:r>
            <a:endParaRPr lang="de-DE"/>
          </a:p>
        </p:txBody>
      </p:sp>
      <p:sp>
        <p:nvSpPr>
          <p:cNvPr id="3" name="Vertikaler Textplatzhalter 2"/>
          <p:cNvSpPr>
            <a:spLocks noGrp="1"/>
          </p:cNvSpPr>
          <p:nvPr>
            <p:ph type="body" orient="vert" idx="1"/>
          </p:nvPr>
        </p:nvSpPr>
        <p:spPr/>
        <p:txBody>
          <a:bodyPr vert="eaVert"/>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4" name="Rectangle 3">
            <a:extLst>
              <a:ext uri="{FF2B5EF4-FFF2-40B4-BE49-F238E27FC236}">
                <a16:creationId xmlns:a16="http://schemas.microsoft.com/office/drawing/2014/main" id="{B0F2A4C6-EF1D-2B11-F2E4-F30C51FA4483}"/>
              </a:ext>
            </a:extLst>
          </p:cNvPr>
          <p:cNvSpPr>
            <a:spLocks noGrp="1" noChangeArrowheads="1"/>
          </p:cNvSpPr>
          <p:nvPr>
            <p:ph type="dt" idx="10"/>
          </p:nvPr>
        </p:nvSpPr>
        <p:spPr>
          <a:ln/>
        </p:spPr>
        <p:txBody>
          <a:bodyPr/>
          <a:lstStyle>
            <a:lvl1pPr>
              <a:defRPr/>
            </a:lvl1pPr>
          </a:lstStyle>
          <a:p>
            <a:pPr>
              <a:defRPr/>
            </a:pPr>
            <a:endParaRPr lang="de-CH"/>
          </a:p>
        </p:txBody>
      </p:sp>
      <p:sp>
        <p:nvSpPr>
          <p:cNvPr id="5" name="Rectangle 4">
            <a:extLst>
              <a:ext uri="{FF2B5EF4-FFF2-40B4-BE49-F238E27FC236}">
                <a16:creationId xmlns:a16="http://schemas.microsoft.com/office/drawing/2014/main" id="{D73E141E-FB9F-4C2B-DCCE-D681138D40C3}"/>
              </a:ext>
            </a:extLst>
          </p:cNvPr>
          <p:cNvSpPr>
            <a:spLocks noGrp="1" noChangeArrowheads="1"/>
          </p:cNvSpPr>
          <p:nvPr>
            <p:ph type="ftr" idx="11"/>
          </p:nvPr>
        </p:nvSpPr>
        <p:spPr>
          <a:ln/>
        </p:spPr>
        <p:txBody>
          <a:bodyPr/>
          <a:lstStyle>
            <a:lvl1pPr>
              <a:defRPr/>
            </a:lvl1pPr>
          </a:lstStyle>
          <a:p>
            <a:pPr>
              <a:defRPr/>
            </a:pPr>
            <a:endParaRPr lang="de-CH"/>
          </a:p>
        </p:txBody>
      </p:sp>
      <p:sp>
        <p:nvSpPr>
          <p:cNvPr id="6" name="Rectangle 5">
            <a:extLst>
              <a:ext uri="{FF2B5EF4-FFF2-40B4-BE49-F238E27FC236}">
                <a16:creationId xmlns:a16="http://schemas.microsoft.com/office/drawing/2014/main" id="{AEB13644-435D-EEC7-C895-543FC57BF9F9}"/>
              </a:ext>
            </a:extLst>
          </p:cNvPr>
          <p:cNvSpPr>
            <a:spLocks noGrp="1" noChangeArrowheads="1"/>
          </p:cNvSpPr>
          <p:nvPr>
            <p:ph type="sldNum" idx="12"/>
          </p:nvPr>
        </p:nvSpPr>
        <p:spPr>
          <a:ln/>
        </p:spPr>
        <p:txBody>
          <a:bodyPr/>
          <a:lstStyle>
            <a:lvl1pPr>
              <a:defRPr/>
            </a:lvl1pPr>
          </a:lstStyle>
          <a:p>
            <a:pPr>
              <a:defRPr/>
            </a:pPr>
            <a:fld id="{7C5D5EF3-47E1-E54C-B0F2-96079790905F}" type="slidenum">
              <a:rPr lang="de-CH" altLang="de-CZ"/>
              <a:pPr>
                <a:defRPr/>
              </a:pPr>
              <a:t>‹Nr.›</a:t>
            </a:fld>
            <a:endParaRPr lang="de-CH" altLang="de-CZ"/>
          </a:p>
        </p:txBody>
      </p:sp>
    </p:spTree>
    <p:extLst>
      <p:ext uri="{BB962C8B-B14F-4D97-AF65-F5344CB8AC3E}">
        <p14:creationId xmlns:p14="http://schemas.microsoft.com/office/powerpoint/2010/main" val="3134468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19875" y="128588"/>
            <a:ext cx="2054225" cy="5984875"/>
          </a:xfrm>
        </p:spPr>
        <p:txBody>
          <a:bodyPr vert="eaVert"/>
          <a:lstStyle/>
          <a:p>
            <a:r>
              <a:rPr lang="cs-CZ"/>
              <a:t>Mastertitelformat bearbeiten</a:t>
            </a:r>
            <a:endParaRPr lang="de-DE"/>
          </a:p>
        </p:txBody>
      </p:sp>
      <p:sp>
        <p:nvSpPr>
          <p:cNvPr id="3" name="Vertikaler Textplatzhalter 2"/>
          <p:cNvSpPr>
            <a:spLocks noGrp="1"/>
          </p:cNvSpPr>
          <p:nvPr>
            <p:ph type="body" orient="vert" idx="1"/>
          </p:nvPr>
        </p:nvSpPr>
        <p:spPr>
          <a:xfrm>
            <a:off x="457200" y="128588"/>
            <a:ext cx="6010275" cy="5984875"/>
          </a:xfrm>
        </p:spPr>
        <p:txBody>
          <a:bodyPr vert="eaVert"/>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4" name="Rectangle 3">
            <a:extLst>
              <a:ext uri="{FF2B5EF4-FFF2-40B4-BE49-F238E27FC236}">
                <a16:creationId xmlns:a16="http://schemas.microsoft.com/office/drawing/2014/main" id="{FA1823EB-3864-F08C-9D3A-9D268BAFBC1E}"/>
              </a:ext>
            </a:extLst>
          </p:cNvPr>
          <p:cNvSpPr>
            <a:spLocks noGrp="1" noChangeArrowheads="1"/>
          </p:cNvSpPr>
          <p:nvPr>
            <p:ph type="dt" idx="10"/>
          </p:nvPr>
        </p:nvSpPr>
        <p:spPr>
          <a:ln/>
        </p:spPr>
        <p:txBody>
          <a:bodyPr/>
          <a:lstStyle>
            <a:lvl1pPr>
              <a:defRPr/>
            </a:lvl1pPr>
          </a:lstStyle>
          <a:p>
            <a:pPr>
              <a:defRPr/>
            </a:pPr>
            <a:endParaRPr lang="de-CH"/>
          </a:p>
        </p:txBody>
      </p:sp>
      <p:sp>
        <p:nvSpPr>
          <p:cNvPr id="5" name="Rectangle 4">
            <a:extLst>
              <a:ext uri="{FF2B5EF4-FFF2-40B4-BE49-F238E27FC236}">
                <a16:creationId xmlns:a16="http://schemas.microsoft.com/office/drawing/2014/main" id="{9A6911FD-5EEB-E7C2-06DA-704F57291A0C}"/>
              </a:ext>
            </a:extLst>
          </p:cNvPr>
          <p:cNvSpPr>
            <a:spLocks noGrp="1" noChangeArrowheads="1"/>
          </p:cNvSpPr>
          <p:nvPr>
            <p:ph type="ftr" idx="11"/>
          </p:nvPr>
        </p:nvSpPr>
        <p:spPr>
          <a:ln/>
        </p:spPr>
        <p:txBody>
          <a:bodyPr/>
          <a:lstStyle>
            <a:lvl1pPr>
              <a:defRPr/>
            </a:lvl1pPr>
          </a:lstStyle>
          <a:p>
            <a:pPr>
              <a:defRPr/>
            </a:pPr>
            <a:endParaRPr lang="de-CH"/>
          </a:p>
        </p:txBody>
      </p:sp>
      <p:sp>
        <p:nvSpPr>
          <p:cNvPr id="6" name="Rectangle 5">
            <a:extLst>
              <a:ext uri="{FF2B5EF4-FFF2-40B4-BE49-F238E27FC236}">
                <a16:creationId xmlns:a16="http://schemas.microsoft.com/office/drawing/2014/main" id="{D1222C00-A2DC-2AD6-DBDF-CF59ABB4BA1C}"/>
              </a:ext>
            </a:extLst>
          </p:cNvPr>
          <p:cNvSpPr>
            <a:spLocks noGrp="1" noChangeArrowheads="1"/>
          </p:cNvSpPr>
          <p:nvPr>
            <p:ph type="sldNum" idx="12"/>
          </p:nvPr>
        </p:nvSpPr>
        <p:spPr>
          <a:ln/>
        </p:spPr>
        <p:txBody>
          <a:bodyPr/>
          <a:lstStyle>
            <a:lvl1pPr>
              <a:defRPr/>
            </a:lvl1pPr>
          </a:lstStyle>
          <a:p>
            <a:pPr>
              <a:defRPr/>
            </a:pPr>
            <a:fld id="{DAD785D4-4682-FF47-BA48-A35B7F288103}" type="slidenum">
              <a:rPr lang="de-CH" altLang="de-CZ"/>
              <a:pPr>
                <a:defRPr/>
              </a:pPr>
              <a:t>‹Nr.›</a:t>
            </a:fld>
            <a:endParaRPr lang="de-CH" altLang="de-CZ"/>
          </a:p>
        </p:txBody>
      </p:sp>
    </p:spTree>
    <p:extLst>
      <p:ext uri="{BB962C8B-B14F-4D97-AF65-F5344CB8AC3E}">
        <p14:creationId xmlns:p14="http://schemas.microsoft.com/office/powerpoint/2010/main" val="5910323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457200" y="128588"/>
            <a:ext cx="8216900" cy="1433512"/>
          </a:xfrm>
        </p:spPr>
        <p:txBody>
          <a:bodyPr/>
          <a:lstStyle/>
          <a:p>
            <a:r>
              <a:rPr lang="cs-CZ"/>
              <a:t>Mastertitelformat bearbeiten</a:t>
            </a:r>
            <a:endParaRPr lang="de-DE"/>
          </a:p>
        </p:txBody>
      </p:sp>
      <p:sp>
        <p:nvSpPr>
          <p:cNvPr id="3" name="Rectangle 3">
            <a:extLst>
              <a:ext uri="{FF2B5EF4-FFF2-40B4-BE49-F238E27FC236}">
                <a16:creationId xmlns:a16="http://schemas.microsoft.com/office/drawing/2014/main" id="{647226AA-B79E-4CBC-215D-43A813CF23B9}"/>
              </a:ext>
            </a:extLst>
          </p:cNvPr>
          <p:cNvSpPr>
            <a:spLocks noGrp="1" noChangeArrowheads="1"/>
          </p:cNvSpPr>
          <p:nvPr>
            <p:ph type="dt" idx="10"/>
          </p:nvPr>
        </p:nvSpPr>
        <p:spPr>
          <a:ln/>
        </p:spPr>
        <p:txBody>
          <a:bodyPr/>
          <a:lstStyle>
            <a:lvl1pPr>
              <a:defRPr/>
            </a:lvl1pPr>
          </a:lstStyle>
          <a:p>
            <a:pPr>
              <a:defRPr/>
            </a:pPr>
            <a:endParaRPr lang="de-CH"/>
          </a:p>
        </p:txBody>
      </p:sp>
      <p:sp>
        <p:nvSpPr>
          <p:cNvPr id="4" name="Rectangle 4">
            <a:extLst>
              <a:ext uri="{FF2B5EF4-FFF2-40B4-BE49-F238E27FC236}">
                <a16:creationId xmlns:a16="http://schemas.microsoft.com/office/drawing/2014/main" id="{F84AAD4D-88D0-C96D-175B-89B7475A6F0A}"/>
              </a:ext>
            </a:extLst>
          </p:cNvPr>
          <p:cNvSpPr>
            <a:spLocks noGrp="1" noChangeArrowheads="1"/>
          </p:cNvSpPr>
          <p:nvPr>
            <p:ph type="ftr" idx="11"/>
          </p:nvPr>
        </p:nvSpPr>
        <p:spPr>
          <a:ln/>
        </p:spPr>
        <p:txBody>
          <a:bodyPr/>
          <a:lstStyle>
            <a:lvl1pPr>
              <a:defRPr/>
            </a:lvl1pPr>
          </a:lstStyle>
          <a:p>
            <a:pPr>
              <a:defRPr/>
            </a:pPr>
            <a:endParaRPr lang="de-CH"/>
          </a:p>
        </p:txBody>
      </p:sp>
      <p:sp>
        <p:nvSpPr>
          <p:cNvPr id="5" name="Rectangle 5">
            <a:extLst>
              <a:ext uri="{FF2B5EF4-FFF2-40B4-BE49-F238E27FC236}">
                <a16:creationId xmlns:a16="http://schemas.microsoft.com/office/drawing/2014/main" id="{FF702D4A-9530-60E7-B035-C136A0FFC064}"/>
              </a:ext>
            </a:extLst>
          </p:cNvPr>
          <p:cNvSpPr>
            <a:spLocks noGrp="1" noChangeArrowheads="1"/>
          </p:cNvSpPr>
          <p:nvPr>
            <p:ph type="sldNum" idx="12"/>
          </p:nvPr>
        </p:nvSpPr>
        <p:spPr>
          <a:ln/>
        </p:spPr>
        <p:txBody>
          <a:bodyPr/>
          <a:lstStyle>
            <a:lvl1pPr>
              <a:defRPr/>
            </a:lvl1pPr>
          </a:lstStyle>
          <a:p>
            <a:pPr>
              <a:defRPr/>
            </a:pPr>
            <a:fld id="{50D6D794-126A-2342-B397-9394DFC1B89A}" type="slidenum">
              <a:rPr lang="de-CH" altLang="de-CZ"/>
              <a:pPr>
                <a:defRPr/>
              </a:pPr>
              <a:t>‹Nr.›</a:t>
            </a:fld>
            <a:endParaRPr lang="de-CH" altLang="de-CZ"/>
          </a:p>
        </p:txBody>
      </p:sp>
    </p:spTree>
    <p:extLst>
      <p:ext uri="{BB962C8B-B14F-4D97-AF65-F5344CB8AC3E}">
        <p14:creationId xmlns:p14="http://schemas.microsoft.com/office/powerpoint/2010/main" val="3931728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cs-CZ"/>
              <a:t>Mastertitelformat bearbeiten</a:t>
            </a:r>
            <a:endParaRPr lang="de-DE"/>
          </a:p>
        </p:txBody>
      </p:sp>
      <p:sp>
        <p:nvSpPr>
          <p:cNvPr id="3" name="Inhaltsplatzhalter 2"/>
          <p:cNvSpPr>
            <a:spLocks noGrp="1"/>
          </p:cNvSpPr>
          <p:nvPr>
            <p:ph idx="1"/>
          </p:nvPr>
        </p:nvSpPr>
        <p:spPr/>
        <p:txBody>
          <a:bodyPr/>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4" name="Rectangle 3">
            <a:extLst>
              <a:ext uri="{FF2B5EF4-FFF2-40B4-BE49-F238E27FC236}">
                <a16:creationId xmlns:a16="http://schemas.microsoft.com/office/drawing/2014/main" id="{25B72F03-F5B5-69EA-C297-203E01348FA5}"/>
              </a:ext>
            </a:extLst>
          </p:cNvPr>
          <p:cNvSpPr>
            <a:spLocks noGrp="1" noChangeArrowheads="1"/>
          </p:cNvSpPr>
          <p:nvPr>
            <p:ph type="dt" idx="10"/>
          </p:nvPr>
        </p:nvSpPr>
        <p:spPr>
          <a:ln/>
        </p:spPr>
        <p:txBody>
          <a:bodyPr/>
          <a:lstStyle>
            <a:lvl1pPr>
              <a:defRPr/>
            </a:lvl1pPr>
          </a:lstStyle>
          <a:p>
            <a:pPr>
              <a:defRPr/>
            </a:pPr>
            <a:endParaRPr lang="de-CH"/>
          </a:p>
        </p:txBody>
      </p:sp>
      <p:sp>
        <p:nvSpPr>
          <p:cNvPr id="5" name="Rectangle 4">
            <a:extLst>
              <a:ext uri="{FF2B5EF4-FFF2-40B4-BE49-F238E27FC236}">
                <a16:creationId xmlns:a16="http://schemas.microsoft.com/office/drawing/2014/main" id="{BAC7ADC4-39ED-AFAD-32E1-EF3B78752093}"/>
              </a:ext>
            </a:extLst>
          </p:cNvPr>
          <p:cNvSpPr>
            <a:spLocks noGrp="1" noChangeArrowheads="1"/>
          </p:cNvSpPr>
          <p:nvPr>
            <p:ph type="ftr" idx="11"/>
          </p:nvPr>
        </p:nvSpPr>
        <p:spPr>
          <a:ln/>
        </p:spPr>
        <p:txBody>
          <a:bodyPr/>
          <a:lstStyle>
            <a:lvl1pPr>
              <a:defRPr/>
            </a:lvl1pPr>
          </a:lstStyle>
          <a:p>
            <a:pPr>
              <a:defRPr/>
            </a:pPr>
            <a:endParaRPr lang="de-CH"/>
          </a:p>
        </p:txBody>
      </p:sp>
      <p:sp>
        <p:nvSpPr>
          <p:cNvPr id="6" name="Rectangle 5">
            <a:extLst>
              <a:ext uri="{FF2B5EF4-FFF2-40B4-BE49-F238E27FC236}">
                <a16:creationId xmlns:a16="http://schemas.microsoft.com/office/drawing/2014/main" id="{4C715643-61A5-4C32-3344-DF04C533D459}"/>
              </a:ext>
            </a:extLst>
          </p:cNvPr>
          <p:cNvSpPr>
            <a:spLocks noGrp="1" noChangeArrowheads="1"/>
          </p:cNvSpPr>
          <p:nvPr>
            <p:ph type="sldNum" idx="12"/>
          </p:nvPr>
        </p:nvSpPr>
        <p:spPr>
          <a:ln/>
        </p:spPr>
        <p:txBody>
          <a:bodyPr/>
          <a:lstStyle>
            <a:lvl1pPr>
              <a:defRPr/>
            </a:lvl1pPr>
          </a:lstStyle>
          <a:p>
            <a:pPr>
              <a:defRPr/>
            </a:pPr>
            <a:fld id="{BA61E2FF-1538-1D42-9632-0223B04A7D56}" type="slidenum">
              <a:rPr lang="de-CH" altLang="de-CZ"/>
              <a:pPr>
                <a:defRPr/>
              </a:pPr>
              <a:t>‹Nr.›</a:t>
            </a:fld>
            <a:endParaRPr lang="de-CH" altLang="de-CZ"/>
          </a:p>
        </p:txBody>
      </p:sp>
    </p:spTree>
    <p:extLst>
      <p:ext uri="{BB962C8B-B14F-4D97-AF65-F5344CB8AC3E}">
        <p14:creationId xmlns:p14="http://schemas.microsoft.com/office/powerpoint/2010/main" val="4010750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cs-CZ"/>
              <a:t>Mastertitelformat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Mastertextformat bearbeiten</a:t>
            </a:r>
          </a:p>
        </p:txBody>
      </p:sp>
      <p:sp>
        <p:nvSpPr>
          <p:cNvPr id="4" name="Rectangle 3">
            <a:extLst>
              <a:ext uri="{FF2B5EF4-FFF2-40B4-BE49-F238E27FC236}">
                <a16:creationId xmlns:a16="http://schemas.microsoft.com/office/drawing/2014/main" id="{8D7BAE70-7493-A8ED-F10A-C0FC116BC7B8}"/>
              </a:ext>
            </a:extLst>
          </p:cNvPr>
          <p:cNvSpPr>
            <a:spLocks noGrp="1" noChangeArrowheads="1"/>
          </p:cNvSpPr>
          <p:nvPr>
            <p:ph type="dt" idx="10"/>
          </p:nvPr>
        </p:nvSpPr>
        <p:spPr>
          <a:ln/>
        </p:spPr>
        <p:txBody>
          <a:bodyPr/>
          <a:lstStyle>
            <a:lvl1pPr>
              <a:defRPr/>
            </a:lvl1pPr>
          </a:lstStyle>
          <a:p>
            <a:pPr>
              <a:defRPr/>
            </a:pPr>
            <a:endParaRPr lang="de-CH"/>
          </a:p>
        </p:txBody>
      </p:sp>
      <p:sp>
        <p:nvSpPr>
          <p:cNvPr id="5" name="Rectangle 4">
            <a:extLst>
              <a:ext uri="{FF2B5EF4-FFF2-40B4-BE49-F238E27FC236}">
                <a16:creationId xmlns:a16="http://schemas.microsoft.com/office/drawing/2014/main" id="{1F30E738-C359-1FD0-5DA9-588274B0C17A}"/>
              </a:ext>
            </a:extLst>
          </p:cNvPr>
          <p:cNvSpPr>
            <a:spLocks noGrp="1" noChangeArrowheads="1"/>
          </p:cNvSpPr>
          <p:nvPr>
            <p:ph type="ftr" idx="11"/>
          </p:nvPr>
        </p:nvSpPr>
        <p:spPr>
          <a:ln/>
        </p:spPr>
        <p:txBody>
          <a:bodyPr/>
          <a:lstStyle>
            <a:lvl1pPr>
              <a:defRPr/>
            </a:lvl1pPr>
          </a:lstStyle>
          <a:p>
            <a:pPr>
              <a:defRPr/>
            </a:pPr>
            <a:endParaRPr lang="de-CH"/>
          </a:p>
        </p:txBody>
      </p:sp>
      <p:sp>
        <p:nvSpPr>
          <p:cNvPr id="6" name="Rectangle 5">
            <a:extLst>
              <a:ext uri="{FF2B5EF4-FFF2-40B4-BE49-F238E27FC236}">
                <a16:creationId xmlns:a16="http://schemas.microsoft.com/office/drawing/2014/main" id="{9D04FADD-DAC6-1DE5-D723-834874AF7641}"/>
              </a:ext>
            </a:extLst>
          </p:cNvPr>
          <p:cNvSpPr>
            <a:spLocks noGrp="1" noChangeArrowheads="1"/>
          </p:cNvSpPr>
          <p:nvPr>
            <p:ph type="sldNum" idx="12"/>
          </p:nvPr>
        </p:nvSpPr>
        <p:spPr>
          <a:ln/>
        </p:spPr>
        <p:txBody>
          <a:bodyPr/>
          <a:lstStyle>
            <a:lvl1pPr>
              <a:defRPr/>
            </a:lvl1pPr>
          </a:lstStyle>
          <a:p>
            <a:pPr>
              <a:defRPr/>
            </a:pPr>
            <a:fld id="{3F8CDC1F-27EF-8042-9AD5-405CBBDDF3F6}" type="slidenum">
              <a:rPr lang="de-CH" altLang="de-CZ"/>
              <a:pPr>
                <a:defRPr/>
              </a:pPr>
              <a:t>‹Nr.›</a:t>
            </a:fld>
            <a:endParaRPr lang="de-CH" altLang="de-CZ"/>
          </a:p>
        </p:txBody>
      </p:sp>
    </p:spTree>
    <p:extLst>
      <p:ext uri="{BB962C8B-B14F-4D97-AF65-F5344CB8AC3E}">
        <p14:creationId xmlns:p14="http://schemas.microsoft.com/office/powerpoint/2010/main" val="981218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cs-CZ"/>
              <a:t>Mastertitelformat bearbeiten</a:t>
            </a:r>
            <a:endParaRPr lang="de-DE"/>
          </a:p>
        </p:txBody>
      </p:sp>
      <p:sp>
        <p:nvSpPr>
          <p:cNvPr id="3" name="Inhaltsplatzhalter 2"/>
          <p:cNvSpPr>
            <a:spLocks noGrp="1"/>
          </p:cNvSpPr>
          <p:nvPr>
            <p:ph sz="half" idx="1"/>
          </p:nvPr>
        </p:nvSpPr>
        <p:spPr>
          <a:xfrm>
            <a:off x="457200" y="1600200"/>
            <a:ext cx="4032250" cy="45132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4" name="Inhaltsplatzhalter 3"/>
          <p:cNvSpPr>
            <a:spLocks noGrp="1"/>
          </p:cNvSpPr>
          <p:nvPr>
            <p:ph sz="half" idx="2"/>
          </p:nvPr>
        </p:nvSpPr>
        <p:spPr>
          <a:xfrm>
            <a:off x="4641850" y="1600200"/>
            <a:ext cx="4032250" cy="45132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5" name="Rectangle 3">
            <a:extLst>
              <a:ext uri="{FF2B5EF4-FFF2-40B4-BE49-F238E27FC236}">
                <a16:creationId xmlns:a16="http://schemas.microsoft.com/office/drawing/2014/main" id="{29C90275-3377-434E-2947-028400FD2433}"/>
              </a:ext>
            </a:extLst>
          </p:cNvPr>
          <p:cNvSpPr>
            <a:spLocks noGrp="1" noChangeArrowheads="1"/>
          </p:cNvSpPr>
          <p:nvPr>
            <p:ph type="dt" idx="10"/>
          </p:nvPr>
        </p:nvSpPr>
        <p:spPr>
          <a:ln/>
        </p:spPr>
        <p:txBody>
          <a:bodyPr/>
          <a:lstStyle>
            <a:lvl1pPr>
              <a:defRPr/>
            </a:lvl1pPr>
          </a:lstStyle>
          <a:p>
            <a:pPr>
              <a:defRPr/>
            </a:pPr>
            <a:endParaRPr lang="de-CH"/>
          </a:p>
        </p:txBody>
      </p:sp>
      <p:sp>
        <p:nvSpPr>
          <p:cNvPr id="6" name="Rectangle 4">
            <a:extLst>
              <a:ext uri="{FF2B5EF4-FFF2-40B4-BE49-F238E27FC236}">
                <a16:creationId xmlns:a16="http://schemas.microsoft.com/office/drawing/2014/main" id="{8030F896-3EF6-0D97-860A-B2FD186E40DA}"/>
              </a:ext>
            </a:extLst>
          </p:cNvPr>
          <p:cNvSpPr>
            <a:spLocks noGrp="1" noChangeArrowheads="1"/>
          </p:cNvSpPr>
          <p:nvPr>
            <p:ph type="ftr" idx="11"/>
          </p:nvPr>
        </p:nvSpPr>
        <p:spPr>
          <a:ln/>
        </p:spPr>
        <p:txBody>
          <a:bodyPr/>
          <a:lstStyle>
            <a:lvl1pPr>
              <a:defRPr/>
            </a:lvl1pPr>
          </a:lstStyle>
          <a:p>
            <a:pPr>
              <a:defRPr/>
            </a:pPr>
            <a:endParaRPr lang="de-CH"/>
          </a:p>
        </p:txBody>
      </p:sp>
      <p:sp>
        <p:nvSpPr>
          <p:cNvPr id="7" name="Rectangle 5">
            <a:extLst>
              <a:ext uri="{FF2B5EF4-FFF2-40B4-BE49-F238E27FC236}">
                <a16:creationId xmlns:a16="http://schemas.microsoft.com/office/drawing/2014/main" id="{B430E677-EE2B-79DC-8C39-E886C2769CB9}"/>
              </a:ext>
            </a:extLst>
          </p:cNvPr>
          <p:cNvSpPr>
            <a:spLocks noGrp="1" noChangeArrowheads="1"/>
          </p:cNvSpPr>
          <p:nvPr>
            <p:ph type="sldNum" idx="12"/>
          </p:nvPr>
        </p:nvSpPr>
        <p:spPr>
          <a:ln/>
        </p:spPr>
        <p:txBody>
          <a:bodyPr/>
          <a:lstStyle>
            <a:lvl1pPr>
              <a:defRPr/>
            </a:lvl1pPr>
          </a:lstStyle>
          <a:p>
            <a:pPr>
              <a:defRPr/>
            </a:pPr>
            <a:fld id="{5D148061-7CB6-1B45-B327-C51581F45F0B}" type="slidenum">
              <a:rPr lang="de-CH" altLang="de-CZ"/>
              <a:pPr>
                <a:defRPr/>
              </a:pPr>
              <a:t>‹Nr.›</a:t>
            </a:fld>
            <a:endParaRPr lang="de-CH" altLang="de-CZ"/>
          </a:p>
        </p:txBody>
      </p:sp>
    </p:spTree>
    <p:extLst>
      <p:ext uri="{BB962C8B-B14F-4D97-AF65-F5344CB8AC3E}">
        <p14:creationId xmlns:p14="http://schemas.microsoft.com/office/powerpoint/2010/main" val="1056668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cs-CZ"/>
              <a:t>Mastertitelformat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7" name="Rectangle 3">
            <a:extLst>
              <a:ext uri="{FF2B5EF4-FFF2-40B4-BE49-F238E27FC236}">
                <a16:creationId xmlns:a16="http://schemas.microsoft.com/office/drawing/2014/main" id="{666FEEFD-5B93-B6C5-FDA8-746DB7E7E191}"/>
              </a:ext>
            </a:extLst>
          </p:cNvPr>
          <p:cNvSpPr>
            <a:spLocks noGrp="1" noChangeArrowheads="1"/>
          </p:cNvSpPr>
          <p:nvPr>
            <p:ph type="dt" idx="10"/>
          </p:nvPr>
        </p:nvSpPr>
        <p:spPr>
          <a:ln/>
        </p:spPr>
        <p:txBody>
          <a:bodyPr/>
          <a:lstStyle>
            <a:lvl1pPr>
              <a:defRPr/>
            </a:lvl1pPr>
          </a:lstStyle>
          <a:p>
            <a:pPr>
              <a:defRPr/>
            </a:pPr>
            <a:endParaRPr lang="de-CH"/>
          </a:p>
        </p:txBody>
      </p:sp>
      <p:sp>
        <p:nvSpPr>
          <p:cNvPr id="8" name="Rectangle 4">
            <a:extLst>
              <a:ext uri="{FF2B5EF4-FFF2-40B4-BE49-F238E27FC236}">
                <a16:creationId xmlns:a16="http://schemas.microsoft.com/office/drawing/2014/main" id="{2974C9C7-4068-E40B-8F5B-AAFD01474ABA}"/>
              </a:ext>
            </a:extLst>
          </p:cNvPr>
          <p:cNvSpPr>
            <a:spLocks noGrp="1" noChangeArrowheads="1"/>
          </p:cNvSpPr>
          <p:nvPr>
            <p:ph type="ftr" idx="11"/>
          </p:nvPr>
        </p:nvSpPr>
        <p:spPr>
          <a:ln/>
        </p:spPr>
        <p:txBody>
          <a:bodyPr/>
          <a:lstStyle>
            <a:lvl1pPr>
              <a:defRPr/>
            </a:lvl1pPr>
          </a:lstStyle>
          <a:p>
            <a:pPr>
              <a:defRPr/>
            </a:pPr>
            <a:endParaRPr lang="de-CH"/>
          </a:p>
        </p:txBody>
      </p:sp>
      <p:sp>
        <p:nvSpPr>
          <p:cNvPr id="9" name="Rectangle 5">
            <a:extLst>
              <a:ext uri="{FF2B5EF4-FFF2-40B4-BE49-F238E27FC236}">
                <a16:creationId xmlns:a16="http://schemas.microsoft.com/office/drawing/2014/main" id="{557EDA6A-DD78-4CBC-2515-55109C57A6EE}"/>
              </a:ext>
            </a:extLst>
          </p:cNvPr>
          <p:cNvSpPr>
            <a:spLocks noGrp="1" noChangeArrowheads="1"/>
          </p:cNvSpPr>
          <p:nvPr>
            <p:ph type="sldNum" idx="12"/>
          </p:nvPr>
        </p:nvSpPr>
        <p:spPr>
          <a:ln/>
        </p:spPr>
        <p:txBody>
          <a:bodyPr/>
          <a:lstStyle>
            <a:lvl1pPr>
              <a:defRPr/>
            </a:lvl1pPr>
          </a:lstStyle>
          <a:p>
            <a:pPr>
              <a:defRPr/>
            </a:pPr>
            <a:fld id="{A47160B5-04DD-0B4D-BB49-07B8F1684B3F}" type="slidenum">
              <a:rPr lang="de-CH" altLang="de-CZ"/>
              <a:pPr>
                <a:defRPr/>
              </a:pPr>
              <a:t>‹Nr.›</a:t>
            </a:fld>
            <a:endParaRPr lang="de-CH" altLang="de-CZ"/>
          </a:p>
        </p:txBody>
      </p:sp>
    </p:spTree>
    <p:extLst>
      <p:ext uri="{BB962C8B-B14F-4D97-AF65-F5344CB8AC3E}">
        <p14:creationId xmlns:p14="http://schemas.microsoft.com/office/powerpoint/2010/main" val="800776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cs-CZ"/>
              <a:t>Mastertitelformat bearbeiten</a:t>
            </a:r>
            <a:endParaRPr lang="de-DE"/>
          </a:p>
        </p:txBody>
      </p:sp>
      <p:sp>
        <p:nvSpPr>
          <p:cNvPr id="3" name="Rectangle 3">
            <a:extLst>
              <a:ext uri="{FF2B5EF4-FFF2-40B4-BE49-F238E27FC236}">
                <a16:creationId xmlns:a16="http://schemas.microsoft.com/office/drawing/2014/main" id="{3C5DB4C2-B71B-C080-2D48-B87D15879EFB}"/>
              </a:ext>
            </a:extLst>
          </p:cNvPr>
          <p:cNvSpPr>
            <a:spLocks noGrp="1" noChangeArrowheads="1"/>
          </p:cNvSpPr>
          <p:nvPr>
            <p:ph type="dt" idx="10"/>
          </p:nvPr>
        </p:nvSpPr>
        <p:spPr>
          <a:ln/>
        </p:spPr>
        <p:txBody>
          <a:bodyPr/>
          <a:lstStyle>
            <a:lvl1pPr>
              <a:defRPr/>
            </a:lvl1pPr>
          </a:lstStyle>
          <a:p>
            <a:pPr>
              <a:defRPr/>
            </a:pPr>
            <a:endParaRPr lang="de-CH"/>
          </a:p>
        </p:txBody>
      </p:sp>
      <p:sp>
        <p:nvSpPr>
          <p:cNvPr id="4" name="Rectangle 4">
            <a:extLst>
              <a:ext uri="{FF2B5EF4-FFF2-40B4-BE49-F238E27FC236}">
                <a16:creationId xmlns:a16="http://schemas.microsoft.com/office/drawing/2014/main" id="{37482A80-67B7-821B-9D8D-1F1F84F3DA63}"/>
              </a:ext>
            </a:extLst>
          </p:cNvPr>
          <p:cNvSpPr>
            <a:spLocks noGrp="1" noChangeArrowheads="1"/>
          </p:cNvSpPr>
          <p:nvPr>
            <p:ph type="ftr" idx="11"/>
          </p:nvPr>
        </p:nvSpPr>
        <p:spPr>
          <a:ln/>
        </p:spPr>
        <p:txBody>
          <a:bodyPr/>
          <a:lstStyle>
            <a:lvl1pPr>
              <a:defRPr/>
            </a:lvl1pPr>
          </a:lstStyle>
          <a:p>
            <a:pPr>
              <a:defRPr/>
            </a:pPr>
            <a:endParaRPr lang="de-CH"/>
          </a:p>
        </p:txBody>
      </p:sp>
      <p:sp>
        <p:nvSpPr>
          <p:cNvPr id="5" name="Rectangle 5">
            <a:extLst>
              <a:ext uri="{FF2B5EF4-FFF2-40B4-BE49-F238E27FC236}">
                <a16:creationId xmlns:a16="http://schemas.microsoft.com/office/drawing/2014/main" id="{BCEB491C-1B56-0E22-C905-3E68DA6DB109}"/>
              </a:ext>
            </a:extLst>
          </p:cNvPr>
          <p:cNvSpPr>
            <a:spLocks noGrp="1" noChangeArrowheads="1"/>
          </p:cNvSpPr>
          <p:nvPr>
            <p:ph type="sldNum" idx="12"/>
          </p:nvPr>
        </p:nvSpPr>
        <p:spPr>
          <a:ln/>
        </p:spPr>
        <p:txBody>
          <a:bodyPr/>
          <a:lstStyle>
            <a:lvl1pPr>
              <a:defRPr/>
            </a:lvl1pPr>
          </a:lstStyle>
          <a:p>
            <a:pPr>
              <a:defRPr/>
            </a:pPr>
            <a:fld id="{07952E55-D65D-9B47-9CDE-3C5C278388F3}" type="slidenum">
              <a:rPr lang="de-CH" altLang="de-CZ"/>
              <a:pPr>
                <a:defRPr/>
              </a:pPr>
              <a:t>‹Nr.›</a:t>
            </a:fld>
            <a:endParaRPr lang="de-CH" altLang="de-CZ"/>
          </a:p>
        </p:txBody>
      </p:sp>
    </p:spTree>
    <p:extLst>
      <p:ext uri="{BB962C8B-B14F-4D97-AF65-F5344CB8AC3E}">
        <p14:creationId xmlns:p14="http://schemas.microsoft.com/office/powerpoint/2010/main" val="776850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A808E3AB-D327-EC6D-8A66-8008FE2197FC}"/>
              </a:ext>
            </a:extLst>
          </p:cNvPr>
          <p:cNvSpPr>
            <a:spLocks noGrp="1" noChangeArrowheads="1"/>
          </p:cNvSpPr>
          <p:nvPr>
            <p:ph type="dt" idx="10"/>
          </p:nvPr>
        </p:nvSpPr>
        <p:spPr>
          <a:ln/>
        </p:spPr>
        <p:txBody>
          <a:bodyPr/>
          <a:lstStyle>
            <a:lvl1pPr>
              <a:defRPr/>
            </a:lvl1pPr>
          </a:lstStyle>
          <a:p>
            <a:pPr>
              <a:defRPr/>
            </a:pPr>
            <a:endParaRPr lang="de-CH"/>
          </a:p>
        </p:txBody>
      </p:sp>
      <p:sp>
        <p:nvSpPr>
          <p:cNvPr id="3" name="Rectangle 4">
            <a:extLst>
              <a:ext uri="{FF2B5EF4-FFF2-40B4-BE49-F238E27FC236}">
                <a16:creationId xmlns:a16="http://schemas.microsoft.com/office/drawing/2014/main" id="{6863C1B0-E631-EC7A-70A0-AA2041B668A1}"/>
              </a:ext>
            </a:extLst>
          </p:cNvPr>
          <p:cNvSpPr>
            <a:spLocks noGrp="1" noChangeArrowheads="1"/>
          </p:cNvSpPr>
          <p:nvPr>
            <p:ph type="ftr" idx="11"/>
          </p:nvPr>
        </p:nvSpPr>
        <p:spPr>
          <a:ln/>
        </p:spPr>
        <p:txBody>
          <a:bodyPr/>
          <a:lstStyle>
            <a:lvl1pPr>
              <a:defRPr/>
            </a:lvl1pPr>
          </a:lstStyle>
          <a:p>
            <a:pPr>
              <a:defRPr/>
            </a:pPr>
            <a:endParaRPr lang="de-CH"/>
          </a:p>
        </p:txBody>
      </p:sp>
      <p:sp>
        <p:nvSpPr>
          <p:cNvPr id="4" name="Rectangle 5">
            <a:extLst>
              <a:ext uri="{FF2B5EF4-FFF2-40B4-BE49-F238E27FC236}">
                <a16:creationId xmlns:a16="http://schemas.microsoft.com/office/drawing/2014/main" id="{51C2F0B4-94EA-24A9-3E7F-4CBE2FC67A64}"/>
              </a:ext>
            </a:extLst>
          </p:cNvPr>
          <p:cNvSpPr>
            <a:spLocks noGrp="1" noChangeArrowheads="1"/>
          </p:cNvSpPr>
          <p:nvPr>
            <p:ph type="sldNum" idx="12"/>
          </p:nvPr>
        </p:nvSpPr>
        <p:spPr>
          <a:ln/>
        </p:spPr>
        <p:txBody>
          <a:bodyPr/>
          <a:lstStyle>
            <a:lvl1pPr>
              <a:defRPr/>
            </a:lvl1pPr>
          </a:lstStyle>
          <a:p>
            <a:pPr>
              <a:defRPr/>
            </a:pPr>
            <a:fld id="{7C15FED2-E808-A446-9712-52539B24B4B3}" type="slidenum">
              <a:rPr lang="de-CH" altLang="de-CZ"/>
              <a:pPr>
                <a:defRPr/>
              </a:pPr>
              <a:t>‹Nr.›</a:t>
            </a:fld>
            <a:endParaRPr lang="de-CH" altLang="de-CZ"/>
          </a:p>
        </p:txBody>
      </p:sp>
    </p:spTree>
    <p:extLst>
      <p:ext uri="{BB962C8B-B14F-4D97-AF65-F5344CB8AC3E}">
        <p14:creationId xmlns:p14="http://schemas.microsoft.com/office/powerpoint/2010/main" val="3977745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cs-CZ"/>
              <a:t>Mastertitelformat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Mastertextformat bearbeiten</a:t>
            </a:r>
          </a:p>
          <a:p>
            <a:pPr lvl="1"/>
            <a:r>
              <a:rPr lang="cs-CZ"/>
              <a:t>Zweite Ebene</a:t>
            </a:r>
          </a:p>
          <a:p>
            <a:pPr lvl="2"/>
            <a:r>
              <a:rPr lang="cs-CZ"/>
              <a:t>Dritte Ebene</a:t>
            </a:r>
          </a:p>
          <a:p>
            <a:pPr lvl="3"/>
            <a:r>
              <a:rPr lang="cs-CZ"/>
              <a:t>Vierte Ebene</a:t>
            </a:r>
          </a:p>
          <a:p>
            <a:pPr lvl="4"/>
            <a:r>
              <a:rPr lang="cs-CZ"/>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Mastertextformat bearbeiten</a:t>
            </a:r>
          </a:p>
        </p:txBody>
      </p:sp>
      <p:sp>
        <p:nvSpPr>
          <p:cNvPr id="5" name="Rectangle 3">
            <a:extLst>
              <a:ext uri="{FF2B5EF4-FFF2-40B4-BE49-F238E27FC236}">
                <a16:creationId xmlns:a16="http://schemas.microsoft.com/office/drawing/2014/main" id="{1B231798-5103-E8A7-6C23-047066477E62}"/>
              </a:ext>
            </a:extLst>
          </p:cNvPr>
          <p:cNvSpPr>
            <a:spLocks noGrp="1" noChangeArrowheads="1"/>
          </p:cNvSpPr>
          <p:nvPr>
            <p:ph type="dt" idx="10"/>
          </p:nvPr>
        </p:nvSpPr>
        <p:spPr>
          <a:ln/>
        </p:spPr>
        <p:txBody>
          <a:bodyPr/>
          <a:lstStyle>
            <a:lvl1pPr>
              <a:defRPr/>
            </a:lvl1pPr>
          </a:lstStyle>
          <a:p>
            <a:pPr>
              <a:defRPr/>
            </a:pPr>
            <a:endParaRPr lang="de-CH"/>
          </a:p>
        </p:txBody>
      </p:sp>
      <p:sp>
        <p:nvSpPr>
          <p:cNvPr id="6" name="Rectangle 4">
            <a:extLst>
              <a:ext uri="{FF2B5EF4-FFF2-40B4-BE49-F238E27FC236}">
                <a16:creationId xmlns:a16="http://schemas.microsoft.com/office/drawing/2014/main" id="{D6328142-7CC0-2D7F-70B8-6F705E00909B}"/>
              </a:ext>
            </a:extLst>
          </p:cNvPr>
          <p:cNvSpPr>
            <a:spLocks noGrp="1" noChangeArrowheads="1"/>
          </p:cNvSpPr>
          <p:nvPr>
            <p:ph type="ftr" idx="11"/>
          </p:nvPr>
        </p:nvSpPr>
        <p:spPr>
          <a:ln/>
        </p:spPr>
        <p:txBody>
          <a:bodyPr/>
          <a:lstStyle>
            <a:lvl1pPr>
              <a:defRPr/>
            </a:lvl1pPr>
          </a:lstStyle>
          <a:p>
            <a:pPr>
              <a:defRPr/>
            </a:pPr>
            <a:endParaRPr lang="de-CH"/>
          </a:p>
        </p:txBody>
      </p:sp>
      <p:sp>
        <p:nvSpPr>
          <p:cNvPr id="7" name="Rectangle 5">
            <a:extLst>
              <a:ext uri="{FF2B5EF4-FFF2-40B4-BE49-F238E27FC236}">
                <a16:creationId xmlns:a16="http://schemas.microsoft.com/office/drawing/2014/main" id="{AF41B6C5-2860-71ED-860E-3E804E7667D8}"/>
              </a:ext>
            </a:extLst>
          </p:cNvPr>
          <p:cNvSpPr>
            <a:spLocks noGrp="1" noChangeArrowheads="1"/>
          </p:cNvSpPr>
          <p:nvPr>
            <p:ph type="sldNum" idx="12"/>
          </p:nvPr>
        </p:nvSpPr>
        <p:spPr>
          <a:ln/>
        </p:spPr>
        <p:txBody>
          <a:bodyPr/>
          <a:lstStyle>
            <a:lvl1pPr>
              <a:defRPr/>
            </a:lvl1pPr>
          </a:lstStyle>
          <a:p>
            <a:pPr>
              <a:defRPr/>
            </a:pPr>
            <a:fld id="{782BFB35-FCB8-FF49-84BD-F99FD617801D}" type="slidenum">
              <a:rPr lang="de-CH" altLang="de-CZ"/>
              <a:pPr>
                <a:defRPr/>
              </a:pPr>
              <a:t>‹Nr.›</a:t>
            </a:fld>
            <a:endParaRPr lang="de-CH" altLang="de-CZ"/>
          </a:p>
        </p:txBody>
      </p:sp>
    </p:spTree>
    <p:extLst>
      <p:ext uri="{BB962C8B-B14F-4D97-AF65-F5344CB8AC3E}">
        <p14:creationId xmlns:p14="http://schemas.microsoft.com/office/powerpoint/2010/main" val="3867083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cs-CZ"/>
              <a:t>Mastertitelformat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Mastertextformat bearbeiten</a:t>
            </a:r>
          </a:p>
        </p:txBody>
      </p:sp>
      <p:sp>
        <p:nvSpPr>
          <p:cNvPr id="5" name="Rectangle 3">
            <a:extLst>
              <a:ext uri="{FF2B5EF4-FFF2-40B4-BE49-F238E27FC236}">
                <a16:creationId xmlns:a16="http://schemas.microsoft.com/office/drawing/2014/main" id="{D2BABD54-868D-F6B1-6692-A6DD9BCCAE09}"/>
              </a:ext>
            </a:extLst>
          </p:cNvPr>
          <p:cNvSpPr>
            <a:spLocks noGrp="1" noChangeArrowheads="1"/>
          </p:cNvSpPr>
          <p:nvPr>
            <p:ph type="dt" idx="10"/>
          </p:nvPr>
        </p:nvSpPr>
        <p:spPr>
          <a:ln/>
        </p:spPr>
        <p:txBody>
          <a:bodyPr/>
          <a:lstStyle>
            <a:lvl1pPr>
              <a:defRPr/>
            </a:lvl1pPr>
          </a:lstStyle>
          <a:p>
            <a:pPr>
              <a:defRPr/>
            </a:pPr>
            <a:endParaRPr lang="de-CH"/>
          </a:p>
        </p:txBody>
      </p:sp>
      <p:sp>
        <p:nvSpPr>
          <p:cNvPr id="6" name="Rectangle 4">
            <a:extLst>
              <a:ext uri="{FF2B5EF4-FFF2-40B4-BE49-F238E27FC236}">
                <a16:creationId xmlns:a16="http://schemas.microsoft.com/office/drawing/2014/main" id="{4900F5CF-6F7C-66FF-0A66-CCB7EA4F7D38}"/>
              </a:ext>
            </a:extLst>
          </p:cNvPr>
          <p:cNvSpPr>
            <a:spLocks noGrp="1" noChangeArrowheads="1"/>
          </p:cNvSpPr>
          <p:nvPr>
            <p:ph type="ftr" idx="11"/>
          </p:nvPr>
        </p:nvSpPr>
        <p:spPr>
          <a:ln/>
        </p:spPr>
        <p:txBody>
          <a:bodyPr/>
          <a:lstStyle>
            <a:lvl1pPr>
              <a:defRPr/>
            </a:lvl1pPr>
          </a:lstStyle>
          <a:p>
            <a:pPr>
              <a:defRPr/>
            </a:pPr>
            <a:endParaRPr lang="de-CH"/>
          </a:p>
        </p:txBody>
      </p:sp>
      <p:sp>
        <p:nvSpPr>
          <p:cNvPr id="7" name="Rectangle 5">
            <a:extLst>
              <a:ext uri="{FF2B5EF4-FFF2-40B4-BE49-F238E27FC236}">
                <a16:creationId xmlns:a16="http://schemas.microsoft.com/office/drawing/2014/main" id="{31D4FCA3-7F66-BED7-A08B-2FD837904CB2}"/>
              </a:ext>
            </a:extLst>
          </p:cNvPr>
          <p:cNvSpPr>
            <a:spLocks noGrp="1" noChangeArrowheads="1"/>
          </p:cNvSpPr>
          <p:nvPr>
            <p:ph type="sldNum" idx="12"/>
          </p:nvPr>
        </p:nvSpPr>
        <p:spPr>
          <a:ln/>
        </p:spPr>
        <p:txBody>
          <a:bodyPr/>
          <a:lstStyle>
            <a:lvl1pPr>
              <a:defRPr/>
            </a:lvl1pPr>
          </a:lstStyle>
          <a:p>
            <a:pPr>
              <a:defRPr/>
            </a:pPr>
            <a:fld id="{0EE6306A-0FF6-7E4E-921F-FA6050B72929}" type="slidenum">
              <a:rPr lang="de-CH" altLang="de-CZ"/>
              <a:pPr>
                <a:defRPr/>
              </a:pPr>
              <a:t>‹Nr.›</a:t>
            </a:fld>
            <a:endParaRPr lang="de-CH" altLang="de-CZ"/>
          </a:p>
        </p:txBody>
      </p:sp>
    </p:spTree>
    <p:extLst>
      <p:ext uri="{BB962C8B-B14F-4D97-AF65-F5344CB8AC3E}">
        <p14:creationId xmlns:p14="http://schemas.microsoft.com/office/powerpoint/2010/main" val="2447904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9DA9E207-49D0-B9F5-C0DC-332611F00101}"/>
              </a:ext>
            </a:extLst>
          </p:cNvPr>
          <p:cNvSpPr>
            <a:spLocks noGrp="1" noChangeArrowheads="1"/>
          </p:cNvSpPr>
          <p:nvPr>
            <p:ph type="title"/>
          </p:nvPr>
        </p:nvSpPr>
        <p:spPr bwMode="auto">
          <a:xfrm>
            <a:off x="457200" y="128588"/>
            <a:ext cx="8216900" cy="1433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000" tIns="46800" rIns="90000" bIns="46800" numCol="1" anchor="ctr" anchorCtr="0" compatLnSpc="1">
            <a:prstTxWarp prst="textNoShape">
              <a:avLst/>
            </a:prstTxWarp>
          </a:bodyPr>
          <a:lstStyle/>
          <a:p>
            <a:pPr lvl="0"/>
            <a:r>
              <a:rPr lang="en-GB" altLang="de-CZ"/>
              <a:t>Klicken Sie, um das Format des Titeltextes zu bearbeiten</a:t>
            </a:r>
          </a:p>
        </p:txBody>
      </p:sp>
      <p:sp>
        <p:nvSpPr>
          <p:cNvPr id="1027" name="Rectangle 2">
            <a:extLst>
              <a:ext uri="{FF2B5EF4-FFF2-40B4-BE49-F238E27FC236}">
                <a16:creationId xmlns:a16="http://schemas.microsoft.com/office/drawing/2014/main" id="{360D2772-9ABF-2E43-0FDA-928E6EAEE51F}"/>
              </a:ext>
            </a:extLst>
          </p:cNvPr>
          <p:cNvSpPr>
            <a:spLocks noGrp="1" noChangeArrowheads="1"/>
          </p:cNvSpPr>
          <p:nvPr>
            <p:ph type="body" idx="1"/>
          </p:nvPr>
        </p:nvSpPr>
        <p:spPr bwMode="auto">
          <a:xfrm>
            <a:off x="457200" y="1600200"/>
            <a:ext cx="8216900" cy="451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000" tIns="46800" rIns="90000" bIns="46800" numCol="1" anchor="t" anchorCtr="0" compatLnSpc="1">
            <a:prstTxWarp prst="textNoShape">
              <a:avLst/>
            </a:prstTxWarp>
          </a:bodyPr>
          <a:lstStyle/>
          <a:p>
            <a:pPr lvl="0"/>
            <a:r>
              <a:rPr lang="en-GB" altLang="de-CZ"/>
              <a:t>Klicken Sie, um die Formate des Gliederungstextes zu bearbeiten</a:t>
            </a:r>
          </a:p>
          <a:p>
            <a:pPr lvl="1"/>
            <a:r>
              <a:rPr lang="en-GB" altLang="de-CZ"/>
              <a:t>Zweite Gliederungsebene</a:t>
            </a:r>
          </a:p>
          <a:p>
            <a:pPr lvl="2"/>
            <a:r>
              <a:rPr lang="en-GB" altLang="de-CZ"/>
              <a:t>Dritte Gliederungsebene</a:t>
            </a:r>
          </a:p>
          <a:p>
            <a:pPr lvl="3"/>
            <a:r>
              <a:rPr lang="en-GB" altLang="de-CZ"/>
              <a:t>Vierte Gliederungsebene</a:t>
            </a:r>
          </a:p>
          <a:p>
            <a:pPr lvl="4"/>
            <a:r>
              <a:rPr lang="en-GB" altLang="de-CZ"/>
              <a:t>Fünfte Gliederungsebene</a:t>
            </a:r>
          </a:p>
          <a:p>
            <a:pPr lvl="4"/>
            <a:r>
              <a:rPr lang="en-GB" altLang="de-CZ"/>
              <a:t>Sechste Gliederungsebene</a:t>
            </a:r>
          </a:p>
          <a:p>
            <a:pPr lvl="4"/>
            <a:r>
              <a:rPr lang="en-GB" altLang="de-CZ"/>
              <a:t>Siebente Gliederungsebene</a:t>
            </a:r>
          </a:p>
          <a:p>
            <a:pPr lvl="4"/>
            <a:r>
              <a:rPr lang="en-GB" altLang="de-CZ"/>
              <a:t>Achte Gliederungsebene</a:t>
            </a:r>
          </a:p>
          <a:p>
            <a:pPr lvl="4"/>
            <a:r>
              <a:rPr lang="en-GB" altLang="de-CZ"/>
              <a:t>Neunte Gliederungsebene</a:t>
            </a:r>
          </a:p>
        </p:txBody>
      </p:sp>
      <p:sp>
        <p:nvSpPr>
          <p:cNvPr id="2" name="Rectangle 3">
            <a:extLst>
              <a:ext uri="{FF2B5EF4-FFF2-40B4-BE49-F238E27FC236}">
                <a16:creationId xmlns:a16="http://schemas.microsoft.com/office/drawing/2014/main" id="{81970942-8C13-5729-AF46-693F5CC3D481}"/>
              </a:ext>
            </a:extLst>
          </p:cNvPr>
          <p:cNvSpPr>
            <a:spLocks noGrp="1" noChangeArrowheads="1"/>
          </p:cNvSpPr>
          <p:nvPr>
            <p:ph type="dt"/>
          </p:nvPr>
        </p:nvSpPr>
        <p:spPr bwMode="auto">
          <a:xfrm>
            <a:off x="457200" y="6245225"/>
            <a:ext cx="2120900" cy="463550"/>
          </a:xfrm>
          <a:prstGeom prst="rect">
            <a:avLst/>
          </a:prstGeom>
          <a:noFill/>
          <a:ln>
            <a:noFill/>
          </a:ln>
          <a:effectLst/>
        </p:spPr>
        <p:txBody>
          <a:bodyPr vert="horz" wrap="square" lIns="90000" tIns="46800" rIns="90000" bIns="46800" numCol="1" anchor="t"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ＭＳ Ｐゴシック" charset="0"/>
                <a:cs typeface="Arial" charset="0"/>
              </a:defRPr>
            </a:lvl1pPr>
          </a:lstStyle>
          <a:p>
            <a:pPr>
              <a:defRPr/>
            </a:pPr>
            <a:endParaRPr lang="de-CH"/>
          </a:p>
        </p:txBody>
      </p:sp>
      <p:sp>
        <p:nvSpPr>
          <p:cNvPr id="1028" name="Rectangle 4">
            <a:extLst>
              <a:ext uri="{FF2B5EF4-FFF2-40B4-BE49-F238E27FC236}">
                <a16:creationId xmlns:a16="http://schemas.microsoft.com/office/drawing/2014/main" id="{2402F096-BD0C-55F3-CD26-82207771F8D6}"/>
              </a:ext>
            </a:extLst>
          </p:cNvPr>
          <p:cNvSpPr>
            <a:spLocks noGrp="1" noChangeArrowheads="1"/>
          </p:cNvSpPr>
          <p:nvPr>
            <p:ph type="ftr"/>
          </p:nvPr>
        </p:nvSpPr>
        <p:spPr bwMode="auto">
          <a:xfrm>
            <a:off x="3124200" y="6245225"/>
            <a:ext cx="2882900" cy="463550"/>
          </a:xfrm>
          <a:prstGeom prst="rect">
            <a:avLst/>
          </a:prstGeom>
          <a:noFill/>
          <a:ln>
            <a:noFill/>
          </a:ln>
          <a:effectLst/>
        </p:spPr>
        <p:txBody>
          <a:bodyPr vert="horz" wrap="square" lIns="90000" tIns="46800" rIns="90000" bIns="46800" numCol="1" anchor="t"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ＭＳ Ｐゴシック" charset="0"/>
                <a:cs typeface="Arial" charset="0"/>
              </a:defRPr>
            </a:lvl1pPr>
          </a:lstStyle>
          <a:p>
            <a:pPr>
              <a:defRPr/>
            </a:pPr>
            <a:endParaRPr lang="de-CH"/>
          </a:p>
        </p:txBody>
      </p:sp>
      <p:sp>
        <p:nvSpPr>
          <p:cNvPr id="1029" name="Rectangle 5">
            <a:extLst>
              <a:ext uri="{FF2B5EF4-FFF2-40B4-BE49-F238E27FC236}">
                <a16:creationId xmlns:a16="http://schemas.microsoft.com/office/drawing/2014/main" id="{14384023-2364-3A27-B1C6-8E5C9FFC7BD4}"/>
              </a:ext>
            </a:extLst>
          </p:cNvPr>
          <p:cNvSpPr>
            <a:spLocks noGrp="1" noChangeArrowheads="1"/>
          </p:cNvSpPr>
          <p:nvPr>
            <p:ph type="sldNum"/>
          </p:nvPr>
        </p:nvSpPr>
        <p:spPr bwMode="auto">
          <a:xfrm>
            <a:off x="6553200" y="6245225"/>
            <a:ext cx="2120900" cy="463550"/>
          </a:xfrm>
          <a:prstGeom prst="rect">
            <a:avLst/>
          </a:prstGeom>
          <a:noFill/>
          <a:ln>
            <a:noFill/>
          </a:ln>
          <a:effectLst/>
        </p:spPr>
        <p:txBody>
          <a:bodyPr vert="horz" wrap="square" lIns="90000" tIns="46800" rIns="90000" bIns="46800" numCol="1" anchor="t"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fld id="{51F85E7B-1109-F44D-9F0C-D46F70794DD4}" type="slidenum">
              <a:rPr lang="de-CH" altLang="de-CZ"/>
              <a:pPr>
                <a:defRPr/>
              </a:pPr>
              <a:t>‹Nr.›</a:t>
            </a:fld>
            <a:endParaRPr lang="de-CH" altLang="de-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ＭＳ Ｐゴシック" charset="0"/>
          <a:cs typeface="Arial"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ＭＳ Ｐゴシック" charset="0"/>
          <a:cs typeface="Arial"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ＭＳ Ｐゴシック" charset="0"/>
          <a:cs typeface="Arial"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ＭＳ Ｐゴシック" charset="0"/>
          <a:cs typeface="Arial" charset="0"/>
        </a:defRPr>
      </a:lvl5pPr>
      <a:lvl6pPr marL="2514600" indent="-228600" algn="ctr" defTabSz="449263" rtl="0" fontAlgn="base">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Arial" charset="0"/>
        </a:defRPr>
      </a:lvl6pPr>
      <a:lvl7pPr marL="2971800" indent="-228600" algn="ctr" defTabSz="449263" rtl="0" fontAlgn="base">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Arial" charset="0"/>
        </a:defRPr>
      </a:lvl7pPr>
      <a:lvl8pPr marL="3429000" indent="-228600" algn="ctr" defTabSz="449263" rtl="0" fontAlgn="base">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Arial" charset="0"/>
        </a:defRPr>
      </a:lvl8pPr>
      <a:lvl9pPr marL="3886200" indent="-228600" algn="ctr" defTabSz="449263" rtl="0" fontAlgn="base">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Arial"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n-ea"/>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n-ea"/>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n-ea"/>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n-ea"/>
          <a:cs typeface="+mn-cs"/>
        </a:defRPr>
      </a:lvl5pPr>
      <a:lvl6pPr marL="2514600" indent="-228600" algn="l" defTabSz="449263" rtl="0" fontAlgn="base">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fontAlgn="base">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fontAlgn="base">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fontAlgn="base">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rusgram.ru/%D0%94%D0%B5%D0%B5%D0%BF%D1%80%D0%B8%D1%87%D0%B0%D1%81%D1%82%D0%B8%D0%B5"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a:extLst>
              <a:ext uri="{FF2B5EF4-FFF2-40B4-BE49-F238E27FC236}">
                <a16:creationId xmlns:a16="http://schemas.microsoft.com/office/drawing/2014/main" id="{16E29C89-4C33-E7C3-D2B6-9FE993EEBC99}"/>
              </a:ext>
            </a:extLst>
          </p:cNvPr>
          <p:cNvSpPr>
            <a:spLocks noGrp="1" noChangeArrowheads="1"/>
          </p:cNvSpPr>
          <p:nvPr>
            <p:ph type="title"/>
          </p:nvPr>
        </p:nvSpPr>
        <p:spPr>
          <a:xfrm>
            <a:off x="457200" y="676275"/>
            <a:ext cx="8228013" cy="1165225"/>
          </a:xfrm>
        </p:spPr>
        <p:txBody>
          <a:bodyPr tIns="35268"/>
          <a:lstStyle/>
          <a:p>
            <a:pPr eaLnBrk="1">
              <a:buClrTx/>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pPr>
            <a:r>
              <a:rPr lang="ru-RU" altLang="de-CZ" b="1" dirty="0">
                <a:latin typeface="Times New Roman" panose="02020603050405020304" pitchFamily="18" charset="0"/>
              </a:rPr>
              <a:t>Актуальные аспекты развития современного русского языка I</a:t>
            </a:r>
            <a:r>
              <a:rPr lang="cs-CZ" altLang="de-CZ" b="1">
                <a:latin typeface="Times New Roman" panose="02020603050405020304" pitchFamily="18" charset="0"/>
              </a:rPr>
              <a:t>I</a:t>
            </a:r>
            <a:endParaRPr lang="de-CH" altLang="de-DE" dirty="0">
              <a:latin typeface="Times New Roman" panose="02020603050405020304" pitchFamily="18" charset="0"/>
            </a:endParaRPr>
          </a:p>
        </p:txBody>
      </p:sp>
      <p:sp>
        <p:nvSpPr>
          <p:cNvPr id="15362" name="Rectangle 2">
            <a:extLst>
              <a:ext uri="{FF2B5EF4-FFF2-40B4-BE49-F238E27FC236}">
                <a16:creationId xmlns:a16="http://schemas.microsoft.com/office/drawing/2014/main" id="{CE5A5B38-EF6B-623C-E215-0BAB4DFB94AE}"/>
              </a:ext>
            </a:extLst>
          </p:cNvPr>
          <p:cNvSpPr>
            <a:spLocks noGrp="1" noChangeArrowheads="1"/>
          </p:cNvSpPr>
          <p:nvPr>
            <p:ph type="subTitle" idx="4294967295"/>
          </p:nvPr>
        </p:nvSpPr>
        <p:spPr>
          <a:xfrm>
            <a:off x="457200" y="1604963"/>
            <a:ext cx="8228013" cy="4525962"/>
          </a:xfrm>
        </p:spPr>
        <p:txBody>
          <a:bodyPr anchor="ctr"/>
          <a:lstStyle/>
          <a:p>
            <a:pPr marL="0" indent="0" algn="ctr" eaLnBrk="1">
              <a:buClrTx/>
              <a:tabLst>
                <a:tab pos="0" algn="l"/>
                <a:tab pos="93663" algn="l"/>
                <a:tab pos="501650" algn="l"/>
                <a:tab pos="909638" algn="l"/>
                <a:tab pos="1316038" algn="l"/>
                <a:tab pos="1724025" algn="l"/>
                <a:tab pos="2132013" algn="l"/>
                <a:tab pos="2540000" algn="l"/>
                <a:tab pos="2946400" algn="l"/>
                <a:tab pos="3354388" algn="l"/>
                <a:tab pos="3762375" algn="l"/>
                <a:tab pos="4168775" algn="l"/>
                <a:tab pos="4576763" algn="l"/>
                <a:tab pos="4984750" algn="l"/>
                <a:tab pos="5392738" algn="l"/>
                <a:tab pos="5799138" algn="l"/>
                <a:tab pos="6207125" algn="l"/>
                <a:tab pos="6615113" algn="l"/>
                <a:tab pos="7021513" algn="l"/>
                <a:tab pos="7429500" algn="l"/>
                <a:tab pos="7837488" algn="l"/>
                <a:tab pos="7878763" algn="l"/>
              </a:tabLst>
            </a:pPr>
            <a:r>
              <a:rPr lang="de-CH" altLang="de-DE">
                <a:latin typeface="Times New Roman" panose="02020603050405020304" pitchFamily="18" charset="0"/>
              </a:rPr>
              <a:t>Markus Giger</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Inhaltsplatzhalter 2">
            <a:extLst>
              <a:ext uri="{FF2B5EF4-FFF2-40B4-BE49-F238E27FC236}">
                <a16:creationId xmlns:a16="http://schemas.microsoft.com/office/drawing/2014/main" id="{131010CA-40EB-8595-2E53-D135D6F37B5C}"/>
              </a:ext>
            </a:extLst>
          </p:cNvPr>
          <p:cNvSpPr>
            <a:spLocks noGrp="1" noChangeArrowheads="1"/>
          </p:cNvSpPr>
          <p:nvPr>
            <p:ph idx="1"/>
          </p:nvPr>
        </p:nvSpPr>
        <p:spPr>
          <a:xfrm>
            <a:off x="392113" y="227013"/>
            <a:ext cx="8359775" cy="6403975"/>
          </a:xfrm>
        </p:spPr>
        <p:txBody>
          <a:bodyPr/>
          <a:lstStyle/>
          <a:p>
            <a:pPr marL="414338" indent="-414338">
              <a:buFont typeface="Arial" panose="020B0604020202020204" pitchFamily="34" charset="0"/>
              <a:buChar char="•"/>
            </a:pPr>
            <a:r>
              <a:rPr lang="ru-RU" altLang="de-CZ" sz="2800" dirty="0">
                <a:latin typeface="Times New Roman" panose="02020603050405020304" pitchFamily="18" charset="0"/>
              </a:rPr>
              <a:t>В предложении со субъектом в Им. п. и с финитным сказуемым может деепричастие быть зависимым от другой неличной формы, которая сама контролируема участником действия, не являющимся подлежащим в Им. п.:</a:t>
            </a:r>
            <a:endParaRPr lang="cs-CZ" altLang="de-CZ" sz="2800" dirty="0">
              <a:latin typeface="Times New Roman" panose="02020603050405020304" pitchFamily="18" charset="0"/>
            </a:endParaRPr>
          </a:p>
          <a:p>
            <a:pPr marL="414338" indent="-414338">
              <a:buFont typeface="Arial" panose="020B0604020202020204" pitchFamily="34" charset="0"/>
              <a:buChar char="•"/>
            </a:pPr>
            <a:r>
              <a:rPr lang="ru-RU" altLang="de-CZ" sz="2800" i="1" dirty="0">
                <a:latin typeface="Times New Roman" panose="02020603050405020304" pitchFamily="18" charset="0"/>
              </a:rPr>
              <a:t>Дом его всегда был полон </a:t>
            </a:r>
            <a:r>
              <a:rPr lang="ru-RU" altLang="de-CZ" sz="2800" i="1" u="sng" dirty="0">
                <a:latin typeface="Times New Roman" panose="02020603050405020304" pitchFamily="18" charset="0"/>
              </a:rPr>
              <a:t>гостями</a:t>
            </a:r>
            <a:r>
              <a:rPr lang="ru-RU" altLang="de-CZ" sz="2800" dirty="0">
                <a:latin typeface="Times New Roman" panose="02020603050405020304" pitchFamily="18" charset="0"/>
              </a:rPr>
              <a:t>,</a:t>
            </a:r>
            <a:r>
              <a:rPr lang="ru-RU" altLang="de-CZ" sz="2800" i="1" dirty="0">
                <a:latin typeface="Times New Roman" panose="02020603050405020304" pitchFamily="18" charset="0"/>
              </a:rPr>
              <a:t> готовыми </a:t>
            </a:r>
            <a:r>
              <a:rPr lang="ru-RU" altLang="de-CZ" sz="2800" i="1" u="sng" dirty="0">
                <a:latin typeface="Times New Roman" panose="02020603050405020304" pitchFamily="18" charset="0"/>
              </a:rPr>
              <a:t>тешить</a:t>
            </a:r>
            <a:r>
              <a:rPr lang="ru-RU" altLang="de-CZ" sz="2800" dirty="0">
                <a:latin typeface="Times New Roman" panose="02020603050405020304" pitchFamily="18" charset="0"/>
              </a:rPr>
              <a:t> </a:t>
            </a:r>
            <a:r>
              <a:rPr lang="ru-RU" altLang="de-CZ" sz="2800" i="1" dirty="0">
                <a:latin typeface="Times New Roman" panose="02020603050405020304" pitchFamily="18" charset="0"/>
              </a:rPr>
              <a:t>его барскую праздность, </a:t>
            </a:r>
            <a:r>
              <a:rPr lang="ru-RU" altLang="de-CZ" sz="2800" i="1" dirty="0">
                <a:solidFill>
                  <a:srgbClr val="FF0000"/>
                </a:solidFill>
                <a:latin typeface="Times New Roman" panose="02020603050405020304" pitchFamily="18" charset="0"/>
              </a:rPr>
              <a:t>разделяя</a:t>
            </a:r>
            <a:r>
              <a:rPr lang="ru-RU" altLang="de-CZ" sz="2800" i="1" dirty="0">
                <a:latin typeface="Times New Roman" panose="02020603050405020304" pitchFamily="18" charset="0"/>
              </a:rPr>
              <a:t> шумные, а иногда и буйные его увеселения</a:t>
            </a:r>
            <a:r>
              <a:rPr lang="ru-RU" altLang="de-CZ" sz="2800" dirty="0">
                <a:latin typeface="Times New Roman" panose="02020603050405020304" pitchFamily="18" charset="0"/>
              </a:rPr>
              <a:t> </a:t>
            </a:r>
            <a:r>
              <a:rPr lang="cs-CZ" altLang="de-CZ" sz="2800" dirty="0">
                <a:latin typeface="Times New Roman" panose="02020603050405020304" pitchFamily="18" charset="0"/>
              </a:rPr>
              <a:t>(</a:t>
            </a:r>
            <a:r>
              <a:rPr lang="ru-RU" altLang="de-CZ" sz="2800" dirty="0">
                <a:latin typeface="Times New Roman" panose="02020603050405020304" pitchFamily="18" charset="0"/>
              </a:rPr>
              <a:t>Пушкин</a:t>
            </a:r>
            <a:r>
              <a:rPr lang="cs-CZ" altLang="de-CZ" sz="2800" dirty="0">
                <a:latin typeface="Times New Roman" panose="02020603050405020304" pitchFamily="18" charset="0"/>
              </a:rPr>
              <a:t>) ,Jeho dům byl vždy plný hostů, kteří byli ochotni rozptýlit pánovu dlouhou chvíli tím, že se podíleli na jeho hlučných a někdy i bujných zábavách</a:t>
            </a:r>
            <a:r>
              <a:rPr lang="cs-CZ" altLang="de-DE" sz="2800" dirty="0">
                <a:latin typeface="Times New Roman" panose="02020603050405020304" pitchFamily="18" charset="0"/>
              </a:rPr>
              <a:t>‘</a:t>
            </a:r>
            <a:endParaRPr lang="ru-RU" altLang="de-DE" sz="2800" dirty="0">
              <a:latin typeface="Times New Roman" panose="02020603050405020304" pitchFamily="18" charset="0"/>
            </a:endParaRPr>
          </a:p>
          <a:p>
            <a:pPr marL="414338" indent="-414338">
              <a:buFont typeface="Arial" panose="020B0604020202020204" pitchFamily="34" charset="0"/>
              <a:buChar char="•"/>
            </a:pPr>
            <a:r>
              <a:rPr lang="ru-RU" altLang="de-CZ" sz="2800" dirty="0">
                <a:latin typeface="Times New Roman" panose="02020603050405020304" pitchFamily="18" charset="0"/>
              </a:rPr>
              <a:t>Тут</a:t>
            </a:r>
            <a:r>
              <a:rPr lang="cs-CZ" altLang="de-CZ" sz="2800" dirty="0">
                <a:latin typeface="Times New Roman" panose="02020603050405020304" pitchFamily="18" charset="0"/>
              </a:rPr>
              <a:t> </a:t>
            </a:r>
            <a:r>
              <a:rPr lang="ru-RU" altLang="de-CZ" sz="2800" dirty="0">
                <a:latin typeface="Times New Roman" panose="02020603050405020304" pitchFamily="18" charset="0"/>
              </a:rPr>
              <a:t>деепричастие </a:t>
            </a:r>
            <a:r>
              <a:rPr lang="ru-RU" altLang="de-CZ" sz="2800" i="1" dirty="0">
                <a:latin typeface="Times New Roman" panose="02020603050405020304" pitchFamily="18" charset="0"/>
              </a:rPr>
              <a:t>разделяя</a:t>
            </a:r>
            <a:r>
              <a:rPr lang="cs-CZ" altLang="de-CZ" sz="2800" i="1" dirty="0">
                <a:latin typeface="Times New Roman" panose="02020603050405020304" pitchFamily="18" charset="0"/>
              </a:rPr>
              <a:t> </a:t>
            </a:r>
            <a:r>
              <a:rPr lang="ru-RU" altLang="de-CZ" sz="2800" dirty="0">
                <a:latin typeface="Times New Roman" panose="02020603050405020304" pitchFamily="18" charset="0"/>
              </a:rPr>
              <a:t>зависит от инфинитива </a:t>
            </a:r>
            <a:r>
              <a:rPr lang="ru-RU" altLang="de-CZ" sz="2800" i="1" dirty="0">
                <a:latin typeface="Times New Roman" panose="02020603050405020304" pitchFamily="18" charset="0"/>
              </a:rPr>
              <a:t>тешить</a:t>
            </a:r>
            <a:r>
              <a:rPr lang="cs-CZ" altLang="de-CZ" sz="2800" dirty="0">
                <a:latin typeface="Times New Roman" panose="02020603050405020304" pitchFamily="18" charset="0"/>
              </a:rPr>
              <a:t>, </a:t>
            </a:r>
            <a:r>
              <a:rPr lang="ru-RU" altLang="de-CZ" sz="2800" dirty="0">
                <a:latin typeface="Times New Roman" panose="02020603050405020304" pitchFamily="18" charset="0"/>
              </a:rPr>
              <a:t>который зависит от прилагательного</a:t>
            </a:r>
            <a:endParaRPr lang="cs-CZ" altLang="de-CZ" sz="2800" dirty="0">
              <a:latin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Inhaltsplatzhalter 2">
            <a:extLst>
              <a:ext uri="{FF2B5EF4-FFF2-40B4-BE49-F238E27FC236}">
                <a16:creationId xmlns:a16="http://schemas.microsoft.com/office/drawing/2014/main" id="{A1D5DE80-EB47-F9F6-DC91-B88C279BF22E}"/>
              </a:ext>
            </a:extLst>
          </p:cNvPr>
          <p:cNvSpPr>
            <a:spLocks noGrp="1" noChangeArrowheads="1"/>
          </p:cNvSpPr>
          <p:nvPr>
            <p:ph idx="1"/>
          </p:nvPr>
        </p:nvSpPr>
        <p:spPr>
          <a:xfrm>
            <a:off x="392113" y="227013"/>
            <a:ext cx="8359775" cy="6403975"/>
          </a:xfrm>
        </p:spPr>
        <p:txBody>
          <a:bodyPr/>
          <a:lstStyle/>
          <a:p>
            <a:pPr marL="414338" indent="-414338">
              <a:buFont typeface="Arial" panose="020B0604020202020204" pitchFamily="34" charset="0"/>
              <a:buChar char="•"/>
            </a:pPr>
            <a:r>
              <a:rPr lang="ru-RU" altLang="de-CZ" sz="2800" i="1" dirty="0">
                <a:latin typeface="Times New Roman" panose="02020603050405020304" pitchFamily="18" charset="0"/>
              </a:rPr>
              <a:t>готовый</a:t>
            </a:r>
            <a:r>
              <a:rPr lang="ru-RU" altLang="de-CZ" sz="2800" dirty="0">
                <a:latin typeface="Times New Roman" panose="02020603050405020304" pitchFamily="18" charset="0"/>
              </a:rPr>
              <a:t>,</a:t>
            </a:r>
            <a:r>
              <a:rPr lang="cs-CZ" altLang="de-CZ" sz="2800" dirty="0">
                <a:latin typeface="Times New Roman" panose="02020603050405020304" pitchFamily="18" charset="0"/>
              </a:rPr>
              <a:t> </a:t>
            </a:r>
            <a:r>
              <a:rPr lang="ru-RU" altLang="de-CZ" sz="2800" dirty="0">
                <a:latin typeface="Times New Roman" panose="02020603050405020304" pitchFamily="18" charset="0"/>
              </a:rPr>
              <a:t>который зависит от существительного </a:t>
            </a:r>
            <a:r>
              <a:rPr lang="ru-RU" altLang="de-CZ" sz="2800" i="1" dirty="0">
                <a:latin typeface="Times New Roman" panose="02020603050405020304" pitchFamily="18" charset="0"/>
              </a:rPr>
              <a:t>гость</a:t>
            </a:r>
            <a:r>
              <a:rPr lang="cs-CZ" altLang="de-CZ" sz="2800" dirty="0">
                <a:latin typeface="Times New Roman" panose="02020603050405020304" pitchFamily="18" charset="0"/>
              </a:rPr>
              <a:t>, </a:t>
            </a:r>
            <a:r>
              <a:rPr lang="ru-RU" altLang="de-CZ" sz="2800" dirty="0">
                <a:latin typeface="Times New Roman" panose="02020603050405020304" pitchFamily="18" charset="0"/>
              </a:rPr>
              <a:t>являющегося дополнением прилагательного </a:t>
            </a:r>
            <a:r>
              <a:rPr lang="ru-RU" altLang="de-CZ" sz="2800" i="1" dirty="0">
                <a:latin typeface="Times New Roman" panose="02020603050405020304" pitchFamily="18" charset="0"/>
              </a:rPr>
              <a:t>полный</a:t>
            </a:r>
            <a:r>
              <a:rPr lang="ru-RU" altLang="de-CZ" sz="2800" dirty="0">
                <a:latin typeface="Times New Roman" panose="02020603050405020304" pitchFamily="18" charset="0"/>
              </a:rPr>
              <a:t> в </a:t>
            </a:r>
            <a:r>
              <a:rPr lang="ru-RU" altLang="de-CZ" sz="2800" dirty="0" err="1">
                <a:latin typeface="Times New Roman" panose="02020603050405020304" pitchFamily="18" charset="0"/>
              </a:rPr>
              <a:t>Тв</a:t>
            </a:r>
            <a:r>
              <a:rPr lang="ru-RU" altLang="de-CZ" sz="2800" dirty="0">
                <a:latin typeface="Times New Roman" panose="02020603050405020304" pitchFamily="18" charset="0"/>
              </a:rPr>
              <a:t>. п. Таким путем, имплицитным подлежащим инфинитива </a:t>
            </a:r>
            <a:r>
              <a:rPr lang="ru-RU" altLang="de-CZ" sz="2800" i="1" dirty="0">
                <a:latin typeface="Times New Roman" panose="02020603050405020304" pitchFamily="18" charset="0"/>
              </a:rPr>
              <a:t>тешить </a:t>
            </a:r>
            <a:r>
              <a:rPr lang="ru-RU" altLang="de-CZ" sz="2800" dirty="0">
                <a:latin typeface="Times New Roman" panose="02020603050405020304" pitchFamily="18" charset="0"/>
              </a:rPr>
              <a:t>и тем самым и деепричастия </a:t>
            </a:r>
            <a:r>
              <a:rPr lang="ru-RU" altLang="de-CZ" sz="2800" i="1" dirty="0">
                <a:latin typeface="Times New Roman" panose="02020603050405020304" pitchFamily="18" charset="0"/>
              </a:rPr>
              <a:t>разделяя </a:t>
            </a:r>
            <a:r>
              <a:rPr lang="ru-RU" altLang="de-CZ" sz="2800" dirty="0">
                <a:latin typeface="Times New Roman" panose="02020603050405020304" pitchFamily="18" charset="0"/>
              </a:rPr>
              <a:t>– словоформа </a:t>
            </a:r>
            <a:r>
              <a:rPr lang="ru-RU" altLang="de-CZ" sz="2800" i="1" dirty="0">
                <a:latin typeface="Times New Roman" panose="02020603050405020304" pitchFamily="18" charset="0"/>
              </a:rPr>
              <a:t>гости</a:t>
            </a:r>
            <a:r>
              <a:rPr lang="ru-RU" altLang="de-CZ" sz="2800" dirty="0">
                <a:latin typeface="Times New Roman" panose="02020603050405020304" pitchFamily="18" charset="0"/>
              </a:rPr>
              <a:t>, которая однако не является подлежащим главной предикации (подлежащее главной предикации – существительное </a:t>
            </a:r>
            <a:r>
              <a:rPr lang="ru-RU" altLang="de-CZ" sz="2800" i="1" dirty="0">
                <a:latin typeface="Times New Roman" panose="02020603050405020304" pitchFamily="18" charset="0"/>
              </a:rPr>
              <a:t>дом</a:t>
            </a:r>
            <a:r>
              <a:rPr lang="ru-RU" altLang="de-CZ" sz="2800" dirty="0">
                <a:latin typeface="Times New Roman" panose="02020603050405020304" pitchFamily="18" charset="0"/>
              </a:rPr>
              <a:t>)</a:t>
            </a:r>
          </a:p>
          <a:p>
            <a:pPr marL="414338" indent="-414338">
              <a:buFont typeface="Arial" panose="020B0604020202020204" pitchFamily="34" charset="0"/>
              <a:buChar char="•"/>
            </a:pPr>
            <a:r>
              <a:rPr lang="ru-RU" altLang="de-CZ" sz="2800" dirty="0">
                <a:latin typeface="Times New Roman" panose="02020603050405020304" pitchFamily="18" charset="0"/>
              </a:rPr>
              <a:t>Другой случай: </a:t>
            </a:r>
            <a:r>
              <a:rPr lang="ru-RU" altLang="de-CZ" sz="2800" i="1" dirty="0">
                <a:latin typeface="Times New Roman" panose="02020603050405020304" pitchFamily="18" charset="0"/>
              </a:rPr>
              <a:t>Он шел к </a:t>
            </a:r>
            <a:r>
              <a:rPr lang="ru-RU" altLang="de-CZ" sz="2800" i="1" u="sng" dirty="0">
                <a:latin typeface="Times New Roman" panose="02020603050405020304" pitchFamily="18" charset="0"/>
              </a:rPr>
              <a:t>старухе-жен</a:t>
            </a:r>
            <a:r>
              <a:rPr lang="ru-RU" altLang="de-CZ" sz="2800" i="1" dirty="0">
                <a:latin typeface="Times New Roman" panose="02020603050405020304" pitchFamily="18" charset="0"/>
              </a:rPr>
              <a:t>е, </a:t>
            </a:r>
            <a:r>
              <a:rPr lang="ru-RU" altLang="de-CZ" sz="2800" i="1" u="sng" dirty="0">
                <a:latin typeface="Times New Roman" panose="02020603050405020304" pitchFamily="18" charset="0"/>
              </a:rPr>
              <a:t>сидевше</a:t>
            </a:r>
            <a:r>
              <a:rPr lang="ru-RU" altLang="de-CZ" sz="2800" i="1" dirty="0">
                <a:latin typeface="Times New Roman" panose="02020603050405020304" pitchFamily="18" charset="0"/>
              </a:rPr>
              <a:t>й у окна, </a:t>
            </a:r>
            <a:r>
              <a:rPr lang="ru-RU" altLang="de-CZ" sz="2800" i="1" dirty="0">
                <a:solidFill>
                  <a:srgbClr val="FF0000"/>
                </a:solidFill>
                <a:latin typeface="Times New Roman" panose="02020603050405020304" pitchFamily="18" charset="0"/>
              </a:rPr>
              <a:t>положив</a:t>
            </a:r>
            <a:r>
              <a:rPr lang="ru-RU" altLang="de-CZ" sz="2800" i="1" dirty="0">
                <a:latin typeface="Times New Roman" panose="02020603050405020304" pitchFamily="18" charset="0"/>
              </a:rPr>
              <a:t> на колени ненужные руки, </a:t>
            </a:r>
            <a:r>
              <a:rPr lang="ru-RU" altLang="de-CZ" sz="2800" i="1" dirty="0" err="1">
                <a:solidFill>
                  <a:srgbClr val="FF0000"/>
                </a:solidFill>
                <a:latin typeface="Times New Roman" panose="02020603050405020304" pitchFamily="18" charset="0"/>
              </a:rPr>
              <a:t>уставя</a:t>
            </a:r>
            <a:r>
              <a:rPr lang="ru-RU" altLang="de-CZ" sz="2800" i="1" dirty="0">
                <a:solidFill>
                  <a:srgbClr val="FF0000"/>
                </a:solidFill>
                <a:latin typeface="Times New Roman" panose="02020603050405020304" pitchFamily="18" charset="0"/>
              </a:rPr>
              <a:t> </a:t>
            </a:r>
            <a:r>
              <a:rPr lang="ru-RU" altLang="de-CZ" sz="2800" i="1" dirty="0">
                <a:latin typeface="Times New Roman" panose="02020603050405020304" pitchFamily="18" charset="0"/>
              </a:rPr>
              <a:t>пустые глаза в одну точку</a:t>
            </a:r>
            <a:r>
              <a:rPr lang="ru-RU" altLang="de-CZ" sz="2800" dirty="0">
                <a:latin typeface="Times New Roman" panose="02020603050405020304" pitchFamily="18" charset="0"/>
              </a:rPr>
              <a:t> </a:t>
            </a:r>
            <a:r>
              <a:rPr lang="cs-CZ" altLang="de-CZ" sz="2800" dirty="0">
                <a:latin typeface="Times New Roman" panose="02020603050405020304" pitchFamily="18" charset="0"/>
              </a:rPr>
              <a:t>(</a:t>
            </a:r>
            <a:r>
              <a:rPr lang="ru-RU" altLang="de-CZ" sz="2800" dirty="0">
                <a:latin typeface="Times New Roman" panose="02020603050405020304" pitchFamily="18" charset="0"/>
              </a:rPr>
              <a:t>Горький</a:t>
            </a:r>
            <a:r>
              <a:rPr lang="cs-CZ" altLang="de-CZ" sz="2800" dirty="0">
                <a:latin typeface="Times New Roman" panose="02020603050405020304" pitchFamily="18" charset="0"/>
              </a:rPr>
              <a:t>) </a:t>
            </a:r>
            <a:r>
              <a:rPr lang="ru-RU" altLang="de-CZ" sz="2800" dirty="0">
                <a:latin typeface="Times New Roman" panose="02020603050405020304" pitchFamily="18" charset="0"/>
              </a:rPr>
              <a:t>,</a:t>
            </a:r>
            <a:r>
              <a:rPr lang="cs-CZ" altLang="de-CZ" sz="2800" dirty="0">
                <a:latin typeface="Times New Roman" panose="02020603050405020304" pitchFamily="18" charset="0"/>
              </a:rPr>
              <a:t>Šel k staré své ženě, která seděla u okna, majíc zbytečné ruce položeny na kolenou a prázdný pohled upřený do jednoho bodu</a:t>
            </a:r>
            <a:r>
              <a:rPr lang="cs-CZ" altLang="de-DE" sz="2800" dirty="0">
                <a:latin typeface="Times New Roman" panose="02020603050405020304" pitchFamily="18" charset="0"/>
              </a:rPr>
              <a:t>‘</a:t>
            </a:r>
            <a:r>
              <a:rPr lang="ru-RU" altLang="ja-JP" sz="2800" dirty="0">
                <a:latin typeface="Times New Roman" panose="02020603050405020304" pitchFamily="18" charset="0"/>
              </a:rPr>
              <a:t> </a:t>
            </a:r>
            <a:endParaRPr lang="cs-CZ" altLang="de-CZ" sz="2800" dirty="0">
              <a:latin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Inhaltsplatzhalter 2">
            <a:extLst>
              <a:ext uri="{FF2B5EF4-FFF2-40B4-BE49-F238E27FC236}">
                <a16:creationId xmlns:a16="http://schemas.microsoft.com/office/drawing/2014/main" id="{C30800E3-2484-E215-ABEA-8C3B49778B66}"/>
              </a:ext>
            </a:extLst>
          </p:cNvPr>
          <p:cNvSpPr>
            <a:spLocks noGrp="1" noChangeArrowheads="1"/>
          </p:cNvSpPr>
          <p:nvPr>
            <p:ph idx="1"/>
          </p:nvPr>
        </p:nvSpPr>
        <p:spPr>
          <a:xfrm>
            <a:off x="327025" y="358775"/>
            <a:ext cx="8621713" cy="6272213"/>
          </a:xfrm>
        </p:spPr>
        <p:txBody>
          <a:bodyPr/>
          <a:lstStyle/>
          <a:p>
            <a:pPr marL="414338" indent="-414338">
              <a:buFont typeface="Arial" panose="020B0604020202020204" pitchFamily="34" charset="0"/>
              <a:buChar char="•"/>
            </a:pPr>
            <a:r>
              <a:rPr lang="ru-RU" altLang="de-CZ" sz="2800" dirty="0">
                <a:latin typeface="Times New Roman" panose="02020603050405020304" pitchFamily="18" charset="0"/>
              </a:rPr>
              <a:t>Здесь синтаксически доминирующим глаголом деепричастий </a:t>
            </a:r>
            <a:r>
              <a:rPr lang="ru-RU" altLang="ja-JP" sz="2800" i="1" dirty="0">
                <a:latin typeface="Times New Roman" panose="02020603050405020304" pitchFamily="18" charset="0"/>
              </a:rPr>
              <a:t>положив </a:t>
            </a:r>
            <a:r>
              <a:rPr lang="ru-RU" altLang="ja-JP" sz="2800" dirty="0">
                <a:latin typeface="Times New Roman" panose="02020603050405020304" pitchFamily="18" charset="0"/>
              </a:rPr>
              <a:t>и</a:t>
            </a:r>
            <a:r>
              <a:rPr lang="cs-CZ" altLang="ja-JP" sz="2800" dirty="0">
                <a:latin typeface="Times New Roman" panose="02020603050405020304" pitchFamily="18" charset="0"/>
              </a:rPr>
              <a:t> </a:t>
            </a:r>
            <a:r>
              <a:rPr lang="ru-RU" altLang="ja-JP" sz="2800" i="1" dirty="0" err="1">
                <a:latin typeface="Times New Roman" panose="02020603050405020304" pitchFamily="18" charset="0"/>
              </a:rPr>
              <a:t>уставя</a:t>
            </a:r>
            <a:r>
              <a:rPr lang="ru-RU" altLang="de-CZ" sz="2800" dirty="0">
                <a:latin typeface="Times New Roman" panose="02020603050405020304" pitchFamily="18" charset="0"/>
              </a:rPr>
              <a:t> – действительное причастие </a:t>
            </a:r>
            <a:r>
              <a:rPr lang="ru-RU" altLang="de-CZ" sz="2800" dirty="0" err="1">
                <a:latin typeface="Times New Roman" panose="02020603050405020304" pitchFamily="18" charset="0"/>
              </a:rPr>
              <a:t>прош</a:t>
            </a:r>
            <a:r>
              <a:rPr lang="ru-RU" altLang="de-CZ" sz="2800" dirty="0">
                <a:latin typeface="Times New Roman" panose="02020603050405020304" pitchFamily="18" charset="0"/>
              </a:rPr>
              <a:t>. </a:t>
            </a:r>
            <a:r>
              <a:rPr lang="ru-RU" altLang="de-CZ" sz="2800" dirty="0" err="1">
                <a:latin typeface="Times New Roman" panose="02020603050405020304" pitchFamily="18" charset="0"/>
              </a:rPr>
              <a:t>вр</a:t>
            </a:r>
            <a:r>
              <a:rPr lang="ru-RU" altLang="de-CZ" sz="2800" dirty="0">
                <a:latin typeface="Times New Roman" panose="02020603050405020304" pitchFamily="18" charset="0"/>
              </a:rPr>
              <a:t>. </a:t>
            </a:r>
            <a:r>
              <a:rPr lang="ru-RU" altLang="ja-JP" sz="2800" i="1" dirty="0">
                <a:latin typeface="Times New Roman" panose="02020603050405020304" pitchFamily="18" charset="0"/>
              </a:rPr>
              <a:t>сидевшей</a:t>
            </a:r>
            <a:r>
              <a:rPr lang="cs-CZ" altLang="ja-JP" sz="2800" dirty="0">
                <a:latin typeface="Times New Roman" panose="02020603050405020304" pitchFamily="18" charset="0"/>
              </a:rPr>
              <a:t>,</a:t>
            </a:r>
            <a:r>
              <a:rPr lang="ru-RU" altLang="ja-JP" sz="2800" dirty="0">
                <a:latin typeface="Times New Roman" panose="02020603050405020304" pitchFamily="18" charset="0"/>
              </a:rPr>
              <a:t> которое зависит от номинальной группе </a:t>
            </a:r>
            <a:r>
              <a:rPr lang="ru-RU" altLang="ja-JP" sz="2800" i="1" dirty="0">
                <a:latin typeface="Times New Roman" panose="02020603050405020304" pitchFamily="18" charset="0"/>
              </a:rPr>
              <a:t>старухе</a:t>
            </a:r>
            <a:r>
              <a:rPr lang="cs-CZ" altLang="ja-JP" sz="2800" i="1" dirty="0">
                <a:latin typeface="Times New Roman" panose="02020603050405020304" pitchFamily="18" charset="0"/>
              </a:rPr>
              <a:t>-</a:t>
            </a:r>
            <a:r>
              <a:rPr lang="ru-RU" altLang="ja-JP" sz="2800" i="1" dirty="0">
                <a:latin typeface="Times New Roman" panose="02020603050405020304" pitchFamily="18" charset="0"/>
              </a:rPr>
              <a:t>жене</a:t>
            </a:r>
            <a:r>
              <a:rPr lang="cs-CZ" altLang="ja-JP" sz="2800" dirty="0">
                <a:latin typeface="Times New Roman" panose="02020603050405020304" pitchFamily="18" charset="0"/>
              </a:rPr>
              <a:t>; </a:t>
            </a:r>
            <a:r>
              <a:rPr lang="ru-RU" altLang="ja-JP" sz="2800" dirty="0">
                <a:latin typeface="Times New Roman" panose="02020603050405020304" pitchFamily="18" charset="0"/>
              </a:rPr>
              <a:t>эта группа имплицитное подлежащее причастия и таким путем и деепричастий, однако группа </a:t>
            </a:r>
            <a:r>
              <a:rPr lang="ru-RU" altLang="ja-JP" sz="2800" i="1" dirty="0">
                <a:latin typeface="Times New Roman" panose="02020603050405020304" pitchFamily="18" charset="0"/>
              </a:rPr>
              <a:t>старухе</a:t>
            </a:r>
            <a:r>
              <a:rPr lang="cs-CZ" altLang="ja-JP" sz="2800" i="1" dirty="0">
                <a:latin typeface="Times New Roman" panose="02020603050405020304" pitchFamily="18" charset="0"/>
              </a:rPr>
              <a:t>-</a:t>
            </a:r>
            <a:r>
              <a:rPr lang="ru-RU" altLang="ja-JP" sz="2800" i="1" dirty="0">
                <a:latin typeface="Times New Roman" panose="02020603050405020304" pitchFamily="18" charset="0"/>
              </a:rPr>
              <a:t>жене</a:t>
            </a:r>
            <a:r>
              <a:rPr lang="ru-RU" altLang="ja-JP" sz="2800" dirty="0">
                <a:latin typeface="Times New Roman" panose="02020603050405020304" pitchFamily="18" charset="0"/>
              </a:rPr>
              <a:t> не является подлежащим главной предикации (эту роль восполняет местоимение </a:t>
            </a:r>
            <a:r>
              <a:rPr lang="ru-RU" altLang="ja-JP" sz="2800" i="1" dirty="0">
                <a:latin typeface="Times New Roman" panose="02020603050405020304" pitchFamily="18" charset="0"/>
              </a:rPr>
              <a:t>он</a:t>
            </a:r>
            <a:r>
              <a:rPr lang="ru-RU" altLang="ja-JP" sz="2800" dirty="0">
                <a:latin typeface="Times New Roman" panose="02020603050405020304" pitchFamily="18" charset="0"/>
              </a:rPr>
              <a:t>), но дополнением или обстоятельством направления к глаголу </a:t>
            </a:r>
            <a:r>
              <a:rPr lang="ru-RU" altLang="ja-JP" sz="2800" i="1" dirty="0">
                <a:latin typeface="Times New Roman" panose="02020603050405020304" pitchFamily="18" charset="0"/>
              </a:rPr>
              <a:t>идти</a:t>
            </a:r>
            <a:r>
              <a:rPr lang="ru-RU" altLang="ja-JP" sz="2800" dirty="0">
                <a:latin typeface="Times New Roman" panose="02020603050405020304" pitchFamily="18" charset="0"/>
              </a:rPr>
              <a:t>.</a:t>
            </a:r>
            <a:endParaRPr lang="ru-RU" altLang="de-CZ" sz="2800" dirty="0">
              <a:latin typeface="Times New Roman" panose="02020603050405020304" pitchFamily="18" charset="0"/>
            </a:endParaRPr>
          </a:p>
          <a:p>
            <a:pPr marL="414338" indent="-414338">
              <a:buFont typeface="Arial" panose="020B0604020202020204" pitchFamily="34" charset="0"/>
              <a:buChar char="•"/>
            </a:pPr>
            <a:r>
              <a:rPr lang="ru-RU" altLang="ja-JP" sz="2800" dirty="0">
                <a:latin typeface="Times New Roman" panose="02020603050405020304" pitchFamily="18" charset="0"/>
              </a:rPr>
              <a:t>Конечно, такие довольно сложные структуры не очень распространены, «академическая» РГ </a:t>
            </a:r>
            <a:r>
              <a:rPr lang="cs-CZ" altLang="ja-JP" sz="2800" dirty="0">
                <a:latin typeface="Times New Roman" panose="02020603050405020304" pitchFamily="18" charset="0"/>
              </a:rPr>
              <a:t>(1980, §2107) </a:t>
            </a:r>
            <a:r>
              <a:rPr lang="ru-RU" altLang="ja-JP" sz="2800" dirty="0">
                <a:latin typeface="Times New Roman" panose="02020603050405020304" pitchFamily="18" charset="0"/>
              </a:rPr>
              <a:t>их </a:t>
            </a:r>
            <a:r>
              <a:rPr lang="ru-RU" altLang="de-CZ" sz="2800" dirty="0">
                <a:latin typeface="Times New Roman" panose="02020603050405020304" pitchFamily="18" charset="0"/>
              </a:rPr>
              <a:t>даже, кажется, отвергает (хотя примеры от классиков), авторы говорят о </a:t>
            </a:r>
            <a:r>
              <a:rPr lang="cs-CZ" altLang="ja-JP" sz="2800" dirty="0">
                <a:latin typeface="Times New Roman" panose="02020603050405020304" pitchFamily="18" charset="0"/>
              </a:rPr>
              <a:t>«</a:t>
            </a:r>
            <a:r>
              <a:rPr lang="ru-RU" altLang="ja-JP" sz="2800" dirty="0">
                <a:latin typeface="Times New Roman" panose="02020603050405020304" pitchFamily="18" charset="0"/>
              </a:rPr>
              <a:t>стилистической дефектности</a:t>
            </a:r>
            <a:r>
              <a:rPr lang="cs-CZ" altLang="ja-JP" sz="2800" dirty="0">
                <a:latin typeface="Times New Roman" panose="02020603050405020304" pitchFamily="18" charset="0"/>
              </a:rPr>
              <a:t>»</a:t>
            </a:r>
            <a:r>
              <a:rPr lang="ru-RU" altLang="ja-JP" sz="2800" dirty="0">
                <a:latin typeface="Times New Roman" panose="02020603050405020304" pitchFamily="18" charset="0"/>
              </a:rPr>
              <a:t> такого узуса.</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Inhaltsplatzhalter 2">
            <a:extLst>
              <a:ext uri="{FF2B5EF4-FFF2-40B4-BE49-F238E27FC236}">
                <a16:creationId xmlns:a16="http://schemas.microsoft.com/office/drawing/2014/main" id="{B72F43B2-613A-114D-3413-BB58B0DC060E}"/>
              </a:ext>
            </a:extLst>
          </p:cNvPr>
          <p:cNvSpPr>
            <a:spLocks noGrp="1" noChangeArrowheads="1"/>
          </p:cNvSpPr>
          <p:nvPr>
            <p:ph idx="1"/>
          </p:nvPr>
        </p:nvSpPr>
        <p:spPr>
          <a:xfrm>
            <a:off x="392113" y="358775"/>
            <a:ext cx="8491537" cy="6272213"/>
          </a:xfrm>
        </p:spPr>
        <p:txBody>
          <a:bodyPr/>
          <a:lstStyle/>
          <a:p>
            <a:pPr marL="414338" indent="-414338">
              <a:buFont typeface="Arial" panose="020B0604020202020204" pitchFamily="34" charset="0"/>
              <a:buChar char="•"/>
            </a:pPr>
            <a:r>
              <a:rPr lang="ru-RU" altLang="de-CZ" sz="2800" dirty="0">
                <a:latin typeface="Times New Roman" panose="02020603050405020304" pitchFamily="18" charset="0"/>
              </a:rPr>
              <a:t>Другая ситуация приведенная в </a:t>
            </a:r>
            <a:r>
              <a:rPr lang="cs-CZ" altLang="de-CZ" sz="2800" dirty="0">
                <a:latin typeface="Times New Roman" panose="02020603050405020304" pitchFamily="18" charset="0"/>
              </a:rPr>
              <a:t>PMR</a:t>
            </a:r>
            <a:r>
              <a:rPr lang="ru-RU" altLang="de-CZ" sz="2800" dirty="0">
                <a:latin typeface="Times New Roman" panose="02020603050405020304" pitchFamily="18" charset="0"/>
              </a:rPr>
              <a:t>, это предложение без подлежащего (безличное предложение), которое включает инфинитив, от которого зависит деепричастие. Подлежащего в предложении на поверхности нет:</a:t>
            </a:r>
            <a:endParaRPr lang="cs-CZ" altLang="de-CZ" sz="2800" dirty="0">
              <a:latin typeface="Times New Roman" panose="02020603050405020304" pitchFamily="18" charset="0"/>
            </a:endParaRPr>
          </a:p>
          <a:p>
            <a:pPr marL="414338" indent="-414338">
              <a:buFont typeface="Arial" panose="020B0604020202020204" pitchFamily="34" charset="0"/>
              <a:buChar char="•"/>
            </a:pPr>
            <a:r>
              <a:rPr lang="ru-RU" altLang="de-CZ" sz="2800" i="1" dirty="0">
                <a:latin typeface="Times New Roman" panose="02020603050405020304" pitchFamily="18" charset="0"/>
              </a:rPr>
              <a:t>Возвращаясь домой, надо было переезжать Подкумок вброд </a:t>
            </a:r>
            <a:r>
              <a:rPr lang="ru-RU" altLang="de-CZ" sz="2800" dirty="0">
                <a:latin typeface="Times New Roman" panose="02020603050405020304" pitchFamily="18" charset="0"/>
              </a:rPr>
              <a:t>,</a:t>
            </a:r>
            <a:r>
              <a:rPr lang="cs-CZ" altLang="de-CZ" sz="2800" dirty="0">
                <a:latin typeface="Times New Roman" panose="02020603050405020304" pitchFamily="18" charset="0"/>
              </a:rPr>
              <a:t>Při návratu domů se musel </a:t>
            </a:r>
            <a:r>
              <a:rPr lang="cs-CZ" altLang="de-CZ" sz="2800" dirty="0" err="1">
                <a:latin typeface="Times New Roman" panose="02020603050405020304" pitchFamily="18" charset="0"/>
              </a:rPr>
              <a:t>Podkumok</a:t>
            </a:r>
            <a:r>
              <a:rPr lang="cs-CZ" altLang="de-CZ" sz="2800" dirty="0">
                <a:latin typeface="Times New Roman" panose="02020603050405020304" pitchFamily="18" charset="0"/>
              </a:rPr>
              <a:t> [jihoruská řeka] přebrodit</a:t>
            </a:r>
            <a:r>
              <a:rPr lang="cs-CZ" altLang="de-DE" sz="2800" dirty="0">
                <a:latin typeface="Times New Roman" panose="02020603050405020304" pitchFamily="18" charset="0"/>
              </a:rPr>
              <a:t>‘</a:t>
            </a:r>
            <a:r>
              <a:rPr lang="cs-CZ" altLang="de-CZ" sz="2800" dirty="0">
                <a:latin typeface="Times New Roman" panose="02020603050405020304" pitchFamily="18" charset="0"/>
              </a:rPr>
              <a:t>, </a:t>
            </a:r>
            <a:r>
              <a:rPr lang="ru-RU" altLang="de-CZ" sz="2800" i="1" dirty="0">
                <a:latin typeface="Times New Roman" panose="02020603050405020304" pitchFamily="18" charset="0"/>
              </a:rPr>
              <a:t>В этом можно убедиться, проделав простой опыт</a:t>
            </a:r>
            <a:r>
              <a:rPr lang="ru-RU" altLang="de-CZ" sz="2800" dirty="0">
                <a:latin typeface="Times New Roman" panose="02020603050405020304" pitchFamily="18" charset="0"/>
              </a:rPr>
              <a:t> ,</a:t>
            </a:r>
            <a:r>
              <a:rPr lang="cs-CZ" altLang="de-CZ" sz="2800" dirty="0">
                <a:latin typeface="Times New Roman" panose="02020603050405020304" pitchFamily="18" charset="0"/>
              </a:rPr>
              <a:t>O tom se lze přesvědčit, vykoná-li se prostý pokus / O tom se můžeme přesvědčit, vykonáme-li...</a:t>
            </a:r>
            <a:r>
              <a:rPr lang="cs-CZ" altLang="de-DE" sz="2800" dirty="0">
                <a:latin typeface="Times New Roman" panose="02020603050405020304" pitchFamily="18" charset="0"/>
              </a:rPr>
              <a:t>‘</a:t>
            </a:r>
            <a:r>
              <a:rPr lang="cs-CZ" altLang="de-CZ" sz="2800" dirty="0">
                <a:latin typeface="Times New Roman" panose="02020603050405020304" pitchFamily="18" charset="0"/>
              </a:rPr>
              <a:t>, </a:t>
            </a:r>
            <a:r>
              <a:rPr lang="ru-RU" altLang="de-CZ" sz="2800" i="1" dirty="0">
                <a:latin typeface="Times New Roman" panose="02020603050405020304" pitchFamily="18" charset="0"/>
              </a:rPr>
              <a:t>Готовясь к докладу, надо подумать об использовании наглядных пособий</a:t>
            </a:r>
            <a:r>
              <a:rPr lang="ru-RU" altLang="de-CZ" sz="2800" dirty="0">
                <a:latin typeface="Times New Roman" panose="02020603050405020304" pitchFamily="18" charset="0"/>
              </a:rPr>
              <a:t> ,</a:t>
            </a:r>
            <a:r>
              <a:rPr lang="cs-CZ" altLang="de-CZ" sz="2800" dirty="0">
                <a:latin typeface="Times New Roman" panose="02020603050405020304" pitchFamily="18" charset="0"/>
              </a:rPr>
              <a:t>Při přípravě na přednášku musí člověk / musíme uvážit využití názorných pomůcek</a:t>
            </a:r>
            <a:r>
              <a:rPr lang="cs-CZ" altLang="de-DE" sz="2800" dirty="0">
                <a:latin typeface="Times New Roman" panose="02020603050405020304" pitchFamily="18" charset="0"/>
              </a:rPr>
              <a:t>‘</a:t>
            </a:r>
            <a:r>
              <a:rPr lang="cs-CZ" altLang="de-CZ" sz="2800" dirty="0">
                <a:latin typeface="Times New Roman" panose="02020603050405020304" pitchFamily="18" charset="0"/>
              </a:rPr>
              <a:t>,  </a:t>
            </a:r>
            <a:endParaRPr lang="de-DE" altLang="de-CZ" sz="2800" dirty="0">
              <a:latin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Inhaltsplatzhalter 2">
            <a:extLst>
              <a:ext uri="{FF2B5EF4-FFF2-40B4-BE49-F238E27FC236}">
                <a16:creationId xmlns:a16="http://schemas.microsoft.com/office/drawing/2014/main" id="{D92B8EEA-0E2A-01DC-5911-528661D4AD2A}"/>
              </a:ext>
            </a:extLst>
          </p:cNvPr>
          <p:cNvSpPr>
            <a:spLocks noGrp="1" noChangeArrowheads="1"/>
          </p:cNvSpPr>
          <p:nvPr>
            <p:ph idx="1"/>
          </p:nvPr>
        </p:nvSpPr>
        <p:spPr>
          <a:xfrm>
            <a:off x="392113" y="358775"/>
            <a:ext cx="8491537" cy="6272213"/>
          </a:xfrm>
        </p:spPr>
        <p:txBody>
          <a:bodyPr/>
          <a:lstStyle/>
          <a:p>
            <a:pPr marL="414338" indent="-414338">
              <a:buFont typeface="Arial" panose="020B0604020202020204" pitchFamily="34" charset="0"/>
              <a:buChar char="•"/>
            </a:pPr>
            <a:r>
              <a:rPr lang="ru-RU" altLang="de-CZ" sz="2800" i="1">
                <a:latin typeface="Times New Roman" panose="02020603050405020304" pitchFamily="18" charset="0"/>
              </a:rPr>
              <a:t>Было предложено уйти, не дожидаясь рассвета</a:t>
            </a:r>
            <a:r>
              <a:rPr lang="ru-RU" altLang="de-CZ" sz="2800">
                <a:latin typeface="Times New Roman" panose="02020603050405020304" pitchFamily="18" charset="0"/>
              </a:rPr>
              <a:t> ,</a:t>
            </a:r>
            <a:r>
              <a:rPr lang="cs-CZ" altLang="de-CZ" sz="2800">
                <a:latin typeface="Times New Roman" panose="02020603050405020304" pitchFamily="18" charset="0"/>
              </a:rPr>
              <a:t>Bylo navrženo odejít a nečekat až do svítání</a:t>
            </a:r>
            <a:r>
              <a:rPr lang="cs-CZ" altLang="de-DE" sz="2800">
                <a:latin typeface="Times New Roman" panose="02020603050405020304" pitchFamily="18" charset="0"/>
              </a:rPr>
              <a:t>‘</a:t>
            </a:r>
            <a:r>
              <a:rPr lang="cs-CZ" altLang="de-CZ" sz="2800">
                <a:latin typeface="Times New Roman" panose="02020603050405020304" pitchFamily="18" charset="0"/>
              </a:rPr>
              <a:t>. </a:t>
            </a:r>
            <a:endParaRPr lang="ru-RU" altLang="de-CZ" sz="2800">
              <a:latin typeface="Times New Roman" panose="02020603050405020304" pitchFamily="18" charset="0"/>
            </a:endParaRPr>
          </a:p>
          <a:p>
            <a:pPr marL="414338" indent="-414338">
              <a:buFont typeface="Arial" panose="020B0604020202020204" pitchFamily="34" charset="0"/>
              <a:buChar char="•"/>
            </a:pPr>
            <a:r>
              <a:rPr lang="ru-RU" altLang="de-CZ" sz="2800">
                <a:latin typeface="Times New Roman" panose="02020603050405020304" pitchFamily="18" charset="0"/>
              </a:rPr>
              <a:t>Этот тип более распространен, чем первый.</a:t>
            </a:r>
          </a:p>
          <a:p>
            <a:pPr marL="414338" indent="-414338">
              <a:buFont typeface="Arial" panose="020B0604020202020204" pitchFamily="34" charset="0"/>
              <a:buChar char="•"/>
            </a:pPr>
            <a:r>
              <a:rPr lang="cs-CZ" altLang="de-CZ" sz="2800">
                <a:latin typeface="Times New Roman" panose="02020603050405020304" pitchFamily="18" charset="0"/>
              </a:rPr>
              <a:t>PMR (2: 310) </a:t>
            </a:r>
            <a:r>
              <a:rPr lang="ru-RU" altLang="de-CZ" sz="2800">
                <a:latin typeface="Times New Roman" panose="02020603050405020304" pitchFamily="18" charset="0"/>
              </a:rPr>
              <a:t>утверждает</a:t>
            </a:r>
            <a:r>
              <a:rPr lang="cs-CZ" altLang="de-CZ" sz="2800">
                <a:latin typeface="Times New Roman" panose="02020603050405020304" pitchFamily="18" charset="0"/>
              </a:rPr>
              <a:t>: „Nesprávné by bylo užití přechodníku v jednočlenné konstrukci neobsahující infinitiv (např. </a:t>
            </a:r>
            <a:r>
              <a:rPr lang="cs-CZ" altLang="de-CZ" sz="2800" i="1">
                <a:latin typeface="Times New Roman" panose="02020603050405020304" pitchFamily="18" charset="0"/>
              </a:rPr>
              <a:t>*</a:t>
            </a:r>
            <a:r>
              <a:rPr lang="ru-RU" altLang="de-CZ" sz="2800" i="1">
                <a:latin typeface="Times New Roman" panose="02020603050405020304" pitchFamily="18" charset="0"/>
              </a:rPr>
              <a:t>Подходя к лесу, мне стало холодно</a:t>
            </a:r>
            <a:r>
              <a:rPr lang="cs-CZ" altLang="de-CZ" sz="2800">
                <a:latin typeface="Times New Roman" panose="02020603050405020304" pitchFamily="18" charset="0"/>
              </a:rPr>
              <a:t>) a také v dvojčlenné konstrukci pasivní, neboť zde jsou činitelé obou dějů různí (</a:t>
            </a:r>
            <a:r>
              <a:rPr lang="cs-CZ" altLang="de-CZ" sz="2800" i="1">
                <a:latin typeface="Times New Roman" panose="02020603050405020304" pitchFamily="18" charset="0"/>
              </a:rPr>
              <a:t>*</a:t>
            </a:r>
            <a:r>
              <a:rPr lang="ru-RU" altLang="de-CZ" sz="2800" i="1">
                <a:latin typeface="Times New Roman" panose="02020603050405020304" pitchFamily="18" charset="0"/>
              </a:rPr>
              <a:t>Получив тяжёлую рану, солдат</a:t>
            </a:r>
            <a:r>
              <a:rPr lang="de-DE" altLang="de-CZ" sz="2800">
                <a:latin typeface="Times New Roman" panose="02020603050405020304" pitchFamily="18" charset="0"/>
              </a:rPr>
              <a:t> </a:t>
            </a:r>
            <a:r>
              <a:rPr lang="ru-RU" altLang="de-CZ" sz="2800" i="1">
                <a:latin typeface="Times New Roman" panose="02020603050405020304" pitchFamily="18" charset="0"/>
              </a:rPr>
              <a:t>был спасен товарищами </a:t>
            </a:r>
            <a:r>
              <a:rPr lang="ru-RU" altLang="de-CZ" sz="2800">
                <a:latin typeface="Times New Roman" panose="02020603050405020304" pitchFamily="18" charset="0"/>
              </a:rPr>
              <a:t>–</a:t>
            </a:r>
            <a:r>
              <a:rPr lang="cs-CZ" altLang="de-CZ" sz="2800">
                <a:latin typeface="Times New Roman" panose="02020603050405020304" pitchFamily="18" charset="0"/>
              </a:rPr>
              <a:t> činitel děje </a:t>
            </a:r>
            <a:r>
              <a:rPr lang="ru-RU" altLang="de-CZ" sz="2800" i="1">
                <a:latin typeface="Times New Roman" panose="02020603050405020304" pitchFamily="18" charset="0"/>
              </a:rPr>
              <a:t>получив</a:t>
            </a:r>
            <a:r>
              <a:rPr lang="ru-RU" altLang="de-CZ" sz="2800">
                <a:latin typeface="Times New Roman" panose="02020603050405020304" pitchFamily="18" charset="0"/>
              </a:rPr>
              <a:t> </a:t>
            </a:r>
            <a:r>
              <a:rPr lang="cs-CZ" altLang="de-CZ" sz="2800">
                <a:latin typeface="Times New Roman" panose="02020603050405020304" pitchFamily="18" charset="0"/>
              </a:rPr>
              <a:t>je voják, činitel děje </a:t>
            </a:r>
            <a:r>
              <a:rPr lang="ru-RU" altLang="de-CZ" sz="2800" i="1">
                <a:latin typeface="Times New Roman" panose="02020603050405020304" pitchFamily="18" charset="0"/>
              </a:rPr>
              <a:t>был спасён </a:t>
            </a:r>
            <a:r>
              <a:rPr lang="cs-CZ" altLang="de-CZ" sz="2800">
                <a:latin typeface="Times New Roman" panose="02020603050405020304" pitchFamily="18" charset="0"/>
              </a:rPr>
              <a:t>jsou jeho druhové</a:t>
            </a:r>
            <a:r>
              <a:rPr lang="ru-RU" altLang="de-CZ" sz="2800">
                <a:latin typeface="Times New Roman" panose="02020603050405020304" pitchFamily="18" charset="0"/>
              </a:rPr>
              <a:t>)</a:t>
            </a:r>
            <a:r>
              <a:rPr lang="cs-CZ" altLang="de-DE" sz="2800">
                <a:latin typeface="Times New Roman" panose="02020603050405020304" pitchFamily="18" charset="0"/>
              </a:rPr>
              <a:t>“</a:t>
            </a:r>
            <a:endParaRPr lang="cs-CZ" altLang="de-CZ" sz="2800">
              <a:latin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Inhaltsplatzhalter 2">
            <a:extLst>
              <a:ext uri="{FF2B5EF4-FFF2-40B4-BE49-F238E27FC236}">
                <a16:creationId xmlns:a16="http://schemas.microsoft.com/office/drawing/2014/main" id="{A931F25C-8C86-6B62-07EC-D2737BF23C94}"/>
              </a:ext>
            </a:extLst>
          </p:cNvPr>
          <p:cNvSpPr>
            <a:spLocks noGrp="1" noChangeArrowheads="1"/>
          </p:cNvSpPr>
          <p:nvPr>
            <p:ph idx="1"/>
          </p:nvPr>
        </p:nvSpPr>
        <p:spPr>
          <a:xfrm>
            <a:off x="293688" y="260350"/>
            <a:ext cx="8670925" cy="6408738"/>
          </a:xfrm>
        </p:spPr>
        <p:txBody>
          <a:bodyPr/>
          <a:lstStyle/>
          <a:p>
            <a:pPr marL="414338" indent="-414338">
              <a:buFont typeface="Arial" panose="020B0604020202020204" pitchFamily="34" charset="0"/>
              <a:buChar char="•"/>
            </a:pPr>
            <a:r>
              <a:rPr lang="ru-RU" altLang="de-CZ" sz="2800">
                <a:latin typeface="Times New Roman" panose="02020603050405020304" pitchFamily="18" charset="0"/>
              </a:rPr>
              <a:t>Подобно пишет «академическая» РГ </a:t>
            </a:r>
            <a:r>
              <a:rPr lang="cs-CZ" altLang="de-CZ" sz="2800">
                <a:latin typeface="Times New Roman" panose="02020603050405020304" pitchFamily="18" charset="0"/>
              </a:rPr>
              <a:t>(1980, §2105):</a:t>
            </a:r>
            <a:endParaRPr lang="ru-RU" altLang="de-CZ" sz="2800">
              <a:latin typeface="Times New Roman" panose="02020603050405020304" pitchFamily="18" charset="0"/>
            </a:endParaRPr>
          </a:p>
          <a:p>
            <a:pPr marL="414338" indent="-414338">
              <a:buFont typeface="Arial" panose="020B0604020202020204" pitchFamily="34" charset="0"/>
              <a:buChar char="•"/>
            </a:pPr>
            <a:r>
              <a:rPr lang="cs-CZ" altLang="de-CZ" sz="2800">
                <a:latin typeface="Times New Roman" panose="02020603050405020304" pitchFamily="18" charset="0"/>
              </a:rPr>
              <a:t>«</a:t>
            </a:r>
            <a:r>
              <a:rPr lang="ru-RU" altLang="de-CZ" sz="2800">
                <a:latin typeface="Times New Roman" panose="02020603050405020304" pitchFamily="18" charset="0"/>
              </a:rPr>
              <a:t>В пассивных конструкциях типа </a:t>
            </a:r>
            <a:r>
              <a:rPr lang="ru-RU" altLang="de-CZ" sz="2800" i="1">
                <a:latin typeface="Times New Roman" panose="02020603050405020304" pitchFamily="18" charset="0"/>
              </a:rPr>
              <a:t>Получив</a:t>
            </a:r>
            <a:r>
              <a:rPr lang="ru-RU" altLang="de-CZ" sz="2800">
                <a:latin typeface="Times New Roman" panose="02020603050405020304" pitchFamily="18" charset="0"/>
              </a:rPr>
              <a:t> </a:t>
            </a:r>
            <a:r>
              <a:rPr lang="ru-RU" altLang="de-CZ" sz="2800" i="1">
                <a:latin typeface="Times New Roman" panose="02020603050405020304" pitchFamily="18" charset="0"/>
              </a:rPr>
              <a:t>большое</a:t>
            </a:r>
            <a:r>
              <a:rPr lang="ru-RU" altLang="de-CZ" sz="2800">
                <a:latin typeface="Times New Roman" panose="02020603050405020304" pitchFamily="18" charset="0"/>
              </a:rPr>
              <a:t> </a:t>
            </a:r>
            <a:r>
              <a:rPr lang="ru-RU" altLang="de-CZ" sz="2800" i="1">
                <a:latin typeface="Times New Roman" panose="02020603050405020304" pitchFamily="18" charset="0"/>
              </a:rPr>
              <a:t>количество</a:t>
            </a:r>
            <a:r>
              <a:rPr lang="ru-RU" altLang="de-CZ" sz="2800">
                <a:latin typeface="Times New Roman" panose="02020603050405020304" pitchFamily="18" charset="0"/>
              </a:rPr>
              <a:t> </a:t>
            </a:r>
            <a:r>
              <a:rPr lang="ru-RU" altLang="de-CZ" sz="2800" i="1">
                <a:latin typeface="Times New Roman" panose="02020603050405020304" pitchFamily="18" charset="0"/>
              </a:rPr>
              <a:t>пробоин</a:t>
            </a:r>
            <a:r>
              <a:rPr lang="ru-RU" altLang="de-CZ" sz="2800">
                <a:latin typeface="Times New Roman" panose="02020603050405020304" pitchFamily="18" charset="0"/>
              </a:rPr>
              <a:t>, </a:t>
            </a:r>
            <a:r>
              <a:rPr lang="ru-RU" altLang="de-CZ" sz="2800" i="1">
                <a:latin typeface="Times New Roman" panose="02020603050405020304" pitchFamily="18" charset="0"/>
              </a:rPr>
              <a:t>танк</a:t>
            </a:r>
            <a:r>
              <a:rPr lang="ru-RU" altLang="de-CZ" sz="2800">
                <a:latin typeface="Times New Roman" panose="02020603050405020304" pitchFamily="18" charset="0"/>
              </a:rPr>
              <a:t> </a:t>
            </a:r>
            <a:r>
              <a:rPr lang="ru-RU" altLang="de-CZ" sz="2800" i="1">
                <a:latin typeface="Times New Roman" panose="02020603050405020304" pitchFamily="18" charset="0"/>
              </a:rPr>
              <a:t>был</a:t>
            </a:r>
            <a:r>
              <a:rPr lang="ru-RU" altLang="de-CZ" sz="2800">
                <a:latin typeface="Times New Roman" panose="02020603050405020304" pitchFamily="18" charset="0"/>
              </a:rPr>
              <a:t> </a:t>
            </a:r>
            <a:r>
              <a:rPr lang="ru-RU" altLang="de-CZ" sz="2800" i="1">
                <a:latin typeface="Times New Roman" panose="02020603050405020304" pitchFamily="18" charset="0"/>
              </a:rPr>
              <a:t>подожжен</a:t>
            </a:r>
            <a:r>
              <a:rPr lang="ru-RU" altLang="de-CZ" sz="2800">
                <a:latin typeface="Times New Roman" panose="02020603050405020304" pitchFamily="18" charset="0"/>
              </a:rPr>
              <a:t> (газ.); </a:t>
            </a:r>
            <a:r>
              <a:rPr lang="ru-RU" altLang="de-CZ" sz="2800" i="1">
                <a:latin typeface="Times New Roman" panose="02020603050405020304" pitchFamily="18" charset="0"/>
              </a:rPr>
              <a:t>Пройдя</a:t>
            </a:r>
            <a:r>
              <a:rPr lang="ru-RU" altLang="de-CZ" sz="2800">
                <a:latin typeface="Times New Roman" panose="02020603050405020304" pitchFamily="18" charset="0"/>
              </a:rPr>
              <a:t> </a:t>
            </a:r>
            <a:r>
              <a:rPr lang="ru-RU" altLang="de-CZ" sz="2800" i="1">
                <a:latin typeface="Times New Roman" panose="02020603050405020304" pitchFamily="18" charset="0"/>
              </a:rPr>
              <a:t>в</a:t>
            </a:r>
            <a:r>
              <a:rPr lang="ru-RU" altLang="de-CZ" sz="2800">
                <a:latin typeface="Times New Roman" panose="02020603050405020304" pitchFamily="18" charset="0"/>
              </a:rPr>
              <a:t> </a:t>
            </a:r>
            <a:r>
              <a:rPr lang="ru-RU" altLang="de-CZ" sz="2800" i="1">
                <a:latin typeface="Times New Roman" panose="02020603050405020304" pitchFamily="18" charset="0"/>
              </a:rPr>
              <a:t>космосе</a:t>
            </a:r>
            <a:r>
              <a:rPr lang="ru-RU" altLang="de-CZ" sz="2800">
                <a:latin typeface="Times New Roman" panose="02020603050405020304" pitchFamily="18" charset="0"/>
              </a:rPr>
              <a:t> </a:t>
            </a:r>
            <a:r>
              <a:rPr lang="ru-RU" altLang="de-CZ" sz="2800" i="1">
                <a:latin typeface="Times New Roman" panose="02020603050405020304" pitchFamily="18" charset="0"/>
              </a:rPr>
              <a:t>сотни</a:t>
            </a:r>
            <a:r>
              <a:rPr lang="ru-RU" altLang="de-CZ" sz="2800">
                <a:latin typeface="Times New Roman" panose="02020603050405020304" pitchFamily="18" charset="0"/>
              </a:rPr>
              <a:t> </a:t>
            </a:r>
            <a:r>
              <a:rPr lang="ru-RU" altLang="de-CZ" sz="2800" i="1">
                <a:latin typeface="Times New Roman" panose="02020603050405020304" pitchFamily="18" charset="0"/>
              </a:rPr>
              <a:t>тысяч</a:t>
            </a:r>
            <a:r>
              <a:rPr lang="ru-RU" altLang="de-CZ" sz="2800">
                <a:latin typeface="Times New Roman" panose="02020603050405020304" pitchFamily="18" charset="0"/>
              </a:rPr>
              <a:t> </a:t>
            </a:r>
            <a:r>
              <a:rPr lang="ru-RU" altLang="de-CZ" sz="2800" i="1">
                <a:latin typeface="Times New Roman" panose="02020603050405020304" pitchFamily="18" charset="0"/>
              </a:rPr>
              <a:t>километров</a:t>
            </a:r>
            <a:r>
              <a:rPr lang="ru-RU" altLang="de-CZ" sz="2800">
                <a:latin typeface="Times New Roman" panose="02020603050405020304" pitchFamily="18" charset="0"/>
              </a:rPr>
              <a:t>, </a:t>
            </a:r>
            <a:r>
              <a:rPr lang="ru-RU" altLang="de-CZ" sz="2800" i="1">
                <a:latin typeface="Times New Roman" panose="02020603050405020304" pitchFamily="18" charset="0"/>
              </a:rPr>
              <a:t>сигналы</a:t>
            </a:r>
            <a:r>
              <a:rPr lang="ru-RU" altLang="de-CZ" sz="2800">
                <a:latin typeface="Times New Roman" panose="02020603050405020304" pitchFamily="18" charset="0"/>
              </a:rPr>
              <a:t> </a:t>
            </a:r>
            <a:r>
              <a:rPr lang="ru-RU" altLang="de-CZ" sz="2800" i="1">
                <a:latin typeface="Times New Roman" panose="02020603050405020304" pitchFamily="18" charset="0"/>
              </a:rPr>
              <a:t>были</a:t>
            </a:r>
            <a:r>
              <a:rPr lang="ru-RU" altLang="de-CZ" sz="2800">
                <a:latin typeface="Times New Roman" panose="02020603050405020304" pitchFamily="18" charset="0"/>
              </a:rPr>
              <a:t> </a:t>
            </a:r>
            <a:r>
              <a:rPr lang="ru-RU" altLang="de-CZ" sz="2800" i="1">
                <a:latin typeface="Times New Roman" panose="02020603050405020304" pitchFamily="18" charset="0"/>
              </a:rPr>
              <a:t>уверенно</a:t>
            </a:r>
            <a:r>
              <a:rPr lang="ru-RU" altLang="de-CZ" sz="2800">
                <a:latin typeface="Times New Roman" panose="02020603050405020304" pitchFamily="18" charset="0"/>
              </a:rPr>
              <a:t> </a:t>
            </a:r>
            <a:r>
              <a:rPr lang="ru-RU" altLang="de-CZ" sz="2800" i="1">
                <a:latin typeface="Times New Roman" panose="02020603050405020304" pitchFamily="18" charset="0"/>
              </a:rPr>
              <a:t>приняты</a:t>
            </a:r>
            <a:r>
              <a:rPr lang="ru-RU" altLang="de-CZ" sz="2800">
                <a:latin typeface="Times New Roman" panose="02020603050405020304" pitchFamily="18" charset="0"/>
              </a:rPr>
              <a:t> </a:t>
            </a:r>
            <a:r>
              <a:rPr lang="ru-RU" altLang="de-CZ" sz="2800" i="1">
                <a:latin typeface="Times New Roman" panose="02020603050405020304" pitchFamily="18" charset="0"/>
              </a:rPr>
              <a:t>обсерваторией</a:t>
            </a:r>
            <a:r>
              <a:rPr lang="ru-RU" altLang="de-CZ" sz="2800">
                <a:latin typeface="Times New Roman" panose="02020603050405020304" pitchFamily="18" charset="0"/>
              </a:rPr>
              <a:t> (журн.) деепричастие относится к подлежащему, означающему одновременно и субъект состояния, и объект действия; этим объясняется </a:t>
            </a:r>
            <a:r>
              <a:rPr lang="ru-RU" altLang="de-CZ" sz="2800" u="sng">
                <a:latin typeface="Times New Roman" panose="02020603050405020304" pitchFamily="18" charset="0"/>
              </a:rPr>
              <a:t>ненормативность</a:t>
            </a:r>
            <a:r>
              <a:rPr lang="ru-RU" altLang="de-CZ" sz="2800">
                <a:latin typeface="Times New Roman" panose="02020603050405020304" pitchFamily="18" charset="0"/>
              </a:rPr>
              <a:t> деепричастных оборотов в таких конструкциях.</a:t>
            </a:r>
            <a:r>
              <a:rPr lang="cs-CZ" altLang="de-CZ" sz="2800">
                <a:latin typeface="Times New Roman" panose="02020603050405020304" pitchFamily="18" charset="0"/>
              </a:rPr>
              <a:t>» - «</a:t>
            </a:r>
            <a:r>
              <a:rPr lang="ru-RU" altLang="de-CZ" sz="2800" u="sng">
                <a:latin typeface="Times New Roman" panose="02020603050405020304" pitchFamily="18" charset="0"/>
              </a:rPr>
              <a:t>Не отвечают литературной норме </a:t>
            </a:r>
            <a:r>
              <a:rPr lang="ru-RU" altLang="de-CZ" sz="2800">
                <a:latin typeface="Times New Roman" panose="02020603050405020304" pitchFamily="18" charset="0"/>
              </a:rPr>
              <a:t>и деепричастия в таких не подлежащно-сказуемостных предложениях с дат. п. или вин. п. с субъектным значением, в состав которых не входит инфинитив:</a:t>
            </a:r>
            <a:r>
              <a:rPr lang="cs-CZ" altLang="de-CZ" sz="2800">
                <a:latin typeface="Times New Roman" panose="02020603050405020304" pitchFamily="18" charset="0"/>
              </a:rPr>
              <a:t> </a:t>
            </a:r>
            <a:r>
              <a:rPr lang="ru-RU" altLang="de-CZ" sz="2800" i="1">
                <a:latin typeface="Times New Roman" panose="02020603050405020304" pitchFamily="18" charset="0"/>
              </a:rPr>
              <a:t>Выполняя</a:t>
            </a:r>
            <a:r>
              <a:rPr lang="ru-RU" altLang="de-CZ" sz="2800">
                <a:latin typeface="Times New Roman" panose="02020603050405020304" pitchFamily="18" charset="0"/>
              </a:rPr>
              <a:t> </a:t>
            </a:r>
            <a:r>
              <a:rPr lang="ru-RU" altLang="de-CZ" sz="2800" i="1">
                <a:latin typeface="Times New Roman" panose="02020603050405020304" pitchFamily="18" charset="0"/>
              </a:rPr>
              <a:t>это</a:t>
            </a:r>
            <a:r>
              <a:rPr lang="ru-RU" altLang="de-CZ" sz="2800">
                <a:latin typeface="Times New Roman" panose="02020603050405020304" pitchFamily="18" charset="0"/>
              </a:rPr>
              <a:t> </a:t>
            </a:r>
            <a:r>
              <a:rPr lang="ru-RU" altLang="de-CZ" sz="2800" i="1">
                <a:latin typeface="Times New Roman" panose="02020603050405020304" pitchFamily="18" charset="0"/>
              </a:rPr>
              <a:t>поручение</a:t>
            </a:r>
            <a:r>
              <a:rPr lang="ru-RU" altLang="de-CZ" sz="2800">
                <a:latin typeface="Times New Roman" panose="02020603050405020304" pitchFamily="18" charset="0"/>
              </a:rPr>
              <a:t>, </a:t>
            </a:r>
            <a:r>
              <a:rPr lang="ru-RU" altLang="de-CZ" sz="2800" i="1">
                <a:latin typeface="Times New Roman" panose="02020603050405020304" pitchFamily="18" charset="0"/>
              </a:rPr>
              <a:t>ему</a:t>
            </a:r>
            <a:r>
              <a:rPr lang="ru-RU" altLang="de-CZ" sz="2800">
                <a:latin typeface="Times New Roman" panose="02020603050405020304" pitchFamily="18" charset="0"/>
              </a:rPr>
              <a:t> </a:t>
            </a:r>
            <a:r>
              <a:rPr lang="ru-RU" altLang="de-CZ" sz="2800" i="1">
                <a:latin typeface="Times New Roman" panose="02020603050405020304" pitchFamily="18" charset="0"/>
              </a:rPr>
              <a:t>не</a:t>
            </a:r>
            <a:r>
              <a:rPr lang="ru-RU" altLang="de-CZ" sz="2800">
                <a:latin typeface="Times New Roman" panose="02020603050405020304" pitchFamily="18" charset="0"/>
              </a:rPr>
              <a:t> </a:t>
            </a:r>
            <a:r>
              <a:rPr lang="ru-RU" altLang="de-CZ" sz="2800" i="1">
                <a:latin typeface="Times New Roman" panose="02020603050405020304" pitchFamily="18" charset="0"/>
              </a:rPr>
              <a:t>хотелось</a:t>
            </a:r>
            <a:r>
              <a:rPr lang="ru-RU" altLang="de-CZ" sz="2800">
                <a:latin typeface="Times New Roman" panose="02020603050405020304" pitchFamily="18" charset="0"/>
              </a:rPr>
              <a:t> </a:t>
            </a:r>
            <a:r>
              <a:rPr lang="ru-RU" altLang="de-CZ" sz="2800" i="1">
                <a:latin typeface="Times New Roman" panose="02020603050405020304" pitchFamily="18" charset="0"/>
              </a:rPr>
              <a:t>огласки</a:t>
            </a:r>
            <a:r>
              <a:rPr lang="ru-RU" altLang="de-CZ" sz="2800">
                <a:latin typeface="Times New Roman" panose="02020603050405020304" pitchFamily="18" charset="0"/>
              </a:rPr>
              <a:t>; </a:t>
            </a:r>
            <a:endParaRPr lang="cs-CZ" altLang="de-CZ" sz="2800">
              <a:latin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Inhaltsplatzhalter 2">
            <a:extLst>
              <a:ext uri="{FF2B5EF4-FFF2-40B4-BE49-F238E27FC236}">
                <a16:creationId xmlns:a16="http://schemas.microsoft.com/office/drawing/2014/main" id="{3E3BEFC0-904B-29F8-748A-030CEB125729}"/>
              </a:ext>
            </a:extLst>
          </p:cNvPr>
          <p:cNvSpPr>
            <a:spLocks noGrp="1" noChangeArrowheads="1"/>
          </p:cNvSpPr>
          <p:nvPr>
            <p:ph idx="1"/>
          </p:nvPr>
        </p:nvSpPr>
        <p:spPr>
          <a:xfrm>
            <a:off x="179388" y="260350"/>
            <a:ext cx="8785225" cy="6205538"/>
          </a:xfrm>
        </p:spPr>
        <p:txBody>
          <a:bodyPr/>
          <a:lstStyle/>
          <a:p>
            <a:pPr marL="414338" indent="-414338">
              <a:buFont typeface="Arial" panose="020B0604020202020204" pitchFamily="34" charset="0"/>
              <a:buChar char="•"/>
            </a:pPr>
            <a:r>
              <a:rPr lang="ru-RU" altLang="de-CZ" sz="2800" i="1" dirty="0">
                <a:latin typeface="Times New Roman" panose="02020603050405020304" pitchFamily="18" charset="0"/>
              </a:rPr>
              <a:t>Возглавляя</a:t>
            </a:r>
            <a:r>
              <a:rPr lang="ru-RU" altLang="de-CZ" sz="2800" dirty="0">
                <a:latin typeface="Times New Roman" panose="02020603050405020304" pitchFamily="18" charset="0"/>
              </a:rPr>
              <a:t> </a:t>
            </a:r>
            <a:r>
              <a:rPr lang="ru-RU" altLang="de-CZ" sz="2800" i="1" dirty="0">
                <a:latin typeface="Times New Roman" panose="02020603050405020304" pitchFamily="18" charset="0"/>
              </a:rPr>
              <a:t>большой</a:t>
            </a:r>
            <a:r>
              <a:rPr lang="ru-RU" altLang="de-CZ" sz="2800" dirty="0">
                <a:latin typeface="Times New Roman" panose="02020603050405020304" pitchFamily="18" charset="0"/>
              </a:rPr>
              <a:t> </a:t>
            </a:r>
            <a:r>
              <a:rPr lang="ru-RU" altLang="de-CZ" sz="2800" i="1" dirty="0">
                <a:latin typeface="Times New Roman" panose="02020603050405020304" pitchFamily="18" charset="0"/>
              </a:rPr>
              <a:t>коллектив</a:t>
            </a:r>
            <a:r>
              <a:rPr lang="ru-RU" altLang="de-CZ" sz="2800" dirty="0">
                <a:latin typeface="Times New Roman" panose="02020603050405020304" pitchFamily="18" charset="0"/>
              </a:rPr>
              <a:t> </a:t>
            </a:r>
            <a:r>
              <a:rPr lang="ru-RU" altLang="de-CZ" sz="2800" i="1" dirty="0">
                <a:latin typeface="Times New Roman" panose="02020603050405020304" pitchFamily="18" charset="0"/>
              </a:rPr>
              <a:t>рабочих</a:t>
            </a:r>
            <a:r>
              <a:rPr lang="ru-RU" altLang="de-CZ" sz="2800" dirty="0">
                <a:latin typeface="Times New Roman" panose="02020603050405020304" pitchFamily="18" charset="0"/>
              </a:rPr>
              <a:t>, </a:t>
            </a:r>
            <a:r>
              <a:rPr lang="ru-RU" altLang="de-CZ" sz="2800" i="1" dirty="0">
                <a:latin typeface="Times New Roman" panose="02020603050405020304" pitchFamily="18" charset="0"/>
              </a:rPr>
              <a:t>мастеру</a:t>
            </a:r>
            <a:r>
              <a:rPr lang="ru-RU" altLang="de-CZ" sz="2800" dirty="0">
                <a:latin typeface="Times New Roman" panose="02020603050405020304" pitchFamily="18" charset="0"/>
              </a:rPr>
              <a:t> </a:t>
            </a:r>
            <a:r>
              <a:rPr lang="ru-RU" altLang="de-CZ" sz="2800" i="1" dirty="0">
                <a:latin typeface="Times New Roman" panose="02020603050405020304" pitchFamily="18" charset="0"/>
              </a:rPr>
              <a:t>недостаточно</a:t>
            </a:r>
            <a:r>
              <a:rPr lang="ru-RU" altLang="de-CZ" sz="2800" dirty="0">
                <a:latin typeface="Times New Roman" panose="02020603050405020304" pitchFamily="18" charset="0"/>
              </a:rPr>
              <a:t> </a:t>
            </a:r>
            <a:r>
              <a:rPr lang="ru-RU" altLang="de-CZ" sz="2800" i="1" dirty="0">
                <a:latin typeface="Times New Roman" panose="02020603050405020304" pitchFamily="18" charset="0"/>
              </a:rPr>
              <a:t>одних</a:t>
            </a:r>
            <a:r>
              <a:rPr lang="ru-RU" altLang="de-CZ" sz="2800" dirty="0">
                <a:latin typeface="Times New Roman" panose="02020603050405020304" pitchFamily="18" charset="0"/>
              </a:rPr>
              <a:t> </a:t>
            </a:r>
            <a:r>
              <a:rPr lang="ru-RU" altLang="de-CZ" sz="2800" i="1" dirty="0">
                <a:latin typeface="Times New Roman" panose="02020603050405020304" pitchFamily="18" charset="0"/>
              </a:rPr>
              <a:t>технических</a:t>
            </a:r>
            <a:r>
              <a:rPr lang="ru-RU" altLang="de-CZ" sz="2800" dirty="0">
                <a:latin typeface="Times New Roman" panose="02020603050405020304" pitchFamily="18" charset="0"/>
              </a:rPr>
              <a:t> </a:t>
            </a:r>
            <a:r>
              <a:rPr lang="ru-RU" altLang="de-CZ" sz="2800" i="1" dirty="0">
                <a:latin typeface="Times New Roman" panose="02020603050405020304" pitchFamily="18" charset="0"/>
              </a:rPr>
              <a:t>знаний</a:t>
            </a:r>
            <a:r>
              <a:rPr lang="ru-RU" altLang="de-CZ" sz="2800" dirty="0">
                <a:latin typeface="Times New Roman" panose="02020603050405020304" pitchFamily="18" charset="0"/>
              </a:rPr>
              <a:t>; </a:t>
            </a:r>
            <a:r>
              <a:rPr lang="ru-RU" altLang="de-CZ" sz="2800" i="1" dirty="0">
                <a:latin typeface="Times New Roman" panose="02020603050405020304" pitchFamily="18" charset="0"/>
              </a:rPr>
              <a:t>Следя</a:t>
            </a:r>
            <a:r>
              <a:rPr lang="ru-RU" altLang="de-CZ" sz="2800" dirty="0">
                <a:latin typeface="Times New Roman" panose="02020603050405020304" pitchFamily="18" charset="0"/>
              </a:rPr>
              <a:t> </a:t>
            </a:r>
            <a:r>
              <a:rPr lang="ru-RU" altLang="de-CZ" sz="2800" i="1" dirty="0">
                <a:latin typeface="Times New Roman" panose="02020603050405020304" pitchFamily="18" charset="0"/>
              </a:rPr>
              <a:t>за</a:t>
            </a:r>
            <a:r>
              <a:rPr lang="ru-RU" altLang="de-CZ" sz="2800" dirty="0">
                <a:latin typeface="Times New Roman" panose="02020603050405020304" pitchFamily="18" charset="0"/>
              </a:rPr>
              <a:t> </a:t>
            </a:r>
            <a:r>
              <a:rPr lang="ru-RU" altLang="de-CZ" sz="2800" i="1" dirty="0">
                <a:latin typeface="Times New Roman" panose="02020603050405020304" pitchFamily="18" charset="0"/>
              </a:rPr>
              <a:t>поплавком</a:t>
            </a:r>
            <a:r>
              <a:rPr lang="ru-RU" altLang="de-CZ" sz="2800" dirty="0">
                <a:latin typeface="Times New Roman" panose="02020603050405020304" pitchFamily="18" charset="0"/>
              </a:rPr>
              <a:t>, </a:t>
            </a:r>
            <a:r>
              <a:rPr lang="ru-RU" altLang="de-CZ" sz="2800" i="1" dirty="0">
                <a:latin typeface="Times New Roman" panose="02020603050405020304" pitchFamily="18" charset="0"/>
              </a:rPr>
              <a:t>видно</a:t>
            </a:r>
            <a:r>
              <a:rPr lang="ru-RU" altLang="de-CZ" sz="2800" dirty="0">
                <a:latin typeface="Times New Roman" panose="02020603050405020304" pitchFamily="18" charset="0"/>
              </a:rPr>
              <a:t> </a:t>
            </a:r>
            <a:r>
              <a:rPr lang="ru-RU" altLang="de-CZ" sz="2800" i="1" dirty="0">
                <a:latin typeface="Times New Roman" panose="02020603050405020304" pitchFamily="18" charset="0"/>
              </a:rPr>
              <a:t>поклевку</a:t>
            </a:r>
            <a:r>
              <a:rPr lang="ru-RU" altLang="de-CZ" sz="2800" dirty="0">
                <a:latin typeface="Times New Roman" panose="02020603050405020304" pitchFamily="18" charset="0"/>
              </a:rPr>
              <a:t> </a:t>
            </a:r>
            <a:r>
              <a:rPr lang="ru-RU" altLang="de-CZ" sz="2800" i="1" dirty="0">
                <a:latin typeface="Times New Roman" panose="02020603050405020304" pitchFamily="18" charset="0"/>
              </a:rPr>
              <a:t>окуня</a:t>
            </a:r>
            <a:r>
              <a:rPr lang="ru-RU" altLang="de-CZ" sz="2800" dirty="0">
                <a:latin typeface="Times New Roman" panose="02020603050405020304" pitchFamily="18" charset="0"/>
              </a:rPr>
              <a:t> (в последнем примере позиция дат. п. со знач. субъекта не замещена); </a:t>
            </a:r>
            <a:r>
              <a:rPr lang="ru-RU" altLang="de-CZ" sz="2800" i="1" dirty="0">
                <a:latin typeface="Times New Roman" panose="02020603050405020304" pitchFamily="18" charset="0"/>
              </a:rPr>
              <a:t>Узнавши</a:t>
            </a:r>
            <a:r>
              <a:rPr lang="ru-RU" altLang="de-CZ" sz="2800" dirty="0">
                <a:latin typeface="Times New Roman" panose="02020603050405020304" pitchFamily="18" charset="0"/>
              </a:rPr>
              <a:t> </a:t>
            </a:r>
            <a:r>
              <a:rPr lang="ru-RU" altLang="de-CZ" sz="2800" i="1" dirty="0">
                <a:latin typeface="Times New Roman" panose="02020603050405020304" pitchFamily="18" charset="0"/>
              </a:rPr>
              <a:t>такую</a:t>
            </a:r>
            <a:r>
              <a:rPr lang="ru-RU" altLang="de-CZ" sz="2800" dirty="0">
                <a:latin typeface="Times New Roman" panose="02020603050405020304" pitchFamily="18" charset="0"/>
              </a:rPr>
              <a:t> </a:t>
            </a:r>
            <a:r>
              <a:rPr lang="ru-RU" altLang="de-CZ" sz="2800" i="1" dirty="0">
                <a:latin typeface="Times New Roman" panose="02020603050405020304" pitchFamily="18" charset="0"/>
              </a:rPr>
              <a:t>печальную</a:t>
            </a:r>
            <a:r>
              <a:rPr lang="ru-RU" altLang="de-CZ" sz="2800" dirty="0">
                <a:latin typeface="Times New Roman" panose="02020603050405020304" pitchFamily="18" charset="0"/>
              </a:rPr>
              <a:t> </a:t>
            </a:r>
            <a:r>
              <a:rPr lang="ru-RU" altLang="de-CZ" sz="2800" i="1" dirty="0">
                <a:latin typeface="Times New Roman" panose="02020603050405020304" pitchFamily="18" charset="0"/>
              </a:rPr>
              <a:t>новость</a:t>
            </a:r>
            <a:r>
              <a:rPr lang="ru-RU" altLang="de-CZ" sz="2800" dirty="0">
                <a:latin typeface="Times New Roman" panose="02020603050405020304" pitchFamily="18" charset="0"/>
              </a:rPr>
              <a:t>... </a:t>
            </a:r>
            <a:r>
              <a:rPr lang="ru-RU" altLang="de-CZ" sz="2800" i="1" dirty="0">
                <a:latin typeface="Times New Roman" panose="02020603050405020304" pitchFamily="18" charset="0"/>
              </a:rPr>
              <a:t>меня</a:t>
            </a:r>
            <a:r>
              <a:rPr lang="ru-RU" altLang="de-CZ" sz="2800" dirty="0">
                <a:latin typeface="Times New Roman" panose="02020603050405020304" pitchFamily="18" charset="0"/>
              </a:rPr>
              <a:t> </a:t>
            </a:r>
            <a:r>
              <a:rPr lang="ru-RU" altLang="de-CZ" sz="2800" i="1" dirty="0">
                <a:latin typeface="Times New Roman" panose="02020603050405020304" pitchFamily="18" charset="0"/>
              </a:rPr>
              <a:t>затрясло</a:t>
            </a:r>
            <a:r>
              <a:rPr lang="ru-RU" altLang="de-CZ" sz="2800" dirty="0">
                <a:latin typeface="Times New Roman" panose="02020603050405020304" pitchFamily="18" charset="0"/>
              </a:rPr>
              <a:t> (В. Добровольский).</a:t>
            </a:r>
            <a:r>
              <a:rPr lang="cs-CZ" altLang="de-CZ" sz="2800" dirty="0">
                <a:latin typeface="Times New Roman" panose="02020603050405020304" pitchFamily="18" charset="0"/>
              </a:rPr>
              <a:t>» (</a:t>
            </a:r>
            <a:r>
              <a:rPr lang="ru-RU" altLang="de-CZ" sz="2800" dirty="0">
                <a:latin typeface="Times New Roman" panose="02020603050405020304" pitchFamily="18" charset="0"/>
              </a:rPr>
              <a:t>подчеркивание</a:t>
            </a:r>
            <a:r>
              <a:rPr lang="cs-CZ" altLang="de-CZ" sz="2800" dirty="0">
                <a:latin typeface="Times New Roman" panose="02020603050405020304" pitchFamily="18" charset="0"/>
              </a:rPr>
              <a:t> MG)</a:t>
            </a:r>
          </a:p>
          <a:p>
            <a:pPr marL="414338" indent="-414338">
              <a:buFont typeface="Arial" panose="020B0604020202020204" pitchFamily="34" charset="0"/>
              <a:buChar char="•"/>
            </a:pPr>
            <a:r>
              <a:rPr lang="ru-RU" altLang="de-CZ" sz="2800" dirty="0">
                <a:latin typeface="Times New Roman" panose="02020603050405020304" pitchFamily="18" charset="0"/>
              </a:rPr>
              <a:t>Ввиду того, что во всех приведенных выше примерах типа </a:t>
            </a:r>
            <a:r>
              <a:rPr lang="ru-RU" altLang="de-CZ" sz="2800" i="1" dirty="0">
                <a:latin typeface="Times New Roman" panose="02020603050405020304" pitchFamily="18" charset="0"/>
              </a:rPr>
              <a:t>Готовясь к докладу, надо подумать об использовании наглядных пособий</a:t>
            </a:r>
            <a:r>
              <a:rPr lang="ru-RU" altLang="de-CZ" sz="2800" dirty="0">
                <a:latin typeface="Times New Roman" panose="02020603050405020304" pitchFamily="18" charset="0"/>
              </a:rPr>
              <a:t> семантический «субъект» модальной конструкции на поверхности отсутствует (потому что он общий, ср. подобно в пражской РГ</a:t>
            </a:r>
            <a:r>
              <a:rPr lang="cs-CZ" altLang="de-CZ" sz="2800" dirty="0">
                <a:latin typeface="Times New Roman" panose="02020603050405020304" pitchFamily="18" charset="0"/>
              </a:rPr>
              <a:t> 1979, §1201</a:t>
            </a:r>
            <a:r>
              <a:rPr lang="ru-RU" altLang="de-CZ" sz="2800" dirty="0">
                <a:latin typeface="Times New Roman" panose="02020603050405020304" pitchFamily="18" charset="0"/>
              </a:rPr>
              <a:t>), но в предложении без инфинитива </a:t>
            </a:r>
            <a:r>
              <a:rPr lang="ru-RU" altLang="de-CZ" sz="2800" i="1" dirty="0">
                <a:latin typeface="Times New Roman" panose="02020603050405020304" pitchFamily="18" charset="0"/>
              </a:rPr>
              <a:t>Подходя к лесу, мне стало холодно</a:t>
            </a:r>
            <a:r>
              <a:rPr lang="ru-RU" altLang="de-CZ" sz="2800" dirty="0">
                <a:latin typeface="Times New Roman" panose="02020603050405020304" pitchFamily="18" charset="0"/>
              </a:rPr>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Inhaltsplatzhalter 2">
            <a:extLst>
              <a:ext uri="{FF2B5EF4-FFF2-40B4-BE49-F238E27FC236}">
                <a16:creationId xmlns:a16="http://schemas.microsoft.com/office/drawing/2014/main" id="{DBBE9FAE-07AD-CD90-4032-8BF0F5A0BFCF}"/>
              </a:ext>
            </a:extLst>
          </p:cNvPr>
          <p:cNvSpPr>
            <a:spLocks noGrp="1" noChangeArrowheads="1"/>
          </p:cNvSpPr>
          <p:nvPr>
            <p:ph idx="1"/>
          </p:nvPr>
        </p:nvSpPr>
        <p:spPr>
          <a:xfrm>
            <a:off x="179388" y="260350"/>
            <a:ext cx="8785225" cy="6205538"/>
          </a:xfrm>
        </p:spPr>
        <p:txBody>
          <a:bodyPr/>
          <a:lstStyle/>
          <a:p>
            <a:pPr marL="414338" indent="-414338">
              <a:buFont typeface="Arial" panose="020B0604020202020204" pitchFamily="34" charset="0"/>
              <a:buChar char="•"/>
            </a:pPr>
            <a:r>
              <a:rPr lang="ru-RU" altLang="de-CZ" sz="2800" dirty="0">
                <a:latin typeface="Times New Roman" panose="02020603050405020304" pitchFamily="18" charset="0"/>
              </a:rPr>
              <a:t>характеризующемся как нелитературное</a:t>
            </a:r>
            <a:r>
              <a:rPr lang="ru-RU" altLang="de-CZ" sz="2800" i="1" dirty="0">
                <a:latin typeface="Times New Roman" panose="02020603050405020304" pitchFamily="18" charset="0"/>
              </a:rPr>
              <a:t>, </a:t>
            </a:r>
            <a:r>
              <a:rPr lang="ru-RU" altLang="de-CZ" sz="2800" dirty="0">
                <a:latin typeface="Times New Roman" panose="02020603050405020304" pitchFamily="18" charset="0"/>
              </a:rPr>
              <a:t>мы видим роль </a:t>
            </a:r>
            <a:r>
              <a:rPr lang="ru-RU" altLang="de-CZ" sz="2800" dirty="0" err="1">
                <a:latin typeface="Times New Roman" panose="02020603050405020304" pitchFamily="18" charset="0"/>
              </a:rPr>
              <a:t>экспериенцера</a:t>
            </a:r>
            <a:r>
              <a:rPr lang="ru-RU" altLang="de-CZ" sz="2800" dirty="0">
                <a:latin typeface="Times New Roman" panose="02020603050405020304" pitchFamily="18" charset="0"/>
              </a:rPr>
              <a:t> в Дат. п., можно задать вопрос, какой будет кодификационный статус предложений, в которых </a:t>
            </a:r>
            <a:r>
              <a:rPr lang="ru-RU" altLang="de-CZ" sz="2800" dirty="0" err="1">
                <a:latin typeface="Times New Roman" panose="02020603050405020304" pitchFamily="18" charset="0"/>
              </a:rPr>
              <a:t>экслпицитно</a:t>
            </a:r>
            <a:r>
              <a:rPr lang="ru-RU" altLang="de-CZ" sz="2800" dirty="0">
                <a:latin typeface="Times New Roman" panose="02020603050405020304" pitchFamily="18" charset="0"/>
              </a:rPr>
              <a:t> выражен носитель модальности или </a:t>
            </a:r>
            <a:r>
              <a:rPr lang="ru-RU" altLang="de-CZ" sz="2800" dirty="0" err="1">
                <a:latin typeface="Times New Roman" panose="02020603050405020304" pitchFamily="18" charset="0"/>
              </a:rPr>
              <a:t>экспериенцер</a:t>
            </a:r>
            <a:r>
              <a:rPr lang="ru-RU" altLang="de-CZ" sz="2800" dirty="0">
                <a:latin typeface="Times New Roman" panose="02020603050405020304" pitchFamily="18" charset="0"/>
              </a:rPr>
              <a:t>, и в то же самое время в нем инфинитив?</a:t>
            </a:r>
          </a:p>
          <a:p>
            <a:pPr marL="414338" indent="-414338">
              <a:buFont typeface="Arial" panose="020B0604020202020204" pitchFamily="34" charset="0"/>
              <a:buChar char="•"/>
            </a:pPr>
            <a:r>
              <a:rPr lang="ru-RU" altLang="de-CZ" sz="2800" dirty="0">
                <a:latin typeface="Times New Roman" panose="02020603050405020304" pitchFamily="18" charset="0"/>
              </a:rPr>
              <a:t>Действительно, РГ </a:t>
            </a:r>
            <a:r>
              <a:rPr lang="cs-CZ" altLang="de-CZ" sz="2800" dirty="0">
                <a:latin typeface="Times New Roman" panose="02020603050405020304" pitchFamily="18" charset="0"/>
              </a:rPr>
              <a:t>(1980, §2106) </a:t>
            </a:r>
            <a:r>
              <a:rPr lang="ru-RU" altLang="de-CZ" sz="2800" dirty="0">
                <a:latin typeface="Times New Roman" panose="02020603050405020304" pitchFamily="18" charset="0"/>
              </a:rPr>
              <a:t>считает такие конструкции литературными: </a:t>
            </a:r>
          </a:p>
          <a:p>
            <a:pPr marL="414338" indent="-414338">
              <a:buFont typeface="Arial" panose="020B0604020202020204" pitchFamily="34" charset="0"/>
              <a:buChar char="•"/>
            </a:pPr>
            <a:r>
              <a:rPr lang="de-DE" altLang="de-CZ" sz="2800" dirty="0">
                <a:latin typeface="Times New Roman" panose="02020603050405020304" pitchFamily="18" charset="0"/>
              </a:rPr>
              <a:t>«</a:t>
            </a:r>
            <a:r>
              <a:rPr lang="ru-RU" altLang="de-CZ" sz="2800" dirty="0">
                <a:latin typeface="Times New Roman" panose="02020603050405020304" pitchFamily="18" charset="0"/>
              </a:rPr>
              <a:t>Деепричастие может относиться также к не </a:t>
            </a:r>
            <a:r>
              <a:rPr lang="ru-RU" altLang="de-CZ" sz="2800" dirty="0" err="1">
                <a:latin typeface="Times New Roman" panose="02020603050405020304" pitchFamily="18" charset="0"/>
              </a:rPr>
              <a:t>подлежащно</a:t>
            </a:r>
            <a:r>
              <a:rPr lang="ru-RU" altLang="de-CZ" sz="2800" dirty="0">
                <a:latin typeface="Times New Roman" panose="02020603050405020304" pitchFamily="18" charset="0"/>
              </a:rPr>
              <a:t>-сказуемостным предложениям, включающим в свой состав инфинитив; обязательным условием такого употребления является совпадение субъекта действий (или</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Inhaltsplatzhalter 2">
            <a:extLst>
              <a:ext uri="{FF2B5EF4-FFF2-40B4-BE49-F238E27FC236}">
                <a16:creationId xmlns:a16="http://schemas.microsoft.com/office/drawing/2014/main" id="{111EF7DC-6BB4-C27B-A7A7-38705FCA8515}"/>
              </a:ext>
            </a:extLst>
          </p:cNvPr>
          <p:cNvSpPr>
            <a:spLocks noGrp="1" noChangeArrowheads="1"/>
          </p:cNvSpPr>
          <p:nvPr>
            <p:ph idx="1"/>
          </p:nvPr>
        </p:nvSpPr>
        <p:spPr>
          <a:xfrm>
            <a:off x="327025" y="358775"/>
            <a:ext cx="8556625" cy="6205538"/>
          </a:xfrm>
        </p:spPr>
        <p:txBody>
          <a:bodyPr/>
          <a:lstStyle/>
          <a:p>
            <a:pPr marL="414338" indent="-414338">
              <a:buFont typeface="Arial" panose="020B0604020202020204" pitchFamily="34" charset="0"/>
              <a:buChar char="•"/>
            </a:pPr>
            <a:r>
              <a:rPr lang="ru-RU" altLang="de-CZ" sz="2800" dirty="0">
                <a:latin typeface="Times New Roman" panose="02020603050405020304" pitchFamily="18" charset="0"/>
              </a:rPr>
              <a:t>состояний), названных деепричастием в инфинитивом</a:t>
            </a:r>
            <a:r>
              <a:rPr lang="cs-CZ" altLang="de-CZ" sz="2800" dirty="0">
                <a:latin typeface="Times New Roman" panose="02020603050405020304" pitchFamily="18" charset="0"/>
              </a:rPr>
              <a:t> (sic!)</a:t>
            </a:r>
            <a:r>
              <a:rPr lang="ru-RU" altLang="de-CZ" sz="2800" dirty="0">
                <a:latin typeface="Times New Roman" panose="02020603050405020304" pitchFamily="18" charset="0"/>
              </a:rPr>
              <a:t>: </a:t>
            </a:r>
            <a:r>
              <a:rPr lang="ru-RU" altLang="de-CZ" sz="2800" i="1" dirty="0">
                <a:latin typeface="Times New Roman" panose="02020603050405020304" pitchFamily="18" charset="0"/>
              </a:rPr>
              <a:t>Нужно</a:t>
            </a:r>
            <a:r>
              <a:rPr lang="ru-RU" altLang="de-CZ" sz="2800" dirty="0">
                <a:latin typeface="Times New Roman" panose="02020603050405020304" pitchFamily="18" charset="0"/>
              </a:rPr>
              <a:t> </a:t>
            </a:r>
            <a:r>
              <a:rPr lang="ru-RU" altLang="de-CZ" sz="2800" i="1" dirty="0">
                <a:latin typeface="Times New Roman" panose="02020603050405020304" pitchFamily="18" charset="0"/>
              </a:rPr>
              <a:t>было</a:t>
            </a:r>
            <a:r>
              <a:rPr lang="ru-RU" altLang="de-CZ" sz="2800" dirty="0">
                <a:latin typeface="Times New Roman" panose="02020603050405020304" pitchFamily="18" charset="0"/>
              </a:rPr>
              <a:t> </a:t>
            </a:r>
            <a:r>
              <a:rPr lang="ru-RU" altLang="de-CZ" sz="2800" i="1" dirty="0">
                <a:latin typeface="Times New Roman" panose="02020603050405020304" pitchFamily="18" charset="0"/>
              </a:rPr>
              <a:t>восстановить</a:t>
            </a:r>
            <a:r>
              <a:rPr lang="ru-RU" altLang="de-CZ" sz="2800" dirty="0">
                <a:latin typeface="Times New Roman" panose="02020603050405020304" pitchFamily="18" charset="0"/>
              </a:rPr>
              <a:t> </a:t>
            </a:r>
            <a:r>
              <a:rPr lang="ru-RU" altLang="de-CZ" sz="2800" i="1" dirty="0">
                <a:latin typeface="Times New Roman" panose="02020603050405020304" pitchFamily="18" charset="0"/>
              </a:rPr>
              <a:t>станцию</a:t>
            </a:r>
            <a:r>
              <a:rPr lang="ru-RU" altLang="de-CZ" sz="2800" dirty="0">
                <a:latin typeface="Times New Roman" panose="02020603050405020304" pitchFamily="18" charset="0"/>
              </a:rPr>
              <a:t>, </a:t>
            </a:r>
            <a:r>
              <a:rPr lang="ru-RU" altLang="de-CZ" sz="2800" i="1" dirty="0">
                <a:latin typeface="Times New Roman" panose="02020603050405020304" pitchFamily="18" charset="0"/>
              </a:rPr>
              <a:t>не</a:t>
            </a:r>
            <a:r>
              <a:rPr lang="ru-RU" altLang="de-CZ" sz="2800" dirty="0">
                <a:latin typeface="Times New Roman" panose="02020603050405020304" pitchFamily="18" charset="0"/>
              </a:rPr>
              <a:t> </a:t>
            </a:r>
            <a:r>
              <a:rPr lang="ru-RU" altLang="de-CZ" sz="2800" i="1" dirty="0">
                <a:latin typeface="Times New Roman" panose="02020603050405020304" pitchFamily="18" charset="0"/>
              </a:rPr>
              <a:t>прекращая</a:t>
            </a:r>
            <a:r>
              <a:rPr lang="ru-RU" altLang="de-CZ" sz="2800" dirty="0">
                <a:latin typeface="Times New Roman" panose="02020603050405020304" pitchFamily="18" charset="0"/>
              </a:rPr>
              <a:t> </a:t>
            </a:r>
            <a:r>
              <a:rPr lang="ru-RU" altLang="de-CZ" sz="2800" i="1" dirty="0">
                <a:latin typeface="Times New Roman" panose="02020603050405020304" pitchFamily="18" charset="0"/>
              </a:rPr>
              <a:t>научных</a:t>
            </a:r>
            <a:r>
              <a:rPr lang="ru-RU" altLang="de-CZ" sz="2800" dirty="0">
                <a:latin typeface="Times New Roman" panose="02020603050405020304" pitchFamily="18" charset="0"/>
              </a:rPr>
              <a:t> </a:t>
            </a:r>
            <a:r>
              <a:rPr lang="ru-RU" altLang="de-CZ" sz="2800" i="1" dirty="0">
                <a:latin typeface="Times New Roman" panose="02020603050405020304" pitchFamily="18" charset="0"/>
              </a:rPr>
              <a:t>исследований</a:t>
            </a:r>
            <a:r>
              <a:rPr lang="ru-RU" altLang="de-CZ" sz="2800" dirty="0">
                <a:latin typeface="Times New Roman" panose="02020603050405020304" pitchFamily="18" charset="0"/>
              </a:rPr>
              <a:t>; </a:t>
            </a:r>
            <a:r>
              <a:rPr lang="ru-RU" altLang="de-CZ" sz="2800" i="1" dirty="0">
                <a:latin typeface="Times New Roman" panose="02020603050405020304" pitchFamily="18" charset="0"/>
              </a:rPr>
              <a:t>Не</a:t>
            </a:r>
            <a:r>
              <a:rPr lang="ru-RU" altLang="de-CZ" sz="2800" dirty="0">
                <a:latin typeface="Times New Roman" panose="02020603050405020304" pitchFamily="18" charset="0"/>
              </a:rPr>
              <a:t> </a:t>
            </a:r>
            <a:r>
              <a:rPr lang="ru-RU" altLang="de-CZ" sz="2800" i="1" dirty="0">
                <a:latin typeface="Times New Roman" panose="02020603050405020304" pitchFamily="18" charset="0"/>
              </a:rPr>
              <a:t>установив</a:t>
            </a:r>
            <a:r>
              <a:rPr lang="ru-RU" altLang="de-CZ" sz="2800" dirty="0">
                <a:latin typeface="Times New Roman" panose="02020603050405020304" pitchFamily="18" charset="0"/>
              </a:rPr>
              <a:t> </a:t>
            </a:r>
            <a:r>
              <a:rPr lang="ru-RU" altLang="de-CZ" sz="2800" i="1" dirty="0">
                <a:latin typeface="Times New Roman" panose="02020603050405020304" pitchFamily="18" charset="0"/>
              </a:rPr>
              <a:t>причины</a:t>
            </a:r>
            <a:r>
              <a:rPr lang="ru-RU" altLang="de-CZ" sz="2800" dirty="0">
                <a:latin typeface="Times New Roman" panose="02020603050405020304" pitchFamily="18" charset="0"/>
              </a:rPr>
              <a:t> </a:t>
            </a:r>
            <a:r>
              <a:rPr lang="ru-RU" altLang="de-CZ" sz="2800" i="1" dirty="0">
                <a:latin typeface="Times New Roman" panose="02020603050405020304" pitchFamily="18" charset="0"/>
              </a:rPr>
              <a:t>напряженности</a:t>
            </a:r>
            <a:r>
              <a:rPr lang="ru-RU" altLang="de-CZ" sz="2800" dirty="0">
                <a:latin typeface="Times New Roman" panose="02020603050405020304" pitchFamily="18" charset="0"/>
              </a:rPr>
              <a:t>, </a:t>
            </a:r>
            <a:r>
              <a:rPr lang="ru-RU" altLang="de-CZ" sz="2800" i="1" dirty="0">
                <a:latin typeface="Times New Roman" panose="02020603050405020304" pitchFamily="18" charset="0"/>
              </a:rPr>
              <a:t>невозможно</a:t>
            </a:r>
            <a:r>
              <a:rPr lang="ru-RU" altLang="de-CZ" sz="2800" dirty="0">
                <a:latin typeface="Times New Roman" panose="02020603050405020304" pitchFamily="18" charset="0"/>
              </a:rPr>
              <a:t> </a:t>
            </a:r>
            <a:r>
              <a:rPr lang="ru-RU" altLang="de-CZ" sz="2800" i="1" dirty="0">
                <a:latin typeface="Times New Roman" panose="02020603050405020304" pitchFamily="18" charset="0"/>
              </a:rPr>
              <a:t>эффективно</a:t>
            </a:r>
            <a:r>
              <a:rPr lang="ru-RU" altLang="de-CZ" sz="2800" dirty="0">
                <a:latin typeface="Times New Roman" panose="02020603050405020304" pitchFamily="18" charset="0"/>
              </a:rPr>
              <a:t> </a:t>
            </a:r>
            <a:r>
              <a:rPr lang="ru-RU" altLang="de-CZ" sz="2800" i="1" dirty="0">
                <a:latin typeface="Times New Roman" panose="02020603050405020304" pitchFamily="18" charset="0"/>
              </a:rPr>
              <a:t>разрешить</a:t>
            </a:r>
            <a:r>
              <a:rPr lang="ru-RU" altLang="de-CZ" sz="2800" dirty="0">
                <a:latin typeface="Times New Roman" panose="02020603050405020304" pitchFamily="18" charset="0"/>
              </a:rPr>
              <a:t> </a:t>
            </a:r>
            <a:r>
              <a:rPr lang="ru-RU" altLang="de-CZ" sz="2800" i="1" dirty="0">
                <a:latin typeface="Times New Roman" panose="02020603050405020304" pitchFamily="18" charset="0"/>
              </a:rPr>
              <a:t>конфликт</a:t>
            </a:r>
            <a:r>
              <a:rPr lang="ru-RU" altLang="de-CZ" sz="2800" dirty="0">
                <a:latin typeface="Times New Roman" panose="02020603050405020304" pitchFamily="18" charset="0"/>
              </a:rPr>
              <a:t>; </a:t>
            </a:r>
            <a:r>
              <a:rPr lang="ru-RU" altLang="de-CZ" sz="2800" i="1" dirty="0">
                <a:latin typeface="Times New Roman" panose="02020603050405020304" pitchFamily="18" charset="0"/>
              </a:rPr>
              <a:t>Не</a:t>
            </a:r>
            <a:r>
              <a:rPr lang="ru-RU" altLang="de-CZ" sz="2800" dirty="0">
                <a:latin typeface="Times New Roman" panose="02020603050405020304" pitchFamily="18" charset="0"/>
              </a:rPr>
              <a:t> </a:t>
            </a:r>
            <a:r>
              <a:rPr lang="ru-RU" altLang="de-CZ" sz="2800" i="1" dirty="0">
                <a:latin typeface="Times New Roman" panose="02020603050405020304" pitchFamily="18" charset="0"/>
              </a:rPr>
              <a:t>поставив</a:t>
            </a:r>
            <a:r>
              <a:rPr lang="ru-RU" altLang="de-CZ" sz="2800" dirty="0">
                <a:latin typeface="Times New Roman" panose="02020603050405020304" pitchFamily="18" charset="0"/>
              </a:rPr>
              <a:t> </a:t>
            </a:r>
            <a:r>
              <a:rPr lang="ru-RU" altLang="de-CZ" sz="2800" i="1" dirty="0">
                <a:latin typeface="Times New Roman" panose="02020603050405020304" pitchFamily="18" charset="0"/>
              </a:rPr>
              <a:t>правильного</a:t>
            </a:r>
            <a:r>
              <a:rPr lang="ru-RU" altLang="de-CZ" sz="2800" dirty="0">
                <a:latin typeface="Times New Roman" panose="02020603050405020304" pitchFamily="18" charset="0"/>
              </a:rPr>
              <a:t> </a:t>
            </a:r>
            <a:r>
              <a:rPr lang="ru-RU" altLang="de-CZ" sz="2800" i="1" dirty="0">
                <a:latin typeface="Times New Roman" panose="02020603050405020304" pitchFamily="18" charset="0"/>
              </a:rPr>
              <a:t>диагноза</a:t>
            </a:r>
            <a:r>
              <a:rPr lang="ru-RU" altLang="de-CZ" sz="2800" dirty="0">
                <a:latin typeface="Times New Roman" panose="02020603050405020304" pitchFamily="18" charset="0"/>
              </a:rPr>
              <a:t>, </a:t>
            </a:r>
            <a:r>
              <a:rPr lang="ru-RU" altLang="de-CZ" sz="2800" i="1" dirty="0">
                <a:latin typeface="Times New Roman" panose="02020603050405020304" pitchFamily="18" charset="0"/>
              </a:rPr>
              <a:t>нельзя</a:t>
            </a:r>
            <a:r>
              <a:rPr lang="ru-RU" altLang="de-CZ" sz="2800" dirty="0">
                <a:latin typeface="Times New Roman" panose="02020603050405020304" pitchFamily="18" charset="0"/>
              </a:rPr>
              <a:t> </a:t>
            </a:r>
            <a:r>
              <a:rPr lang="ru-RU" altLang="de-CZ" sz="2800" i="1" dirty="0">
                <a:latin typeface="Times New Roman" panose="02020603050405020304" pitchFamily="18" charset="0"/>
              </a:rPr>
              <a:t>вылечить</a:t>
            </a:r>
            <a:r>
              <a:rPr lang="ru-RU" altLang="de-CZ" sz="2800" dirty="0">
                <a:latin typeface="Times New Roman" panose="02020603050405020304" pitchFamily="18" charset="0"/>
              </a:rPr>
              <a:t> </a:t>
            </a:r>
            <a:r>
              <a:rPr lang="ru-RU" altLang="de-CZ" sz="2800" i="1" dirty="0">
                <a:latin typeface="Times New Roman" panose="02020603050405020304" pitchFamily="18" charset="0"/>
              </a:rPr>
              <a:t>больного</a:t>
            </a:r>
            <a:r>
              <a:rPr lang="ru-RU" altLang="de-CZ" sz="2800" dirty="0">
                <a:latin typeface="Times New Roman" panose="02020603050405020304" pitchFamily="18" charset="0"/>
              </a:rPr>
              <a:t>; </a:t>
            </a:r>
            <a:r>
              <a:rPr lang="ru-RU" altLang="de-CZ" sz="2800" i="1" dirty="0">
                <a:latin typeface="Times New Roman" panose="02020603050405020304" pitchFamily="18" charset="0"/>
              </a:rPr>
              <a:t>Применяя</a:t>
            </a:r>
            <a:r>
              <a:rPr lang="ru-RU" altLang="de-CZ" sz="2800" dirty="0">
                <a:latin typeface="Times New Roman" panose="02020603050405020304" pitchFamily="18" charset="0"/>
              </a:rPr>
              <a:t> </a:t>
            </a:r>
            <a:r>
              <a:rPr lang="ru-RU" altLang="de-CZ" sz="2800" i="1" dirty="0">
                <a:latin typeface="Times New Roman" panose="02020603050405020304" pitchFamily="18" charset="0"/>
              </a:rPr>
              <a:t>новый</a:t>
            </a:r>
            <a:r>
              <a:rPr lang="ru-RU" altLang="de-CZ" sz="2800" dirty="0">
                <a:latin typeface="Times New Roman" panose="02020603050405020304" pitchFamily="18" charset="0"/>
              </a:rPr>
              <a:t> </a:t>
            </a:r>
            <a:r>
              <a:rPr lang="ru-RU" altLang="de-CZ" sz="2800" i="1" dirty="0">
                <a:latin typeface="Times New Roman" panose="02020603050405020304" pitchFamily="18" charset="0"/>
              </a:rPr>
              <a:t>метод</a:t>
            </a:r>
            <a:r>
              <a:rPr lang="ru-RU" altLang="de-CZ" sz="2800" dirty="0">
                <a:latin typeface="Times New Roman" panose="02020603050405020304" pitchFamily="18" charset="0"/>
              </a:rPr>
              <a:t>, </a:t>
            </a:r>
            <a:r>
              <a:rPr lang="ru-RU" altLang="de-CZ" sz="2800" i="1" dirty="0">
                <a:latin typeface="Times New Roman" panose="02020603050405020304" pitchFamily="18" charset="0"/>
              </a:rPr>
              <a:t>можно</a:t>
            </a:r>
            <a:r>
              <a:rPr lang="ru-RU" altLang="de-CZ" sz="2800" dirty="0">
                <a:latin typeface="Times New Roman" panose="02020603050405020304" pitchFamily="18" charset="0"/>
              </a:rPr>
              <a:t> </a:t>
            </a:r>
            <a:r>
              <a:rPr lang="ru-RU" altLang="de-CZ" sz="2800" i="1" dirty="0">
                <a:latin typeface="Times New Roman" panose="02020603050405020304" pitchFamily="18" charset="0"/>
              </a:rPr>
              <a:t>добиться</a:t>
            </a:r>
            <a:r>
              <a:rPr lang="ru-RU" altLang="de-CZ" sz="2800" dirty="0">
                <a:latin typeface="Times New Roman" panose="02020603050405020304" pitchFamily="18" charset="0"/>
              </a:rPr>
              <a:t> </a:t>
            </a:r>
            <a:r>
              <a:rPr lang="ru-RU" altLang="de-CZ" sz="2800" i="1" dirty="0">
                <a:latin typeface="Times New Roman" panose="02020603050405020304" pitchFamily="18" charset="0"/>
              </a:rPr>
              <a:t>равномерного</a:t>
            </a:r>
            <a:r>
              <a:rPr lang="ru-RU" altLang="de-CZ" sz="2800" dirty="0">
                <a:latin typeface="Times New Roman" panose="02020603050405020304" pitchFamily="18" charset="0"/>
              </a:rPr>
              <a:t> </a:t>
            </a:r>
            <a:r>
              <a:rPr lang="ru-RU" altLang="de-CZ" sz="2800" i="1" dirty="0">
                <a:latin typeface="Times New Roman" panose="02020603050405020304" pitchFamily="18" charset="0"/>
              </a:rPr>
              <a:t>остывания</a:t>
            </a:r>
            <a:r>
              <a:rPr lang="ru-RU" altLang="de-CZ" sz="2800" dirty="0">
                <a:latin typeface="Times New Roman" panose="02020603050405020304" pitchFamily="18" charset="0"/>
              </a:rPr>
              <a:t> </a:t>
            </a:r>
            <a:r>
              <a:rPr lang="ru-RU" altLang="de-CZ" sz="2800" i="1" dirty="0">
                <a:latin typeface="Times New Roman" panose="02020603050405020304" pitchFamily="18" charset="0"/>
              </a:rPr>
              <a:t>всех</a:t>
            </a:r>
            <a:r>
              <a:rPr lang="ru-RU" altLang="de-CZ" sz="2800" dirty="0">
                <a:latin typeface="Times New Roman" panose="02020603050405020304" pitchFamily="18" charset="0"/>
              </a:rPr>
              <a:t> </a:t>
            </a:r>
            <a:r>
              <a:rPr lang="ru-RU" altLang="de-CZ" sz="2800" i="1" dirty="0">
                <a:latin typeface="Times New Roman" panose="02020603050405020304" pitchFamily="18" charset="0"/>
              </a:rPr>
              <a:t>частей</a:t>
            </a:r>
            <a:r>
              <a:rPr lang="ru-RU" altLang="de-CZ" sz="2800" dirty="0">
                <a:latin typeface="Times New Roman" panose="02020603050405020304" pitchFamily="18" charset="0"/>
              </a:rPr>
              <a:t> </a:t>
            </a:r>
            <a:r>
              <a:rPr lang="ru-RU" altLang="de-CZ" sz="2800" i="1" dirty="0">
                <a:latin typeface="Times New Roman" panose="02020603050405020304" pitchFamily="18" charset="0"/>
              </a:rPr>
              <a:t>отливки</a:t>
            </a:r>
            <a:r>
              <a:rPr lang="ru-RU" altLang="de-CZ" sz="2800" dirty="0">
                <a:latin typeface="Times New Roman" panose="02020603050405020304" pitchFamily="18" charset="0"/>
              </a:rPr>
              <a:t> (газ.); </a:t>
            </a:r>
            <a:r>
              <a:rPr lang="ru-RU" altLang="de-CZ" sz="2800" i="1" dirty="0">
                <a:latin typeface="Times New Roman" panose="02020603050405020304" pitchFamily="18" charset="0"/>
              </a:rPr>
              <a:t>Имея</a:t>
            </a:r>
            <a:r>
              <a:rPr lang="ru-RU" altLang="de-CZ" sz="2800" dirty="0">
                <a:latin typeface="Times New Roman" panose="02020603050405020304" pitchFamily="18" charset="0"/>
              </a:rPr>
              <a:t> </a:t>
            </a:r>
            <a:r>
              <a:rPr lang="ru-RU" altLang="de-CZ" sz="2800" i="1" dirty="0">
                <a:latin typeface="Times New Roman" panose="02020603050405020304" pitchFamily="18" charset="0"/>
              </a:rPr>
              <a:t>таблицы</a:t>
            </a:r>
            <a:r>
              <a:rPr lang="ru-RU" altLang="de-CZ" sz="2800" dirty="0">
                <a:latin typeface="Times New Roman" panose="02020603050405020304" pitchFamily="18" charset="0"/>
              </a:rPr>
              <a:t> </a:t>
            </a:r>
            <a:r>
              <a:rPr lang="ru-RU" altLang="de-CZ" sz="2800" i="1" dirty="0">
                <a:latin typeface="Times New Roman" panose="02020603050405020304" pitchFamily="18" charset="0"/>
              </a:rPr>
              <a:t>стрельбы</a:t>
            </a:r>
            <a:r>
              <a:rPr lang="ru-RU" altLang="de-CZ" sz="2800" dirty="0">
                <a:latin typeface="Times New Roman" panose="02020603050405020304" pitchFamily="18" charset="0"/>
              </a:rPr>
              <a:t>, </a:t>
            </a:r>
            <a:r>
              <a:rPr lang="ru-RU" altLang="de-CZ" sz="2800" i="1" u="sng" dirty="0">
                <a:latin typeface="Times New Roman" panose="02020603050405020304" pitchFamily="18" charset="0"/>
              </a:rPr>
              <a:t>командиру</a:t>
            </a:r>
            <a:r>
              <a:rPr lang="ru-RU" altLang="de-CZ" sz="2800" dirty="0">
                <a:latin typeface="Times New Roman" panose="02020603050405020304" pitchFamily="18" charset="0"/>
              </a:rPr>
              <a:t> </a:t>
            </a:r>
            <a:r>
              <a:rPr lang="ru-RU" altLang="de-CZ" sz="2800" i="1" dirty="0">
                <a:latin typeface="Times New Roman" panose="02020603050405020304" pitchFamily="18" charset="0"/>
              </a:rPr>
              <a:t>следовало</a:t>
            </a:r>
            <a:r>
              <a:rPr lang="ru-RU" altLang="de-CZ" sz="2800" dirty="0">
                <a:latin typeface="Times New Roman" panose="02020603050405020304" pitchFamily="18" charset="0"/>
              </a:rPr>
              <a:t> </a:t>
            </a:r>
            <a:r>
              <a:rPr lang="ru-RU" altLang="de-CZ" sz="2800" i="1" dirty="0">
                <a:latin typeface="Times New Roman" panose="02020603050405020304" pitchFamily="18" charset="0"/>
              </a:rPr>
              <a:t>заранее</a:t>
            </a:r>
            <a:r>
              <a:rPr lang="ru-RU" altLang="de-CZ" sz="2800" dirty="0">
                <a:latin typeface="Times New Roman" panose="02020603050405020304" pitchFamily="18" charset="0"/>
              </a:rPr>
              <a:t> </a:t>
            </a:r>
            <a:r>
              <a:rPr lang="ru-RU" altLang="de-CZ" sz="2800" i="1" dirty="0">
                <a:latin typeface="Times New Roman" panose="02020603050405020304" pitchFamily="18" charset="0"/>
              </a:rPr>
              <a:t>изучить</a:t>
            </a:r>
            <a:r>
              <a:rPr lang="ru-RU" altLang="de-CZ" sz="2800" dirty="0">
                <a:latin typeface="Times New Roman" panose="02020603050405020304" pitchFamily="18" charset="0"/>
              </a:rPr>
              <a:t>, </a:t>
            </a:r>
            <a:r>
              <a:rPr lang="ru-RU" altLang="de-CZ" sz="2800" i="1" dirty="0">
                <a:latin typeface="Times New Roman" panose="02020603050405020304" pitchFamily="18" charset="0"/>
              </a:rPr>
              <a:t>с</a:t>
            </a:r>
            <a:r>
              <a:rPr lang="ru-RU" altLang="de-CZ" sz="2800" dirty="0">
                <a:latin typeface="Times New Roman" panose="02020603050405020304" pitchFamily="18" charset="0"/>
              </a:rPr>
              <a:t> </a:t>
            </a:r>
            <a:r>
              <a:rPr lang="ru-RU" altLang="de-CZ" sz="2800" i="1" dirty="0">
                <a:latin typeface="Times New Roman" panose="02020603050405020304" pitchFamily="18" charset="0"/>
              </a:rPr>
              <a:t>какой</a:t>
            </a:r>
            <a:r>
              <a:rPr lang="ru-RU" altLang="de-CZ" sz="2800" dirty="0">
                <a:latin typeface="Times New Roman" panose="02020603050405020304" pitchFamily="18" charset="0"/>
              </a:rPr>
              <a:t> </a:t>
            </a:r>
            <a:r>
              <a:rPr lang="ru-RU" altLang="de-CZ" sz="2800" i="1" dirty="0">
                <a:latin typeface="Times New Roman" panose="02020603050405020304" pitchFamily="18" charset="0"/>
              </a:rPr>
              <a:t>дистанции</a:t>
            </a:r>
            <a:r>
              <a:rPr lang="ru-RU" altLang="de-CZ" sz="2800" dirty="0">
                <a:latin typeface="Times New Roman" panose="02020603050405020304" pitchFamily="18" charset="0"/>
              </a:rPr>
              <a:t> </a:t>
            </a:r>
            <a:r>
              <a:rPr lang="ru-RU" altLang="de-CZ" sz="2800" i="1" dirty="0">
                <a:latin typeface="Times New Roman" panose="02020603050405020304" pitchFamily="18" charset="0"/>
              </a:rPr>
              <a:t>15</a:t>
            </a:r>
            <a:r>
              <a:rPr lang="ru-RU" altLang="de-CZ" sz="2800" dirty="0">
                <a:latin typeface="Times New Roman" panose="02020603050405020304" pitchFamily="18" charset="0"/>
              </a:rPr>
              <a:t>-</a:t>
            </a:r>
            <a:r>
              <a:rPr lang="ru-RU" altLang="de-CZ" sz="2800" i="1" dirty="0">
                <a:latin typeface="Times New Roman" panose="02020603050405020304" pitchFamily="18" charset="0"/>
              </a:rPr>
              <a:t>дюймовый</a:t>
            </a:r>
            <a:r>
              <a:rPr lang="ru-RU" altLang="de-CZ" sz="2800" dirty="0">
                <a:latin typeface="Times New Roman" panose="02020603050405020304" pitchFamily="18" charset="0"/>
              </a:rPr>
              <a:t> </a:t>
            </a:r>
            <a:r>
              <a:rPr lang="ru-RU" altLang="de-CZ" sz="2800" i="1" dirty="0">
                <a:latin typeface="Times New Roman" panose="02020603050405020304" pitchFamily="18" charset="0"/>
              </a:rPr>
              <a:t>снаряд</a:t>
            </a:r>
            <a:r>
              <a:rPr lang="ru-RU" altLang="de-CZ" sz="2800" dirty="0">
                <a:latin typeface="Times New Roman" panose="02020603050405020304" pitchFamily="18" charset="0"/>
              </a:rPr>
              <a:t> </a:t>
            </a:r>
            <a:r>
              <a:rPr lang="ru-RU" altLang="de-CZ" sz="2800" i="1" dirty="0">
                <a:latin typeface="Times New Roman" panose="02020603050405020304" pitchFamily="18" charset="0"/>
              </a:rPr>
              <a:t>пробивает</a:t>
            </a:r>
            <a:r>
              <a:rPr lang="ru-RU" altLang="de-CZ" sz="2800" dirty="0">
                <a:latin typeface="Times New Roman" panose="02020603050405020304" pitchFamily="18" charset="0"/>
              </a:rPr>
              <a:t> </a:t>
            </a:r>
            <a:r>
              <a:rPr lang="ru-RU" altLang="de-CZ" sz="2800" i="1" dirty="0">
                <a:latin typeface="Times New Roman" panose="02020603050405020304" pitchFamily="18" charset="0"/>
              </a:rPr>
              <a:t>броневые</a:t>
            </a:r>
            <a:r>
              <a:rPr lang="ru-RU" altLang="de-CZ" sz="2800" dirty="0">
                <a:latin typeface="Times New Roman" panose="02020603050405020304" pitchFamily="18" charset="0"/>
              </a:rPr>
              <a:t> </a:t>
            </a:r>
            <a:r>
              <a:rPr lang="ru-RU" altLang="de-CZ" sz="2800" i="1" dirty="0">
                <a:latin typeface="Times New Roman" panose="02020603050405020304" pitchFamily="18" charset="0"/>
              </a:rPr>
              <a:t>палубы</a:t>
            </a:r>
            <a:r>
              <a:rPr lang="ru-RU" altLang="de-CZ" sz="2800" dirty="0">
                <a:latin typeface="Times New Roman" panose="02020603050405020304" pitchFamily="18" charset="0"/>
              </a:rPr>
              <a:t> (А. Крылов); </a:t>
            </a:r>
            <a:endParaRPr lang="de-DE" altLang="de-CZ" sz="2800" dirty="0">
              <a:latin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Inhaltsplatzhalter 2">
            <a:extLst>
              <a:ext uri="{FF2B5EF4-FFF2-40B4-BE49-F238E27FC236}">
                <a16:creationId xmlns:a16="http://schemas.microsoft.com/office/drawing/2014/main" id="{C42CB926-79E7-B305-3DC8-0074F3230456}"/>
              </a:ext>
            </a:extLst>
          </p:cNvPr>
          <p:cNvSpPr>
            <a:spLocks noGrp="1" noChangeArrowheads="1"/>
          </p:cNvSpPr>
          <p:nvPr>
            <p:ph idx="1"/>
          </p:nvPr>
        </p:nvSpPr>
        <p:spPr>
          <a:xfrm>
            <a:off x="327025" y="293688"/>
            <a:ext cx="8556625" cy="6337300"/>
          </a:xfrm>
        </p:spPr>
        <p:txBody>
          <a:bodyPr/>
          <a:lstStyle/>
          <a:p>
            <a:pPr marL="414338" indent="-414338">
              <a:buFont typeface="Arial" panose="020B0604020202020204" pitchFamily="34" charset="0"/>
              <a:buChar char="•"/>
            </a:pPr>
            <a:r>
              <a:rPr lang="ru-RU" altLang="de-CZ" sz="2800" i="1" dirty="0">
                <a:latin typeface="Times New Roman" panose="02020603050405020304" pitchFamily="18" charset="0"/>
              </a:rPr>
              <a:t>Увидев</a:t>
            </a:r>
            <a:r>
              <a:rPr lang="ru-RU" altLang="de-CZ" sz="2800" dirty="0">
                <a:latin typeface="Times New Roman" panose="02020603050405020304" pitchFamily="18" charset="0"/>
              </a:rPr>
              <a:t>, </a:t>
            </a:r>
            <a:r>
              <a:rPr lang="ru-RU" altLang="de-CZ" sz="2800" i="1" dirty="0">
                <a:latin typeface="Times New Roman" panose="02020603050405020304" pitchFamily="18" charset="0"/>
              </a:rPr>
              <a:t>что</a:t>
            </a:r>
            <a:r>
              <a:rPr lang="ru-RU" altLang="de-CZ" sz="2800" dirty="0">
                <a:latin typeface="Times New Roman" panose="02020603050405020304" pitchFamily="18" charset="0"/>
              </a:rPr>
              <a:t> </a:t>
            </a:r>
            <a:r>
              <a:rPr lang="ru-RU" altLang="de-CZ" sz="2800" i="1" dirty="0">
                <a:latin typeface="Times New Roman" panose="02020603050405020304" pitchFamily="18" charset="0"/>
              </a:rPr>
              <a:t>он</a:t>
            </a:r>
            <a:r>
              <a:rPr lang="ru-RU" altLang="de-CZ" sz="2800" dirty="0">
                <a:latin typeface="Times New Roman" panose="02020603050405020304" pitchFamily="18" charset="0"/>
              </a:rPr>
              <a:t> </a:t>
            </a:r>
            <a:r>
              <a:rPr lang="ru-RU" altLang="de-CZ" sz="2800" i="1" dirty="0">
                <a:latin typeface="Times New Roman" panose="02020603050405020304" pitchFamily="18" charset="0"/>
              </a:rPr>
              <a:t>еще</a:t>
            </a:r>
            <a:r>
              <a:rPr lang="ru-RU" altLang="de-CZ" sz="2800" dirty="0">
                <a:latin typeface="Times New Roman" panose="02020603050405020304" pitchFamily="18" charset="0"/>
              </a:rPr>
              <a:t> </a:t>
            </a:r>
            <a:r>
              <a:rPr lang="ru-RU" altLang="de-CZ" sz="2800" i="1" dirty="0">
                <a:latin typeface="Times New Roman" panose="02020603050405020304" pitchFamily="18" charset="0"/>
              </a:rPr>
              <a:t>жив</a:t>
            </a:r>
            <a:r>
              <a:rPr lang="ru-RU" altLang="de-CZ" sz="2800" dirty="0">
                <a:latin typeface="Times New Roman" panose="02020603050405020304" pitchFamily="18" charset="0"/>
              </a:rPr>
              <a:t> </a:t>
            </a:r>
            <a:r>
              <a:rPr lang="ru-RU" altLang="de-CZ" sz="2800" i="1" dirty="0">
                <a:latin typeface="Times New Roman" panose="02020603050405020304" pitchFamily="18" charset="0"/>
              </a:rPr>
              <a:t>и</a:t>
            </a:r>
            <a:r>
              <a:rPr lang="ru-RU" altLang="de-CZ" sz="2800" dirty="0">
                <a:latin typeface="Times New Roman" panose="02020603050405020304" pitchFamily="18" charset="0"/>
              </a:rPr>
              <a:t> </a:t>
            </a:r>
            <a:r>
              <a:rPr lang="ru-RU" altLang="de-CZ" sz="2800" i="1" dirty="0">
                <a:latin typeface="Times New Roman" panose="02020603050405020304" pitchFamily="18" charset="0"/>
              </a:rPr>
              <a:t>борется</a:t>
            </a:r>
            <a:r>
              <a:rPr lang="ru-RU" altLang="de-CZ" sz="2800" dirty="0">
                <a:latin typeface="Times New Roman" panose="02020603050405020304" pitchFamily="18" charset="0"/>
              </a:rPr>
              <a:t>, </a:t>
            </a:r>
            <a:r>
              <a:rPr lang="ru-RU" altLang="de-CZ" sz="2800" i="1" u="sng" dirty="0">
                <a:latin typeface="Times New Roman" panose="02020603050405020304" pitchFamily="18" charset="0"/>
              </a:rPr>
              <a:t>мне</a:t>
            </a:r>
            <a:r>
              <a:rPr lang="ru-RU" altLang="de-CZ" sz="2800" dirty="0">
                <a:latin typeface="Times New Roman" panose="02020603050405020304" pitchFamily="18" charset="0"/>
              </a:rPr>
              <a:t> </a:t>
            </a:r>
            <a:r>
              <a:rPr lang="ru-RU" altLang="de-CZ" sz="2800" i="1" dirty="0">
                <a:latin typeface="Times New Roman" panose="02020603050405020304" pitchFamily="18" charset="0"/>
              </a:rPr>
              <a:t>захотелось</a:t>
            </a:r>
            <a:r>
              <a:rPr lang="ru-RU" altLang="de-CZ" sz="2800" dirty="0">
                <a:latin typeface="Times New Roman" panose="02020603050405020304" pitchFamily="18" charset="0"/>
              </a:rPr>
              <a:t> </a:t>
            </a:r>
            <a:r>
              <a:rPr lang="ru-RU" altLang="de-CZ" sz="2800" i="1" dirty="0">
                <a:latin typeface="Times New Roman" panose="02020603050405020304" pitchFamily="18" charset="0"/>
              </a:rPr>
              <a:t>оказать</a:t>
            </a:r>
            <a:r>
              <a:rPr lang="ru-RU" altLang="de-CZ" sz="2800" dirty="0">
                <a:latin typeface="Times New Roman" panose="02020603050405020304" pitchFamily="18" charset="0"/>
              </a:rPr>
              <a:t> </a:t>
            </a:r>
            <a:r>
              <a:rPr lang="ru-RU" altLang="de-CZ" sz="2800" i="1" dirty="0">
                <a:latin typeface="Times New Roman" panose="02020603050405020304" pitchFamily="18" charset="0"/>
              </a:rPr>
              <a:t>ему</a:t>
            </a:r>
            <a:r>
              <a:rPr lang="ru-RU" altLang="de-CZ" sz="2800" dirty="0">
                <a:latin typeface="Times New Roman" panose="02020603050405020304" pitchFamily="18" charset="0"/>
              </a:rPr>
              <a:t> </a:t>
            </a:r>
            <a:r>
              <a:rPr lang="ru-RU" altLang="de-CZ" sz="2800" i="1" dirty="0">
                <a:latin typeface="Times New Roman" panose="02020603050405020304" pitchFamily="18" charset="0"/>
              </a:rPr>
              <a:t>немедленную</a:t>
            </a:r>
            <a:r>
              <a:rPr lang="ru-RU" altLang="de-CZ" sz="2800" dirty="0">
                <a:latin typeface="Times New Roman" panose="02020603050405020304" pitchFamily="18" charset="0"/>
              </a:rPr>
              <a:t> </a:t>
            </a:r>
            <a:r>
              <a:rPr lang="ru-RU" altLang="de-CZ" sz="2800" i="1" dirty="0">
                <a:latin typeface="Times New Roman" panose="02020603050405020304" pitchFamily="18" charset="0"/>
              </a:rPr>
              <a:t>помощь</a:t>
            </a:r>
            <a:r>
              <a:rPr lang="ru-RU" altLang="de-CZ" sz="2800" dirty="0">
                <a:latin typeface="Times New Roman" panose="02020603050405020304" pitchFamily="18" charset="0"/>
              </a:rPr>
              <a:t> (</a:t>
            </a:r>
            <a:r>
              <a:rPr lang="ru-RU" altLang="de-CZ" sz="2800" dirty="0" err="1">
                <a:latin typeface="Times New Roman" panose="02020603050405020304" pitchFamily="18" charset="0"/>
              </a:rPr>
              <a:t>Солоух</a:t>
            </a:r>
            <a:r>
              <a:rPr lang="ru-RU" altLang="de-CZ" sz="2800" dirty="0">
                <a:latin typeface="Times New Roman" panose="02020603050405020304" pitchFamily="18" charset="0"/>
              </a:rPr>
              <a:t>.); </a:t>
            </a:r>
            <a:r>
              <a:rPr lang="ru-RU" altLang="de-CZ" sz="2800" i="1" dirty="0">
                <a:latin typeface="Times New Roman" panose="02020603050405020304" pitchFamily="18" charset="0"/>
              </a:rPr>
              <a:t>Работая</a:t>
            </a:r>
            <a:r>
              <a:rPr lang="ru-RU" altLang="de-CZ" sz="2800" dirty="0">
                <a:latin typeface="Times New Roman" panose="02020603050405020304" pitchFamily="18" charset="0"/>
              </a:rPr>
              <a:t> </a:t>
            </a:r>
            <a:r>
              <a:rPr lang="ru-RU" altLang="de-CZ" sz="2800" i="1" dirty="0">
                <a:latin typeface="Times New Roman" panose="02020603050405020304" pitchFamily="18" charset="0"/>
              </a:rPr>
              <a:t>во</a:t>
            </a:r>
            <a:r>
              <a:rPr lang="ru-RU" altLang="de-CZ" sz="2800" dirty="0">
                <a:latin typeface="Times New Roman" panose="02020603050405020304" pitchFamily="18" charset="0"/>
              </a:rPr>
              <a:t> </a:t>
            </a:r>
            <a:r>
              <a:rPr lang="ru-RU" altLang="de-CZ" sz="2800" i="1" dirty="0">
                <a:latin typeface="Times New Roman" panose="02020603050405020304" pitchFamily="18" charset="0"/>
              </a:rPr>
              <a:t>Всесоюзном</a:t>
            </a:r>
            <a:r>
              <a:rPr lang="ru-RU" altLang="de-CZ" sz="2800" dirty="0">
                <a:latin typeface="Times New Roman" panose="02020603050405020304" pitchFamily="18" charset="0"/>
              </a:rPr>
              <a:t> </a:t>
            </a:r>
            <a:r>
              <a:rPr lang="ru-RU" altLang="de-CZ" sz="2800" i="1" dirty="0">
                <a:latin typeface="Times New Roman" panose="02020603050405020304" pitchFamily="18" charset="0"/>
              </a:rPr>
              <a:t>институте</a:t>
            </a:r>
            <a:r>
              <a:rPr lang="ru-RU" altLang="de-CZ" sz="2800" dirty="0">
                <a:latin typeface="Times New Roman" panose="02020603050405020304" pitchFamily="18" charset="0"/>
              </a:rPr>
              <a:t> </a:t>
            </a:r>
            <a:r>
              <a:rPr lang="ru-RU" altLang="de-CZ" sz="2800" i="1" dirty="0">
                <a:latin typeface="Times New Roman" panose="02020603050405020304" pitchFamily="18" charset="0"/>
              </a:rPr>
              <a:t>защиты</a:t>
            </a:r>
            <a:r>
              <a:rPr lang="ru-RU" altLang="de-CZ" sz="2800" dirty="0">
                <a:latin typeface="Times New Roman" panose="02020603050405020304" pitchFamily="18" charset="0"/>
              </a:rPr>
              <a:t> </a:t>
            </a:r>
            <a:r>
              <a:rPr lang="ru-RU" altLang="de-CZ" sz="2800" i="1" dirty="0">
                <a:latin typeface="Times New Roman" panose="02020603050405020304" pitchFamily="18" charset="0"/>
              </a:rPr>
              <a:t>растений</a:t>
            </a:r>
            <a:r>
              <a:rPr lang="ru-RU" altLang="de-CZ" sz="2800" dirty="0">
                <a:latin typeface="Times New Roman" panose="02020603050405020304" pitchFamily="18" charset="0"/>
              </a:rPr>
              <a:t>, </a:t>
            </a:r>
            <a:r>
              <a:rPr lang="ru-RU" altLang="de-CZ" sz="2800" i="1" u="sng" dirty="0">
                <a:latin typeface="Times New Roman" panose="02020603050405020304" pitchFamily="18" charset="0"/>
              </a:rPr>
              <a:t>Любищеву</a:t>
            </a:r>
            <a:r>
              <a:rPr lang="ru-RU" altLang="de-CZ" sz="2800" dirty="0">
                <a:latin typeface="Times New Roman" panose="02020603050405020304" pitchFamily="18" charset="0"/>
              </a:rPr>
              <a:t> </a:t>
            </a:r>
            <a:r>
              <a:rPr lang="ru-RU" altLang="de-CZ" sz="2800" i="1" dirty="0">
                <a:latin typeface="Times New Roman" panose="02020603050405020304" pitchFamily="18" charset="0"/>
              </a:rPr>
              <a:t>приходилось</a:t>
            </a:r>
            <a:r>
              <a:rPr lang="ru-RU" altLang="de-CZ" sz="2800" dirty="0">
                <a:latin typeface="Times New Roman" panose="02020603050405020304" pitchFamily="18" charset="0"/>
              </a:rPr>
              <a:t> </a:t>
            </a:r>
            <a:r>
              <a:rPr lang="ru-RU" altLang="de-CZ" sz="2800" i="1" dirty="0">
                <a:latin typeface="Times New Roman" panose="02020603050405020304" pitchFamily="18" charset="0"/>
              </a:rPr>
              <a:t>по</a:t>
            </a:r>
            <a:r>
              <a:rPr lang="ru-RU" altLang="de-CZ" sz="2800" dirty="0">
                <a:latin typeface="Times New Roman" panose="02020603050405020304" pitchFamily="18" charset="0"/>
              </a:rPr>
              <a:t> </a:t>
            </a:r>
            <a:r>
              <a:rPr lang="ru-RU" altLang="de-CZ" sz="2800" i="1" dirty="0">
                <a:latin typeface="Times New Roman" panose="02020603050405020304" pitchFamily="18" charset="0"/>
              </a:rPr>
              <a:t>совместительству</a:t>
            </a:r>
            <a:r>
              <a:rPr lang="ru-RU" altLang="de-CZ" sz="2800" dirty="0">
                <a:latin typeface="Times New Roman" panose="02020603050405020304" pitchFamily="18" charset="0"/>
              </a:rPr>
              <a:t> </a:t>
            </a:r>
            <a:r>
              <a:rPr lang="ru-RU" altLang="de-CZ" sz="2800" i="1" dirty="0">
                <a:latin typeface="Times New Roman" panose="02020603050405020304" pitchFamily="18" charset="0"/>
              </a:rPr>
              <a:t>читать</a:t>
            </a:r>
            <a:r>
              <a:rPr lang="ru-RU" altLang="de-CZ" sz="2800" dirty="0">
                <a:latin typeface="Times New Roman" panose="02020603050405020304" pitchFamily="18" charset="0"/>
              </a:rPr>
              <a:t> </a:t>
            </a:r>
            <a:r>
              <a:rPr lang="ru-RU" altLang="de-CZ" sz="2800" i="1" dirty="0">
                <a:latin typeface="Times New Roman" panose="02020603050405020304" pitchFamily="18" charset="0"/>
              </a:rPr>
              <a:t>лекции</a:t>
            </a:r>
            <a:r>
              <a:rPr lang="ru-RU" altLang="de-CZ" sz="2800" dirty="0">
                <a:latin typeface="Times New Roman" panose="02020603050405020304" pitchFamily="18" charset="0"/>
              </a:rPr>
              <a:t> (Д. Гранин); </a:t>
            </a:r>
            <a:r>
              <a:rPr lang="ru-RU" altLang="de-CZ" sz="2800" i="1" dirty="0">
                <a:latin typeface="Times New Roman" panose="02020603050405020304" pitchFamily="18" charset="0"/>
              </a:rPr>
              <a:t>Играя</a:t>
            </a:r>
            <a:r>
              <a:rPr lang="ru-RU" altLang="de-CZ" sz="2800" dirty="0">
                <a:latin typeface="Times New Roman" panose="02020603050405020304" pitchFamily="18" charset="0"/>
              </a:rPr>
              <a:t> </a:t>
            </a:r>
            <a:r>
              <a:rPr lang="ru-RU" altLang="de-CZ" sz="2800" i="1" dirty="0">
                <a:latin typeface="Times New Roman" panose="02020603050405020304" pitchFamily="18" charset="0"/>
              </a:rPr>
              <a:t>черными</a:t>
            </a:r>
            <a:r>
              <a:rPr lang="ru-RU" altLang="de-CZ" sz="2800" dirty="0">
                <a:latin typeface="Times New Roman" panose="02020603050405020304" pitchFamily="18" charset="0"/>
              </a:rPr>
              <a:t>, </a:t>
            </a:r>
            <a:r>
              <a:rPr lang="ru-RU" altLang="de-CZ" sz="2800" i="1" u="sng" dirty="0">
                <a:latin typeface="Times New Roman" panose="02020603050405020304" pitchFamily="18" charset="0"/>
              </a:rPr>
              <a:t>чемпиону</a:t>
            </a:r>
            <a:r>
              <a:rPr lang="ru-RU" altLang="de-CZ" sz="2800" dirty="0">
                <a:latin typeface="Times New Roman" panose="02020603050405020304" pitchFamily="18" charset="0"/>
              </a:rPr>
              <a:t> </a:t>
            </a:r>
            <a:r>
              <a:rPr lang="ru-RU" altLang="de-CZ" sz="2800" i="1" dirty="0">
                <a:latin typeface="Times New Roman" panose="02020603050405020304" pitchFamily="18" charset="0"/>
              </a:rPr>
              <a:t>не</a:t>
            </a:r>
            <a:r>
              <a:rPr lang="ru-RU" altLang="de-CZ" sz="2800" dirty="0">
                <a:latin typeface="Times New Roman" panose="02020603050405020304" pitchFamily="18" charset="0"/>
              </a:rPr>
              <a:t> </a:t>
            </a:r>
            <a:r>
              <a:rPr lang="ru-RU" altLang="de-CZ" sz="2800" i="1" dirty="0">
                <a:latin typeface="Times New Roman" panose="02020603050405020304" pitchFamily="18" charset="0"/>
              </a:rPr>
              <a:t>удалось</a:t>
            </a:r>
            <a:r>
              <a:rPr lang="ru-RU" altLang="de-CZ" sz="2800" dirty="0">
                <a:latin typeface="Times New Roman" panose="02020603050405020304" pitchFamily="18" charset="0"/>
              </a:rPr>
              <a:t> </a:t>
            </a:r>
            <a:r>
              <a:rPr lang="ru-RU" altLang="de-CZ" sz="2800" i="1" dirty="0">
                <a:latin typeface="Times New Roman" panose="02020603050405020304" pitchFamily="18" charset="0"/>
              </a:rPr>
              <a:t>захватить</a:t>
            </a:r>
            <a:r>
              <a:rPr lang="ru-RU" altLang="de-CZ" sz="2800" dirty="0">
                <a:latin typeface="Times New Roman" panose="02020603050405020304" pitchFamily="18" charset="0"/>
              </a:rPr>
              <a:t> </a:t>
            </a:r>
            <a:r>
              <a:rPr lang="ru-RU" altLang="de-CZ" sz="2800" i="1" dirty="0">
                <a:latin typeface="Times New Roman" panose="02020603050405020304" pitchFamily="18" charset="0"/>
              </a:rPr>
              <a:t>инициативу</a:t>
            </a:r>
            <a:r>
              <a:rPr lang="ru-RU" altLang="de-CZ" sz="2800" dirty="0">
                <a:latin typeface="Times New Roman" panose="02020603050405020304" pitchFamily="18" charset="0"/>
              </a:rPr>
              <a:t> (газ.). В таких конструкциях присутствует дат. п. со знач. субъекта.</a:t>
            </a:r>
            <a:r>
              <a:rPr lang="de-DE" altLang="de-CZ" sz="2800" dirty="0">
                <a:latin typeface="Times New Roman" panose="02020603050405020304" pitchFamily="18" charset="0"/>
              </a:rPr>
              <a:t>» (</a:t>
            </a:r>
            <a:r>
              <a:rPr lang="ru-RU" altLang="de-CZ" sz="2800" dirty="0">
                <a:latin typeface="Times New Roman" panose="02020603050405020304" pitchFamily="18" charset="0"/>
              </a:rPr>
              <a:t>подчеркивание</a:t>
            </a:r>
            <a:r>
              <a:rPr lang="de-DE" altLang="de-CZ" sz="2800" dirty="0">
                <a:latin typeface="Times New Roman" panose="02020603050405020304" pitchFamily="18" charset="0"/>
              </a:rPr>
              <a:t> MG)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1">
            <a:extLst>
              <a:ext uri="{FF2B5EF4-FFF2-40B4-BE49-F238E27FC236}">
                <a16:creationId xmlns:a16="http://schemas.microsoft.com/office/drawing/2014/main" id="{D6263CCE-A684-DDDB-5904-BBFE12837985}"/>
              </a:ext>
            </a:extLst>
          </p:cNvPr>
          <p:cNvSpPr>
            <a:spLocks noGrp="1" noChangeArrowheads="1"/>
          </p:cNvSpPr>
          <p:nvPr>
            <p:ph type="title"/>
          </p:nvPr>
        </p:nvSpPr>
        <p:spPr>
          <a:xfrm>
            <a:off x="457200" y="128588"/>
            <a:ext cx="8226425" cy="2005012"/>
          </a:xfrm>
        </p:spPr>
        <p:txBody>
          <a:bodyPr/>
          <a:lstStyle/>
          <a:p>
            <a:pP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altLang="de-CZ" sz="3200" dirty="0">
                <a:latin typeface="Times New Roman" panose="02020603050405020304" pitchFamily="18" charset="0"/>
              </a:rPr>
              <a:t>Синтаксис</a:t>
            </a:r>
            <a:r>
              <a:rPr lang="de-CH" altLang="de-CZ" sz="3200" dirty="0">
                <a:latin typeface="Times New Roman" panose="02020603050405020304" pitchFamily="18" charset="0"/>
              </a:rPr>
              <a:t> II: </a:t>
            </a:r>
            <a:r>
              <a:rPr lang="ru-RU" altLang="de-CZ" sz="3200" dirty="0">
                <a:latin typeface="Times New Roman" panose="02020603050405020304" pitchFamily="18" charset="0"/>
              </a:rPr>
              <a:t>Второстепенные предикации и их выражение </a:t>
            </a:r>
            <a:r>
              <a:rPr lang="ru-RU" altLang="de-CZ" sz="3200" dirty="0" err="1">
                <a:latin typeface="Times New Roman" panose="02020603050405020304" pitchFamily="18" charset="0"/>
              </a:rPr>
              <a:t>инфинитными</a:t>
            </a:r>
            <a:r>
              <a:rPr lang="ru-RU" altLang="de-CZ" sz="3200" dirty="0">
                <a:latin typeface="Times New Roman" panose="02020603050405020304" pitchFamily="18" charset="0"/>
              </a:rPr>
              <a:t> формами глагола </a:t>
            </a:r>
            <a:r>
              <a:rPr lang="de-DE" altLang="de-CZ" sz="3200" dirty="0">
                <a:latin typeface="Times New Roman" panose="02020603050405020304" pitchFamily="18" charset="0"/>
              </a:rPr>
              <a:t>I: </a:t>
            </a:r>
            <a:r>
              <a:rPr lang="ru-RU" altLang="de-CZ" sz="3200" dirty="0">
                <a:latin typeface="Times New Roman" panose="02020603050405020304" pitchFamily="18" charset="0"/>
              </a:rPr>
              <a:t>деепричастия и причастия </a:t>
            </a:r>
            <a:br>
              <a:rPr lang="ru-RU" altLang="de-CZ" sz="3200" dirty="0"/>
            </a:br>
            <a:endParaRPr lang="de-CH" altLang="de-CZ" sz="3200" dirty="0">
              <a:latin typeface="Times New Roman" panose="02020603050405020304" pitchFamily="18" charset="0"/>
            </a:endParaRPr>
          </a:p>
        </p:txBody>
      </p:sp>
      <p:sp>
        <p:nvSpPr>
          <p:cNvPr id="17411" name="Rectangle 2">
            <a:extLst>
              <a:ext uri="{FF2B5EF4-FFF2-40B4-BE49-F238E27FC236}">
                <a16:creationId xmlns:a16="http://schemas.microsoft.com/office/drawing/2014/main" id="{7D68A289-B535-6B79-C6FA-C0A322660B73}"/>
              </a:ext>
            </a:extLst>
          </p:cNvPr>
          <p:cNvSpPr>
            <a:spLocks noGrp="1" noChangeArrowheads="1"/>
          </p:cNvSpPr>
          <p:nvPr>
            <p:ph type="body" idx="1"/>
          </p:nvPr>
        </p:nvSpPr>
        <p:spPr>
          <a:xfrm>
            <a:off x="457200" y="1989138"/>
            <a:ext cx="8435975" cy="4679950"/>
          </a:xfrm>
        </p:spPr>
        <p:txBody>
          <a:bodyPr/>
          <a:lstStyle/>
          <a:p>
            <a:pPr marL="333375" indent="-333375" eaLnBrk="1" hangingPunct="1">
              <a:buFont typeface="Times New Roman" panose="02020603050405020304" pitchFamily="18" charset="0"/>
              <a:buChar char="•"/>
              <a:tabLst>
                <a:tab pos="333375" algn="l"/>
                <a:tab pos="438150" algn="l"/>
                <a:tab pos="887413" algn="l"/>
                <a:tab pos="1336675" algn="l"/>
                <a:tab pos="1785938" algn="l"/>
                <a:tab pos="2235200" algn="l"/>
                <a:tab pos="2684463" algn="l"/>
                <a:tab pos="3133725" algn="l"/>
                <a:tab pos="3582988" algn="l"/>
                <a:tab pos="4032250" algn="l"/>
                <a:tab pos="4481513" algn="l"/>
                <a:tab pos="4930775" algn="l"/>
                <a:tab pos="5380038" algn="l"/>
                <a:tab pos="5829300" algn="l"/>
                <a:tab pos="6278563" algn="l"/>
                <a:tab pos="6727825" algn="l"/>
                <a:tab pos="7177088" algn="l"/>
                <a:tab pos="7626350" algn="l"/>
                <a:tab pos="8075613" algn="l"/>
                <a:tab pos="8524875" algn="l"/>
                <a:tab pos="8974138" algn="l"/>
              </a:tabLst>
            </a:pPr>
            <a:r>
              <a:rPr lang="ru-RU" altLang="de-CZ" sz="2800" dirty="0" err="1">
                <a:latin typeface="Times New Roman" panose="02020603050405020304" pitchFamily="18" charset="0"/>
              </a:rPr>
              <a:t>Инфинитные</a:t>
            </a:r>
            <a:r>
              <a:rPr lang="ru-RU" altLang="de-CZ" sz="2800" dirty="0">
                <a:latin typeface="Times New Roman" panose="02020603050405020304" pitchFamily="18" charset="0"/>
              </a:rPr>
              <a:t> (неличные) формы: причастия, деепричастия и инфинитив</a:t>
            </a:r>
            <a:endParaRPr lang="cs-CZ" altLang="de-CZ" sz="2800" dirty="0">
              <a:latin typeface="Times New Roman" panose="02020603050405020304" pitchFamily="18" charset="0"/>
            </a:endParaRPr>
          </a:p>
          <a:p>
            <a:pPr marL="333375" indent="-333375" eaLnBrk="1" hangingPunct="1">
              <a:buFont typeface="Times New Roman" panose="02020603050405020304" pitchFamily="18" charset="0"/>
              <a:buChar char="•"/>
              <a:tabLst>
                <a:tab pos="333375" algn="l"/>
                <a:tab pos="438150" algn="l"/>
                <a:tab pos="887413" algn="l"/>
                <a:tab pos="1336675" algn="l"/>
                <a:tab pos="1785938" algn="l"/>
                <a:tab pos="2235200" algn="l"/>
                <a:tab pos="2684463" algn="l"/>
                <a:tab pos="3133725" algn="l"/>
                <a:tab pos="3582988" algn="l"/>
                <a:tab pos="4032250" algn="l"/>
                <a:tab pos="4481513" algn="l"/>
                <a:tab pos="4930775" algn="l"/>
                <a:tab pos="5380038" algn="l"/>
                <a:tab pos="5829300" algn="l"/>
                <a:tab pos="6278563" algn="l"/>
                <a:tab pos="6727825" algn="l"/>
                <a:tab pos="7177088" algn="l"/>
                <a:tab pos="7626350" algn="l"/>
                <a:tab pos="8075613" algn="l"/>
                <a:tab pos="8524875" algn="l"/>
                <a:tab pos="8974138" algn="l"/>
              </a:tabLst>
            </a:pPr>
            <a:r>
              <a:rPr lang="ru-RU" altLang="de-CZ" sz="2800" dirty="0">
                <a:latin typeface="Times New Roman" panose="02020603050405020304" pitchFamily="18" charset="0"/>
              </a:rPr>
              <a:t>Для русского языка характерно широкое использование этих форм и для этого, помимо изменений в образовании форм, особый интерес в русском языке представляют изменения в их использовании</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Inhaltsplatzhalter 2">
            <a:extLst>
              <a:ext uri="{FF2B5EF4-FFF2-40B4-BE49-F238E27FC236}">
                <a16:creationId xmlns:a16="http://schemas.microsoft.com/office/drawing/2014/main" id="{71A7ED54-6171-6F3B-81F4-688D61FFE5EB}"/>
              </a:ext>
            </a:extLst>
          </p:cNvPr>
          <p:cNvSpPr>
            <a:spLocks noGrp="1" noChangeArrowheads="1"/>
          </p:cNvSpPr>
          <p:nvPr>
            <p:ph idx="1"/>
          </p:nvPr>
        </p:nvSpPr>
        <p:spPr>
          <a:xfrm>
            <a:off x="327025" y="293688"/>
            <a:ext cx="8556625" cy="6205537"/>
          </a:xfrm>
        </p:spPr>
        <p:txBody>
          <a:bodyPr/>
          <a:lstStyle/>
          <a:p>
            <a:pPr marL="414338" indent="-414338">
              <a:buFont typeface="Arial" panose="020B0604020202020204" pitchFamily="34" charset="0"/>
              <a:buChar char="•"/>
            </a:pPr>
            <a:r>
              <a:rPr lang="ru-RU" altLang="de-CZ" sz="2800" dirty="0">
                <a:latin typeface="Times New Roman" panose="02020603050405020304" pitchFamily="18" charset="0"/>
              </a:rPr>
              <a:t>Однако, в реальном узусе можно встретить оба типа, с инфинитивом и без инфинитива, ср. </a:t>
            </a:r>
            <a:r>
              <a:rPr lang="cs-CZ" altLang="de-CZ" sz="2800" dirty="0">
                <a:latin typeface="Times New Roman" panose="02020603050405020304" pitchFamily="18" charset="0"/>
              </a:rPr>
              <a:t>Weiss (1995: 258) </a:t>
            </a:r>
            <a:r>
              <a:rPr lang="ru-RU" altLang="de-CZ" sz="2800" dirty="0">
                <a:latin typeface="Times New Roman" panose="02020603050405020304" pitchFamily="18" charset="0"/>
              </a:rPr>
              <a:t>об </a:t>
            </a:r>
            <a:r>
              <a:rPr lang="ru-RU" altLang="de-CZ" sz="2800" dirty="0" err="1">
                <a:latin typeface="Times New Roman" panose="02020603050405020304" pitchFamily="18" charset="0"/>
              </a:rPr>
              <a:t>экспериенцерах</a:t>
            </a:r>
            <a:r>
              <a:rPr lang="ru-RU" altLang="de-CZ" sz="2800" dirty="0">
                <a:latin typeface="Times New Roman" panose="02020603050405020304" pitchFamily="18" charset="0"/>
              </a:rPr>
              <a:t> в Дат. п. контролирующих деепричастие</a:t>
            </a:r>
            <a:r>
              <a:rPr lang="cs-CZ" altLang="de-CZ" sz="2800" dirty="0">
                <a:latin typeface="Times New Roman" panose="02020603050405020304" pitchFamily="18" charset="0"/>
              </a:rPr>
              <a:t>.</a:t>
            </a:r>
            <a:endParaRPr lang="ru-RU" altLang="de-CZ" sz="2800" dirty="0">
              <a:latin typeface="Times New Roman" panose="02020603050405020304" pitchFamily="18" charset="0"/>
            </a:endParaRPr>
          </a:p>
          <a:p>
            <a:pPr marL="414338" indent="-414338">
              <a:buFont typeface="Arial" panose="020B0604020202020204" pitchFamily="34" charset="0"/>
              <a:buChar char="•"/>
            </a:pPr>
            <a:r>
              <a:rPr lang="ru-RU" altLang="de-CZ" sz="2800" dirty="0">
                <a:latin typeface="Times New Roman" panose="02020603050405020304" pitchFamily="18" charset="0"/>
              </a:rPr>
              <a:t>В узусе можно встретить и деепричастие зависимое от глагола в страдательном залоге: </a:t>
            </a:r>
            <a:r>
              <a:rPr lang="ru-RU" altLang="de-CZ" sz="2800" i="1" dirty="0">
                <a:latin typeface="Times New Roman" panose="02020603050405020304" pitchFamily="18" charset="0"/>
              </a:rPr>
              <a:t>Окончив в 1940 году десятилетку, я осенью был призван в Армию</a:t>
            </a:r>
            <a:r>
              <a:rPr lang="ru-RU" altLang="de-CZ" sz="2800" dirty="0">
                <a:latin typeface="Times New Roman" panose="02020603050405020304" pitchFamily="18" charset="0"/>
              </a:rPr>
              <a:t>. </a:t>
            </a:r>
          </a:p>
          <a:p>
            <a:pPr marL="414338" indent="-414338">
              <a:buFont typeface="Arial" panose="020B0604020202020204" pitchFamily="34" charset="0"/>
              <a:buChar char="•"/>
            </a:pPr>
            <a:r>
              <a:rPr lang="ru-RU" altLang="de-CZ" sz="2800" dirty="0">
                <a:latin typeface="Times New Roman" panose="02020603050405020304" pitchFamily="18" charset="0"/>
              </a:rPr>
              <a:t>Здесь формальное подлежащее главной предикации </a:t>
            </a:r>
            <a:r>
              <a:rPr lang="ru-RU" altLang="de-CZ" sz="2800" i="1" dirty="0">
                <a:latin typeface="Times New Roman" panose="02020603050405020304" pitchFamily="18" charset="0"/>
              </a:rPr>
              <a:t>(я)</a:t>
            </a:r>
            <a:r>
              <a:rPr lang="ru-RU" altLang="de-CZ" sz="2800" dirty="0">
                <a:latin typeface="Times New Roman" panose="02020603050405020304" pitchFamily="18" charset="0"/>
              </a:rPr>
              <a:t> отвечает деепричастию («я окончил, я был призван»). Но в другом примере </a:t>
            </a:r>
            <a:r>
              <a:rPr lang="ru-RU" altLang="de-CZ" sz="2800" dirty="0" err="1">
                <a:latin typeface="Times New Roman" panose="02020603050405020304" pitchFamily="18" charset="0"/>
              </a:rPr>
              <a:t>Вайсса</a:t>
            </a:r>
            <a:r>
              <a:rPr lang="ru-RU" altLang="de-CZ" sz="2800" dirty="0">
                <a:latin typeface="Times New Roman" panose="02020603050405020304" pitchFamily="18" charset="0"/>
              </a:rPr>
              <a:t> деепричастие контролируется </a:t>
            </a:r>
            <a:r>
              <a:rPr lang="ru-RU" altLang="de-CZ" sz="2800" dirty="0" err="1">
                <a:latin typeface="Times New Roman" panose="02020603050405020304" pitchFamily="18" charset="0"/>
              </a:rPr>
              <a:t>агенсом</a:t>
            </a:r>
            <a:r>
              <a:rPr lang="ru-RU" altLang="de-CZ" sz="2800" dirty="0">
                <a:latin typeface="Times New Roman" panose="02020603050405020304" pitchFamily="18" charset="0"/>
              </a:rPr>
              <a:t> при пассиве, выступающим в </a:t>
            </a:r>
            <a:r>
              <a:rPr lang="ru-RU" altLang="de-CZ" sz="2800" dirty="0" err="1">
                <a:latin typeface="Times New Roman" panose="02020603050405020304" pitchFamily="18" charset="0"/>
              </a:rPr>
              <a:t>Тв</a:t>
            </a:r>
            <a:r>
              <a:rPr lang="ru-RU" altLang="de-CZ" sz="2800" dirty="0">
                <a:latin typeface="Times New Roman" panose="02020603050405020304" pitchFamily="18" charset="0"/>
              </a:rPr>
              <a:t>. п.:</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Inhaltsplatzhalter 2">
            <a:extLst>
              <a:ext uri="{FF2B5EF4-FFF2-40B4-BE49-F238E27FC236}">
                <a16:creationId xmlns:a16="http://schemas.microsoft.com/office/drawing/2014/main" id="{177365C3-7A68-8A24-D113-6253DFD84CCD}"/>
              </a:ext>
            </a:extLst>
          </p:cNvPr>
          <p:cNvSpPr>
            <a:spLocks noGrp="1" noChangeArrowheads="1"/>
          </p:cNvSpPr>
          <p:nvPr>
            <p:ph idx="1"/>
          </p:nvPr>
        </p:nvSpPr>
        <p:spPr>
          <a:xfrm>
            <a:off x="327025" y="293688"/>
            <a:ext cx="8556625" cy="6205537"/>
          </a:xfrm>
        </p:spPr>
        <p:txBody>
          <a:bodyPr/>
          <a:lstStyle/>
          <a:p>
            <a:pPr marL="414338" indent="-414338">
              <a:buFont typeface="Arial" panose="020B0604020202020204" pitchFamily="34" charset="0"/>
              <a:buChar char="•"/>
            </a:pPr>
            <a:r>
              <a:rPr lang="de-DE" altLang="de-CZ" sz="2800" i="1" dirty="0">
                <a:latin typeface="Times New Roman" panose="02020603050405020304" pitchFamily="18" charset="0"/>
              </a:rPr>
              <a:t>…</a:t>
            </a:r>
            <a:r>
              <a:rPr lang="ru-RU" altLang="de-CZ" sz="2800" i="1" dirty="0">
                <a:latin typeface="Times New Roman" panose="02020603050405020304" pitchFamily="18" charset="0"/>
              </a:rPr>
              <a:t>автомашины или принадлежат транспортной организации или нанимаются </a:t>
            </a:r>
            <a:r>
              <a:rPr lang="ru-RU" altLang="de-CZ" sz="2800" i="1" u="sng" dirty="0">
                <a:latin typeface="Times New Roman" panose="02020603050405020304" pitchFamily="18" charset="0"/>
              </a:rPr>
              <a:t>ею</a:t>
            </a:r>
            <a:r>
              <a:rPr lang="ru-RU" altLang="de-CZ" sz="2800" i="1" dirty="0">
                <a:latin typeface="Times New Roman" panose="02020603050405020304" pitchFamily="18" charset="0"/>
              </a:rPr>
              <a:t>, не вмешивая в это дело клиента</a:t>
            </a:r>
            <a:r>
              <a:rPr lang="cs-CZ" altLang="de-CZ" sz="2800" i="1" dirty="0">
                <a:latin typeface="Times New Roman" panose="02020603050405020304" pitchFamily="18" charset="0"/>
              </a:rPr>
              <a:t> </a:t>
            </a:r>
            <a:r>
              <a:rPr lang="cs-CZ" altLang="de-CZ" sz="2800" dirty="0">
                <a:latin typeface="Times New Roman" panose="02020603050405020304" pitchFamily="18" charset="0"/>
              </a:rPr>
              <a:t>(Weiss 1995: 259).</a:t>
            </a:r>
            <a:endParaRPr lang="ru-RU" altLang="de-CZ" sz="2800" dirty="0">
              <a:latin typeface="Times New Roman" panose="02020603050405020304" pitchFamily="18" charset="0"/>
            </a:endParaRPr>
          </a:p>
          <a:p>
            <a:pPr marL="414338" indent="-414338">
              <a:buFont typeface="Arial" panose="020B0604020202020204" pitchFamily="34" charset="0"/>
              <a:buChar char="•"/>
            </a:pPr>
            <a:r>
              <a:rPr lang="ru-RU" altLang="de-CZ" sz="2800" dirty="0">
                <a:latin typeface="Times New Roman" panose="02020603050405020304" pitchFamily="18" charset="0"/>
              </a:rPr>
              <a:t>«Запрет» деепричастия с пассивным глаголом, наверно, основан на таких примерах, где подлежащее деепричастия определяется не по синтаксическим, но по семантическим ролям, что</a:t>
            </a:r>
            <a:r>
              <a:rPr lang="cs-CZ" altLang="de-CZ" sz="2800" dirty="0">
                <a:latin typeface="Times New Roman" panose="02020603050405020304" pitchFamily="18" charset="0"/>
              </a:rPr>
              <a:t> </a:t>
            </a:r>
            <a:r>
              <a:rPr lang="ru-RU" altLang="de-CZ" sz="2800" dirty="0">
                <a:latin typeface="Times New Roman" panose="02020603050405020304" pitchFamily="18" charset="0"/>
              </a:rPr>
              <a:t>вызывает в этом случае потенциальную двусмысленность.</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a:extLst>
              <a:ext uri="{FF2B5EF4-FFF2-40B4-BE49-F238E27FC236}">
                <a16:creationId xmlns:a16="http://schemas.microsoft.com/office/drawing/2014/main" id="{531EDE24-749C-91DC-DD5A-887443E3BBCF}"/>
              </a:ext>
            </a:extLst>
          </p:cNvPr>
          <p:cNvSpPr>
            <a:spLocks noGrp="1" noChangeArrowheads="1"/>
          </p:cNvSpPr>
          <p:nvPr>
            <p:ph type="body"/>
          </p:nvPr>
        </p:nvSpPr>
        <p:spPr>
          <a:xfrm>
            <a:off x="179388" y="188913"/>
            <a:ext cx="8785225" cy="6440487"/>
          </a:xfrm>
        </p:spPr>
        <p:txBody>
          <a:bodyPr tIns="25471" anchor="t"/>
          <a:lstStyle/>
          <a:p>
            <a:pPr marL="303213" indent="-303213" algn="l">
              <a:spcAft>
                <a:spcPts val="1288"/>
              </a:spcAft>
              <a:buSzPct val="45000"/>
              <a:buFont typeface="Wingdings" pitchFamily="2" charset="2"/>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defRPr/>
            </a:pPr>
            <a:r>
              <a:rPr lang="ru-RU" altLang="de-CZ" sz="2800" dirty="0">
                <a:latin typeface="Times New Roman" panose="02020603050405020304" pitchFamily="18" charset="0"/>
              </a:rPr>
              <a:t>Некоторые </a:t>
            </a:r>
            <a:r>
              <a:rPr lang="ru-RU" altLang="de-CZ" sz="2800" dirty="0" err="1">
                <a:latin typeface="Times New Roman" panose="02020603050405020304" pitchFamily="18" charset="0"/>
              </a:rPr>
              <a:t>лексикализованные</a:t>
            </a:r>
            <a:r>
              <a:rPr lang="ru-RU" altLang="de-CZ" sz="2800" dirty="0">
                <a:latin typeface="Times New Roman" panose="02020603050405020304" pitchFamily="18" charset="0"/>
              </a:rPr>
              <a:t> деепричастия употребляются без учета подлежащего спрягаемого глагола, потому что они стали вторичными предлогами или наречиями:</a:t>
            </a:r>
          </a:p>
          <a:p>
            <a:pPr marL="303213" indent="-303213" algn="l">
              <a:spcAft>
                <a:spcPts val="1288"/>
              </a:spcAft>
              <a:buSzPct val="45000"/>
              <a:buFont typeface="Wingdings" pitchFamily="2" charset="2"/>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defRPr/>
            </a:pPr>
            <a:r>
              <a:rPr lang="ru-RU" altLang="de-CZ" sz="2800" i="1" dirty="0">
                <a:latin typeface="Times New Roman" panose="02020603050405020304" pitchFamily="18" charset="0"/>
              </a:rPr>
              <a:t>Логически рассуждая, он сказал сейчас глупость</a:t>
            </a:r>
            <a:r>
              <a:rPr lang="ru-RU" altLang="de-CZ" sz="2800" dirty="0">
                <a:latin typeface="Times New Roman" panose="02020603050405020304" pitchFamily="18" charset="0"/>
              </a:rPr>
              <a:t> ,</a:t>
            </a:r>
            <a:r>
              <a:rPr lang="cs-CZ" altLang="de-CZ" sz="2800" dirty="0">
                <a:latin typeface="Times New Roman" panose="02020603050405020304" pitchFamily="18" charset="0"/>
              </a:rPr>
              <a:t>Uváží-li se to logicky, řekl...</a:t>
            </a:r>
            <a:r>
              <a:rPr lang="cs-CZ" altLang="de-DE" sz="2800" dirty="0">
                <a:latin typeface="Times New Roman" panose="02020603050405020304" pitchFamily="18" charset="0"/>
              </a:rPr>
              <a:t>‘</a:t>
            </a:r>
            <a:r>
              <a:rPr lang="cs-CZ" altLang="de-CZ" sz="2800" dirty="0">
                <a:latin typeface="Times New Roman" panose="02020603050405020304" pitchFamily="18" charset="0"/>
              </a:rPr>
              <a:t>, </a:t>
            </a:r>
            <a:r>
              <a:rPr lang="ru-RU" altLang="de-CZ" sz="2800" i="1" dirty="0">
                <a:latin typeface="Times New Roman" panose="02020603050405020304" pitchFamily="18" charset="0"/>
              </a:rPr>
              <a:t>Начиная с 19</a:t>
            </a:r>
            <a:r>
              <a:rPr lang="de-CH" altLang="de-CZ" sz="2800" i="1" dirty="0">
                <a:latin typeface="Times New Roman" panose="02020603050405020304" pitchFamily="18" charset="0"/>
              </a:rPr>
              <a:t>-</a:t>
            </a:r>
            <a:r>
              <a:rPr lang="ru-RU" altLang="de-CZ" sz="2800" i="1" dirty="0" err="1">
                <a:latin typeface="Times New Roman" panose="02020603050405020304" pitchFamily="18" charset="0"/>
              </a:rPr>
              <a:t>го</a:t>
            </a:r>
            <a:r>
              <a:rPr lang="ru-RU" altLang="de-CZ" sz="2800" i="1" dirty="0">
                <a:latin typeface="Times New Roman" panose="02020603050405020304" pitchFamily="18" charset="0"/>
              </a:rPr>
              <a:t> века, промышленность России стала быстро развиваться </a:t>
            </a:r>
            <a:r>
              <a:rPr lang="ru-RU" altLang="de-CZ" sz="2800" dirty="0">
                <a:latin typeface="Times New Roman" panose="02020603050405020304" pitchFamily="18" charset="0"/>
              </a:rPr>
              <a:t>,</a:t>
            </a:r>
            <a:r>
              <a:rPr lang="cs-CZ" altLang="de-CZ" sz="2800" dirty="0">
                <a:latin typeface="Times New Roman" panose="02020603050405020304" pitchFamily="18" charset="0"/>
              </a:rPr>
              <a:t>Počínajíc/počínaje 19. stoletím začal se průmysl Ruska rychle vyvíjet</a:t>
            </a:r>
            <a:r>
              <a:rPr lang="cs-CZ" altLang="de-DE" sz="2800" dirty="0">
                <a:latin typeface="Times New Roman" panose="02020603050405020304" pitchFamily="18" charset="0"/>
              </a:rPr>
              <a:t>‘</a:t>
            </a:r>
            <a:endParaRPr lang="de-DE" altLang="ja-JP" sz="2800" dirty="0">
              <a:latin typeface="Times New Roman" panose="02020603050405020304" pitchFamily="18" charset="0"/>
            </a:endParaRPr>
          </a:p>
          <a:p>
            <a:pPr marL="303213" indent="-303213" algn="l">
              <a:spcAft>
                <a:spcPts val="1288"/>
              </a:spcAft>
              <a:buSzPct val="45000"/>
              <a:buFont typeface="Wingdings" pitchFamily="2" charset="2"/>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defRPr/>
            </a:pPr>
            <a:r>
              <a:rPr lang="ru-RU" altLang="de-CZ" sz="2800" dirty="0">
                <a:latin typeface="Times New Roman" panose="02020603050405020304" pitchFamily="18" charset="0"/>
              </a:rPr>
              <a:t>Ср</a:t>
            </a:r>
            <a:r>
              <a:rPr lang="cs-CZ" altLang="de-CZ" sz="2800" dirty="0">
                <a:latin typeface="Times New Roman" panose="02020603050405020304" pitchFamily="18" charset="0"/>
              </a:rPr>
              <a:t>. </a:t>
            </a:r>
            <a:r>
              <a:rPr lang="ru-RU" altLang="de-CZ" sz="2800" i="1" dirty="0">
                <a:latin typeface="Times New Roman" panose="02020603050405020304" pitchFamily="18" charset="0"/>
              </a:rPr>
              <a:t>честно говоря, грубо говоря, собственно говоря, смотря по, несмотря на</a:t>
            </a:r>
            <a:r>
              <a:rPr lang="de-CH" altLang="de-CZ" sz="2800" dirty="0">
                <a:latin typeface="Times New Roman" panose="02020603050405020304" pitchFamily="18" charset="0"/>
              </a:rPr>
              <a:t> </a:t>
            </a:r>
            <a:r>
              <a:rPr lang="ru-RU" altLang="de-CZ" sz="2800" dirty="0">
                <a:latin typeface="Times New Roman" panose="02020603050405020304" pitchFamily="18" charset="0"/>
              </a:rPr>
              <a:t>и т. д</a:t>
            </a:r>
            <a:r>
              <a:rPr lang="de-CH" altLang="de-CZ" sz="2800" dirty="0">
                <a:latin typeface="Times New Roman" panose="02020603050405020304" pitchFamily="18" charset="0"/>
              </a:rPr>
              <a:t>.</a:t>
            </a:r>
            <a:endParaRPr lang="ru-RU" altLang="de-CZ" sz="2800" dirty="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Inhaltsplatzhalter 2">
            <a:extLst>
              <a:ext uri="{FF2B5EF4-FFF2-40B4-BE49-F238E27FC236}">
                <a16:creationId xmlns:a16="http://schemas.microsoft.com/office/drawing/2014/main" id="{3F19DDE5-C67A-5BC4-D36F-3AE5FC34EEC3}"/>
              </a:ext>
            </a:extLst>
          </p:cNvPr>
          <p:cNvSpPr>
            <a:spLocks noGrp="1" noChangeArrowheads="1"/>
          </p:cNvSpPr>
          <p:nvPr>
            <p:ph idx="1"/>
          </p:nvPr>
        </p:nvSpPr>
        <p:spPr>
          <a:xfrm>
            <a:off x="250825" y="260350"/>
            <a:ext cx="8642350" cy="6408738"/>
          </a:xfrm>
        </p:spPr>
        <p:txBody>
          <a:bodyPr/>
          <a:lstStyle/>
          <a:p>
            <a:pPr marL="303213" indent="-303213">
              <a:spcAft>
                <a:spcPts val="1288"/>
              </a:spcAft>
              <a:buSzPct val="45000"/>
              <a:buFont typeface="Wingdings" pitchFamily="2" charset="2"/>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pPr>
            <a:r>
              <a:rPr lang="ru-RU" altLang="de-CZ" sz="2800" dirty="0">
                <a:latin typeface="Times New Roman" panose="02020603050405020304" pitchFamily="18" charset="0"/>
              </a:rPr>
              <a:t>Но если контроль деепричастия является свойством подлежащего, можно задать вопрос, не являются ли семантически разные Дат. п. </a:t>
            </a:r>
            <a:r>
              <a:rPr lang="ru-RU" altLang="de-CZ" sz="2800" i="1" dirty="0">
                <a:latin typeface="Times New Roman" panose="02020603050405020304" pitchFamily="18" charset="0"/>
              </a:rPr>
              <a:t>мне надо, мне холодно</a:t>
            </a:r>
            <a:r>
              <a:rPr lang="ru-RU" altLang="de-CZ" sz="2800" dirty="0">
                <a:latin typeface="Times New Roman" panose="02020603050405020304" pitchFamily="18" charset="0"/>
              </a:rPr>
              <a:t> просто нетипичными, неканоническими подлежащими?</a:t>
            </a:r>
          </a:p>
          <a:p>
            <a:pPr marL="303213" indent="-303213">
              <a:spcAft>
                <a:spcPts val="1288"/>
              </a:spcAft>
              <a:buSzPct val="45000"/>
              <a:buFont typeface="Wingdings" pitchFamily="2" charset="2"/>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pPr>
            <a:r>
              <a:rPr lang="ru-RU" altLang="de-CZ" sz="2800" dirty="0">
                <a:latin typeface="Times New Roman" panose="02020603050405020304" pitchFamily="18" charset="0"/>
              </a:rPr>
              <a:t>Примеры такого рода повторяются в узусе независимо от кодификационных запретов:</a:t>
            </a:r>
          </a:p>
          <a:p>
            <a:pPr marL="303213" indent="-303213">
              <a:spcAft>
                <a:spcPts val="1288"/>
              </a:spcAft>
              <a:buSzPct val="45000"/>
              <a:buFont typeface="Wingdings" pitchFamily="2" charset="2"/>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pPr>
            <a:r>
              <a:rPr lang="ru-RU" altLang="de-CZ" sz="2800" i="1" u="sng" dirty="0">
                <a:latin typeface="Times New Roman" panose="02020603050405020304" pitchFamily="18" charset="0"/>
              </a:rPr>
              <a:t>Возвращаясь</a:t>
            </a:r>
            <a:r>
              <a:rPr lang="ru-RU" altLang="de-CZ" sz="2800" i="1" dirty="0">
                <a:latin typeface="Times New Roman" panose="02020603050405020304" pitchFamily="18" charset="0"/>
              </a:rPr>
              <a:t> домой, </a:t>
            </a:r>
            <a:r>
              <a:rPr lang="ru-RU" altLang="de-CZ" sz="2800" i="1" u="sng" dirty="0">
                <a:latin typeface="Times New Roman" panose="02020603050405020304" pitchFamily="18" charset="0"/>
              </a:rPr>
              <a:t>мне</a:t>
            </a:r>
            <a:r>
              <a:rPr lang="ru-RU" altLang="de-CZ" sz="2800" i="1" dirty="0">
                <a:latin typeface="Times New Roman" panose="02020603050405020304" pitchFamily="18" charset="0"/>
              </a:rPr>
              <a:t> стало грустно. </a:t>
            </a:r>
            <a:r>
              <a:rPr lang="ru-RU" altLang="de-CZ" sz="2800" dirty="0">
                <a:latin typeface="Times New Roman" panose="02020603050405020304" pitchFamily="18" charset="0"/>
              </a:rPr>
              <a:t>(Комментарий на сайте о языковой правильности: «это никак нет»).</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Inhaltsplatzhalter 2">
            <a:extLst>
              <a:ext uri="{FF2B5EF4-FFF2-40B4-BE49-F238E27FC236}">
                <a16:creationId xmlns:a16="http://schemas.microsoft.com/office/drawing/2014/main" id="{96660018-31E7-5A32-F648-C81D939519A6}"/>
              </a:ext>
            </a:extLst>
          </p:cNvPr>
          <p:cNvSpPr>
            <a:spLocks noGrp="1" noChangeArrowheads="1"/>
          </p:cNvSpPr>
          <p:nvPr>
            <p:ph idx="1"/>
          </p:nvPr>
        </p:nvSpPr>
        <p:spPr>
          <a:xfrm>
            <a:off x="250825" y="260350"/>
            <a:ext cx="8642350" cy="6408738"/>
          </a:xfrm>
        </p:spPr>
        <p:txBody>
          <a:bodyPr/>
          <a:lstStyle/>
          <a:p>
            <a:pPr marL="303213" indent="-303213">
              <a:spcAft>
                <a:spcPts val="1288"/>
              </a:spcAft>
              <a:buSzPct val="45000"/>
              <a:buFont typeface="Wingdings" pitchFamily="2" charset="2"/>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pPr>
            <a:r>
              <a:rPr lang="ru-RU" altLang="de-CZ" sz="2800" i="1">
                <a:latin typeface="Times New Roman" panose="02020603050405020304" pitchFamily="18" charset="0"/>
              </a:rPr>
              <a:t>Даже </a:t>
            </a:r>
            <a:r>
              <a:rPr lang="ru-RU" altLang="de-CZ" sz="2800" i="1" u="sng">
                <a:latin typeface="Times New Roman" panose="02020603050405020304" pitchFamily="18" charset="0"/>
              </a:rPr>
              <a:t>пройдя</a:t>
            </a:r>
            <a:r>
              <a:rPr lang="ru-RU" altLang="de-CZ" sz="2800" i="1">
                <a:latin typeface="Times New Roman" panose="02020603050405020304" pitchFamily="18" charset="0"/>
              </a:rPr>
              <a:t> школу гегелевской логики, </a:t>
            </a:r>
            <a:r>
              <a:rPr lang="ru-RU" altLang="de-CZ" sz="2800" i="1" u="sng">
                <a:latin typeface="Times New Roman" panose="02020603050405020304" pitchFamily="18" charset="0"/>
              </a:rPr>
              <a:t>проработав</a:t>
            </a:r>
            <a:r>
              <a:rPr lang="ru-RU" altLang="de-CZ" sz="2800" i="1">
                <a:latin typeface="Times New Roman" panose="02020603050405020304" pitchFamily="18" charset="0"/>
              </a:rPr>
              <a:t> на тренажере отчуждения Абсолютного духа, </a:t>
            </a:r>
            <a:r>
              <a:rPr lang="ru-RU" altLang="de-CZ" sz="2800" i="1" u="sng">
                <a:latin typeface="Times New Roman" panose="02020603050405020304" pitchFamily="18" charset="0"/>
              </a:rPr>
              <a:t>Марксу</a:t>
            </a:r>
            <a:r>
              <a:rPr lang="ru-RU" altLang="de-CZ" sz="2800" i="1">
                <a:latin typeface="Times New Roman" panose="02020603050405020304" pitchFamily="18" charset="0"/>
              </a:rPr>
              <a:t> пришлось затратить гигантские усилия, (...)</a:t>
            </a:r>
            <a:r>
              <a:rPr lang="ru-RU" altLang="de-CZ" sz="2800">
                <a:latin typeface="Times New Roman" panose="02020603050405020304" pitchFamily="18" charset="0"/>
              </a:rPr>
              <a:t>.</a:t>
            </a:r>
          </a:p>
          <a:p>
            <a:pPr marL="303213" indent="-303213">
              <a:buFont typeface="Arial" panose="020B0604020202020204" pitchFamily="34" charset="0"/>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pPr>
            <a:r>
              <a:rPr lang="ru-RU" altLang="de-CZ" sz="2800">
                <a:latin typeface="Times New Roman" panose="02020603050405020304" pitchFamily="18" charset="0"/>
              </a:rPr>
              <a:t>Носитель модальности, </a:t>
            </a:r>
            <a:r>
              <a:rPr lang="ru-RU" altLang="de-CZ" sz="2800" i="1">
                <a:latin typeface="Times New Roman" panose="02020603050405020304" pitchFamily="18" charset="0"/>
              </a:rPr>
              <a:t>Маркс</a:t>
            </a:r>
            <a:r>
              <a:rPr lang="ru-RU" altLang="de-CZ" sz="2800">
                <a:latin typeface="Times New Roman" panose="02020603050405020304" pitchFamily="18" charset="0"/>
              </a:rPr>
              <a:t>, в Дат. п., но предложение включает инфинитив </a:t>
            </a:r>
            <a:r>
              <a:rPr lang="ru-RU" altLang="de-CZ" sz="2800" i="1">
                <a:latin typeface="Times New Roman" panose="02020603050405020304" pitchFamily="18" charset="0"/>
              </a:rPr>
              <a:t>(затратить)</a:t>
            </a:r>
            <a:r>
              <a:rPr lang="ru-RU" altLang="de-CZ" sz="2800">
                <a:latin typeface="Times New Roman" panose="02020603050405020304" pitchFamily="18" charset="0"/>
              </a:rPr>
              <a:t>, так что с точки зрения РГ (1980) пример не противоречит кодификации...</a:t>
            </a:r>
          </a:p>
          <a:p>
            <a:pPr marL="303213" indent="-303213">
              <a:buFont typeface="Arial" panose="020B0604020202020204" pitchFamily="34" charset="0"/>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pPr>
            <a:endParaRPr lang="ru-RU" altLang="de-CZ" sz="2800">
              <a:latin typeface="Times New Roman" panose="020206030504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Inhaltsplatzhalter 2">
            <a:extLst>
              <a:ext uri="{FF2B5EF4-FFF2-40B4-BE49-F238E27FC236}">
                <a16:creationId xmlns:a16="http://schemas.microsoft.com/office/drawing/2014/main" id="{F33C808D-AD25-5F74-390E-B80BB0726D24}"/>
              </a:ext>
            </a:extLst>
          </p:cNvPr>
          <p:cNvSpPr>
            <a:spLocks noGrp="1" noChangeArrowheads="1"/>
          </p:cNvSpPr>
          <p:nvPr>
            <p:ph idx="1"/>
          </p:nvPr>
        </p:nvSpPr>
        <p:spPr>
          <a:xfrm>
            <a:off x="323850" y="333375"/>
            <a:ext cx="8569325" cy="6191250"/>
          </a:xfrm>
        </p:spPr>
        <p:txBody>
          <a:bodyPr/>
          <a:lstStyle/>
          <a:p>
            <a:pPr marL="457200" indent="-457200">
              <a:buFont typeface="Arial" panose="020B0604020202020204" pitchFamily="34" charset="0"/>
              <a:buChar char="•"/>
            </a:pPr>
            <a:r>
              <a:rPr lang="ru-RU" altLang="de-CZ" sz="2800" dirty="0">
                <a:latin typeface="Times New Roman" panose="02020603050405020304" pitchFamily="18" charset="0"/>
              </a:rPr>
              <a:t>Но является ли критерий наличия инфинитива удовлетворительным? Ср. примеры:</a:t>
            </a:r>
            <a:endParaRPr lang="cs-CZ" altLang="de-CZ" sz="2800" dirty="0">
              <a:latin typeface="Times New Roman" panose="02020603050405020304" pitchFamily="18" charset="0"/>
            </a:endParaRPr>
          </a:p>
          <a:p>
            <a:pPr marL="457200" indent="-457200">
              <a:buFont typeface="Arial" panose="020B0604020202020204" pitchFamily="34" charset="0"/>
              <a:buChar char="•"/>
            </a:pPr>
            <a:r>
              <a:rPr lang="ru-RU" altLang="de-CZ" sz="2800" i="1" dirty="0">
                <a:latin typeface="Times New Roman" panose="02020603050405020304" pitchFamily="18" charset="0"/>
              </a:rPr>
              <a:t>Прочитав эту книгу, мне захотелось о ней рассказать. Рассказать всем, у кого есть дети.</a:t>
            </a:r>
            <a:endParaRPr lang="cs-CZ" altLang="de-CZ" sz="2800" i="1" dirty="0">
              <a:latin typeface="Times New Roman" panose="02020603050405020304" pitchFamily="18" charset="0"/>
            </a:endParaRPr>
          </a:p>
          <a:p>
            <a:pPr marL="457200" indent="-457200">
              <a:buFont typeface="Arial" panose="020B0604020202020204" pitchFamily="34" charset="0"/>
              <a:buChar char="•"/>
            </a:pPr>
            <a:r>
              <a:rPr lang="ru-RU" altLang="de-CZ" sz="2800" i="1" dirty="0">
                <a:latin typeface="Times New Roman" panose="02020603050405020304" pitchFamily="18" charset="0"/>
              </a:rPr>
              <a:t>Класс!!! Я даже не ожидала ничего интересного от школьного домашнего задания, но прочитав эту книгу мне захотелось продолжения!!!</a:t>
            </a:r>
            <a:endParaRPr lang="cs-CZ" altLang="de-CZ" sz="2800" i="1" dirty="0">
              <a:latin typeface="Times New Roman" panose="02020603050405020304" pitchFamily="18" charset="0"/>
            </a:endParaRPr>
          </a:p>
          <a:p>
            <a:pPr marL="457200" indent="-457200">
              <a:buFont typeface="Arial" panose="020B0604020202020204" pitchFamily="34" charset="0"/>
              <a:buChar char="•"/>
            </a:pPr>
            <a:endParaRPr lang="ru-RU" altLang="de-CZ" sz="2800" dirty="0">
              <a:latin typeface="Times New Roman" panose="02020603050405020304" pitchFamily="18" charset="0"/>
            </a:endParaRPr>
          </a:p>
          <a:p>
            <a:pPr marL="457200" indent="-457200">
              <a:buFont typeface="Arial" panose="020B0604020202020204" pitchFamily="34" charset="0"/>
              <a:buChar char="•"/>
            </a:pPr>
            <a:r>
              <a:rPr lang="ru-RU" altLang="de-CZ" sz="2800" dirty="0">
                <a:latin typeface="Times New Roman" panose="02020603050405020304" pitchFamily="18" charset="0"/>
              </a:rPr>
              <a:t>Оба предложения взяты из дискуссий о книгах в интернете.</a:t>
            </a:r>
            <a:endParaRPr lang="cs-CZ" altLang="de-CZ" sz="2800" dirty="0">
              <a:latin typeface="Times New Roman" panose="02020603050405020304" pitchFamily="18" charset="0"/>
            </a:endParaRPr>
          </a:p>
          <a:p>
            <a:pPr marL="457200" indent="-457200">
              <a:buFont typeface="Arial" panose="020B0604020202020204" pitchFamily="34" charset="0"/>
              <a:buChar char="•"/>
            </a:pPr>
            <a:r>
              <a:rPr lang="ru-RU" altLang="de-CZ" sz="2800" i="1" dirty="0">
                <a:latin typeface="Times New Roman" panose="02020603050405020304" pitchFamily="18" charset="0"/>
              </a:rPr>
              <a:t>Прочитав эту книгу, мне кажется, что она будет полезна многим</a:t>
            </a:r>
            <a:r>
              <a:rPr lang="cs-CZ" altLang="de-CZ" sz="2800" i="1" dirty="0">
                <a:latin typeface="Times New Roman" panose="02020603050405020304" pitchFamily="18" charset="0"/>
              </a:rPr>
              <a:t> </a:t>
            </a:r>
            <a:r>
              <a:rPr lang="cs-CZ" altLang="de-CZ" sz="2800" dirty="0">
                <a:latin typeface="Times New Roman" panose="02020603050405020304" pitchFamily="18" charset="0"/>
              </a:rPr>
              <a:t>(</a:t>
            </a:r>
            <a:r>
              <a:rPr lang="ru-RU" altLang="de-CZ" sz="2800" dirty="0">
                <a:latin typeface="Times New Roman" panose="02020603050405020304" pitchFamily="18" charset="0"/>
              </a:rPr>
              <a:t>из материалов в интернете об ошибках в употреблении деепричастий</a:t>
            </a:r>
            <a:r>
              <a:rPr lang="cs-CZ" altLang="de-CZ" sz="2800" dirty="0">
                <a:latin typeface="Times New Roman" panose="02020603050405020304" pitchFamily="18" charset="0"/>
              </a:rPr>
              <a:t>)</a:t>
            </a:r>
          </a:p>
          <a:p>
            <a:pPr marL="457200" indent="-457200">
              <a:buFont typeface="Arial" panose="020B0604020202020204" pitchFamily="34" charset="0"/>
              <a:buChar char="•"/>
            </a:pPr>
            <a:endParaRPr lang="ru-RU" altLang="de-CZ" sz="2800" dirty="0">
              <a:latin typeface="Times New Roman" panose="02020603050405020304"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Inhaltsplatzhalter 2">
            <a:extLst>
              <a:ext uri="{FF2B5EF4-FFF2-40B4-BE49-F238E27FC236}">
                <a16:creationId xmlns:a16="http://schemas.microsoft.com/office/drawing/2014/main" id="{803D9E96-70C9-A10F-AD3F-BA776736DA78}"/>
              </a:ext>
            </a:extLst>
          </p:cNvPr>
          <p:cNvSpPr>
            <a:spLocks noGrp="1" noChangeArrowheads="1"/>
          </p:cNvSpPr>
          <p:nvPr>
            <p:ph idx="1"/>
          </p:nvPr>
        </p:nvSpPr>
        <p:spPr>
          <a:xfrm>
            <a:off x="250825" y="260350"/>
            <a:ext cx="8642350" cy="6264275"/>
          </a:xfrm>
        </p:spPr>
        <p:txBody>
          <a:bodyPr/>
          <a:lstStyle/>
          <a:p>
            <a:pPr marL="457200" indent="-457200">
              <a:buFont typeface="Arial" panose="020B0604020202020204" pitchFamily="34" charset="0"/>
              <a:buChar char="•"/>
            </a:pPr>
            <a:r>
              <a:rPr lang="ru-RU" altLang="de-CZ" sz="2800">
                <a:latin typeface="Times New Roman" panose="02020603050405020304" pitchFamily="18" charset="0"/>
              </a:rPr>
              <a:t>Кроме того, в более старой литературе отношения не однозначны (ср. примеры из ГРЯ</a:t>
            </a:r>
            <a:r>
              <a:rPr lang="cs-CZ" altLang="de-CZ" sz="2800">
                <a:latin typeface="Times New Roman" panose="02020603050405020304" pitchFamily="18" charset="0"/>
              </a:rPr>
              <a:t> 1954, II/1, </a:t>
            </a:r>
            <a:r>
              <a:rPr lang="ru-RU" altLang="de-CZ" sz="2800">
                <a:latin typeface="Times New Roman" panose="02020603050405020304" pitchFamily="18" charset="0"/>
              </a:rPr>
              <a:t>с</a:t>
            </a:r>
            <a:r>
              <a:rPr lang="cs-CZ" altLang="de-CZ" sz="2800">
                <a:latin typeface="Times New Roman" panose="02020603050405020304" pitchFamily="18" charset="0"/>
              </a:rPr>
              <a:t>. 653)</a:t>
            </a:r>
            <a:r>
              <a:rPr lang="ru-RU" altLang="de-CZ" sz="2800">
                <a:latin typeface="Times New Roman" panose="02020603050405020304" pitchFamily="18" charset="0"/>
              </a:rPr>
              <a:t>:</a:t>
            </a:r>
          </a:p>
          <a:p>
            <a:pPr marL="457200" indent="-457200">
              <a:buFont typeface="Arial" panose="020B0604020202020204" pitchFamily="34" charset="0"/>
              <a:buChar char="•"/>
            </a:pPr>
            <a:r>
              <a:rPr lang="ru-RU" altLang="de-CZ" sz="2800" i="1">
                <a:latin typeface="Times New Roman" panose="02020603050405020304" pitchFamily="18" charset="0"/>
              </a:rPr>
              <a:t>В аллее, и уже подъезжая к отелю, у ней начали вырываться восклицания</a:t>
            </a:r>
            <a:r>
              <a:rPr lang="cs-CZ" altLang="de-CZ" sz="2800">
                <a:latin typeface="Times New Roman" panose="02020603050405020304" pitchFamily="18" charset="0"/>
              </a:rPr>
              <a:t> (</a:t>
            </a:r>
            <a:r>
              <a:rPr lang="ru-RU" altLang="de-CZ" sz="2800">
                <a:latin typeface="Times New Roman" panose="02020603050405020304" pitchFamily="18" charset="0"/>
              </a:rPr>
              <a:t>«отступление от правила»</a:t>
            </a:r>
            <a:r>
              <a:rPr lang="cs-CZ" altLang="de-CZ" sz="2800">
                <a:latin typeface="Times New Roman" panose="02020603050405020304" pitchFamily="18" charset="0"/>
              </a:rPr>
              <a:t>)</a:t>
            </a:r>
            <a:r>
              <a:rPr lang="ru-RU" altLang="de-CZ" sz="2800">
                <a:latin typeface="Times New Roman" panose="02020603050405020304" pitchFamily="18" charset="0"/>
              </a:rPr>
              <a:t>, </a:t>
            </a:r>
            <a:r>
              <a:rPr lang="ru-RU" altLang="de-CZ" sz="2800" i="1">
                <a:latin typeface="Times New Roman" panose="02020603050405020304" pitchFamily="18" charset="0"/>
              </a:rPr>
              <a:t>Слушая музыку, у него слезы были на глазах</a:t>
            </a:r>
            <a:r>
              <a:rPr lang="de-CH" altLang="de-CZ" sz="2800" i="1">
                <a:latin typeface="Times New Roman" panose="02020603050405020304" pitchFamily="18" charset="0"/>
              </a:rPr>
              <a:t>, </a:t>
            </a:r>
            <a:r>
              <a:rPr lang="ru-RU" altLang="de-CZ" sz="2800" i="1">
                <a:latin typeface="Times New Roman" panose="02020603050405020304" pitchFamily="18" charset="0"/>
              </a:rPr>
              <a:t>Командуя батарей, мне не раз пришлось задумываться над тем </a:t>
            </a:r>
            <a:r>
              <a:rPr lang="ru-RU" altLang="de-CZ" sz="2800">
                <a:latin typeface="Times New Roman" panose="02020603050405020304" pitchFamily="18" charset="0"/>
              </a:rPr>
              <a:t>(«нельзя считать нормой», Г. А. Золотова, </a:t>
            </a:r>
            <a:r>
              <a:rPr lang="ru-RU" altLang="de-CZ" sz="2800" i="1">
                <a:latin typeface="Times New Roman" panose="02020603050405020304" pitchFamily="18" charset="0"/>
              </a:rPr>
              <a:t>Синтаксис и норма</a:t>
            </a:r>
            <a:r>
              <a:rPr lang="ru-RU" altLang="de-CZ" sz="2800">
                <a:latin typeface="Times New Roman" panose="02020603050405020304" pitchFamily="18" charset="0"/>
              </a:rPr>
              <a:t>, М. 1974, с. 80, «на границе нормы», там же, 85)</a:t>
            </a:r>
          </a:p>
          <a:p>
            <a:pPr marL="457200" indent="-457200">
              <a:buFont typeface="Arial" panose="020B0604020202020204" pitchFamily="34" charset="0"/>
              <a:buChar char="•"/>
            </a:pPr>
            <a:r>
              <a:rPr lang="ru-RU" altLang="de-CZ" sz="2800">
                <a:latin typeface="Times New Roman" panose="02020603050405020304" pitchFamily="18" charset="0"/>
              </a:rPr>
              <a:t>С другой стороны, Чернышев </a:t>
            </a:r>
            <a:r>
              <a:rPr lang="cs-CZ" altLang="de-CZ" sz="2800">
                <a:latin typeface="Times New Roman" panose="02020603050405020304" pitchFamily="18" charset="0"/>
              </a:rPr>
              <a:t>(1915) </a:t>
            </a:r>
            <a:r>
              <a:rPr lang="ru-RU" altLang="de-CZ" sz="2800">
                <a:latin typeface="Times New Roman" panose="02020603050405020304" pitchFamily="18" charset="0"/>
              </a:rPr>
              <a:t>считал деепричастные обороты контролируемые «логическим подлежащим» </a:t>
            </a:r>
            <a:r>
              <a:rPr lang="ru-RU" altLang="de-CZ" sz="2800" i="1">
                <a:latin typeface="Times New Roman" panose="02020603050405020304" pitchFamily="18" charset="0"/>
              </a:rPr>
              <a:t>мне, нам, у меня </a:t>
            </a:r>
            <a:r>
              <a:rPr lang="ru-RU" altLang="de-CZ" sz="2800">
                <a:latin typeface="Times New Roman" panose="02020603050405020304" pitchFamily="18" charset="0"/>
              </a:rPr>
              <a:t>(т. е. не только в Дат. п.) «довольно сносными», и Ольга</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Inhaltsplatzhalter 2">
            <a:extLst>
              <a:ext uri="{FF2B5EF4-FFF2-40B4-BE49-F238E27FC236}">
                <a16:creationId xmlns:a16="http://schemas.microsoft.com/office/drawing/2014/main" id="{F1E12EE7-16B6-7082-6F56-9A051DD80977}"/>
              </a:ext>
            </a:extLst>
          </p:cNvPr>
          <p:cNvSpPr>
            <a:spLocks noGrp="1" noChangeArrowheads="1"/>
          </p:cNvSpPr>
          <p:nvPr>
            <p:ph idx="1"/>
          </p:nvPr>
        </p:nvSpPr>
        <p:spPr>
          <a:xfrm>
            <a:off x="250825" y="333375"/>
            <a:ext cx="8642350" cy="6048375"/>
          </a:xfrm>
        </p:spPr>
        <p:txBody>
          <a:bodyPr/>
          <a:lstStyle/>
          <a:p>
            <a:pPr marL="457200" indent="-457200">
              <a:buFont typeface="Arial" panose="020B0604020202020204" pitchFamily="34" charset="0"/>
              <a:buChar char="•"/>
            </a:pPr>
            <a:r>
              <a:rPr lang="ru-RU" altLang="de-CZ" sz="2800" dirty="0" err="1">
                <a:latin typeface="Times New Roman" panose="02020603050405020304" pitchFamily="18" charset="0"/>
              </a:rPr>
              <a:t>Йокояма</a:t>
            </a:r>
            <a:r>
              <a:rPr lang="ru-RU" altLang="de-CZ" sz="2800" dirty="0">
                <a:latin typeface="Times New Roman" panose="02020603050405020304" pitchFamily="18" charset="0"/>
              </a:rPr>
              <a:t> полагает, что если бы русская грамматика носила не нормативный, а дескриптивный характер, то независимые деепричастные конструкции описывались бы наряду с другими.</a:t>
            </a:r>
          </a:p>
          <a:p>
            <a:pPr marL="457200" indent="-457200">
              <a:buFont typeface="Arial" panose="020B0604020202020204" pitchFamily="34" charset="0"/>
              <a:buChar char="•"/>
            </a:pPr>
            <a:r>
              <a:rPr lang="ru-RU" altLang="de-CZ" sz="2800" dirty="0">
                <a:latin typeface="Times New Roman" panose="02020603050405020304" pitchFamily="18" charset="0"/>
              </a:rPr>
              <a:t>И в России актуальная литература указывает на формализм действующей кодификации:</a:t>
            </a:r>
          </a:p>
          <a:p>
            <a:pPr marL="457200" indent="-457200">
              <a:buFont typeface="Arial" panose="020B0604020202020204" pitchFamily="34" charset="0"/>
              <a:buChar char="•"/>
            </a:pPr>
            <a:r>
              <a:rPr lang="ru-RU" altLang="de-CZ" sz="2800" dirty="0">
                <a:latin typeface="Times New Roman" panose="02020603050405020304" pitchFamily="18" charset="0"/>
              </a:rPr>
              <a:t>«</a:t>
            </a:r>
            <a:r>
              <a:rPr lang="ru-RU" altLang="de-CZ" sz="2800" i="1" dirty="0">
                <a:latin typeface="Times New Roman" panose="02020603050405020304" pitchFamily="18" charset="0"/>
              </a:rPr>
              <a:t>Я</a:t>
            </a:r>
            <a:r>
              <a:rPr lang="ru-RU" altLang="de-CZ" sz="2800" dirty="0">
                <a:latin typeface="Times New Roman" panose="02020603050405020304" pitchFamily="18" charset="0"/>
              </a:rPr>
              <a:t>-модус (имплицитный) оказывается причиной нарушения</a:t>
            </a:r>
            <a:r>
              <a:rPr lang="cs-CZ" altLang="de-CZ" sz="2800" dirty="0">
                <a:latin typeface="Times New Roman" panose="02020603050405020304" pitchFamily="18" charset="0"/>
              </a:rPr>
              <a:t> </a:t>
            </a:r>
            <a:r>
              <a:rPr lang="ru-RU" altLang="de-CZ" sz="2800" dirty="0">
                <a:latin typeface="Times New Roman" panose="02020603050405020304" pitchFamily="18" charset="0"/>
              </a:rPr>
              <a:t>деепричастной нормы: в высказываниях о себе и своих ощущениях Говорящий семантически не нарушает правила </a:t>
            </a:r>
            <a:r>
              <a:rPr lang="ru-RU" altLang="de-CZ" sz="2800" dirty="0" err="1">
                <a:latin typeface="Times New Roman" panose="02020603050405020304" pitchFamily="18" charset="0"/>
              </a:rPr>
              <a:t>односубъектности</a:t>
            </a:r>
            <a:r>
              <a:rPr lang="ru-RU" altLang="de-CZ" sz="2800" dirty="0">
                <a:latin typeface="Times New Roman" panose="02020603050405020304" pitchFamily="18" charset="0"/>
              </a:rPr>
              <a:t>, в его личной сфере все элементы мыслятся для него неотторжимыми – части тела, чувства, мысли. Это означает, что именительный</a:t>
            </a:r>
            <a:endParaRPr lang="cs-CZ" altLang="de-CZ" sz="2800" dirty="0">
              <a:latin typeface="Times New Roman" panose="02020603050405020304"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Inhaltsplatzhalter 2">
            <a:extLst>
              <a:ext uri="{FF2B5EF4-FFF2-40B4-BE49-F238E27FC236}">
                <a16:creationId xmlns:a16="http://schemas.microsoft.com/office/drawing/2014/main" id="{81101CB6-CA24-9E87-2A65-796DB0ECADBB}"/>
              </a:ext>
            </a:extLst>
          </p:cNvPr>
          <p:cNvSpPr>
            <a:spLocks noGrp="1" noChangeArrowheads="1"/>
          </p:cNvSpPr>
          <p:nvPr>
            <p:ph idx="1"/>
          </p:nvPr>
        </p:nvSpPr>
        <p:spPr>
          <a:xfrm>
            <a:off x="250825" y="333375"/>
            <a:ext cx="8642350" cy="6048375"/>
          </a:xfrm>
        </p:spPr>
        <p:txBody>
          <a:bodyPr/>
          <a:lstStyle/>
          <a:p>
            <a:pPr marL="457200" indent="-457200">
              <a:buFont typeface="Arial" panose="020B0604020202020204" pitchFamily="34" charset="0"/>
              <a:buChar char="•"/>
            </a:pPr>
            <a:r>
              <a:rPr lang="ru-RU" altLang="de-CZ" sz="2800" dirty="0">
                <a:latin typeface="Times New Roman" panose="02020603050405020304" pitchFamily="18" charset="0"/>
              </a:rPr>
              <a:t>падеж не выражает другого субъекта и входит в состав описательного предиката (</a:t>
            </a:r>
            <a:r>
              <a:rPr lang="ru-RU" altLang="de-CZ" sz="2800" i="1" dirty="0">
                <a:latin typeface="Times New Roman" panose="02020603050405020304" pitchFamily="18" charset="0"/>
              </a:rPr>
              <a:t>появилось желание</a:t>
            </a:r>
            <a:r>
              <a:rPr lang="ru-RU" altLang="de-CZ" sz="2800" dirty="0">
                <a:latin typeface="Times New Roman" panose="02020603050405020304" pitchFamily="18" charset="0"/>
              </a:rPr>
              <a:t>, </a:t>
            </a:r>
            <a:r>
              <a:rPr lang="ru-RU" altLang="de-CZ" sz="2800" i="1" dirty="0">
                <a:latin typeface="Times New Roman" panose="02020603050405020304" pitchFamily="18" charset="0"/>
              </a:rPr>
              <a:t>пришла в голову мысль</a:t>
            </a:r>
            <a:r>
              <a:rPr lang="ru-RU" altLang="de-CZ" sz="2800" dirty="0">
                <a:latin typeface="Times New Roman" panose="02020603050405020304" pitchFamily="18" charset="0"/>
              </a:rPr>
              <a:t>, </a:t>
            </a:r>
            <a:r>
              <a:rPr lang="ru-RU" altLang="de-CZ" sz="2800" i="1" dirty="0">
                <a:latin typeface="Times New Roman" panose="02020603050405020304" pitchFamily="18" charset="0"/>
              </a:rPr>
              <a:t>родилась идея</a:t>
            </a:r>
            <a:r>
              <a:rPr lang="ru-RU" altLang="de-CZ" sz="2800" dirty="0">
                <a:latin typeface="Times New Roman" panose="02020603050405020304" pitchFamily="18" charset="0"/>
              </a:rPr>
              <a:t>). Так, с фразой </a:t>
            </a:r>
            <a:r>
              <a:rPr lang="ru-RU" altLang="de-CZ" sz="2800" i="1" dirty="0">
                <a:latin typeface="Times New Roman" panose="02020603050405020304" pitchFamily="18" charset="0"/>
              </a:rPr>
              <a:t>У меня мороз пробежал по коже</a:t>
            </a:r>
            <a:r>
              <a:rPr lang="ru-RU" altLang="de-CZ" sz="2800" dirty="0">
                <a:latin typeface="Times New Roman" panose="02020603050405020304" pitchFamily="18" charset="0"/>
              </a:rPr>
              <a:t> Говорящий может легко соединить деепричастный оборот </a:t>
            </a:r>
            <a:r>
              <a:rPr lang="ru-RU" altLang="de-CZ" sz="2800" i="1" dirty="0">
                <a:latin typeface="Times New Roman" panose="02020603050405020304" pitchFamily="18" charset="0"/>
              </a:rPr>
              <a:t>увидев это</a:t>
            </a:r>
            <a:r>
              <a:rPr lang="ru-RU" altLang="de-CZ" sz="2800" dirty="0">
                <a:latin typeface="Times New Roman" panose="02020603050405020304" pitchFamily="18" charset="0"/>
              </a:rPr>
              <a:t>, т.к. обе эти части соотносятся с одним субъектом – </a:t>
            </a:r>
            <a:r>
              <a:rPr lang="ru-RU" altLang="de-CZ" sz="2800" i="1" dirty="0">
                <a:latin typeface="Times New Roman" panose="02020603050405020304" pitchFamily="18" charset="0"/>
              </a:rPr>
              <a:t>Я</a:t>
            </a:r>
            <a:r>
              <a:rPr lang="ru-RU" altLang="de-CZ" sz="2800" dirty="0">
                <a:latin typeface="Times New Roman" panose="02020603050405020304" pitchFamily="18" charset="0"/>
              </a:rPr>
              <a:t>. Формально правило употребления деепричастий нарушается, семантически – оно не нарушается.</a:t>
            </a:r>
            <a:r>
              <a:rPr lang="cs-CZ" altLang="de-CZ" sz="2800" dirty="0">
                <a:latin typeface="Times New Roman" panose="02020603050405020304" pitchFamily="18" charset="0"/>
              </a:rPr>
              <a:t> </a:t>
            </a:r>
            <a:r>
              <a:rPr lang="ru-RU" altLang="de-CZ" sz="2800" dirty="0">
                <a:latin typeface="Times New Roman" panose="02020603050405020304" pitchFamily="18" charset="0"/>
              </a:rPr>
              <a:t>Нормативные грамматики выбирают формальный подход: если есть именительный падеж, то деепричастие должно включать его в свою актантную структуру (</a:t>
            </a:r>
            <a:r>
              <a:rPr lang="ru-RU" altLang="de-CZ" sz="2800" i="1" dirty="0">
                <a:latin typeface="Times New Roman" panose="02020603050405020304" pitchFamily="18" charset="0"/>
              </a:rPr>
              <a:t>мороз</a:t>
            </a:r>
            <a:r>
              <a:rPr lang="ru-RU" altLang="de-CZ" sz="2800" dirty="0">
                <a:latin typeface="Times New Roman" panose="02020603050405020304" pitchFamily="18" charset="0"/>
              </a:rPr>
              <a:t> не может </a:t>
            </a:r>
            <a:r>
              <a:rPr lang="ru-RU" altLang="de-CZ" sz="2800" i="1" dirty="0">
                <a:latin typeface="Times New Roman" panose="02020603050405020304" pitchFamily="18" charset="0"/>
              </a:rPr>
              <a:t>видеть</a:t>
            </a:r>
            <a:r>
              <a:rPr lang="ru-RU" altLang="de-CZ" sz="2800" dirty="0">
                <a:latin typeface="Times New Roman" panose="02020603050405020304" pitchFamily="18" charset="0"/>
              </a:rPr>
              <a:t>).» (</a:t>
            </a:r>
            <a:r>
              <a:rPr lang="de-DE" altLang="de-CZ" sz="2800" dirty="0">
                <a:latin typeface="Times New Roman" panose="02020603050405020304" pitchFamily="18" charset="0"/>
                <a:hlinkClick r:id="rId2"/>
              </a:rPr>
              <a:t>http://rusgram.ru/Деепричастие</a:t>
            </a:r>
            <a:r>
              <a:rPr lang="ru-RU" altLang="de-CZ" sz="2800" dirty="0">
                <a:latin typeface="Times New Roman" panose="02020603050405020304" pitchFamily="18" charset="0"/>
              </a:rPr>
              <a:t>) </a:t>
            </a:r>
            <a:endParaRPr lang="cs-CZ" altLang="de-CZ" sz="2800" dirty="0">
              <a:latin typeface="Times New Roman" panose="02020603050405020304"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Inhaltsplatzhalter 2">
            <a:extLst>
              <a:ext uri="{FF2B5EF4-FFF2-40B4-BE49-F238E27FC236}">
                <a16:creationId xmlns:a16="http://schemas.microsoft.com/office/drawing/2014/main" id="{2F7FA6A1-DFA9-DA9F-FEC7-3ABBDFF31ECD}"/>
              </a:ext>
            </a:extLst>
          </p:cNvPr>
          <p:cNvSpPr>
            <a:spLocks noGrp="1" noChangeArrowheads="1"/>
          </p:cNvSpPr>
          <p:nvPr>
            <p:ph idx="1"/>
          </p:nvPr>
        </p:nvSpPr>
        <p:spPr>
          <a:xfrm>
            <a:off x="250825" y="333375"/>
            <a:ext cx="8642350" cy="6048375"/>
          </a:xfrm>
        </p:spPr>
        <p:txBody>
          <a:bodyPr/>
          <a:lstStyle/>
          <a:p>
            <a:pPr marL="457200" indent="-457200">
              <a:buFont typeface="Arial" panose="020B0604020202020204" pitchFamily="34" charset="0"/>
              <a:buChar char="•"/>
            </a:pPr>
            <a:r>
              <a:rPr lang="ru-RU" altLang="de-CZ" sz="2800" dirty="0">
                <a:latin typeface="Times New Roman" panose="02020603050405020304" pitchFamily="18" charset="0"/>
              </a:rPr>
              <a:t>Но немало важно, находится ли в предложении эксплицитное подлежащее и какое оно с точки зрения </a:t>
            </a:r>
            <a:r>
              <a:rPr lang="ru-RU" altLang="de-CZ" sz="2800" dirty="0" err="1">
                <a:latin typeface="Times New Roman" panose="02020603050405020304" pitchFamily="18" charset="0"/>
              </a:rPr>
              <a:t>агентивности</a:t>
            </a:r>
            <a:r>
              <a:rPr lang="ru-RU" altLang="de-CZ" sz="2800" dirty="0">
                <a:latin typeface="Times New Roman" panose="02020603050405020304" pitchFamily="18" charset="0"/>
              </a:rPr>
              <a:t>:</a:t>
            </a:r>
          </a:p>
          <a:p>
            <a:pPr marL="457200" indent="-457200">
              <a:buFont typeface="Arial" panose="020B0604020202020204" pitchFamily="34" charset="0"/>
              <a:buChar char="•"/>
            </a:pPr>
            <a:r>
              <a:rPr lang="ru-RU" altLang="de-CZ" sz="2800" i="1" u="sng" dirty="0">
                <a:latin typeface="Times New Roman" panose="02020603050405020304" pitchFamily="18" charset="0"/>
              </a:rPr>
              <a:t>Возвращаясь</a:t>
            </a:r>
            <a:r>
              <a:rPr lang="ru-RU" altLang="de-CZ" sz="2800" i="1" dirty="0">
                <a:latin typeface="Times New Roman" panose="02020603050405020304" pitchFamily="18" charset="0"/>
              </a:rPr>
              <a:t> домой, из </a:t>
            </a:r>
            <a:r>
              <a:rPr lang="ru-RU" altLang="de-CZ" sz="2800" i="1" u="sng" dirty="0">
                <a:latin typeface="Times New Roman" panose="02020603050405020304" pitchFamily="18" charset="0"/>
              </a:rPr>
              <a:t>моей</a:t>
            </a:r>
            <a:r>
              <a:rPr lang="ru-RU" altLang="de-CZ" sz="2800" i="1" dirty="0">
                <a:latin typeface="Times New Roman" panose="02020603050405020304" pitchFamily="18" charset="0"/>
              </a:rPr>
              <a:t> сумки выпала </a:t>
            </a:r>
            <a:r>
              <a:rPr lang="ru-RU" altLang="de-CZ" sz="2800" i="1" u="sng" dirty="0">
                <a:latin typeface="Times New Roman" panose="02020603050405020304" pitchFamily="18" charset="0"/>
              </a:rPr>
              <a:t>книга</a:t>
            </a:r>
            <a:r>
              <a:rPr lang="ru-RU" altLang="de-CZ" sz="2800" dirty="0">
                <a:latin typeface="Times New Roman" panose="02020603050405020304" pitchFamily="18" charset="0"/>
              </a:rPr>
              <a:t> или даже </a:t>
            </a:r>
            <a:r>
              <a:rPr lang="ru-RU" altLang="de-CZ" sz="2800" i="1" u="sng" dirty="0">
                <a:latin typeface="Times New Roman" panose="02020603050405020304" pitchFamily="18" charset="0"/>
              </a:rPr>
              <a:t>Возвращаясь</a:t>
            </a:r>
            <a:r>
              <a:rPr lang="ru-RU" altLang="de-CZ" sz="2800" i="1" dirty="0">
                <a:latin typeface="Times New Roman" panose="02020603050405020304" pitchFamily="18" charset="0"/>
              </a:rPr>
              <a:t> домой, </a:t>
            </a:r>
            <a:r>
              <a:rPr lang="ru-RU" altLang="de-CZ" sz="2800" i="1" u="sng" dirty="0">
                <a:latin typeface="Times New Roman" panose="02020603050405020304" pitchFamily="18" charset="0"/>
              </a:rPr>
              <a:t>мне</a:t>
            </a:r>
            <a:r>
              <a:rPr lang="ru-RU" altLang="de-CZ" sz="2800" i="1" dirty="0">
                <a:latin typeface="Times New Roman" panose="02020603050405020304" pitchFamily="18" charset="0"/>
              </a:rPr>
              <a:t> сообщил </a:t>
            </a:r>
            <a:r>
              <a:rPr lang="ru-RU" altLang="de-CZ" sz="2800" i="1" u="sng" dirty="0">
                <a:latin typeface="Times New Roman" panose="02020603050405020304" pitchFamily="18" charset="0"/>
              </a:rPr>
              <a:t>сосед</a:t>
            </a:r>
            <a:r>
              <a:rPr lang="ru-RU" altLang="de-CZ" sz="2800" i="1" dirty="0">
                <a:latin typeface="Times New Roman" panose="02020603050405020304" pitchFamily="18" charset="0"/>
              </a:rPr>
              <a:t>, что кто-то затопил 4 квартиры на нижних этажах. Я дома быстро начала проверять все стоки и обнаружила, что треснул сливной бачок</a:t>
            </a:r>
            <a:r>
              <a:rPr lang="ru-RU" altLang="de-CZ" sz="2800" dirty="0">
                <a:latin typeface="Times New Roman" panose="02020603050405020304" pitchFamily="18" charset="0"/>
              </a:rPr>
              <a:t>.</a:t>
            </a:r>
          </a:p>
          <a:p>
            <a:pPr marL="457200" indent="-457200">
              <a:buFont typeface="Arial" panose="020B0604020202020204" pitchFamily="34" charset="0"/>
              <a:buChar char="•"/>
            </a:pPr>
            <a:r>
              <a:rPr lang="ru-RU" altLang="de-CZ" sz="2800" i="1" dirty="0">
                <a:latin typeface="Times New Roman" panose="02020603050405020304" pitchFamily="18" charset="0"/>
              </a:rPr>
              <a:t>Книга</a:t>
            </a:r>
            <a:r>
              <a:rPr lang="ru-RU" altLang="de-CZ" sz="2800" dirty="0">
                <a:latin typeface="Times New Roman" panose="02020603050405020304" pitchFamily="18" charset="0"/>
              </a:rPr>
              <a:t> обычно не </a:t>
            </a:r>
            <a:r>
              <a:rPr lang="ru-RU" altLang="de-CZ" sz="2800" i="1" dirty="0">
                <a:latin typeface="Times New Roman" panose="02020603050405020304" pitchFamily="18" charset="0"/>
              </a:rPr>
              <a:t>возвращается домой</a:t>
            </a:r>
            <a:r>
              <a:rPr lang="ru-RU" altLang="de-CZ" sz="2800" dirty="0">
                <a:latin typeface="Times New Roman" panose="02020603050405020304" pitchFamily="18" charset="0"/>
              </a:rPr>
              <a:t>, но </a:t>
            </a:r>
            <a:r>
              <a:rPr lang="ru-RU" altLang="de-CZ" sz="2800" i="1" dirty="0">
                <a:latin typeface="Times New Roman" panose="02020603050405020304" pitchFamily="18" charset="0"/>
              </a:rPr>
              <a:t>сосед</a:t>
            </a:r>
            <a:r>
              <a:rPr lang="ru-RU" altLang="de-CZ" sz="2800" dirty="0">
                <a:latin typeface="Times New Roman" panose="02020603050405020304" pitchFamily="18" charset="0"/>
              </a:rPr>
              <a:t> может…</a:t>
            </a:r>
          </a:p>
          <a:p>
            <a:pPr marL="457200" indent="-457200">
              <a:buFont typeface="Arial" panose="020B0604020202020204" pitchFamily="34" charset="0"/>
              <a:buChar char="•"/>
            </a:pPr>
            <a:endParaRPr lang="de-DE" altLang="de-CZ" sz="2800" dirty="0">
              <a:latin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Inhaltsplatzhalter 2">
            <a:extLst>
              <a:ext uri="{FF2B5EF4-FFF2-40B4-BE49-F238E27FC236}">
                <a16:creationId xmlns:a16="http://schemas.microsoft.com/office/drawing/2014/main" id="{838479F8-C738-F100-26D7-EB6149809655}"/>
              </a:ext>
            </a:extLst>
          </p:cNvPr>
          <p:cNvSpPr>
            <a:spLocks noGrp="1" noChangeArrowheads="1"/>
          </p:cNvSpPr>
          <p:nvPr>
            <p:ph idx="1"/>
          </p:nvPr>
        </p:nvSpPr>
        <p:spPr>
          <a:xfrm>
            <a:off x="468313" y="333375"/>
            <a:ext cx="8280400" cy="6119813"/>
          </a:xfrm>
        </p:spPr>
        <p:txBody>
          <a:bodyPr/>
          <a:lstStyle/>
          <a:p>
            <a:pPr marL="457200" indent="-457200">
              <a:buFont typeface="Arial" panose="020B0604020202020204" pitchFamily="34" charset="0"/>
              <a:buChar char="•"/>
            </a:pPr>
            <a:r>
              <a:rPr lang="ru-RU" altLang="de-CZ" sz="2800" dirty="0">
                <a:latin typeface="Times New Roman" panose="02020603050405020304" pitchFamily="18" charset="0"/>
              </a:rPr>
              <a:t>С одной стороны, это приводит к конструкциям в сложных книжных предложениях, которые трудно найти в чешском языке или которые могут быть прямо неграмматическими</a:t>
            </a:r>
          </a:p>
          <a:p>
            <a:pPr marL="457200" indent="-457200">
              <a:buFont typeface="Arial" panose="020B0604020202020204" pitchFamily="34" charset="0"/>
              <a:buChar char="•"/>
            </a:pPr>
            <a:r>
              <a:rPr lang="ru-RU" altLang="de-CZ" sz="2800" dirty="0">
                <a:latin typeface="Times New Roman" panose="02020603050405020304" pitchFamily="18" charset="0"/>
              </a:rPr>
              <a:t>С другой стороны, однако, это также приводит к способам использования этих форм, которые не принимаются кодификацией лит. русского языка</a:t>
            </a:r>
          </a:p>
          <a:p>
            <a:pPr marL="457200" indent="-457200">
              <a:buFont typeface="Arial" panose="020B0604020202020204" pitchFamily="34" charset="0"/>
              <a:buChar char="•"/>
            </a:pPr>
            <a:r>
              <a:rPr lang="ru-RU" altLang="de-CZ" sz="2800" dirty="0">
                <a:latin typeface="Times New Roman" panose="02020603050405020304" pitchFamily="18" charset="0"/>
              </a:rPr>
              <a:t>Иными словами, так как можно найти «нелитературные» причастные формы (</a:t>
            </a:r>
            <a:r>
              <a:rPr lang="ru-RU" altLang="de-CZ" sz="2800" i="1" dirty="0" err="1">
                <a:latin typeface="Times New Roman" panose="02020603050405020304" pitchFamily="18" charset="0"/>
              </a:rPr>
              <a:t>делаючи</a:t>
            </a:r>
            <a:r>
              <a:rPr lang="ru-RU" altLang="de-CZ" sz="2800" i="1" dirty="0">
                <a:latin typeface="Times New Roman" panose="02020603050405020304" pitchFamily="18" charset="0"/>
              </a:rPr>
              <a:t>, </a:t>
            </a:r>
            <a:r>
              <a:rPr lang="ru-RU" altLang="de-CZ" sz="2800" i="1" dirty="0" err="1">
                <a:latin typeface="Times New Roman" panose="02020603050405020304" pitchFamily="18" charset="0"/>
              </a:rPr>
              <a:t>сделая</a:t>
            </a:r>
            <a:r>
              <a:rPr lang="ru-RU" altLang="de-CZ" sz="2800" i="1" dirty="0">
                <a:latin typeface="Times New Roman" panose="02020603050405020304" pitchFamily="18" charset="0"/>
              </a:rPr>
              <a:t>, </a:t>
            </a:r>
            <a:r>
              <a:rPr lang="ru-RU" altLang="de-CZ" sz="2800" i="1" dirty="0" err="1">
                <a:latin typeface="Times New Roman" panose="02020603050405020304" pitchFamily="18" charset="0"/>
              </a:rPr>
              <a:t>сделающий</a:t>
            </a:r>
            <a:r>
              <a:rPr lang="ru-RU" altLang="de-CZ" sz="2800" i="1" dirty="0">
                <a:latin typeface="Times New Roman" panose="02020603050405020304" pitchFamily="18" charset="0"/>
              </a:rPr>
              <a:t> </a:t>
            </a:r>
            <a:r>
              <a:rPr lang="ru-RU" altLang="de-CZ" sz="2800" dirty="0">
                <a:latin typeface="Times New Roman" panose="02020603050405020304" pitchFamily="18" charset="0"/>
              </a:rPr>
              <a:t>и т. д.), мы также встречаем синтаксически «нелитературные» причастные конструкции.</a:t>
            </a:r>
            <a:r>
              <a:rPr lang="ru-RU" altLang="de-CZ" dirty="0">
                <a:latin typeface="Times New Roman" panose="02020603050405020304" pitchFamily="18" charset="0"/>
              </a:rPr>
              <a:t> </a:t>
            </a:r>
            <a:endParaRPr lang="cs-CZ" altLang="de-CZ" sz="2800" dirty="0">
              <a:latin typeface="Times New Roman" panose="02020603050405020304"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Inhaltsplatzhalter 2">
            <a:extLst>
              <a:ext uri="{FF2B5EF4-FFF2-40B4-BE49-F238E27FC236}">
                <a16:creationId xmlns:a16="http://schemas.microsoft.com/office/drawing/2014/main" id="{4BBCB821-A4CE-F4C1-157A-BAE3890DC829}"/>
              </a:ext>
            </a:extLst>
          </p:cNvPr>
          <p:cNvSpPr>
            <a:spLocks noGrp="1" noChangeArrowheads="1"/>
          </p:cNvSpPr>
          <p:nvPr>
            <p:ph idx="1"/>
          </p:nvPr>
        </p:nvSpPr>
        <p:spPr>
          <a:xfrm>
            <a:off x="323850" y="404813"/>
            <a:ext cx="8496300" cy="6119812"/>
          </a:xfrm>
        </p:spPr>
        <p:txBody>
          <a:bodyPr/>
          <a:lstStyle/>
          <a:p>
            <a:pPr marL="457200" indent="-457200">
              <a:buFont typeface="Arial" panose="020B0604020202020204" pitchFamily="34" charset="0"/>
              <a:buChar char="•"/>
            </a:pPr>
            <a:r>
              <a:rPr lang="ru-RU" altLang="de-CZ" sz="2800">
                <a:latin typeface="Times New Roman" panose="02020603050405020304" pitchFamily="18" charset="0"/>
              </a:rPr>
              <a:t>Опять другой случай</a:t>
            </a:r>
            <a:r>
              <a:rPr lang="cs-CZ" altLang="de-CZ" sz="2800">
                <a:latin typeface="Times New Roman" panose="02020603050405020304" pitchFamily="18" charset="0"/>
              </a:rPr>
              <a:t>:</a:t>
            </a:r>
            <a:endParaRPr lang="ru-RU" altLang="de-CZ" sz="2800">
              <a:latin typeface="Times New Roman" panose="02020603050405020304" pitchFamily="18" charset="0"/>
            </a:endParaRPr>
          </a:p>
          <a:p>
            <a:pPr marL="457200" indent="-457200">
              <a:buFont typeface="Arial" panose="020B0604020202020204" pitchFamily="34" charset="0"/>
              <a:buChar char="•"/>
            </a:pPr>
            <a:r>
              <a:rPr lang="ru-RU" altLang="de-CZ" sz="2800" i="1" u="sng">
                <a:latin typeface="Times New Roman" panose="02020603050405020304" pitchFamily="18" charset="0"/>
              </a:rPr>
              <a:t>Слушая</a:t>
            </a:r>
            <a:r>
              <a:rPr lang="ru-RU" altLang="de-CZ" sz="2800" i="1">
                <a:latin typeface="Times New Roman" panose="02020603050405020304" pitchFamily="18" charset="0"/>
              </a:rPr>
              <a:t> его, у </a:t>
            </a:r>
            <a:r>
              <a:rPr lang="ru-RU" altLang="de-CZ" sz="2800" i="1" u="sng">
                <a:latin typeface="Times New Roman" panose="02020603050405020304" pitchFamily="18" charset="0"/>
              </a:rPr>
              <a:t>меня</a:t>
            </a:r>
            <a:r>
              <a:rPr lang="ru-RU" altLang="de-CZ" sz="2800" i="1">
                <a:latin typeface="Times New Roman" panose="02020603050405020304" pitchFamily="18" charset="0"/>
              </a:rPr>
              <a:t> горели </a:t>
            </a:r>
            <a:r>
              <a:rPr lang="ru-RU" altLang="de-CZ" sz="2800" i="1" u="sng">
                <a:latin typeface="Times New Roman" panose="02020603050405020304" pitchFamily="18" charset="0"/>
              </a:rPr>
              <a:t>глаза и ще</a:t>
            </a:r>
            <a:r>
              <a:rPr lang="de-CH" altLang="de-CZ" sz="2800" i="1" u="sng">
                <a:latin typeface="Times New Roman" panose="02020603050405020304" pitchFamily="18" charset="0"/>
              </a:rPr>
              <a:t>ки</a:t>
            </a:r>
            <a:r>
              <a:rPr lang="de-CH" altLang="de-CZ" sz="2800">
                <a:latin typeface="Times New Roman" panose="02020603050405020304" pitchFamily="18" charset="0"/>
              </a:rPr>
              <a:t> </a:t>
            </a:r>
            <a:endParaRPr lang="ru-RU" altLang="de-CZ" sz="2800">
              <a:latin typeface="Times New Roman" panose="02020603050405020304" pitchFamily="18" charset="0"/>
            </a:endParaRPr>
          </a:p>
          <a:p>
            <a:pPr marL="457200" indent="-457200">
              <a:buFont typeface="Arial" panose="020B0604020202020204" pitchFamily="34" charset="0"/>
              <a:buChar char="•"/>
            </a:pPr>
            <a:r>
              <a:rPr lang="ru-RU" altLang="de-CZ" sz="2800">
                <a:latin typeface="Times New Roman" panose="02020603050405020304" pitchFamily="18" charset="0"/>
              </a:rPr>
              <a:t>Предложение включает подлежащее в Им. п., но с точки зрения семантики исключено, что оно контролирует деепричастие (</a:t>
            </a:r>
            <a:r>
              <a:rPr lang="ru-RU" altLang="de-CZ" sz="2800" i="1">
                <a:latin typeface="Times New Roman" panose="02020603050405020304" pitchFamily="18" charset="0"/>
              </a:rPr>
              <a:t>глаза и щеки </a:t>
            </a:r>
            <a:r>
              <a:rPr lang="ru-RU" altLang="de-CZ" sz="2800">
                <a:latin typeface="Times New Roman" panose="02020603050405020304" pitchFamily="18" charset="0"/>
              </a:rPr>
              <a:t>не </a:t>
            </a:r>
            <a:r>
              <a:rPr lang="ru-RU" altLang="de-CZ" sz="2800" i="1">
                <a:latin typeface="Times New Roman" panose="02020603050405020304" pitchFamily="18" charset="0"/>
              </a:rPr>
              <a:t>слушают</a:t>
            </a:r>
            <a:r>
              <a:rPr lang="ru-RU" altLang="de-CZ" sz="2800">
                <a:latin typeface="Times New Roman" panose="02020603050405020304" pitchFamily="18" charset="0"/>
              </a:rPr>
              <a:t>, ср. РКГ выше). Но кроме того, они во внеязыковом мире являются</a:t>
            </a:r>
            <a:r>
              <a:rPr lang="cs-CZ" altLang="de-CZ" sz="2800">
                <a:latin typeface="Times New Roman" panose="02020603050405020304" pitchFamily="18" charset="0"/>
              </a:rPr>
              <a:t> </a:t>
            </a:r>
            <a:r>
              <a:rPr lang="ru-RU" altLang="de-CZ" sz="2800">
                <a:latin typeface="Times New Roman" panose="02020603050405020304" pitchFamily="18" charset="0"/>
              </a:rPr>
              <a:t>частями внешнего поссессора </a:t>
            </a:r>
            <a:r>
              <a:rPr lang="ru-RU" altLang="de-CZ" sz="2800" i="1">
                <a:latin typeface="Times New Roman" panose="02020603050405020304" pitchFamily="18" charset="0"/>
              </a:rPr>
              <a:t>я</a:t>
            </a:r>
            <a:r>
              <a:rPr lang="ru-RU" altLang="de-CZ" sz="2800">
                <a:latin typeface="Times New Roman" panose="02020603050405020304" pitchFamily="18" charset="0"/>
              </a:rPr>
              <a:t> выступающего с предлогом </a:t>
            </a:r>
            <a:r>
              <a:rPr lang="ru-RU" altLang="de-CZ" sz="2800" i="1">
                <a:latin typeface="Times New Roman" panose="02020603050405020304" pitchFamily="18" charset="0"/>
              </a:rPr>
              <a:t>у</a:t>
            </a:r>
            <a:r>
              <a:rPr lang="ru-RU" altLang="de-CZ" sz="2800">
                <a:latin typeface="Times New Roman" panose="02020603050405020304" pitchFamily="18" charset="0"/>
              </a:rPr>
              <a:t>, так что реферируют на одно и то же лицо…</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a:extLst>
              <a:ext uri="{FF2B5EF4-FFF2-40B4-BE49-F238E27FC236}">
                <a16:creationId xmlns:a16="http://schemas.microsoft.com/office/drawing/2014/main" id="{04FBBDC7-5B49-6926-A9F5-DD023491D634}"/>
              </a:ext>
            </a:extLst>
          </p:cNvPr>
          <p:cNvSpPr>
            <a:spLocks noGrp="1" noChangeArrowheads="1"/>
          </p:cNvSpPr>
          <p:nvPr>
            <p:ph type="body"/>
          </p:nvPr>
        </p:nvSpPr>
        <p:spPr>
          <a:xfrm>
            <a:off x="195263" y="195263"/>
            <a:ext cx="8686800" cy="6473825"/>
          </a:xfrm>
        </p:spPr>
        <p:txBody>
          <a:bodyPr tIns="25471" anchor="t"/>
          <a:lstStyle/>
          <a:p>
            <a:pPr marL="303213" indent="-303213" algn="l">
              <a:spcAft>
                <a:spcPts val="1288"/>
              </a:spcAft>
              <a:buSzPct val="45000"/>
              <a:buFont typeface="Wingdings" pitchFamily="2" charset="2"/>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defRPr/>
            </a:pPr>
            <a:r>
              <a:rPr lang="ru-RU" altLang="de-CZ" sz="2800" dirty="0">
                <a:latin typeface="Times New Roman" panose="02020603050405020304" pitchFamily="18" charset="0"/>
              </a:rPr>
              <a:t>Высокая частота деепричастий в писанных русских текстах, факт, что деепричастие – в отличие от чешского языка – «живо», вызывает – вместо с большим количеством типов безличных предложений в русском языке – довольно логически – </a:t>
            </a:r>
            <a:r>
              <a:rPr lang="ru-RU" altLang="de-CZ" sz="2800" dirty="0" err="1">
                <a:latin typeface="Times New Roman" panose="02020603050405020304" pitchFamily="18" charset="0"/>
              </a:rPr>
              <a:t>бóльшую</a:t>
            </a:r>
            <a:r>
              <a:rPr lang="ru-RU" altLang="de-CZ" sz="2800" dirty="0">
                <a:latin typeface="Times New Roman" panose="02020603050405020304" pitchFamily="18" charset="0"/>
              </a:rPr>
              <a:t> вариабельность узуса.</a:t>
            </a:r>
          </a:p>
          <a:p>
            <a:pPr marL="303213" indent="-303213" algn="l">
              <a:spcAft>
                <a:spcPts val="1288"/>
              </a:spcAft>
              <a:buSzPct val="45000"/>
              <a:buFont typeface="Wingdings" pitchFamily="2" charset="2"/>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defRPr/>
            </a:pPr>
            <a:r>
              <a:rPr lang="ru-RU" altLang="de-CZ" sz="2800" dirty="0">
                <a:latin typeface="Times New Roman" panose="02020603050405020304" pitchFamily="18" charset="0"/>
              </a:rPr>
              <a:t>В сборнике «Русский язык конца </a:t>
            </a:r>
            <a:r>
              <a:rPr lang="cs-CZ" altLang="de-CZ" sz="2800" dirty="0">
                <a:latin typeface="Times New Roman" panose="02020603050405020304" pitchFamily="18" charset="0"/>
              </a:rPr>
              <a:t>XX </a:t>
            </a:r>
            <a:r>
              <a:rPr lang="ru-RU" altLang="de-CZ" sz="2800" dirty="0">
                <a:latin typeface="Times New Roman" panose="02020603050405020304" pitchFamily="18" charset="0"/>
              </a:rPr>
              <a:t>столетия </a:t>
            </a:r>
            <a:r>
              <a:rPr lang="cs-CZ" altLang="de-CZ" sz="2800" dirty="0">
                <a:latin typeface="Times New Roman" panose="02020603050405020304" pitchFamily="18" charset="0"/>
              </a:rPr>
              <a:t>(1985-1995)</a:t>
            </a:r>
            <a:r>
              <a:rPr lang="ru-RU" altLang="de-CZ" sz="2800" dirty="0">
                <a:latin typeface="Times New Roman" panose="02020603050405020304" pitchFamily="18" charset="0"/>
              </a:rPr>
              <a:t>» говорит М. Я. Гловинская (</a:t>
            </a:r>
            <a:r>
              <a:rPr lang="cs-CZ" altLang="de-CZ" sz="2800" dirty="0">
                <a:latin typeface="Times New Roman" panose="02020603050405020304" pitchFamily="18" charset="0"/>
              </a:rPr>
              <a:t>199</a:t>
            </a:r>
            <a:r>
              <a:rPr lang="ru-RU" altLang="de-CZ" sz="2800" dirty="0">
                <a:latin typeface="Times New Roman" panose="02020603050405020304" pitchFamily="18" charset="0"/>
              </a:rPr>
              <a:t>6: 279сл</a:t>
            </a:r>
            <a:r>
              <a:rPr lang="cs-CZ" altLang="de-CZ" sz="2800" dirty="0">
                <a:latin typeface="Times New Roman" panose="02020603050405020304" pitchFamily="18" charset="0"/>
              </a:rPr>
              <a:t>.)</a:t>
            </a:r>
            <a:r>
              <a:rPr lang="ru-RU" altLang="de-CZ" sz="2800" dirty="0">
                <a:latin typeface="Times New Roman" panose="02020603050405020304" pitchFamily="18" charset="0"/>
              </a:rPr>
              <a:t> о «многочисленных случаях», где имплицируемый субъект деепричастия отвечает «семантическому» (а не формальному синтаксическому) субъекту главного глагола</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a:extLst>
              <a:ext uri="{FF2B5EF4-FFF2-40B4-BE49-F238E27FC236}">
                <a16:creationId xmlns:a16="http://schemas.microsoft.com/office/drawing/2014/main" id="{300CBB7B-BC11-F276-71A7-6E6AE3706E6B}"/>
              </a:ext>
            </a:extLst>
          </p:cNvPr>
          <p:cNvSpPr>
            <a:spLocks noGrp="1" noChangeArrowheads="1"/>
          </p:cNvSpPr>
          <p:nvPr>
            <p:ph type="body"/>
          </p:nvPr>
        </p:nvSpPr>
        <p:spPr>
          <a:xfrm>
            <a:off x="195263" y="195263"/>
            <a:ext cx="8686800" cy="6473825"/>
          </a:xfrm>
        </p:spPr>
        <p:txBody>
          <a:bodyPr tIns="25471" anchor="t"/>
          <a:lstStyle/>
          <a:p>
            <a:pPr marL="303213" indent="-303213" algn="l">
              <a:spcAft>
                <a:spcPts val="1288"/>
              </a:spcAft>
              <a:buSzPct val="45000"/>
              <a:buFont typeface="Wingdings" pitchFamily="2" charset="2"/>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defRPr/>
            </a:pPr>
            <a:r>
              <a:rPr lang="ru-RU" altLang="de-CZ" sz="2800" dirty="0">
                <a:latin typeface="Times New Roman" panose="02020603050405020304" pitchFamily="18" charset="0"/>
              </a:rPr>
              <a:t>Типичны именно </a:t>
            </a:r>
            <a:r>
              <a:rPr lang="ru-RU" altLang="de-CZ" sz="2800" dirty="0" err="1">
                <a:latin typeface="Times New Roman" panose="02020603050405020304" pitchFamily="18" charset="0"/>
              </a:rPr>
              <a:t>поссессивные</a:t>
            </a:r>
            <a:r>
              <a:rPr lang="ru-RU" altLang="de-CZ" sz="2800" dirty="0">
                <a:latin typeface="Times New Roman" panose="02020603050405020304" pitchFamily="18" charset="0"/>
              </a:rPr>
              <a:t> конструкции с предлогом </a:t>
            </a:r>
            <a:r>
              <a:rPr lang="ru-RU" altLang="de-CZ" sz="2800" i="1" dirty="0">
                <a:latin typeface="Times New Roman" panose="02020603050405020304" pitchFamily="18" charset="0"/>
              </a:rPr>
              <a:t>у </a:t>
            </a:r>
            <a:r>
              <a:rPr lang="cs-CZ" altLang="de-CZ" sz="2800" dirty="0">
                <a:latin typeface="Times New Roman" panose="02020603050405020304" pitchFamily="18" charset="0"/>
              </a:rPr>
              <a:t>(</a:t>
            </a:r>
            <a:r>
              <a:rPr lang="ru-RU" altLang="de-CZ" sz="2800" i="1" dirty="0">
                <a:latin typeface="Times New Roman" panose="02020603050405020304" pitchFamily="18" charset="0"/>
              </a:rPr>
              <a:t>Создавая партию, </a:t>
            </a:r>
            <a:r>
              <a:rPr lang="ru-RU" altLang="de-CZ" sz="2800" b="1" i="1" dirty="0">
                <a:latin typeface="Times New Roman" panose="02020603050405020304" pitchFamily="18" charset="0"/>
              </a:rPr>
              <a:t>у вас</a:t>
            </a:r>
            <a:r>
              <a:rPr lang="ru-RU" altLang="de-CZ" sz="2800" i="1" dirty="0">
                <a:latin typeface="Times New Roman" panose="02020603050405020304" pitchFamily="18" charset="0"/>
              </a:rPr>
              <a:t> есть шанс эту тенденцию нарушить</a:t>
            </a:r>
            <a:r>
              <a:rPr lang="ru-RU" altLang="de-CZ" sz="2800" dirty="0">
                <a:latin typeface="Times New Roman" panose="02020603050405020304" pitchFamily="18" charset="0"/>
              </a:rPr>
              <a:t> </a:t>
            </a:r>
            <a:r>
              <a:rPr lang="ru-RU" altLang="de-CZ" sz="2800" dirty="0">
                <a:latin typeface="Times New Roman" panose="02020603050405020304" pitchFamily="18" charset="0"/>
                <a:ea typeface="ＭＳ ゴシック" panose="020B0609070205080204" pitchFamily="49" charset="-128"/>
              </a:rPr>
              <a:t>≅ ср. </a:t>
            </a:r>
            <a:r>
              <a:rPr lang="cs-CZ" altLang="de-CZ" sz="2800" dirty="0">
                <a:latin typeface="Times New Roman" panose="02020603050405020304" pitchFamily="18" charset="0"/>
                <a:ea typeface="ＭＳ ゴシック" panose="020B0609070205080204" pitchFamily="49" charset="-128"/>
              </a:rPr>
              <a:t>„máte šanci</a:t>
            </a:r>
            <a:r>
              <a:rPr lang="cs-CZ" altLang="de-DE" sz="2800" dirty="0">
                <a:latin typeface="Times New Roman" panose="02020603050405020304" pitchFamily="18" charset="0"/>
                <a:ea typeface="ＭＳ ゴシック" panose="020B0609070205080204" pitchFamily="49" charset="-128"/>
              </a:rPr>
              <a:t>“</a:t>
            </a:r>
            <a:r>
              <a:rPr lang="cs-CZ" altLang="ja-JP" sz="2800" dirty="0">
                <a:latin typeface="Times New Roman" panose="02020603050405020304" pitchFamily="18" charset="0"/>
              </a:rPr>
              <a:t>)</a:t>
            </a:r>
            <a:r>
              <a:rPr lang="ru-RU" altLang="ja-JP" sz="2800" dirty="0">
                <a:latin typeface="Times New Roman" panose="02020603050405020304" pitchFamily="18" charset="0"/>
              </a:rPr>
              <a:t> и сочетания с Дат. п., который выражает роль </a:t>
            </a:r>
            <a:r>
              <a:rPr lang="ru-RU" sz="2800" dirty="0" err="1">
                <a:latin typeface="Times New Roman" panose="02020603050405020304" pitchFamily="18" charset="0"/>
                <a:cs typeface="Times New Roman" panose="02020603050405020304" pitchFamily="18" charset="0"/>
              </a:rPr>
              <a:t>экспериенцера</a:t>
            </a:r>
            <a:r>
              <a:rPr lang="ru-RU" altLang="ja-JP" sz="2800" dirty="0">
                <a:latin typeface="Times New Roman" panose="02020603050405020304" pitchFamily="18" charset="0"/>
              </a:rPr>
              <a:t> или «модальный субъект» </a:t>
            </a:r>
            <a:r>
              <a:rPr lang="cs-CZ" altLang="ja-JP" sz="2800" i="1" dirty="0">
                <a:latin typeface="Times New Roman" panose="02020603050405020304" pitchFamily="18" charset="0"/>
              </a:rPr>
              <a:t>(</a:t>
            </a:r>
            <a:r>
              <a:rPr lang="ru-RU" altLang="ja-JP" sz="2800" i="1" dirty="0">
                <a:latin typeface="Times New Roman" panose="02020603050405020304" pitchFamily="18" charset="0"/>
              </a:rPr>
              <a:t>Присматриваясь к этому, </a:t>
            </a:r>
            <a:r>
              <a:rPr lang="ru-RU" altLang="ja-JP" sz="2800" b="1" i="1" dirty="0">
                <a:latin typeface="Times New Roman" panose="02020603050405020304" pitchFamily="18" charset="0"/>
              </a:rPr>
              <a:t>мне</a:t>
            </a:r>
            <a:r>
              <a:rPr lang="ru-RU" altLang="ja-JP" sz="2800" i="1" dirty="0">
                <a:latin typeface="Times New Roman" panose="02020603050405020304" pitchFamily="18" charset="0"/>
              </a:rPr>
              <a:t> кажется что речь идет по темам, а не по ремам, Работая проводником, </a:t>
            </a:r>
            <a:r>
              <a:rPr lang="ru-RU" altLang="ja-JP" sz="2800" b="1" i="1" dirty="0">
                <a:latin typeface="Times New Roman" panose="02020603050405020304" pitchFamily="18" charset="0"/>
              </a:rPr>
              <a:t>мне</a:t>
            </a:r>
            <a:r>
              <a:rPr lang="ru-RU" altLang="ja-JP" sz="2800" i="1" dirty="0">
                <a:latin typeface="Times New Roman" panose="02020603050405020304" pitchFamily="18" charset="0"/>
              </a:rPr>
              <a:t> не нужна комната в клубе</a:t>
            </a:r>
            <a:r>
              <a:rPr lang="cs-CZ" altLang="ja-JP" sz="2800" i="1" dirty="0">
                <a:latin typeface="Times New Roman" panose="02020603050405020304" pitchFamily="18" charset="0"/>
              </a:rPr>
              <a:t>)</a:t>
            </a:r>
            <a:endParaRPr lang="ru-RU" altLang="ja-JP" sz="2800" dirty="0">
              <a:latin typeface="Times New Roman" panose="02020603050405020304" pitchFamily="18" charset="0"/>
            </a:endParaRPr>
          </a:p>
          <a:p>
            <a:pPr marL="303213" indent="-303213" algn="l">
              <a:spcAft>
                <a:spcPts val="1288"/>
              </a:spcAft>
              <a:buSzPct val="45000"/>
              <a:buFont typeface="Wingdings" pitchFamily="2" charset="2"/>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defRPr/>
            </a:pPr>
            <a:r>
              <a:rPr lang="ru-RU" altLang="de-CZ" sz="2800" dirty="0" err="1">
                <a:latin typeface="Times New Roman" panose="02020603050405020304" pitchFamily="18" charset="0"/>
              </a:rPr>
              <a:t>Э</a:t>
            </a:r>
            <a:r>
              <a:rPr lang="ru-RU" sz="2800" dirty="0" err="1">
                <a:latin typeface="Times New Roman" panose="02020603050405020304" pitchFamily="18" charset="0"/>
                <a:cs typeface="Times New Roman" panose="02020603050405020304" pitchFamily="18" charset="0"/>
              </a:rPr>
              <a:t>кспериенцер</a:t>
            </a:r>
            <a:r>
              <a:rPr lang="ru-RU" sz="2800" dirty="0">
                <a:latin typeface="Times New Roman" panose="02020603050405020304" pitchFamily="18" charset="0"/>
                <a:cs typeface="Times New Roman" panose="02020603050405020304" pitchFamily="18" charset="0"/>
              </a:rPr>
              <a:t> может иметь форму Вин. п.: </a:t>
            </a:r>
            <a:r>
              <a:rPr lang="ru-RU" altLang="de-CZ" sz="2800" i="1" dirty="0">
                <a:latin typeface="Times New Roman" panose="02020603050405020304" pitchFamily="18" charset="0"/>
              </a:rPr>
              <a:t>Наблюдая многочисленные аппаратные интриги, </a:t>
            </a:r>
            <a:r>
              <a:rPr lang="ru-RU" altLang="de-CZ" sz="2800" b="1" i="1" dirty="0">
                <a:latin typeface="Times New Roman" panose="02020603050405020304" pitchFamily="18" charset="0"/>
              </a:rPr>
              <a:t>многих</a:t>
            </a:r>
            <a:r>
              <a:rPr lang="ru-RU" altLang="de-CZ" sz="2800" i="1" dirty="0">
                <a:latin typeface="Times New Roman" panose="02020603050405020304" pitchFamily="18" charset="0"/>
              </a:rPr>
              <a:t> уже тошнит от слова «приватизация»</a:t>
            </a:r>
            <a:r>
              <a:rPr lang="cs-CZ" altLang="de-CZ" sz="2800" dirty="0">
                <a:latin typeface="Times New Roman" panose="02020603050405020304" pitchFamily="18" charset="0"/>
              </a:rPr>
              <a:t>;</a:t>
            </a:r>
            <a:r>
              <a:rPr lang="ru-RU" altLang="de-CZ" sz="2800" dirty="0">
                <a:latin typeface="Times New Roman" panose="02020603050405020304" pitchFamily="18" charset="0"/>
              </a:rPr>
              <a:t> иногда он имеет еще другую форму:</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a:extLst>
              <a:ext uri="{FF2B5EF4-FFF2-40B4-BE49-F238E27FC236}">
                <a16:creationId xmlns:a16="http://schemas.microsoft.com/office/drawing/2014/main" id="{88597693-6FE4-0681-4625-BB42999DA1AE}"/>
              </a:ext>
            </a:extLst>
          </p:cNvPr>
          <p:cNvSpPr>
            <a:spLocks noGrp="1" noChangeArrowheads="1"/>
          </p:cNvSpPr>
          <p:nvPr>
            <p:ph type="body"/>
          </p:nvPr>
        </p:nvSpPr>
        <p:spPr>
          <a:xfrm>
            <a:off x="195263" y="195263"/>
            <a:ext cx="8686800" cy="6473825"/>
          </a:xfrm>
        </p:spPr>
        <p:txBody>
          <a:bodyPr tIns="25471" anchor="t"/>
          <a:lstStyle/>
          <a:p>
            <a:pPr marL="303213" indent="-303213" algn="l">
              <a:spcAft>
                <a:spcPts val="1288"/>
              </a:spcAft>
              <a:buSzPct val="45000"/>
              <a:buFont typeface="Wingdings" pitchFamily="2" charset="2"/>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defRPr/>
            </a:pPr>
            <a:r>
              <a:rPr lang="ru-RU" altLang="de-CZ" sz="2800" i="1" dirty="0">
                <a:latin typeface="Times New Roman" panose="02020603050405020304" pitchFamily="18" charset="0"/>
              </a:rPr>
              <a:t>И вот сидя несколько дней в своем кабинете, без всяких икон, только сравнивая репродукции, передо </a:t>
            </a:r>
            <a:r>
              <a:rPr lang="ru-RU" altLang="de-CZ" sz="2800" b="1" i="1" dirty="0">
                <a:latin typeface="Times New Roman" panose="02020603050405020304" pitchFamily="18" charset="0"/>
              </a:rPr>
              <a:t>мной</a:t>
            </a:r>
            <a:r>
              <a:rPr lang="ru-RU" altLang="de-CZ" sz="2800" i="1" dirty="0">
                <a:latin typeface="Times New Roman" panose="02020603050405020304" pitchFamily="18" charset="0"/>
              </a:rPr>
              <a:t> открылась страшная картина</a:t>
            </a:r>
            <a:r>
              <a:rPr lang="ru-RU" altLang="de-CZ" sz="2800" dirty="0">
                <a:latin typeface="Times New Roman" panose="02020603050405020304" pitchFamily="18" charset="0"/>
              </a:rPr>
              <a:t> (</a:t>
            </a:r>
            <a:r>
              <a:rPr lang="ru-RU" altLang="de-CZ" sz="2800" i="1" dirty="0">
                <a:latin typeface="Times New Roman" panose="02020603050405020304" pitchFamily="18" charset="0"/>
              </a:rPr>
              <a:t>передо мной </a:t>
            </a:r>
            <a:r>
              <a:rPr lang="ru-RU" altLang="de-CZ" sz="2800" dirty="0">
                <a:latin typeface="Times New Roman" panose="02020603050405020304" pitchFamily="18" charset="0"/>
              </a:rPr>
              <a:t>выглядит как обстоятельство, но является ли им на самом деле?)</a:t>
            </a:r>
          </a:p>
          <a:p>
            <a:pPr marL="303213" indent="-303213" algn="l">
              <a:spcAft>
                <a:spcPts val="1288"/>
              </a:spcAft>
              <a:buSzPct val="45000"/>
              <a:buFont typeface="Wingdings" pitchFamily="2" charset="2"/>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defRPr/>
            </a:pPr>
            <a:r>
              <a:rPr lang="ru-RU" altLang="de-CZ" sz="2800" dirty="0">
                <a:latin typeface="Times New Roman" panose="02020603050405020304" pitchFamily="18" charset="0"/>
              </a:rPr>
              <a:t>Гловинская отмечает, что часто этот «субъект», который </a:t>
            </a:r>
            <a:r>
              <a:rPr lang="ru-RU" altLang="de-CZ" sz="2800" dirty="0" err="1">
                <a:latin typeface="Times New Roman" panose="02020603050405020304" pitchFamily="18" charset="0"/>
              </a:rPr>
              <a:t>ненормативно</a:t>
            </a:r>
            <a:r>
              <a:rPr lang="ru-RU" altLang="de-CZ" sz="2800" dirty="0">
                <a:latin typeface="Times New Roman" panose="02020603050405020304" pitchFamily="18" charset="0"/>
              </a:rPr>
              <a:t> контролирует деепричастие, выражен местоимением, часто местоимением 1 л. ед. ч. (см. РКГ выше!)</a:t>
            </a:r>
          </a:p>
          <a:p>
            <a:pPr marL="303213" indent="-303213" algn="l">
              <a:spcAft>
                <a:spcPts val="1288"/>
              </a:spcAft>
              <a:buSzPct val="45000"/>
              <a:buFont typeface="Wingdings" pitchFamily="2" charset="2"/>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defRPr/>
            </a:pPr>
            <a:r>
              <a:rPr lang="ru-RU" altLang="de-CZ" sz="2800" dirty="0">
                <a:latin typeface="Times New Roman" panose="02020603050405020304" pitchFamily="18" charset="0"/>
              </a:rPr>
              <a:t>Автор указывает на то, что то же самое происходит и в польском языке (где, кстати, деепричастие является также более «живой» категорией, нежели в чешском) и что, кроме того, такие конструкции не воспринимаются настолько как ненормативные,</a:t>
            </a:r>
          </a:p>
          <a:p>
            <a:pPr marL="303213" indent="-303213" algn="l">
              <a:spcAft>
                <a:spcPts val="1288"/>
              </a:spcAft>
              <a:buSzPct val="45000"/>
              <a:buFont typeface="Wingdings" pitchFamily="2" charset="2"/>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defRPr/>
            </a:pPr>
            <a:endParaRPr lang="ru-RU" altLang="de-CZ" sz="2800" dirty="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a:extLst>
              <a:ext uri="{FF2B5EF4-FFF2-40B4-BE49-F238E27FC236}">
                <a16:creationId xmlns:a16="http://schemas.microsoft.com/office/drawing/2014/main" id="{56BE0DA0-57C5-F6C8-D98C-74F4B17CD0F1}"/>
              </a:ext>
            </a:extLst>
          </p:cNvPr>
          <p:cNvSpPr>
            <a:spLocks noGrp="1" noChangeArrowheads="1"/>
          </p:cNvSpPr>
          <p:nvPr>
            <p:ph type="body"/>
          </p:nvPr>
        </p:nvSpPr>
        <p:spPr>
          <a:xfrm>
            <a:off x="195263" y="195263"/>
            <a:ext cx="8686800" cy="6270625"/>
          </a:xfrm>
        </p:spPr>
        <p:txBody>
          <a:bodyPr tIns="25471" anchor="t"/>
          <a:lstStyle/>
          <a:p>
            <a:pPr marL="303213" indent="-303213" algn="l">
              <a:spcAft>
                <a:spcPts val="1288"/>
              </a:spcAft>
              <a:buSzPct val="45000"/>
              <a:buFont typeface="Wingdings" pitchFamily="2" charset="2"/>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defRPr/>
            </a:pPr>
            <a:r>
              <a:rPr lang="ru-RU" altLang="de-CZ" sz="2800" dirty="0">
                <a:latin typeface="Times New Roman" panose="02020603050405020304" pitchFamily="18" charset="0"/>
              </a:rPr>
              <a:t>как другие сочетания с деепричастием непризнанные кодификацией. В конце концов, «они встречаются и в речи весьма компетентных с точки зрения владения литературным языком людей» (с</a:t>
            </a:r>
            <a:r>
              <a:rPr lang="cs-CZ" altLang="de-CZ" sz="2800" dirty="0">
                <a:latin typeface="Times New Roman" panose="02020603050405020304" pitchFamily="18" charset="0"/>
              </a:rPr>
              <a:t>. 281</a:t>
            </a:r>
            <a:r>
              <a:rPr lang="ru-RU" altLang="de-CZ" sz="2800" dirty="0">
                <a:latin typeface="Times New Roman" panose="02020603050405020304" pitchFamily="18" charset="0"/>
              </a:rPr>
              <a:t>)</a:t>
            </a:r>
            <a:endParaRPr lang="cs-CZ" altLang="de-CZ" sz="2800" dirty="0">
              <a:latin typeface="Times New Roman" panose="02020603050405020304" pitchFamily="18" charset="0"/>
            </a:endParaRPr>
          </a:p>
          <a:p>
            <a:pPr marL="303213" indent="-303213" algn="l">
              <a:spcAft>
                <a:spcPts val="1288"/>
              </a:spcAft>
              <a:buSzPct val="45000"/>
              <a:buFont typeface="Wingdings" pitchFamily="2" charset="2"/>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defRPr/>
            </a:pPr>
            <a:r>
              <a:rPr lang="ru-RU" altLang="de-CZ" sz="2800" dirty="0">
                <a:latin typeface="Times New Roman" panose="02020603050405020304" pitchFamily="18" charset="0"/>
              </a:rPr>
              <a:t>Важным фактором является и модальность: </a:t>
            </a:r>
            <a:r>
              <a:rPr lang="ru-RU" altLang="de-CZ" sz="2800" b="1" i="1" dirty="0">
                <a:latin typeface="Times New Roman" panose="02020603050405020304" pitchFamily="18" charset="0"/>
              </a:rPr>
              <a:t>Мне</a:t>
            </a:r>
            <a:r>
              <a:rPr lang="ru-RU" altLang="de-CZ" sz="2800" i="1" dirty="0">
                <a:latin typeface="Times New Roman" panose="02020603050405020304" pitchFamily="18" charset="0"/>
              </a:rPr>
              <a:t>, будучи в дружеских отношениях и с тем и с другим, пришлось быть их «секундантом», Э. Шеварднадзе прекрасно понимал, что, находясь в одной связке с М. С. Горбачевым на посту вице-президента (…), </a:t>
            </a:r>
            <a:r>
              <a:rPr lang="ru-RU" altLang="de-CZ" sz="2800" b="1" i="1" dirty="0">
                <a:latin typeface="Times New Roman" panose="02020603050405020304" pitchFamily="18" charset="0"/>
              </a:rPr>
              <a:t>ему</a:t>
            </a:r>
            <a:r>
              <a:rPr lang="ru-RU" altLang="de-CZ" sz="2800" i="1" dirty="0">
                <a:latin typeface="Times New Roman" panose="02020603050405020304" pitchFamily="18" charset="0"/>
              </a:rPr>
              <a:t> придется разделять ответственность с президентом за судьбу страны и решил…</a:t>
            </a:r>
            <a:r>
              <a:rPr lang="ru-RU" altLang="de-CZ" sz="2800" dirty="0">
                <a:latin typeface="Times New Roman" panose="02020603050405020304" pitchFamily="18" charset="0"/>
              </a:rPr>
              <a:t> </a:t>
            </a:r>
            <a:endParaRPr lang="cs-CZ" altLang="de-CZ" sz="2800" dirty="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a:extLst>
              <a:ext uri="{FF2B5EF4-FFF2-40B4-BE49-F238E27FC236}">
                <a16:creationId xmlns:a16="http://schemas.microsoft.com/office/drawing/2014/main" id="{9A005DDD-1509-F1D3-4546-30615E09FD6C}"/>
              </a:ext>
            </a:extLst>
          </p:cNvPr>
          <p:cNvSpPr>
            <a:spLocks noGrp="1" noChangeArrowheads="1"/>
          </p:cNvSpPr>
          <p:nvPr>
            <p:ph type="body"/>
          </p:nvPr>
        </p:nvSpPr>
        <p:spPr>
          <a:xfrm>
            <a:off x="195263" y="195263"/>
            <a:ext cx="8686800" cy="6270625"/>
          </a:xfrm>
        </p:spPr>
        <p:txBody>
          <a:bodyPr tIns="25471" anchor="t"/>
          <a:lstStyle/>
          <a:p>
            <a:pPr marL="303213" indent="-303213" algn="l">
              <a:spcAft>
                <a:spcPts val="1288"/>
              </a:spcAft>
              <a:buSzPct val="45000"/>
              <a:buFont typeface="Wingdings" pitchFamily="2" charset="2"/>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defRPr/>
            </a:pPr>
            <a:r>
              <a:rPr lang="ru-RU" altLang="de-CZ" sz="2800" dirty="0">
                <a:latin typeface="Times New Roman" panose="02020603050405020304" pitchFamily="18" charset="0"/>
              </a:rPr>
              <a:t>Примеры включают инфинитив, так что по РГ (1980) они являются правильными. Интересно, однако, что Гловинская в данной работе это правило вообще не упоминает</a:t>
            </a:r>
          </a:p>
          <a:p>
            <a:pPr marL="303213" indent="-303213" algn="l">
              <a:spcAft>
                <a:spcPts val="1288"/>
              </a:spcAft>
              <a:buSzPct val="45000"/>
              <a:buFont typeface="Wingdings" pitchFamily="2" charset="2"/>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defRPr/>
            </a:pPr>
            <a:r>
              <a:rPr lang="ru-RU" altLang="de-CZ" sz="2800" dirty="0">
                <a:latin typeface="Times New Roman" panose="02020603050405020304" pitchFamily="18" charset="0"/>
              </a:rPr>
              <a:t>Вместо того она констатирует:</a:t>
            </a:r>
          </a:p>
          <a:p>
            <a:pPr marL="303213" indent="-303213" algn="l">
              <a:spcAft>
                <a:spcPts val="1288"/>
              </a:spcAft>
              <a:buSzPct val="45000"/>
              <a:buFont typeface="Wingdings" pitchFamily="2" charset="2"/>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defRPr/>
            </a:pPr>
            <a:r>
              <a:rPr lang="ru-RU" altLang="de-CZ" sz="2800" dirty="0">
                <a:latin typeface="Times New Roman" panose="02020603050405020304" pitchFamily="18" charset="0"/>
              </a:rPr>
              <a:t>«Менее нормальным выглядит пример, где действуют не все три фактора (совпадение глубинных субъектов, личное местоимение, модальный контекст) вместе, а на один меньше: </a:t>
            </a:r>
            <a:r>
              <a:rPr lang="ru-RU" altLang="de-CZ" sz="2800" i="1" dirty="0">
                <a:latin typeface="Times New Roman" panose="02020603050405020304" pitchFamily="18" charset="0"/>
              </a:rPr>
              <a:t>Но теперь, став другим человеком, </a:t>
            </a:r>
            <a:r>
              <a:rPr lang="ru-RU" altLang="de-CZ" sz="2800" b="1" i="1" dirty="0" err="1">
                <a:latin typeface="Times New Roman" panose="02020603050405020304" pitchFamily="18" charset="0"/>
              </a:rPr>
              <a:t>Груняхину</a:t>
            </a:r>
            <a:r>
              <a:rPr lang="ru-RU" altLang="de-CZ" sz="2800" i="1" dirty="0">
                <a:latin typeface="Times New Roman" panose="02020603050405020304" pitchFamily="18" charset="0"/>
              </a:rPr>
              <a:t> нужно было хотя бы искусственное согревание семьей и женщиной</a:t>
            </a:r>
            <a:r>
              <a:rPr lang="ru-RU" altLang="de-CZ" sz="2800" dirty="0">
                <a:latin typeface="Times New Roman" panose="02020603050405020304" pitchFamily="18" charset="0"/>
              </a:rPr>
              <a:t>.»</a:t>
            </a:r>
          </a:p>
          <a:p>
            <a:pPr marL="303213" indent="-303213" algn="l">
              <a:spcAft>
                <a:spcPts val="1288"/>
              </a:spcAft>
              <a:buSzPct val="45000"/>
              <a:buFont typeface="Wingdings" pitchFamily="2" charset="2"/>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defRPr/>
            </a:pPr>
            <a:endParaRPr lang="ru-RU" altLang="de-CZ" sz="2800" dirty="0">
              <a:latin typeface="Times New Roman" panose="02020603050405020304" pitchFamily="18" charset="0"/>
            </a:endParaRPr>
          </a:p>
          <a:p>
            <a:pPr marL="303213" indent="-303213" algn="l">
              <a:spcAft>
                <a:spcPts val="1288"/>
              </a:spcAft>
              <a:buSzPct val="45000"/>
              <a:buFont typeface="Wingdings" pitchFamily="2" charset="2"/>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defRPr/>
            </a:pPr>
            <a:endParaRPr lang="cs-CZ" altLang="de-CZ" sz="2800" dirty="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a:extLst>
              <a:ext uri="{FF2B5EF4-FFF2-40B4-BE49-F238E27FC236}">
                <a16:creationId xmlns:a16="http://schemas.microsoft.com/office/drawing/2014/main" id="{5C5C9481-FACF-1BD3-DD23-09E204CCBC53}"/>
              </a:ext>
            </a:extLst>
          </p:cNvPr>
          <p:cNvSpPr>
            <a:spLocks noGrp="1" noChangeArrowheads="1"/>
          </p:cNvSpPr>
          <p:nvPr>
            <p:ph type="body"/>
          </p:nvPr>
        </p:nvSpPr>
        <p:spPr>
          <a:xfrm>
            <a:off x="195263" y="206375"/>
            <a:ext cx="8686800" cy="6270625"/>
          </a:xfrm>
        </p:spPr>
        <p:txBody>
          <a:bodyPr tIns="25471" anchor="t"/>
          <a:lstStyle/>
          <a:p>
            <a:pPr marL="303213" indent="-303213" algn="l">
              <a:spcAft>
                <a:spcPts val="1288"/>
              </a:spcAft>
              <a:buSzPct val="45000"/>
              <a:buFont typeface="Wingdings" pitchFamily="2" charset="2"/>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defRPr/>
            </a:pPr>
            <a:r>
              <a:rPr lang="ru-RU" altLang="de-CZ" sz="2800" dirty="0">
                <a:latin typeface="Times New Roman" panose="02020603050405020304" pitchFamily="18" charset="0"/>
              </a:rPr>
              <a:t>Ввиду того, что «глубинные субъекты» совпадают и что есть модальный контекст, Гловинской здесь мешает Дат. п. во форме фамилии вместо местоимения. В то же время пример был бы «неправильным» и по РГ (1980), потому что не включает инфинитив!</a:t>
            </a:r>
            <a:endParaRPr lang="cs-CZ" altLang="de-CZ" sz="2800" dirty="0">
              <a:latin typeface="Times New Roman" panose="02020603050405020304" pitchFamily="18" charset="0"/>
            </a:endParaRPr>
          </a:p>
          <a:p>
            <a:pPr marL="303213" indent="-303213" algn="l">
              <a:spcAft>
                <a:spcPts val="1288"/>
              </a:spcAft>
              <a:buSzPct val="45000"/>
              <a:buFont typeface="Wingdings" pitchFamily="2" charset="2"/>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defRPr/>
            </a:pPr>
            <a:r>
              <a:rPr lang="ru-RU" altLang="de-CZ" sz="2800" dirty="0">
                <a:latin typeface="Times New Roman" panose="02020603050405020304" pitchFamily="18" charset="0"/>
              </a:rPr>
              <a:t>«Семантический субъект», как правильно констатирует Гловинская, не является в этих случаях </a:t>
            </a:r>
            <a:r>
              <a:rPr lang="ru-RU" altLang="de-CZ" sz="2800" dirty="0" err="1">
                <a:latin typeface="Times New Roman" panose="02020603050405020304" pitchFamily="18" charset="0"/>
              </a:rPr>
              <a:t>агенсом</a:t>
            </a:r>
            <a:r>
              <a:rPr lang="ru-RU" altLang="de-CZ" sz="2800" dirty="0">
                <a:latin typeface="Times New Roman" panose="02020603050405020304" pitchFamily="18" charset="0"/>
              </a:rPr>
              <a:t> (никто активно ничего не делает), но «субъектом какой-то </a:t>
            </a:r>
            <a:r>
              <a:rPr lang="ru-RU" altLang="de-CZ" sz="2800" dirty="0" err="1">
                <a:latin typeface="Times New Roman" panose="02020603050405020304" pitchFamily="18" charset="0"/>
              </a:rPr>
              <a:t>статальной</a:t>
            </a:r>
            <a:r>
              <a:rPr lang="ru-RU" altLang="de-CZ" sz="2800" dirty="0">
                <a:latin typeface="Times New Roman" panose="02020603050405020304" pitchFamily="18" charset="0"/>
              </a:rPr>
              <a:t> ситуации – либо ситуации обладания, либо состояния или свойства (эмоционального, физического или интеллектуального), либо субъектом желания»</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a:extLst>
              <a:ext uri="{FF2B5EF4-FFF2-40B4-BE49-F238E27FC236}">
                <a16:creationId xmlns:a16="http://schemas.microsoft.com/office/drawing/2014/main" id="{7FBA5E36-5474-558E-1FFF-118C23502B42}"/>
              </a:ext>
            </a:extLst>
          </p:cNvPr>
          <p:cNvSpPr>
            <a:spLocks noGrp="1" noChangeArrowheads="1"/>
          </p:cNvSpPr>
          <p:nvPr>
            <p:ph type="body"/>
          </p:nvPr>
        </p:nvSpPr>
        <p:spPr>
          <a:xfrm>
            <a:off x="195263" y="195263"/>
            <a:ext cx="8686800" cy="6270625"/>
          </a:xfrm>
        </p:spPr>
        <p:txBody>
          <a:bodyPr tIns="25471" anchor="t"/>
          <a:lstStyle/>
          <a:p>
            <a:pPr marL="303213" indent="-303213" algn="l">
              <a:spcAft>
                <a:spcPts val="1288"/>
              </a:spcAft>
              <a:buSzPct val="45000"/>
              <a:buFont typeface="Wingdings" pitchFamily="2" charset="2"/>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defRPr/>
            </a:pPr>
            <a:r>
              <a:rPr lang="ru-RU" altLang="de-CZ" sz="2800" dirty="0">
                <a:latin typeface="Times New Roman" panose="02020603050405020304" pitchFamily="18" charset="0"/>
              </a:rPr>
              <a:t>Однако, кажется, это не объяснение того, почему как раз в связи с этими предикациями употребляется «неправильный» деепричастный оборот, но скорее всего это объясняет то, почему «семантический субъект» не имеет каноническую форму и синтаксическую роль подлежащего (в Им. п.) – это разного рода </a:t>
            </a:r>
            <a:r>
              <a:rPr lang="ru-RU" altLang="de-CZ" sz="2800" dirty="0" err="1">
                <a:latin typeface="Times New Roman" panose="02020603050405020304" pitchFamily="18" charset="0"/>
              </a:rPr>
              <a:t>экспериенцеры</a:t>
            </a:r>
            <a:r>
              <a:rPr lang="ru-RU" altLang="de-CZ" sz="2800" dirty="0">
                <a:latin typeface="Times New Roman" panose="02020603050405020304" pitchFamily="18" charset="0"/>
              </a:rPr>
              <a:t>, </a:t>
            </a:r>
            <a:r>
              <a:rPr lang="ru-RU" altLang="de-CZ" sz="2800" dirty="0" err="1">
                <a:latin typeface="Times New Roman" panose="02020603050405020304" pitchFamily="18" charset="0"/>
              </a:rPr>
              <a:t>поссессоры</a:t>
            </a:r>
            <a:r>
              <a:rPr lang="ru-RU" altLang="de-CZ" sz="2800" dirty="0">
                <a:latin typeface="Times New Roman" panose="02020603050405020304" pitchFamily="18" charset="0"/>
              </a:rPr>
              <a:t>, носители модальности и т. п., а не </a:t>
            </a:r>
            <a:r>
              <a:rPr lang="ru-RU" altLang="de-CZ" sz="2800" dirty="0" err="1">
                <a:latin typeface="Times New Roman" panose="02020603050405020304" pitchFamily="18" charset="0"/>
              </a:rPr>
              <a:t>агенсы</a:t>
            </a:r>
            <a:r>
              <a:rPr lang="ru-RU" altLang="de-CZ" sz="2800" dirty="0">
                <a:latin typeface="Times New Roman" panose="02020603050405020304" pitchFamily="18" charset="0"/>
              </a:rPr>
              <a:t>.</a:t>
            </a:r>
          </a:p>
          <a:p>
            <a:pPr marL="303213" indent="-303213" algn="l">
              <a:spcAft>
                <a:spcPts val="1288"/>
              </a:spcAft>
              <a:buSzPct val="45000"/>
              <a:buFont typeface="Wingdings" pitchFamily="2" charset="2"/>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defRPr/>
            </a:pPr>
            <a:endParaRPr lang="cs-CZ" altLang="de-CZ" sz="2800" dirty="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Inhaltsplatzhalter 2">
            <a:extLst>
              <a:ext uri="{FF2B5EF4-FFF2-40B4-BE49-F238E27FC236}">
                <a16:creationId xmlns:a16="http://schemas.microsoft.com/office/drawing/2014/main" id="{22FCDCAE-AC57-FEE9-18FE-E541554E0995}"/>
              </a:ext>
            </a:extLst>
          </p:cNvPr>
          <p:cNvSpPr>
            <a:spLocks noGrp="1" noChangeArrowheads="1"/>
          </p:cNvSpPr>
          <p:nvPr>
            <p:ph idx="1"/>
          </p:nvPr>
        </p:nvSpPr>
        <p:spPr>
          <a:xfrm>
            <a:off x="457200" y="333375"/>
            <a:ext cx="8216900" cy="6264275"/>
          </a:xfrm>
        </p:spPr>
        <p:txBody>
          <a:bodyPr/>
          <a:lstStyle/>
          <a:p>
            <a:pPr marL="457200" indent="-457200">
              <a:buFont typeface="Arial" panose="020B0604020202020204" pitchFamily="34" charset="0"/>
              <a:buChar char="•"/>
            </a:pPr>
            <a:r>
              <a:rPr lang="ru-RU" altLang="de-CZ" sz="2800">
                <a:latin typeface="Times New Roman" panose="02020603050405020304" pitchFamily="18" charset="0"/>
              </a:rPr>
              <a:t>Один тип примеров Гловинская описывает как «метонимическое» выражение субъекта. Речь идет про нам известный уже тип, где формальное подлежащее предложения является частью тела референта той части предложения, которая реально контролирует деепричастие (ср. пример </a:t>
            </a:r>
            <a:r>
              <a:rPr lang="ru-RU" altLang="de-CZ" sz="2800" i="1">
                <a:latin typeface="Times New Roman" panose="02020603050405020304" pitchFamily="18" charset="0"/>
              </a:rPr>
              <a:t>Слушая его, у меня горели глаза и ще</a:t>
            </a:r>
            <a:r>
              <a:rPr lang="de-CH" altLang="de-CZ" sz="2800" i="1">
                <a:latin typeface="Times New Roman" panose="02020603050405020304" pitchFamily="18" charset="0"/>
              </a:rPr>
              <a:t>ки</a:t>
            </a:r>
            <a:r>
              <a:rPr lang="ru-RU" altLang="de-CZ" sz="2800">
                <a:latin typeface="Times New Roman" panose="02020603050405020304" pitchFamily="18" charset="0"/>
              </a:rPr>
              <a:t>, подобно, но не совсем так же </a:t>
            </a:r>
            <a:r>
              <a:rPr lang="ru-RU" altLang="de-CZ" sz="2800" i="1">
                <a:latin typeface="Times New Roman" panose="02020603050405020304" pitchFamily="18" charset="0"/>
              </a:rPr>
              <a:t>Слушая музыку, у него слезы были на глазах</a:t>
            </a:r>
            <a:r>
              <a:rPr lang="ru-RU" altLang="de-CZ" sz="2800">
                <a:latin typeface="Times New Roman" panose="02020603050405020304" pitchFamily="18" charset="0"/>
              </a:rPr>
              <a:t> из ГРЯ 1954, </a:t>
            </a:r>
            <a:r>
              <a:rPr lang="ru-RU" altLang="de-CZ" sz="2800" i="1">
                <a:latin typeface="Times New Roman" panose="02020603050405020304" pitchFamily="18" charset="0"/>
              </a:rPr>
              <a:t>У меня мороз пробежал по коже</a:t>
            </a:r>
            <a:r>
              <a:rPr lang="ru-RU" altLang="de-CZ" sz="2800">
                <a:latin typeface="Times New Roman" panose="02020603050405020304" pitchFamily="18" charset="0"/>
              </a:rPr>
              <a:t>, </a:t>
            </a:r>
            <a:r>
              <a:rPr lang="ru-RU" altLang="de-CZ" sz="2800" i="1">
                <a:latin typeface="Times New Roman" panose="02020603050405020304" pitchFamily="18" charset="0"/>
              </a:rPr>
              <a:t>увидев это </a:t>
            </a:r>
            <a:r>
              <a:rPr lang="ru-RU" altLang="de-CZ" sz="2800">
                <a:latin typeface="Times New Roman" panose="02020603050405020304" pitchFamily="18" charset="0"/>
              </a:rPr>
              <a:t>из РКГ)</a:t>
            </a:r>
            <a:endParaRPr lang="cs-CZ" altLang="de-CZ" sz="2800">
              <a:latin typeface="Times New Roman" panose="02020603050405020304" pitchFamily="18" charset="0"/>
            </a:endParaRPr>
          </a:p>
          <a:p>
            <a:pPr marL="457200" indent="-457200">
              <a:buFont typeface="Arial" panose="020B0604020202020204" pitchFamily="34" charset="0"/>
              <a:buChar char="•"/>
            </a:pPr>
            <a:r>
              <a:rPr lang="ru-RU" altLang="de-CZ" sz="2800">
                <a:latin typeface="Times New Roman" panose="02020603050405020304" pitchFamily="18" charset="0"/>
              </a:rPr>
              <a:t>Такие примеры, пишет Гловинская, более приемлемы, чем те, в которых можно видеть не только синтаксически, но и семантически разные субъекты:</a:t>
            </a:r>
            <a:endParaRPr lang="de-CZ" altLang="de-CZ" sz="2800">
              <a:latin typeface="Times New Roman" panose="02020603050405020304"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a:extLst>
              <a:ext uri="{FF2B5EF4-FFF2-40B4-BE49-F238E27FC236}">
                <a16:creationId xmlns:a16="http://schemas.microsoft.com/office/drawing/2014/main" id="{059A9D02-4D73-12FB-64FC-DD2EED715E12}"/>
              </a:ext>
            </a:extLst>
          </p:cNvPr>
          <p:cNvSpPr>
            <a:spLocks noGrp="1" noChangeArrowheads="1"/>
          </p:cNvSpPr>
          <p:nvPr>
            <p:ph type="body"/>
          </p:nvPr>
        </p:nvSpPr>
        <p:spPr>
          <a:xfrm>
            <a:off x="195263" y="195263"/>
            <a:ext cx="8686800" cy="6270625"/>
          </a:xfrm>
        </p:spPr>
        <p:txBody>
          <a:bodyPr tIns="25471" anchor="t"/>
          <a:lstStyle/>
          <a:p>
            <a:pPr marL="303213" indent="-303213" algn="l">
              <a:spcAft>
                <a:spcPts val="1288"/>
              </a:spcAft>
              <a:buSzPct val="45000"/>
              <a:buFont typeface="Wingdings" pitchFamily="2" charset="2"/>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defRPr/>
            </a:pPr>
            <a:r>
              <a:rPr lang="ru-RU" altLang="de-CZ" sz="2800" i="1" dirty="0">
                <a:latin typeface="Times New Roman" panose="02020603050405020304" pitchFamily="18" charset="0"/>
              </a:rPr>
              <a:t>Посмотрев много лет назад «</a:t>
            </a:r>
            <a:r>
              <a:rPr lang="ru-RU" altLang="de-CZ" sz="2800" i="1" dirty="0" err="1">
                <a:latin typeface="Times New Roman" panose="02020603050405020304" pitchFamily="18" charset="0"/>
              </a:rPr>
              <a:t>Шербургские</a:t>
            </a:r>
            <a:r>
              <a:rPr lang="ru-RU" altLang="de-CZ" sz="2800" i="1" dirty="0">
                <a:latin typeface="Times New Roman" panose="02020603050405020304" pitchFamily="18" charset="0"/>
              </a:rPr>
              <a:t> зонтики», она </a:t>
            </a:r>
            <a:r>
              <a:rPr lang="cs-CZ" altLang="de-CZ" sz="2800" i="1" dirty="0">
                <a:latin typeface="Times New Roman" panose="02020603050405020304" pitchFamily="18" charset="0"/>
              </a:rPr>
              <a:t>[</a:t>
            </a:r>
            <a:r>
              <a:rPr lang="ru-RU" altLang="de-CZ" sz="2800" i="1" dirty="0">
                <a:latin typeface="Times New Roman" panose="02020603050405020304" pitchFamily="18" charset="0"/>
              </a:rPr>
              <a:t>Катрин Денев</a:t>
            </a:r>
            <a:r>
              <a:rPr lang="cs-CZ" altLang="de-CZ" sz="2800" i="1" dirty="0">
                <a:latin typeface="Times New Roman" panose="02020603050405020304" pitchFamily="18" charset="0"/>
              </a:rPr>
              <a:t>]</a:t>
            </a:r>
            <a:r>
              <a:rPr lang="ru-RU" altLang="de-CZ" sz="2800" i="1" dirty="0">
                <a:latin typeface="Times New Roman" panose="02020603050405020304" pitchFamily="18" charset="0"/>
              </a:rPr>
              <a:t> сразу же вошла в </a:t>
            </a:r>
            <a:r>
              <a:rPr lang="ru-RU" altLang="de-CZ" sz="2800" b="1" i="1" dirty="0">
                <a:latin typeface="Times New Roman" panose="02020603050405020304" pitchFamily="18" charset="0"/>
              </a:rPr>
              <a:t>наши</a:t>
            </a:r>
            <a:r>
              <a:rPr lang="ru-RU" altLang="de-CZ" sz="2800" i="1" dirty="0">
                <a:latin typeface="Times New Roman" panose="02020603050405020304" pitchFamily="18" charset="0"/>
              </a:rPr>
              <a:t> сердца</a:t>
            </a:r>
          </a:p>
          <a:p>
            <a:pPr marL="303213" indent="-303213" algn="l">
              <a:spcAft>
                <a:spcPts val="1288"/>
              </a:spcAft>
              <a:buSzPct val="45000"/>
              <a:buFont typeface="Wingdings" pitchFamily="2" charset="2"/>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defRPr/>
            </a:pPr>
            <a:r>
              <a:rPr lang="ru-RU" altLang="de-CZ" sz="2800" dirty="0">
                <a:latin typeface="Times New Roman" panose="02020603050405020304" pitchFamily="18" charset="0"/>
              </a:rPr>
              <a:t>Тут надо понять контекст (или даже знать внеязыковую ситуацию), чтобы понять, что это «мы» (посессоры сердец) видели фильм, а Катрин Денев там действует как актриса. Дело в том, что хотя здесь тоже часть тела («мы» и «наше сердца»), но подлежащим главной предикации является также лицо, которое может смотреть фильм.</a:t>
            </a:r>
          </a:p>
          <a:p>
            <a:pPr marL="303213" indent="-303213" algn="l">
              <a:spcAft>
                <a:spcPts val="1288"/>
              </a:spcAft>
              <a:buSzPct val="45000"/>
              <a:buFont typeface="Wingdings" pitchFamily="2" charset="2"/>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defRPr/>
            </a:pPr>
            <a:r>
              <a:rPr lang="ru-RU" altLang="de-CZ" sz="2800" dirty="0">
                <a:latin typeface="Times New Roman" panose="02020603050405020304" pitchFamily="18" charset="0"/>
              </a:rPr>
              <a:t>Это ощущается – по Гловинской – как грубая ошибка</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Inhaltsplatzhalter 2">
            <a:extLst>
              <a:ext uri="{FF2B5EF4-FFF2-40B4-BE49-F238E27FC236}">
                <a16:creationId xmlns:a16="http://schemas.microsoft.com/office/drawing/2014/main" id="{F3957136-FC70-9271-9471-D96A521C6926}"/>
              </a:ext>
            </a:extLst>
          </p:cNvPr>
          <p:cNvSpPr>
            <a:spLocks noGrp="1" noChangeArrowheads="1"/>
          </p:cNvSpPr>
          <p:nvPr>
            <p:ph idx="1"/>
          </p:nvPr>
        </p:nvSpPr>
        <p:spPr>
          <a:xfrm>
            <a:off x="392113" y="423863"/>
            <a:ext cx="8491537" cy="6207125"/>
          </a:xfrm>
        </p:spPr>
        <p:txBody>
          <a:bodyPr/>
          <a:lstStyle/>
          <a:p>
            <a:pPr marL="414338" indent="-414338">
              <a:buFont typeface="Arial" panose="020B0604020202020204" pitchFamily="34" charset="0"/>
              <a:buChar char="•"/>
            </a:pPr>
            <a:r>
              <a:rPr lang="ru-RU" altLang="de-CZ" sz="2800" dirty="0">
                <a:latin typeface="Times New Roman" panose="02020603050405020304" pitchFamily="18" charset="0"/>
              </a:rPr>
              <a:t>Причастные формы можно заменять придаточным предложением с личной глагольной формой</a:t>
            </a:r>
            <a:r>
              <a:rPr lang="de-DE" altLang="de-CZ" sz="2800" dirty="0">
                <a:latin typeface="Times New Roman" panose="02020603050405020304" pitchFamily="18" charset="0"/>
              </a:rPr>
              <a:t>:</a:t>
            </a:r>
          </a:p>
          <a:p>
            <a:pPr marL="414338" indent="-414338">
              <a:buFont typeface="Arial" panose="020B0604020202020204" pitchFamily="34" charset="0"/>
              <a:buChar char="•"/>
            </a:pPr>
            <a:r>
              <a:rPr lang="ru-RU" altLang="de-CZ" sz="2800" i="1" dirty="0">
                <a:latin typeface="Times New Roman" panose="02020603050405020304" pitchFamily="18" charset="0"/>
              </a:rPr>
              <a:t>Многие из тех, которые окончили институт, работают на периферии </a:t>
            </a:r>
            <a:r>
              <a:rPr lang="cs-CZ" altLang="de-CZ" sz="2800" i="1" dirty="0">
                <a:latin typeface="Times New Roman" panose="02020603050405020304" pitchFamily="18" charset="0"/>
              </a:rPr>
              <a:t>- </a:t>
            </a:r>
            <a:r>
              <a:rPr lang="ru-RU" altLang="de-CZ" sz="2800" i="1" dirty="0">
                <a:latin typeface="Times New Roman" panose="02020603050405020304" pitchFamily="18" charset="0"/>
              </a:rPr>
              <a:t>Многие из окончивших институт работают на периферии. Когда мы решаем научную проблему, то мы должны хорошо знать литературу вопроса –</a:t>
            </a:r>
            <a:r>
              <a:rPr lang="cs-CZ" altLang="de-CZ" sz="2800" i="1" dirty="0">
                <a:latin typeface="Times New Roman" panose="02020603050405020304" pitchFamily="18" charset="0"/>
              </a:rPr>
              <a:t> </a:t>
            </a:r>
            <a:r>
              <a:rPr lang="ru-RU" altLang="de-CZ" sz="2800" i="1" dirty="0">
                <a:latin typeface="Times New Roman" panose="02020603050405020304" pitchFamily="18" charset="0"/>
              </a:rPr>
              <a:t>Решая научную проблему, мы должны хорошо знать литературу вопроса</a:t>
            </a:r>
            <a:r>
              <a:rPr lang="ru-RU" altLang="de-CZ" sz="2800" dirty="0">
                <a:latin typeface="Times New Roman" panose="02020603050405020304" pitchFamily="18" charset="0"/>
              </a:rPr>
              <a:t>.</a:t>
            </a:r>
          </a:p>
          <a:p>
            <a:pPr marL="414338" indent="-414338">
              <a:buFont typeface="Arial" panose="020B0604020202020204" pitchFamily="34" charset="0"/>
              <a:buChar char="•"/>
            </a:pPr>
            <a:r>
              <a:rPr lang="ru-RU" altLang="de-CZ" sz="2800" dirty="0">
                <a:latin typeface="Times New Roman" panose="02020603050405020304" pitchFamily="18" charset="0"/>
              </a:rPr>
              <a:t>В чешской традиции употребляют понятие</a:t>
            </a:r>
            <a:r>
              <a:rPr lang="cs-CZ" altLang="de-CZ" sz="2800" dirty="0">
                <a:latin typeface="Times New Roman" panose="02020603050405020304" pitchFamily="18" charset="0"/>
              </a:rPr>
              <a:t> „polovětné útvary</a:t>
            </a:r>
            <a:r>
              <a:rPr lang="cs-CZ" altLang="de-DE" sz="2800" dirty="0">
                <a:latin typeface="Times New Roman" panose="02020603050405020304" pitchFamily="18" charset="0"/>
              </a:rPr>
              <a:t>“</a:t>
            </a:r>
            <a:r>
              <a:rPr lang="cs-CZ" altLang="de-CZ" sz="2800" dirty="0">
                <a:latin typeface="Times New Roman" panose="02020603050405020304" pitchFamily="18" charset="0"/>
              </a:rPr>
              <a:t> (</a:t>
            </a:r>
            <a:r>
              <a:rPr lang="ru-RU" altLang="de-CZ" sz="2800" dirty="0">
                <a:latin typeface="Times New Roman" panose="02020603050405020304" pitchFamily="18" charset="0"/>
              </a:rPr>
              <a:t>ср</a:t>
            </a:r>
            <a:r>
              <a:rPr lang="cs-CZ" altLang="de-CZ" sz="2800" dirty="0">
                <a:latin typeface="Times New Roman" panose="02020603050405020304" pitchFamily="18" charset="0"/>
              </a:rPr>
              <a:t>. PMR 2: 308n.)</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a:extLst>
              <a:ext uri="{FF2B5EF4-FFF2-40B4-BE49-F238E27FC236}">
                <a16:creationId xmlns:a16="http://schemas.microsoft.com/office/drawing/2014/main" id="{13A771F2-BCEA-A87D-2C36-0DD40C403BFC}"/>
              </a:ext>
            </a:extLst>
          </p:cNvPr>
          <p:cNvSpPr>
            <a:spLocks noGrp="1" noChangeArrowheads="1"/>
          </p:cNvSpPr>
          <p:nvPr>
            <p:ph type="body"/>
          </p:nvPr>
        </p:nvSpPr>
        <p:spPr>
          <a:xfrm>
            <a:off x="228600" y="155575"/>
            <a:ext cx="8686800" cy="6702425"/>
          </a:xfrm>
        </p:spPr>
        <p:txBody>
          <a:bodyPr tIns="25471" anchor="t"/>
          <a:lstStyle/>
          <a:p>
            <a:pPr marL="457200" indent="-457200" algn="l">
              <a:spcAft>
                <a:spcPts val="1288"/>
              </a:spcAft>
              <a:buSzPct val="70000"/>
              <a:buFont typeface="Arial" panose="020B0604020202020204" pitchFamily="34" charset="0"/>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defRPr/>
            </a:pPr>
            <a:r>
              <a:rPr lang="ru-RU" altLang="de-CZ" sz="2800" dirty="0">
                <a:latin typeface="Times New Roman" panose="02020603050405020304" pitchFamily="18" charset="0"/>
              </a:rPr>
              <a:t>Если «семантический субъект» не выражается, потом приемлемость деепричастного оборота зависит от того, по какой мере подлежащее реферирует на конкретное лицо. Чем более конкретное подлежащее, тем менее предложение воспринимается как правильное:</a:t>
            </a:r>
          </a:p>
          <a:p>
            <a:pPr marL="457200" indent="-457200" algn="l">
              <a:spcAft>
                <a:spcPts val="1288"/>
              </a:spcAft>
              <a:buSzPct val="70000"/>
              <a:buFont typeface="Arial" panose="020B0604020202020204" pitchFamily="34" charset="0"/>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defRPr/>
            </a:pPr>
            <a:r>
              <a:rPr lang="ru-RU" altLang="de-CZ" sz="2800" i="1" dirty="0">
                <a:latin typeface="Times New Roman" panose="02020603050405020304" pitchFamily="18" charset="0"/>
              </a:rPr>
              <a:t>Прочитав его </a:t>
            </a:r>
            <a:r>
              <a:rPr lang="cs-CZ" altLang="de-CZ" sz="2800" dirty="0">
                <a:latin typeface="Times New Roman" panose="02020603050405020304" pitchFamily="18" charset="0"/>
              </a:rPr>
              <a:t>[</a:t>
            </a:r>
            <a:r>
              <a:rPr lang="ru-RU" altLang="de-CZ" sz="2800" dirty="0">
                <a:latin typeface="Times New Roman" panose="02020603050405020304" pitchFamily="18" charset="0"/>
              </a:rPr>
              <a:t>документ</a:t>
            </a:r>
            <a:r>
              <a:rPr lang="cs-CZ" altLang="de-CZ" sz="2800" dirty="0">
                <a:latin typeface="Times New Roman" panose="02020603050405020304" pitchFamily="18" charset="0"/>
              </a:rPr>
              <a:t>]</a:t>
            </a:r>
            <a:r>
              <a:rPr lang="ru-RU" altLang="de-CZ" sz="2800" dirty="0">
                <a:latin typeface="Times New Roman" panose="02020603050405020304" pitchFamily="18" charset="0"/>
              </a:rPr>
              <a:t>, </a:t>
            </a:r>
            <a:r>
              <a:rPr lang="ru-RU" altLang="de-CZ" sz="2800" i="1" dirty="0">
                <a:latin typeface="Times New Roman" panose="02020603050405020304" pitchFamily="18" charset="0"/>
              </a:rPr>
              <a:t>сон как рукой сняло</a:t>
            </a:r>
            <a:endParaRPr lang="ru-RU" altLang="de-CZ" sz="2800" dirty="0">
              <a:latin typeface="Times New Roman" panose="02020603050405020304" pitchFamily="18" charset="0"/>
            </a:endParaRPr>
          </a:p>
          <a:p>
            <a:pPr marL="457200" indent="-457200" algn="l">
              <a:spcAft>
                <a:spcPts val="1288"/>
              </a:spcAft>
              <a:buSzPct val="70000"/>
              <a:buFont typeface="Arial" panose="020B0604020202020204" pitchFamily="34" charset="0"/>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defRPr/>
            </a:pPr>
            <a:r>
              <a:rPr lang="ru-RU" altLang="de-CZ" sz="2800" dirty="0">
                <a:latin typeface="Times New Roman" panose="02020603050405020304" pitchFamily="18" charset="0"/>
              </a:rPr>
              <a:t>Прочитал конкретный человек, предложение воспринимается как «безусловное отклонение от нормы» (Гловинская 1996, с. 285)</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a:extLst>
              <a:ext uri="{FF2B5EF4-FFF2-40B4-BE49-F238E27FC236}">
                <a16:creationId xmlns:a16="http://schemas.microsoft.com/office/drawing/2014/main" id="{2711B01D-4B1D-2C48-F993-41ECA9DDCBBF}"/>
              </a:ext>
            </a:extLst>
          </p:cNvPr>
          <p:cNvSpPr>
            <a:spLocks noGrp="1" noChangeArrowheads="1"/>
          </p:cNvSpPr>
          <p:nvPr>
            <p:ph type="body"/>
          </p:nvPr>
        </p:nvSpPr>
        <p:spPr>
          <a:xfrm>
            <a:off x="195263" y="195263"/>
            <a:ext cx="8769350" cy="6473825"/>
          </a:xfrm>
        </p:spPr>
        <p:txBody>
          <a:bodyPr tIns="25471" anchor="t"/>
          <a:lstStyle/>
          <a:p>
            <a:pPr marL="457200" indent="-457200" algn="l">
              <a:spcAft>
                <a:spcPts val="1288"/>
              </a:spcAft>
              <a:buSzPct val="90000"/>
              <a:buFont typeface="Arial" panose="020B0604020202020204" pitchFamily="34" charset="0"/>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defRPr/>
            </a:pPr>
            <a:r>
              <a:rPr lang="ru-RU" altLang="de-CZ" sz="2800" i="1" dirty="0">
                <a:latin typeface="Times New Roman" panose="02020603050405020304" pitchFamily="18" charset="0"/>
              </a:rPr>
              <a:t>Имея порт в Калининграде, корабли в других городах, рыбы фактически нет</a:t>
            </a:r>
          </a:p>
          <a:p>
            <a:pPr marL="457200" indent="-457200" algn="l">
              <a:spcAft>
                <a:spcPts val="1288"/>
              </a:spcAft>
              <a:buSzPct val="90000"/>
              <a:buFont typeface="Arial" panose="020B0604020202020204" pitchFamily="34" charset="0"/>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defRPr/>
            </a:pPr>
            <a:r>
              <a:rPr lang="ru-RU" altLang="de-CZ" sz="2800" dirty="0">
                <a:latin typeface="Times New Roman" panose="02020603050405020304" pitchFamily="18" charset="0"/>
              </a:rPr>
              <a:t>Семантический субъект здесь что-то как «страна, министерство»</a:t>
            </a:r>
          </a:p>
          <a:p>
            <a:pPr marL="303213" indent="-303213" algn="l">
              <a:spcAft>
                <a:spcPts val="1288"/>
              </a:spcAft>
              <a:buSzPct val="45000"/>
              <a:buFont typeface="Wingdings" pitchFamily="2" charset="2"/>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defRPr/>
            </a:pPr>
            <a:r>
              <a:rPr lang="ru-RU" altLang="de-CZ" sz="2800" dirty="0">
                <a:latin typeface="Times New Roman" panose="02020603050405020304" pitchFamily="18" charset="0"/>
              </a:rPr>
              <a:t>Подобно:</a:t>
            </a:r>
          </a:p>
          <a:p>
            <a:pPr marL="303213" indent="-303213" algn="l">
              <a:spcAft>
                <a:spcPts val="1288"/>
              </a:spcAft>
              <a:buSzPct val="45000"/>
              <a:buFont typeface="Wingdings" pitchFamily="2" charset="2"/>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defRPr/>
            </a:pPr>
            <a:r>
              <a:rPr lang="ru-RU" altLang="de-CZ" sz="2800" i="1" dirty="0">
                <a:latin typeface="Times New Roman" panose="02020603050405020304" pitchFamily="18" charset="0"/>
              </a:rPr>
              <a:t>Считая одной из важнейших задач изучения устной речи выявление тех речевых жанров, которые охватывают все пространство городской устной речи, в этот том включен специальный раздел «Жанр научно-популярной лекции»</a:t>
            </a:r>
            <a:r>
              <a:rPr lang="ru-RU" altLang="de-CZ" sz="2800" dirty="0">
                <a:latin typeface="Times New Roman" panose="02020603050405020304" pitchFamily="18" charset="0"/>
              </a:rPr>
              <a:t> (имплицируемый субъект</a:t>
            </a:r>
            <a:r>
              <a:rPr lang="cs-CZ" altLang="de-CZ" sz="2800" dirty="0">
                <a:latin typeface="Times New Roman" panose="02020603050405020304" pitchFamily="18" charset="0"/>
              </a:rPr>
              <a:t>: </a:t>
            </a:r>
            <a:r>
              <a:rPr lang="ru-RU" altLang="de-CZ" sz="2800" i="1" dirty="0">
                <a:latin typeface="Times New Roman" panose="02020603050405020304" pitchFamily="18" charset="0"/>
              </a:rPr>
              <a:t>авторы, редакторы, составители</a:t>
            </a:r>
            <a:r>
              <a:rPr lang="ru-RU" altLang="de-CZ" sz="2800" dirty="0">
                <a:latin typeface="Times New Roman" panose="02020603050405020304" pitchFamily="18" charset="0"/>
              </a:rPr>
              <a:t>), </a:t>
            </a:r>
            <a:r>
              <a:rPr lang="ru-RU" altLang="de-CZ" sz="2800" i="1" dirty="0">
                <a:latin typeface="Times New Roman" panose="02020603050405020304" pitchFamily="18" charset="0"/>
              </a:rPr>
              <a:t>Будем помнить, какой эксперимент проводился над нашей страной, внедряя марксизм </a:t>
            </a:r>
            <a:r>
              <a:rPr lang="ru-RU" altLang="de-CZ" sz="2800" dirty="0">
                <a:latin typeface="Times New Roman" panose="02020603050405020304" pitchFamily="18" charset="0"/>
              </a:rPr>
              <a:t>(имплицируемый субъект</a:t>
            </a:r>
            <a:r>
              <a:rPr lang="cs-CZ" altLang="de-CZ" sz="2800" dirty="0">
                <a:latin typeface="Times New Roman" panose="02020603050405020304" pitchFamily="18" charset="0"/>
              </a:rPr>
              <a:t>: </a:t>
            </a:r>
            <a:r>
              <a:rPr lang="ru-RU" altLang="de-CZ" sz="2800" i="1" dirty="0">
                <a:latin typeface="Times New Roman" panose="02020603050405020304" pitchFamily="18" charset="0"/>
              </a:rPr>
              <a:t>партия, государство </a:t>
            </a:r>
            <a:r>
              <a:rPr lang="ru-RU" altLang="de-CZ" sz="2800" dirty="0">
                <a:latin typeface="Times New Roman" panose="02020603050405020304" pitchFamily="18" charset="0"/>
              </a:rPr>
              <a:t>и т.п.) </a:t>
            </a:r>
            <a:endParaRPr lang="ru-RU" altLang="de-CZ" sz="2800" i="1" dirty="0">
              <a:latin typeface="Times New Roman" panose="02020603050405020304" pitchFamily="18" charset="0"/>
            </a:endParaRPr>
          </a:p>
          <a:p>
            <a:pPr marL="303213" indent="-303213" algn="l">
              <a:spcAft>
                <a:spcPts val="1288"/>
              </a:spcAft>
              <a:buSzPct val="45000"/>
              <a:buFont typeface="Wingdings" pitchFamily="2" charset="2"/>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defRPr/>
            </a:pPr>
            <a:endParaRPr lang="cs-CZ" altLang="de-CZ" sz="2800" dirty="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a:extLst>
              <a:ext uri="{FF2B5EF4-FFF2-40B4-BE49-F238E27FC236}">
                <a16:creationId xmlns:a16="http://schemas.microsoft.com/office/drawing/2014/main" id="{C1235F93-0CF7-0FE2-CA1E-2A0B7690C760}"/>
              </a:ext>
            </a:extLst>
          </p:cNvPr>
          <p:cNvSpPr>
            <a:spLocks noGrp="1" noChangeArrowheads="1"/>
          </p:cNvSpPr>
          <p:nvPr>
            <p:ph type="body"/>
          </p:nvPr>
        </p:nvSpPr>
        <p:spPr>
          <a:xfrm>
            <a:off x="195263" y="195263"/>
            <a:ext cx="8686800" cy="6270625"/>
          </a:xfrm>
        </p:spPr>
        <p:txBody>
          <a:bodyPr tIns="25471" anchor="t"/>
          <a:lstStyle/>
          <a:p>
            <a:pPr marL="303213" indent="-303213" algn="l">
              <a:spcAft>
                <a:spcPts val="1288"/>
              </a:spcAft>
              <a:buSzPct val="45000"/>
              <a:buFont typeface="Wingdings" pitchFamily="2" charset="2"/>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defRPr/>
            </a:pPr>
            <a:r>
              <a:rPr lang="ru-RU" altLang="de-CZ" sz="2800" dirty="0">
                <a:latin typeface="Times New Roman" panose="02020603050405020304" pitchFamily="18" charset="0"/>
              </a:rPr>
              <a:t>Тем не менее, это «безусловное отклонение от нормы» </a:t>
            </a:r>
          </a:p>
          <a:p>
            <a:pPr marL="457200" indent="-457200" algn="l">
              <a:spcAft>
                <a:spcPts val="1288"/>
              </a:spcAft>
              <a:buSzPct val="90000"/>
              <a:buFont typeface="Arial" panose="020B0604020202020204" pitchFamily="34" charset="0"/>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defRPr/>
            </a:pPr>
            <a:r>
              <a:rPr lang="ru-RU" altLang="de-CZ" sz="2800" i="1" dirty="0">
                <a:latin typeface="Times New Roman" panose="02020603050405020304" pitchFamily="18" charset="0"/>
              </a:rPr>
              <a:t>Делалось это дурачась, мистификации ради</a:t>
            </a:r>
            <a:endParaRPr lang="ru-RU" altLang="de-CZ" sz="2800" dirty="0">
              <a:latin typeface="Times New Roman" panose="02020603050405020304" pitchFamily="18" charset="0"/>
            </a:endParaRPr>
          </a:p>
          <a:p>
            <a:pPr marL="457200" indent="-457200" algn="l">
              <a:spcAft>
                <a:spcPts val="1288"/>
              </a:spcAft>
              <a:buSzPct val="90000"/>
              <a:buFont typeface="Arial" panose="020B0604020202020204" pitchFamily="34" charset="0"/>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defRPr/>
            </a:pPr>
            <a:r>
              <a:rPr lang="ru-RU" altLang="de-CZ" sz="2800" dirty="0">
                <a:latin typeface="Times New Roman" panose="02020603050405020304" pitchFamily="18" charset="0"/>
              </a:rPr>
              <a:t>Имплицируемым подлежащим глагольных форм </a:t>
            </a:r>
            <a:r>
              <a:rPr lang="ru-RU" altLang="de-CZ" sz="2800" i="1" dirty="0">
                <a:latin typeface="Times New Roman" panose="02020603050405020304" pitchFamily="18" charset="0"/>
              </a:rPr>
              <a:t>делалось</a:t>
            </a:r>
            <a:r>
              <a:rPr lang="ru-RU" altLang="de-CZ" sz="2800" dirty="0">
                <a:latin typeface="Times New Roman" panose="02020603050405020304" pitchFamily="18" charset="0"/>
              </a:rPr>
              <a:t> и </a:t>
            </a:r>
            <a:r>
              <a:rPr lang="ru-RU" altLang="de-CZ" sz="2800" i="1" dirty="0">
                <a:latin typeface="Times New Roman" panose="02020603050405020304" pitchFamily="18" charset="0"/>
              </a:rPr>
              <a:t>дурачась </a:t>
            </a:r>
            <a:r>
              <a:rPr lang="ru-RU" altLang="de-CZ" sz="2800" dirty="0">
                <a:latin typeface="Times New Roman" panose="02020603050405020304" pitchFamily="18" charset="0"/>
              </a:rPr>
              <a:t>является ближе не описанная группа лиц</a:t>
            </a:r>
            <a:endParaRPr lang="cs-CZ" altLang="de-CZ" sz="2800" dirty="0">
              <a:latin typeface="Times New Roman" panose="02020603050405020304" pitchFamily="18" charset="0"/>
            </a:endParaRPr>
          </a:p>
          <a:p>
            <a:pPr marL="303213" indent="-303213" algn="l">
              <a:spcAft>
                <a:spcPts val="1288"/>
              </a:spcAft>
              <a:buSzPct val="45000"/>
              <a:buFont typeface="Wingdings" pitchFamily="2" charset="2"/>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defRPr/>
            </a:pPr>
            <a:r>
              <a:rPr lang="ru-RU" altLang="de-CZ" sz="2800" dirty="0">
                <a:latin typeface="Times New Roman" panose="02020603050405020304" pitchFamily="18" charset="0"/>
              </a:rPr>
              <a:t>Но кроме того Гл. обращает внимание на то, что здесь деепричастный оборот однословный и в постпозиции и «сближаясь тем самым с наречием, ср. </a:t>
            </a:r>
            <a:r>
              <a:rPr lang="ru-RU" altLang="de-CZ" sz="2800" i="1" dirty="0">
                <a:latin typeface="Times New Roman" panose="02020603050405020304" pitchFamily="18" charset="0"/>
              </a:rPr>
              <a:t>Делалось это </a:t>
            </a:r>
            <a:r>
              <a:rPr lang="ru-RU" altLang="de-CZ" sz="2800" i="1" dirty="0" err="1">
                <a:latin typeface="Times New Roman" panose="02020603050405020304" pitchFamily="18" charset="0"/>
              </a:rPr>
              <a:t>невсерьез</a:t>
            </a:r>
            <a:r>
              <a:rPr lang="ru-RU" altLang="de-CZ" sz="2800" i="1" dirty="0">
                <a:latin typeface="Times New Roman" panose="02020603050405020304" pitchFamily="18" charset="0"/>
              </a:rPr>
              <a:t> </a:t>
            </a:r>
            <a:r>
              <a:rPr lang="ru-RU" altLang="de-CZ" sz="2800" dirty="0">
                <a:latin typeface="Times New Roman" panose="02020603050405020304" pitchFamily="18" charset="0"/>
              </a:rPr>
              <a:t>(ср. такие наречия как </a:t>
            </a:r>
            <a:r>
              <a:rPr lang="ru-RU" altLang="de-CZ" sz="2800" i="1" dirty="0">
                <a:latin typeface="Times New Roman" panose="02020603050405020304" pitchFamily="18" charset="0"/>
              </a:rPr>
              <a:t>стоя</a:t>
            </a:r>
            <a:r>
              <a:rPr lang="ru-RU" altLang="de-CZ" sz="2800" dirty="0">
                <a:latin typeface="Times New Roman" panose="02020603050405020304" pitchFamily="18" charset="0"/>
              </a:rPr>
              <a:t>, </a:t>
            </a:r>
            <a:r>
              <a:rPr lang="ru-RU" altLang="de-CZ" sz="2800" i="1" dirty="0">
                <a:latin typeface="Times New Roman" panose="02020603050405020304" pitchFamily="18" charset="0"/>
              </a:rPr>
              <a:t>лежа</a:t>
            </a:r>
            <a:r>
              <a:rPr lang="ru-RU" altLang="de-CZ" sz="2800" dirty="0">
                <a:latin typeface="Times New Roman" panose="02020603050405020304" pitchFamily="18" charset="0"/>
              </a:rPr>
              <a:t>)», так что роль играют и совсем другие факторы</a:t>
            </a:r>
            <a:endParaRPr lang="cs-CZ" altLang="de-CZ" sz="2800" i="1" dirty="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a:extLst>
              <a:ext uri="{FF2B5EF4-FFF2-40B4-BE49-F238E27FC236}">
                <a16:creationId xmlns:a16="http://schemas.microsoft.com/office/drawing/2014/main" id="{6CA392BC-B4B4-E47C-87F9-40350C16762B}"/>
              </a:ext>
            </a:extLst>
          </p:cNvPr>
          <p:cNvSpPr>
            <a:spLocks noGrp="1" noChangeArrowheads="1"/>
          </p:cNvSpPr>
          <p:nvPr>
            <p:ph type="body"/>
          </p:nvPr>
        </p:nvSpPr>
        <p:spPr>
          <a:xfrm>
            <a:off x="195263" y="195263"/>
            <a:ext cx="8686800" cy="6270625"/>
          </a:xfrm>
        </p:spPr>
        <p:txBody>
          <a:bodyPr tIns="25471" anchor="t"/>
          <a:lstStyle/>
          <a:p>
            <a:pPr marL="303213" indent="-303213" algn="l">
              <a:spcAft>
                <a:spcPts val="1288"/>
              </a:spcAft>
              <a:buSzPct val="45000"/>
              <a:buFont typeface="Wingdings" pitchFamily="2" charset="2"/>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defRPr/>
            </a:pPr>
            <a:r>
              <a:rPr lang="ru-RU" altLang="de-CZ" sz="2800" dirty="0">
                <a:latin typeface="Times New Roman" panose="02020603050405020304" pitchFamily="18" charset="0"/>
              </a:rPr>
              <a:t>Более приемлемы, пишет Гловинская, предложения, в которых предполагается неконкретный субъект, «любой, кто»:</a:t>
            </a:r>
          </a:p>
          <a:p>
            <a:pPr marL="303213" indent="-303213" algn="l">
              <a:spcAft>
                <a:spcPts val="1288"/>
              </a:spcAft>
              <a:buSzPct val="45000"/>
              <a:buFont typeface="Wingdings" pitchFamily="2" charset="2"/>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defRPr/>
            </a:pPr>
            <a:r>
              <a:rPr lang="ru-RU" altLang="de-CZ" sz="2800" i="1" dirty="0">
                <a:latin typeface="Times New Roman" panose="02020603050405020304" pitchFamily="18" charset="0"/>
              </a:rPr>
              <a:t>Глядя из Москвы, складывается впечатление, что между властями прибалтийских стран и армейским руководством существует непреодолимая стена </a:t>
            </a:r>
            <a:r>
              <a:rPr lang="ru-RU" altLang="de-CZ" sz="2800" dirty="0">
                <a:latin typeface="Times New Roman" panose="02020603050405020304" pitchFamily="18" charset="0"/>
              </a:rPr>
              <a:t>(у всякого, кто глядит из Москвы)</a:t>
            </a:r>
          </a:p>
          <a:p>
            <a:pPr marL="303213" indent="-303213" algn="l">
              <a:spcAft>
                <a:spcPts val="1288"/>
              </a:spcAft>
              <a:buSzPct val="45000"/>
              <a:buFont typeface="Wingdings" pitchFamily="2" charset="2"/>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defRPr/>
            </a:pPr>
            <a:r>
              <a:rPr lang="ru-RU" altLang="de-CZ" sz="2800" i="1" dirty="0">
                <a:latin typeface="Times New Roman" panose="02020603050405020304" pitchFamily="18" charset="0"/>
              </a:rPr>
              <a:t>Однако, читая старинные книги и сравнивая с сегодняшним днем, нет-нет и возникает вопрос: а так ли было необходимо, как поется в песне «Весь мир насилья мы разрушим»? </a:t>
            </a:r>
            <a:r>
              <a:rPr lang="ru-RU" altLang="de-CZ" sz="2800" dirty="0">
                <a:latin typeface="Times New Roman" panose="02020603050405020304" pitchFamily="18" charset="0"/>
              </a:rPr>
              <a:t>(Вопрос может возникнуть у любого из тех, кто читает и сравнивает)</a:t>
            </a:r>
            <a:endParaRPr lang="cs-CZ" altLang="de-CZ" sz="2800" dirty="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a:extLst>
              <a:ext uri="{FF2B5EF4-FFF2-40B4-BE49-F238E27FC236}">
                <a16:creationId xmlns:a16="http://schemas.microsoft.com/office/drawing/2014/main" id="{A14A68F4-43E7-C782-FA55-BF677971C1C1}"/>
              </a:ext>
            </a:extLst>
          </p:cNvPr>
          <p:cNvSpPr>
            <a:spLocks noGrp="1" noChangeArrowheads="1"/>
          </p:cNvSpPr>
          <p:nvPr>
            <p:ph type="body"/>
          </p:nvPr>
        </p:nvSpPr>
        <p:spPr>
          <a:xfrm>
            <a:off x="195263" y="195263"/>
            <a:ext cx="8686800" cy="6270625"/>
          </a:xfrm>
        </p:spPr>
        <p:txBody>
          <a:bodyPr tIns="25471" anchor="t"/>
          <a:lstStyle/>
          <a:p>
            <a:pPr marL="303213" indent="-303213" algn="l">
              <a:spcAft>
                <a:spcPts val="1288"/>
              </a:spcAft>
              <a:buSzPct val="45000"/>
              <a:buFont typeface="Wingdings" pitchFamily="2" charset="2"/>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defRPr/>
            </a:pPr>
            <a:r>
              <a:rPr lang="ru-RU" altLang="de-CZ" sz="2800" dirty="0">
                <a:latin typeface="Times New Roman" panose="02020603050405020304" pitchFamily="18" charset="0"/>
              </a:rPr>
              <a:t>«Приведенные примеры с неконкретным, неопределенным субъектом воспринимаются как близкие к норме. Об этом свидетельствует и более высокий ранг «нарушителей» с точки зрения литературной нормы. Это естественно, поскольку выведение субъекта деепричастного оборота из фокуса внимания является предпосылкой для ослабления того синтаксического ограничения, которое базируется на понятии субъекта» (с</a:t>
            </a:r>
            <a:r>
              <a:rPr lang="cs-CZ" altLang="de-CZ" sz="2800" dirty="0">
                <a:latin typeface="Times New Roman" panose="02020603050405020304" pitchFamily="18" charset="0"/>
              </a:rPr>
              <a:t>. 286</a:t>
            </a:r>
            <a:r>
              <a:rPr lang="ru-RU" altLang="de-CZ" sz="2800" dirty="0">
                <a:latin typeface="Times New Roman" panose="02020603050405020304" pitchFamily="18" charset="0"/>
              </a:rPr>
              <a: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a:extLst>
              <a:ext uri="{FF2B5EF4-FFF2-40B4-BE49-F238E27FC236}">
                <a16:creationId xmlns:a16="http://schemas.microsoft.com/office/drawing/2014/main" id="{9E928797-D8BC-418A-BD60-3B47C98D106F}"/>
              </a:ext>
            </a:extLst>
          </p:cNvPr>
          <p:cNvSpPr>
            <a:spLocks noGrp="1" noChangeArrowheads="1"/>
          </p:cNvSpPr>
          <p:nvPr>
            <p:ph type="body"/>
          </p:nvPr>
        </p:nvSpPr>
        <p:spPr>
          <a:xfrm>
            <a:off x="195263" y="195263"/>
            <a:ext cx="8686800" cy="6270625"/>
          </a:xfrm>
        </p:spPr>
        <p:txBody>
          <a:bodyPr tIns="25471" anchor="t"/>
          <a:lstStyle/>
          <a:p>
            <a:pPr marL="303213" indent="-303213" algn="l">
              <a:spcAft>
                <a:spcPts val="1288"/>
              </a:spcAft>
              <a:buSzPct val="45000"/>
              <a:buFont typeface="Wingdings" pitchFamily="2" charset="2"/>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defRPr/>
            </a:pPr>
            <a:r>
              <a:rPr lang="ru-RU" altLang="de-CZ" sz="2800" dirty="0">
                <a:latin typeface="Times New Roman" panose="02020603050405020304" pitchFamily="18" charset="0"/>
              </a:rPr>
              <a:t>Кроме того «модальный контекст благоприятствует легализации конструкции»: </a:t>
            </a:r>
            <a:r>
              <a:rPr lang="ru-RU" altLang="de-CZ" sz="2800" i="1" dirty="0">
                <a:latin typeface="Times New Roman" panose="02020603050405020304" pitchFamily="18" charset="0"/>
              </a:rPr>
              <a:t>Чувствуя неполноценность как члена общества, хочется, чтобы все общество оказалось неполноценным </a:t>
            </a:r>
            <a:r>
              <a:rPr lang="ru-RU" altLang="de-CZ" sz="2800" dirty="0">
                <a:latin typeface="Times New Roman" panose="02020603050405020304" pitchFamily="18" charset="0"/>
              </a:rPr>
              <a:t>(каждый, кто чувствует свою неполноценность, хочет, чтобы…)</a:t>
            </a:r>
          </a:p>
          <a:p>
            <a:pPr marL="303213" indent="-303213" algn="l">
              <a:spcAft>
                <a:spcPts val="1288"/>
              </a:spcAft>
              <a:buSzPct val="45000"/>
              <a:buFont typeface="Wingdings" pitchFamily="2" charset="2"/>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defRPr/>
            </a:pPr>
            <a:r>
              <a:rPr lang="ru-RU" altLang="de-CZ" sz="2800" dirty="0">
                <a:latin typeface="Times New Roman" panose="02020603050405020304" pitchFamily="18" charset="0"/>
              </a:rPr>
              <a:t>Упоминаем, что для РГ (1980) была бы конструкция нормативной, если бы после глагола </a:t>
            </a:r>
            <a:r>
              <a:rPr lang="ru-RU" altLang="de-CZ" sz="2800" i="1" dirty="0">
                <a:latin typeface="Times New Roman" panose="02020603050405020304" pitchFamily="18" charset="0"/>
              </a:rPr>
              <a:t>хочется </a:t>
            </a:r>
            <a:r>
              <a:rPr lang="ru-RU" altLang="de-CZ" sz="2800" dirty="0">
                <a:latin typeface="Times New Roman" panose="02020603050405020304" pitchFamily="18" charset="0"/>
              </a:rPr>
              <a:t>стоял не придаточное предложение, а инфинитив. Однако, Гловинская этот критерий не приводит…</a:t>
            </a:r>
            <a:endParaRPr lang="cs-CZ" altLang="de-CZ" sz="2800" dirty="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a:extLst>
              <a:ext uri="{FF2B5EF4-FFF2-40B4-BE49-F238E27FC236}">
                <a16:creationId xmlns:a16="http://schemas.microsoft.com/office/drawing/2014/main" id="{5949072B-3217-60E4-AC11-54297D12B379}"/>
              </a:ext>
            </a:extLst>
          </p:cNvPr>
          <p:cNvSpPr>
            <a:spLocks noGrp="1" noChangeArrowheads="1"/>
          </p:cNvSpPr>
          <p:nvPr>
            <p:ph type="body"/>
          </p:nvPr>
        </p:nvSpPr>
        <p:spPr>
          <a:xfrm>
            <a:off x="195263" y="195263"/>
            <a:ext cx="8686800" cy="6270625"/>
          </a:xfrm>
        </p:spPr>
        <p:txBody>
          <a:bodyPr tIns="25471" anchor="t"/>
          <a:lstStyle/>
          <a:p>
            <a:pPr marL="303213" indent="-303213" algn="l">
              <a:spcAft>
                <a:spcPts val="1288"/>
              </a:spcAft>
              <a:buSzPct val="45000"/>
              <a:buFont typeface="Wingdings" pitchFamily="2" charset="2"/>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defRPr/>
            </a:pPr>
            <a:r>
              <a:rPr lang="ru-RU" altLang="de-CZ" sz="2800" dirty="0">
                <a:latin typeface="Times New Roman" panose="02020603050405020304" pitchFamily="18" charset="0"/>
              </a:rPr>
              <a:t>Наоборот, отрицательно на приемлемость влияет употребление «</a:t>
            </a:r>
            <a:r>
              <a:rPr lang="ru-RU" altLang="de-CZ" sz="2800" dirty="0" err="1">
                <a:latin typeface="Times New Roman" panose="02020603050405020304" pitchFamily="18" charset="0"/>
              </a:rPr>
              <a:t>десемантизированного</a:t>
            </a:r>
            <a:r>
              <a:rPr lang="ru-RU" altLang="de-CZ" sz="2800" dirty="0">
                <a:latin typeface="Times New Roman" panose="02020603050405020304" pitchFamily="18" charset="0"/>
              </a:rPr>
              <a:t> глагола, у которого не может быть семантического субъекта»</a:t>
            </a:r>
          </a:p>
          <a:p>
            <a:pPr marL="303213" indent="-303213" algn="l">
              <a:spcAft>
                <a:spcPts val="1288"/>
              </a:spcAft>
              <a:buSzPct val="45000"/>
              <a:buFont typeface="Wingdings" pitchFamily="2" charset="2"/>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defRPr/>
            </a:pPr>
            <a:r>
              <a:rPr lang="ru-RU" altLang="de-CZ" sz="2800" dirty="0">
                <a:latin typeface="Times New Roman" panose="02020603050405020304" pitchFamily="18" charset="0"/>
              </a:rPr>
              <a:t>«(…) следующий пример воспринимается как грубое отклонение от нормы, в отличие от остальных примеров с неконкретным субъектом: </a:t>
            </a:r>
            <a:r>
              <a:rPr lang="ru-RU" altLang="de-CZ" sz="2800" i="1" dirty="0">
                <a:latin typeface="Times New Roman" panose="02020603050405020304" pitchFamily="18" charset="0"/>
              </a:rPr>
              <a:t>Оценивая же само решение, мнения делятся на прямо противоположные</a:t>
            </a:r>
            <a:r>
              <a:rPr lang="ru-RU" altLang="de-CZ" sz="2800" dirty="0">
                <a:latin typeface="Times New Roman" panose="02020603050405020304" pitchFamily="18" charset="0"/>
              </a:rPr>
              <a:t>»</a:t>
            </a:r>
          </a:p>
          <a:p>
            <a:pPr marL="303213" indent="-303213" algn="l">
              <a:spcAft>
                <a:spcPts val="1288"/>
              </a:spcAft>
              <a:buSzPct val="45000"/>
              <a:buFont typeface="Wingdings" pitchFamily="2" charset="2"/>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defRPr/>
            </a:pPr>
            <a:r>
              <a:rPr lang="ru-RU" altLang="de-CZ" sz="2800" dirty="0">
                <a:latin typeface="Times New Roman" panose="02020603050405020304" pitchFamily="18" charset="0"/>
              </a:rPr>
              <a:t>Формальным подлежащим здесь является отглагольное существительное </a:t>
            </a:r>
            <a:r>
              <a:rPr lang="ru-RU" altLang="de-CZ" sz="2800" i="1" dirty="0">
                <a:latin typeface="Times New Roman" panose="02020603050405020304" pitchFamily="18" charset="0"/>
              </a:rPr>
              <a:t>мнение</a:t>
            </a:r>
            <a:r>
              <a:rPr lang="ru-RU" altLang="de-CZ" sz="2800" dirty="0">
                <a:latin typeface="Times New Roman" panose="02020603050405020304" pitchFamily="18" charset="0"/>
              </a:rPr>
              <a:t> (ср. </a:t>
            </a:r>
            <a:r>
              <a:rPr lang="ru-RU" altLang="de-CZ" sz="2800" i="1" dirty="0">
                <a:latin typeface="Times New Roman" panose="02020603050405020304" pitchFamily="18" charset="0"/>
              </a:rPr>
              <a:t>мнить</a:t>
            </a:r>
            <a:r>
              <a:rPr lang="ru-RU" altLang="de-CZ" sz="2800" dirty="0">
                <a:latin typeface="Times New Roman" panose="02020603050405020304" pitchFamily="18" charset="0"/>
              </a:rPr>
              <a:t>), которое само является предикацией и имеет семантическую валентность субъекта (чьё мнение?)</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a:extLst>
              <a:ext uri="{FF2B5EF4-FFF2-40B4-BE49-F238E27FC236}">
                <a16:creationId xmlns:a16="http://schemas.microsoft.com/office/drawing/2014/main" id="{8C9D11B8-E803-4052-4FA6-C0F1ED0120E5}"/>
              </a:ext>
            </a:extLst>
          </p:cNvPr>
          <p:cNvSpPr>
            <a:spLocks noGrp="1" noChangeArrowheads="1"/>
          </p:cNvSpPr>
          <p:nvPr>
            <p:ph type="body"/>
          </p:nvPr>
        </p:nvSpPr>
        <p:spPr>
          <a:xfrm>
            <a:off x="195263" y="195263"/>
            <a:ext cx="8686800" cy="6270625"/>
          </a:xfrm>
        </p:spPr>
        <p:txBody>
          <a:bodyPr tIns="25471" anchor="t"/>
          <a:lstStyle/>
          <a:p>
            <a:pPr marL="303213" indent="-303213" algn="l">
              <a:spcAft>
                <a:spcPts val="1288"/>
              </a:spcAft>
              <a:buSzPct val="45000"/>
              <a:buFont typeface="Wingdings" pitchFamily="2" charset="2"/>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defRPr/>
            </a:pPr>
            <a:r>
              <a:rPr lang="ru-RU" altLang="de-CZ" sz="2800" dirty="0">
                <a:latin typeface="Times New Roman" panose="02020603050405020304" pitchFamily="18" charset="0"/>
              </a:rPr>
              <a:t>И вот этот «семантический субъект» – тот, кто имеет мнение – является имплицируемым подлежащим деепричастия </a:t>
            </a:r>
            <a:r>
              <a:rPr lang="ru-RU" altLang="de-CZ" sz="2800" i="1" dirty="0">
                <a:latin typeface="Times New Roman" panose="02020603050405020304" pitchFamily="18" charset="0"/>
              </a:rPr>
              <a:t>оценивая</a:t>
            </a:r>
            <a:r>
              <a:rPr lang="ru-RU" altLang="de-CZ" sz="2800" dirty="0">
                <a:latin typeface="Times New Roman" panose="02020603050405020304" pitchFamily="18" charset="0"/>
              </a:rPr>
              <a:t>!</a:t>
            </a:r>
          </a:p>
          <a:p>
            <a:pPr marL="303213" indent="-303213" algn="l">
              <a:spcAft>
                <a:spcPts val="1288"/>
              </a:spcAft>
              <a:buSzPct val="45000"/>
              <a:buFont typeface="Wingdings" pitchFamily="2" charset="2"/>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defRPr/>
            </a:pPr>
            <a:r>
              <a:rPr lang="ru-RU" altLang="de-CZ" sz="2800" dirty="0">
                <a:latin typeface="Times New Roman" panose="02020603050405020304" pitchFamily="18" charset="0"/>
              </a:rPr>
              <a:t>Глагол </a:t>
            </a:r>
            <a:r>
              <a:rPr lang="ru-RU" altLang="de-CZ" sz="2800" i="1" dirty="0">
                <a:latin typeface="Times New Roman" panose="02020603050405020304" pitchFamily="18" charset="0"/>
              </a:rPr>
              <a:t>делиться</a:t>
            </a:r>
            <a:r>
              <a:rPr lang="ru-RU" altLang="de-CZ" sz="2800" dirty="0">
                <a:latin typeface="Times New Roman" panose="02020603050405020304" pitchFamily="18" charset="0"/>
              </a:rPr>
              <a:t> по автору </a:t>
            </a:r>
            <a:r>
              <a:rPr lang="ru-RU" altLang="de-CZ" sz="2800" dirty="0" err="1">
                <a:latin typeface="Times New Roman" panose="02020603050405020304" pitchFamily="18" charset="0"/>
              </a:rPr>
              <a:t>десемантизирован</a:t>
            </a:r>
            <a:r>
              <a:rPr lang="ru-RU" altLang="de-CZ" sz="2800" dirty="0">
                <a:latin typeface="Times New Roman" panose="02020603050405020304" pitchFamily="18" charset="0"/>
              </a:rPr>
              <a:t>, что наверно надо понять так, что глагол имеет значение приблизительно «быть два (или больше)» и не имеет «семантического субъекта», т. е. </a:t>
            </a:r>
            <a:r>
              <a:rPr lang="ru-RU" altLang="de-CZ" sz="2800" dirty="0" err="1">
                <a:latin typeface="Times New Roman" panose="02020603050405020304" pitchFamily="18" charset="0"/>
              </a:rPr>
              <a:t>агенс</a:t>
            </a:r>
            <a:r>
              <a:rPr lang="ru-RU" altLang="de-CZ" sz="2800" dirty="0">
                <a:latin typeface="Times New Roman" panose="02020603050405020304" pitchFamily="18" charset="0"/>
              </a:rPr>
              <a:t>, </a:t>
            </a:r>
            <a:r>
              <a:rPr lang="ru-RU" altLang="de-CZ" sz="2800" dirty="0" err="1">
                <a:latin typeface="Times New Roman" panose="02020603050405020304" pitchFamily="18" charset="0"/>
              </a:rPr>
              <a:t>эскпериенцер</a:t>
            </a:r>
            <a:r>
              <a:rPr lang="ru-RU" altLang="de-CZ" sz="2800" dirty="0">
                <a:latin typeface="Times New Roman" panose="02020603050405020304" pitchFamily="18" charset="0"/>
              </a:rPr>
              <a:t>, посессор и т.п.</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a:extLst>
              <a:ext uri="{FF2B5EF4-FFF2-40B4-BE49-F238E27FC236}">
                <a16:creationId xmlns:a16="http://schemas.microsoft.com/office/drawing/2014/main" id="{4CCA68BA-065F-0613-029F-EA14A25747A8}"/>
              </a:ext>
            </a:extLst>
          </p:cNvPr>
          <p:cNvSpPr>
            <a:spLocks noGrp="1" noChangeArrowheads="1"/>
          </p:cNvSpPr>
          <p:nvPr>
            <p:ph type="body"/>
          </p:nvPr>
        </p:nvSpPr>
        <p:spPr>
          <a:xfrm>
            <a:off x="195263" y="195263"/>
            <a:ext cx="8686800" cy="6270625"/>
          </a:xfrm>
        </p:spPr>
        <p:txBody>
          <a:bodyPr tIns="25471" anchor="t"/>
          <a:lstStyle/>
          <a:p>
            <a:pPr marL="303213" indent="-303213" algn="l">
              <a:spcAft>
                <a:spcPts val="1288"/>
              </a:spcAft>
              <a:buSzPct val="45000"/>
              <a:buFont typeface="Wingdings" pitchFamily="2" charset="2"/>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defRPr/>
            </a:pPr>
            <a:r>
              <a:rPr lang="ru-RU" altLang="de-CZ" sz="2800" dirty="0">
                <a:latin typeface="Times New Roman" panose="02020603050405020304" pitchFamily="18" charset="0"/>
              </a:rPr>
              <a:t>Гловинская обращает внимание на то, что примеры, в которых семантические субъекты действительно эксплицитно разные, «в буквальном смысле единичны»:</a:t>
            </a:r>
          </a:p>
          <a:p>
            <a:pPr marL="303213" indent="-303213" algn="l">
              <a:spcAft>
                <a:spcPts val="1288"/>
              </a:spcAft>
              <a:buSzPct val="45000"/>
              <a:buFont typeface="Wingdings" pitchFamily="2" charset="2"/>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defRPr/>
            </a:pPr>
            <a:r>
              <a:rPr lang="ru-RU" altLang="de-CZ" sz="2800" i="1" dirty="0">
                <a:latin typeface="Times New Roman" panose="02020603050405020304" pitchFamily="18" charset="0"/>
              </a:rPr>
              <a:t>Будучи уже вполне зрелым человеком, </a:t>
            </a:r>
            <a:r>
              <a:rPr lang="ru-RU" altLang="de-CZ" sz="2800" b="1" i="1" dirty="0">
                <a:latin typeface="Times New Roman" panose="02020603050405020304" pitchFamily="18" charset="0"/>
              </a:rPr>
              <a:t>меня</a:t>
            </a:r>
            <a:r>
              <a:rPr lang="ru-RU" altLang="de-CZ" sz="2800" i="1" dirty="0">
                <a:latin typeface="Times New Roman" panose="02020603050405020304" pitchFamily="18" charset="0"/>
              </a:rPr>
              <a:t> выманил Михалков играть Обломова, И вот в один прекрасный день, находясь уже на стажировке в Вильнюсском университете, к </a:t>
            </a:r>
            <a:r>
              <a:rPr lang="ru-RU" altLang="de-CZ" sz="2800" b="1" i="1" dirty="0">
                <a:latin typeface="Times New Roman" panose="02020603050405020304" pitchFamily="18" charset="0"/>
              </a:rPr>
              <a:t>ней</a:t>
            </a:r>
            <a:r>
              <a:rPr lang="ru-RU" altLang="de-CZ" sz="2800" i="1" dirty="0">
                <a:latin typeface="Times New Roman" panose="02020603050405020304" pitchFamily="18" charset="0"/>
              </a:rPr>
              <a:t> в общежитии пришел человек, «часто сопровождающий прибывающих с Запада литовцев»</a:t>
            </a:r>
            <a:r>
              <a:rPr lang="ru-RU" altLang="de-CZ" sz="2800" dirty="0">
                <a:latin typeface="Times New Roman" panose="02020603050405020304" pitchFamily="18" charset="0"/>
              </a:rPr>
              <a:t>,</a:t>
            </a:r>
            <a:r>
              <a:rPr lang="ru-RU" altLang="de-CZ" sz="2800" i="1" dirty="0">
                <a:latin typeface="Times New Roman" panose="02020603050405020304" pitchFamily="18" charset="0"/>
              </a:rPr>
              <a:t> В Германии даже достигнув 18-летнего возраста, </a:t>
            </a:r>
            <a:r>
              <a:rPr lang="ru-RU" altLang="de-CZ" sz="2800" b="1" i="1" dirty="0">
                <a:latin typeface="Times New Roman" panose="02020603050405020304" pitchFamily="18" charset="0"/>
              </a:rPr>
              <a:t>инвалидов</a:t>
            </a:r>
            <a:r>
              <a:rPr lang="ru-RU" altLang="de-CZ" sz="2800" i="1" dirty="0">
                <a:latin typeface="Times New Roman" panose="02020603050405020304" pitchFamily="18" charset="0"/>
              </a:rPr>
              <a:t> не отличают от таких центров и от коллективов, к которым они привыкли</a:t>
            </a:r>
            <a:endParaRPr lang="cs-CZ" altLang="de-CZ" sz="2800" dirty="0">
              <a:latin typeface="Times New Roman" panose="02020603050405020304" pitchFamily="18" charset="0"/>
            </a:endParaRPr>
          </a:p>
          <a:p>
            <a:pPr marL="303213" indent="-303213" algn="l">
              <a:spcAft>
                <a:spcPts val="1288"/>
              </a:spcAft>
              <a:buSzPct val="45000"/>
              <a:buFont typeface="Wingdings" pitchFamily="2" charset="2"/>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defRPr/>
            </a:pPr>
            <a:endParaRPr lang="cs-CZ" altLang="de-CZ" sz="2800" dirty="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a:extLst>
              <a:ext uri="{FF2B5EF4-FFF2-40B4-BE49-F238E27FC236}">
                <a16:creationId xmlns:a16="http://schemas.microsoft.com/office/drawing/2014/main" id="{FBE9D0D7-156C-9569-983D-41A144F9BE56}"/>
              </a:ext>
            </a:extLst>
          </p:cNvPr>
          <p:cNvSpPr>
            <a:spLocks noGrp="1" noChangeArrowheads="1"/>
          </p:cNvSpPr>
          <p:nvPr>
            <p:ph type="body"/>
          </p:nvPr>
        </p:nvSpPr>
        <p:spPr>
          <a:xfrm>
            <a:off x="195263" y="195263"/>
            <a:ext cx="8686800" cy="6270625"/>
          </a:xfrm>
        </p:spPr>
        <p:txBody>
          <a:bodyPr tIns="25471" anchor="t"/>
          <a:lstStyle/>
          <a:p>
            <a:pPr marL="303213" indent="-303213" algn="l">
              <a:spcAft>
                <a:spcPts val="1288"/>
              </a:spcAft>
              <a:buSzPct val="45000"/>
              <a:buFont typeface="Wingdings" pitchFamily="2" charset="2"/>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defRPr/>
            </a:pPr>
            <a:r>
              <a:rPr lang="ru-RU" altLang="de-CZ" sz="2800" dirty="0">
                <a:latin typeface="Times New Roman" panose="02020603050405020304" pitchFamily="18" charset="0"/>
              </a:rPr>
              <a:t>«Примеры на </a:t>
            </a:r>
            <a:r>
              <a:rPr lang="ru-RU" altLang="de-CZ" sz="2800" dirty="0" err="1">
                <a:latin typeface="Times New Roman" panose="02020603050405020304" pitchFamily="18" charset="0"/>
              </a:rPr>
              <a:t>некореферентность</a:t>
            </a:r>
            <a:r>
              <a:rPr lang="ru-RU" altLang="de-CZ" sz="2800" dirty="0">
                <a:latin typeface="Times New Roman" panose="02020603050405020304" pitchFamily="18" charset="0"/>
              </a:rPr>
              <a:t> с различающимися семантическими субъектами у деепричастия и глагола в главном предложении немногочисленны и воспринимаются как очень грубое отклонение от нормы» (с. 288)</a:t>
            </a:r>
          </a:p>
          <a:p>
            <a:pPr marL="303213" indent="-303213" algn="l">
              <a:spcAft>
                <a:spcPts val="1288"/>
              </a:spcAft>
              <a:buSzPct val="45000"/>
              <a:buFont typeface="Wingdings" pitchFamily="2" charset="2"/>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defRPr/>
            </a:pPr>
            <a:endParaRPr lang="ru-RU" altLang="de-CZ" sz="2800" dirty="0">
              <a:latin typeface="Times New Roman" panose="02020603050405020304" pitchFamily="18" charset="0"/>
            </a:endParaRPr>
          </a:p>
          <a:p>
            <a:pPr marL="303213" indent="-303213" algn="l">
              <a:spcAft>
                <a:spcPts val="1288"/>
              </a:spcAft>
              <a:buSzPct val="45000"/>
              <a:buFont typeface="Wingdings" pitchFamily="2" charset="2"/>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defRPr/>
            </a:pPr>
            <a:r>
              <a:rPr lang="ru-RU" altLang="de-CZ" sz="2800" dirty="0">
                <a:latin typeface="Times New Roman" panose="02020603050405020304" pitchFamily="18" charset="0"/>
              </a:rPr>
              <a:t>В конце Гл. заключает:</a:t>
            </a:r>
          </a:p>
          <a:p>
            <a:pPr marL="303213" indent="-303213" algn="l">
              <a:spcAft>
                <a:spcPts val="1288"/>
              </a:spcAft>
              <a:buSzPct val="45000"/>
              <a:buFont typeface="Wingdings" pitchFamily="2" charset="2"/>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defRPr/>
            </a:pPr>
            <a:r>
              <a:rPr lang="ru-RU" altLang="de-CZ" sz="2800" dirty="0">
                <a:latin typeface="Times New Roman" panose="02020603050405020304" pitchFamily="18" charset="0"/>
              </a:rPr>
              <a:t>«Наиболее мощным фактором, порождающим массовые случаи нарушения правила </a:t>
            </a:r>
            <a:r>
              <a:rPr lang="ru-RU" altLang="de-CZ" sz="2800" dirty="0" err="1">
                <a:latin typeface="Times New Roman" panose="02020603050405020304" pitchFamily="18" charset="0"/>
              </a:rPr>
              <a:t>кореферентности</a:t>
            </a:r>
            <a:r>
              <a:rPr lang="ru-RU" altLang="de-CZ" sz="2800" dirty="0">
                <a:latin typeface="Times New Roman" panose="02020603050405020304" pitchFamily="18" charset="0"/>
              </a:rPr>
              <a:t>, является фактор совпадения семантического субъекта состояния или (реже)</a:t>
            </a:r>
            <a:r>
              <a:rPr lang="cs-CZ" altLang="de-CZ" sz="2800" dirty="0">
                <a:latin typeface="Times New Roman" panose="02020603050405020304" pitchFamily="18" charset="0"/>
              </a:rPr>
              <a:t> </a:t>
            </a:r>
            <a:r>
              <a:rPr lang="ru-RU" altLang="de-CZ" sz="2800" dirty="0">
                <a:latin typeface="Times New Roman" panose="02020603050405020304" pitchFamily="18" charset="0"/>
              </a:rPr>
              <a:t>действия, выраженного глаголом, и субъекта действия или состояния, названного деепричастием.</a:t>
            </a:r>
          </a:p>
          <a:p>
            <a:pPr marL="303213" indent="-303213" algn="l">
              <a:spcAft>
                <a:spcPts val="1288"/>
              </a:spcAft>
              <a:buSzPct val="45000"/>
              <a:buFont typeface="Wingdings" pitchFamily="2" charset="2"/>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defRPr/>
            </a:pPr>
            <a:endParaRPr lang="cs-CZ" altLang="de-CZ" sz="2800" dirty="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Inhaltsplatzhalter 2">
            <a:extLst>
              <a:ext uri="{FF2B5EF4-FFF2-40B4-BE49-F238E27FC236}">
                <a16:creationId xmlns:a16="http://schemas.microsoft.com/office/drawing/2014/main" id="{D614F5ED-8073-A9E7-0DDE-BA3D6BAA1177}"/>
              </a:ext>
            </a:extLst>
          </p:cNvPr>
          <p:cNvSpPr>
            <a:spLocks noGrp="1" noChangeArrowheads="1"/>
          </p:cNvSpPr>
          <p:nvPr>
            <p:ph idx="1"/>
          </p:nvPr>
        </p:nvSpPr>
        <p:spPr>
          <a:xfrm>
            <a:off x="392113" y="423863"/>
            <a:ext cx="8491537" cy="6207125"/>
          </a:xfrm>
        </p:spPr>
        <p:txBody>
          <a:bodyPr/>
          <a:lstStyle/>
          <a:p>
            <a:pPr marL="414338" indent="-414338">
              <a:buFont typeface="Arial" panose="020B0604020202020204" pitchFamily="34" charset="0"/>
              <a:buChar char="•"/>
            </a:pPr>
            <a:r>
              <a:rPr lang="ru-RU" altLang="de-CZ" sz="2800" dirty="0">
                <a:latin typeface="Times New Roman" panose="02020603050405020304" pitchFamily="18" charset="0"/>
              </a:rPr>
              <a:t>Деепричастия</a:t>
            </a:r>
            <a:r>
              <a:rPr lang="de-CZ" altLang="de-CZ" sz="2800" dirty="0">
                <a:latin typeface="Times New Roman" panose="02020603050405020304" pitchFamily="18" charset="0"/>
              </a:rPr>
              <a:t> выражают значение глагола с помощью </a:t>
            </a:r>
            <a:r>
              <a:rPr lang="ru-RU" altLang="de-CZ" sz="2800" dirty="0">
                <a:latin typeface="Times New Roman" panose="02020603050405020304" pitchFamily="18" charset="0"/>
              </a:rPr>
              <a:t>самостоятельной предикации</a:t>
            </a:r>
            <a:r>
              <a:rPr lang="de-CZ" altLang="de-CZ" sz="2800" dirty="0">
                <a:latin typeface="Times New Roman" panose="02020603050405020304" pitchFamily="18" charset="0"/>
              </a:rPr>
              <a:t>, </a:t>
            </a:r>
            <a:r>
              <a:rPr lang="ru-RU" altLang="de-CZ" sz="2800" dirty="0">
                <a:latin typeface="Times New Roman" panose="02020603050405020304" pitchFamily="18" charset="0"/>
              </a:rPr>
              <a:t>которая</a:t>
            </a:r>
            <a:r>
              <a:rPr lang="de-CZ" altLang="de-CZ" sz="2800" dirty="0">
                <a:latin typeface="Times New Roman" panose="02020603050405020304" pitchFamily="18" charset="0"/>
              </a:rPr>
              <a:t> относится к подлежащему </a:t>
            </a:r>
            <a:r>
              <a:rPr lang="ru-RU" altLang="de-CZ" sz="2800" dirty="0">
                <a:latin typeface="Times New Roman" panose="02020603050405020304" pitchFamily="18" charset="0"/>
              </a:rPr>
              <a:t>личной формы глагола</a:t>
            </a:r>
            <a:r>
              <a:rPr lang="de-CZ" altLang="de-CZ" sz="2800" dirty="0">
                <a:latin typeface="Times New Roman" panose="02020603050405020304" pitchFamily="18" charset="0"/>
              </a:rPr>
              <a:t> в предложении</a:t>
            </a:r>
            <a:r>
              <a:rPr lang="ru-RU" altLang="de-CZ" sz="2800" dirty="0">
                <a:latin typeface="Times New Roman" panose="02020603050405020304" pitchFamily="18" charset="0"/>
              </a:rPr>
              <a:t> и никогда не имеет собственного подлежащего</a:t>
            </a:r>
            <a:r>
              <a:rPr lang="de-CZ" altLang="de-CZ" sz="2800" dirty="0">
                <a:latin typeface="Times New Roman" panose="02020603050405020304" pitchFamily="18" charset="0"/>
              </a:rPr>
              <a:t>, причастия </a:t>
            </a:r>
            <a:r>
              <a:rPr lang="ru-RU" altLang="de-CZ" sz="2800" dirty="0">
                <a:latin typeface="Times New Roman" panose="02020603050405020304" pitchFamily="18" charset="0"/>
              </a:rPr>
              <a:t>заменяют предикацию в атрибут (они имеют окончания прилагательных), </a:t>
            </a:r>
            <a:r>
              <a:rPr lang="de-CZ" altLang="de-CZ" sz="2800" dirty="0">
                <a:latin typeface="Times New Roman" panose="02020603050405020304" pitchFamily="18" charset="0"/>
              </a:rPr>
              <a:t>их можно </a:t>
            </a:r>
            <a:r>
              <a:rPr lang="ru-RU" altLang="de-CZ" sz="2800" dirty="0">
                <a:latin typeface="Times New Roman" panose="02020603050405020304" pitchFamily="18" charset="0"/>
              </a:rPr>
              <a:t>и субстантивировать</a:t>
            </a:r>
            <a:r>
              <a:rPr lang="de-CZ" altLang="de-CZ" sz="2800" dirty="0">
                <a:latin typeface="Times New Roman" panose="02020603050405020304" pitchFamily="18" charset="0"/>
              </a:rPr>
              <a:t>, как в примере выше </a:t>
            </a:r>
            <a:endParaRPr lang="cs-CZ" altLang="de-CZ" sz="2800" dirty="0">
              <a:latin typeface="Times New Roman" panose="02020603050405020304"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a:extLst>
              <a:ext uri="{FF2B5EF4-FFF2-40B4-BE49-F238E27FC236}">
                <a16:creationId xmlns:a16="http://schemas.microsoft.com/office/drawing/2014/main" id="{9BA6B92E-F62F-4A21-02F6-0385A88A8CD1}"/>
              </a:ext>
            </a:extLst>
          </p:cNvPr>
          <p:cNvSpPr>
            <a:spLocks noGrp="1" noChangeArrowheads="1"/>
          </p:cNvSpPr>
          <p:nvPr>
            <p:ph type="body"/>
          </p:nvPr>
        </p:nvSpPr>
        <p:spPr>
          <a:xfrm>
            <a:off x="195263" y="195263"/>
            <a:ext cx="8686800" cy="6270625"/>
          </a:xfrm>
        </p:spPr>
        <p:txBody>
          <a:bodyPr tIns="25471" anchor="t"/>
          <a:lstStyle/>
          <a:p>
            <a:pPr marL="303213" indent="-303213" algn="l">
              <a:spcAft>
                <a:spcPts val="1288"/>
              </a:spcAft>
              <a:buSzPct val="45000"/>
              <a:buFont typeface="Wingdings" pitchFamily="2" charset="2"/>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defRPr/>
            </a:pPr>
            <a:r>
              <a:rPr lang="ru-RU" altLang="de-CZ" sz="2800" dirty="0">
                <a:latin typeface="Times New Roman" panose="02020603050405020304" pitchFamily="18" charset="0"/>
              </a:rPr>
              <a:t>Этот же фактор является основополагающим в процессе нормализации подобных оборотов. Хотя они никогда не признавались нормативными, именно они из всех ненормативных оказались наиболее устойчивыми и распространенными. Это подтверждается исследованиями русского языка </a:t>
            </a:r>
            <a:r>
              <a:rPr lang="cs-CZ" altLang="de-CZ" sz="2800" dirty="0">
                <a:latin typeface="Times New Roman" panose="02020603050405020304" pitchFamily="18" charset="0"/>
              </a:rPr>
              <a:t>XVIII</a:t>
            </a:r>
            <a:r>
              <a:rPr lang="ru-RU" altLang="de-CZ" sz="2800" dirty="0">
                <a:latin typeface="Times New Roman" panose="02020603050405020304" pitchFamily="18" charset="0"/>
              </a:rPr>
              <a:t>-</a:t>
            </a:r>
            <a:r>
              <a:rPr lang="ru-RU" altLang="de-CZ" sz="2800" dirty="0" err="1">
                <a:latin typeface="Times New Roman" panose="02020603050405020304" pitchFamily="18" charset="0"/>
              </a:rPr>
              <a:t>го</a:t>
            </a:r>
            <a:r>
              <a:rPr lang="ru-RU" altLang="de-CZ" sz="2800" dirty="0">
                <a:latin typeface="Times New Roman" panose="02020603050405020304" pitchFamily="18" charset="0"/>
              </a:rPr>
              <a:t>, </a:t>
            </a:r>
            <a:r>
              <a:rPr lang="cs-CZ" altLang="de-CZ" sz="2800" dirty="0">
                <a:latin typeface="Times New Roman" panose="02020603050405020304" pitchFamily="18" charset="0"/>
              </a:rPr>
              <a:t>XIX-</a:t>
            </a:r>
            <a:r>
              <a:rPr lang="ru-RU" altLang="de-CZ" sz="2800" dirty="0" err="1">
                <a:latin typeface="Times New Roman" panose="02020603050405020304" pitchFamily="18" charset="0"/>
              </a:rPr>
              <a:t>го</a:t>
            </a:r>
            <a:r>
              <a:rPr lang="ru-RU" altLang="de-CZ" sz="2800" dirty="0">
                <a:latin typeface="Times New Roman" panose="02020603050405020304" pitchFamily="18" charset="0"/>
              </a:rPr>
              <a:t> и </a:t>
            </a:r>
            <a:r>
              <a:rPr lang="cs-CZ" altLang="de-CZ" sz="2800" dirty="0">
                <a:latin typeface="Times New Roman" panose="02020603050405020304" pitchFamily="18" charset="0"/>
              </a:rPr>
              <a:t>XX-</a:t>
            </a:r>
            <a:r>
              <a:rPr lang="ru-RU" altLang="de-CZ" sz="2800" dirty="0" err="1">
                <a:latin typeface="Times New Roman" panose="02020603050405020304" pitchFamily="18" charset="0"/>
              </a:rPr>
              <a:t>го</a:t>
            </a:r>
            <a:r>
              <a:rPr lang="ru-RU" altLang="de-CZ" sz="2800" dirty="0">
                <a:latin typeface="Times New Roman" panose="02020603050405020304" pitchFamily="18" charset="0"/>
              </a:rPr>
              <a:t> веков. Наблюдения над языком 90-х гг. показывают дальнейшее укрепление данной конструкции. При этом самыми устойчивыми и близкими к норме из рассмотренных типов являются конструкции с выраженным</a:t>
            </a:r>
            <a:r>
              <a:rPr lang="cs-CZ" altLang="de-CZ" sz="2800" dirty="0">
                <a:latin typeface="Times New Roman" panose="02020603050405020304" pitchFamily="18" charset="0"/>
              </a:rPr>
              <a:t> </a:t>
            </a:r>
            <a:r>
              <a:rPr lang="ru-RU" altLang="de-CZ" sz="2800" dirty="0">
                <a:latin typeface="Times New Roman" panose="02020603050405020304" pitchFamily="18" charset="0"/>
              </a:rPr>
              <a:t>непосредственно семантическим субъектом, особенно если он выражается формой личного местоимения 1-го</a:t>
            </a:r>
            <a:r>
              <a:rPr lang="cs-CZ" altLang="de-CZ" sz="2800" dirty="0">
                <a:latin typeface="Times New Roman" panose="02020603050405020304" pitchFamily="18" charset="0"/>
              </a:rPr>
              <a:t> </a:t>
            </a:r>
            <a:r>
              <a:rPr lang="ru-RU" altLang="de-CZ" sz="2800" dirty="0">
                <a:latin typeface="Times New Roman" panose="02020603050405020304" pitchFamily="18" charset="0"/>
              </a:rPr>
              <a:t>лица</a:t>
            </a:r>
            <a:r>
              <a:rPr lang="cs-CZ" altLang="de-CZ" sz="2800" dirty="0">
                <a:latin typeface="Times New Roman" panose="02020603050405020304" pitchFamily="18" charset="0"/>
              </a:rPr>
              <a:t>.</a:t>
            </a:r>
            <a:r>
              <a:rPr lang="ru-RU" altLang="de-CZ" sz="2800" dirty="0">
                <a:latin typeface="Times New Roman" panose="02020603050405020304" pitchFamily="18" charset="0"/>
              </a:rPr>
              <a: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a:extLst>
              <a:ext uri="{FF2B5EF4-FFF2-40B4-BE49-F238E27FC236}">
                <a16:creationId xmlns:a16="http://schemas.microsoft.com/office/drawing/2014/main" id="{9B59948E-C59C-A348-DF7C-50D259D214D2}"/>
              </a:ext>
            </a:extLst>
          </p:cNvPr>
          <p:cNvSpPr>
            <a:spLocks noGrp="1" noChangeArrowheads="1"/>
          </p:cNvSpPr>
          <p:nvPr>
            <p:ph type="body"/>
          </p:nvPr>
        </p:nvSpPr>
        <p:spPr>
          <a:xfrm>
            <a:off x="195263" y="195263"/>
            <a:ext cx="8686800" cy="6270625"/>
          </a:xfrm>
        </p:spPr>
        <p:txBody>
          <a:bodyPr tIns="25471" anchor="t"/>
          <a:lstStyle/>
          <a:p>
            <a:pPr marL="303213" indent="-303213" algn="l">
              <a:spcAft>
                <a:spcPts val="1288"/>
              </a:spcAft>
              <a:buSzPct val="45000"/>
              <a:buFont typeface="Wingdings" pitchFamily="2" charset="2"/>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defRPr/>
            </a:pPr>
            <a:r>
              <a:rPr lang="ru-RU" altLang="de-CZ" sz="2800" dirty="0">
                <a:latin typeface="Times New Roman" panose="02020603050405020304" pitchFamily="18" charset="0"/>
              </a:rPr>
              <a:t>Надо иметь в виду: </a:t>
            </a:r>
            <a:r>
              <a:rPr lang="ru-RU" altLang="de-CZ" sz="2800" b="1" dirty="0">
                <a:latin typeface="Times New Roman" panose="02020603050405020304" pitchFamily="18" charset="0"/>
              </a:rPr>
              <a:t>эксплицитно кодифицированная норма </a:t>
            </a:r>
            <a:r>
              <a:rPr lang="ru-RU" altLang="de-CZ" sz="2800" dirty="0">
                <a:latin typeface="Times New Roman" panose="02020603050405020304" pitchFamily="18" charset="0"/>
              </a:rPr>
              <a:t>– обычно бинарная. Она знает только «правильно – неправильно». Это относительно хорошо подходит в области формальной морфологии, словоизменения: </a:t>
            </a:r>
            <a:r>
              <a:rPr lang="ru-RU" altLang="de-CZ" sz="2800" i="1" dirty="0">
                <a:latin typeface="Times New Roman" panose="02020603050405020304" pitchFamily="18" charset="0"/>
              </a:rPr>
              <a:t>ходят </a:t>
            </a:r>
            <a:r>
              <a:rPr lang="ru-RU" altLang="de-CZ" sz="2800" dirty="0">
                <a:latin typeface="Times New Roman" panose="02020603050405020304" pitchFamily="18" charset="0"/>
              </a:rPr>
              <a:t>«правильно», </a:t>
            </a:r>
            <a:r>
              <a:rPr lang="ru-RU" altLang="de-CZ" sz="2800" i="1" dirty="0" err="1">
                <a:latin typeface="Times New Roman" panose="02020603050405020304" pitchFamily="18" charset="0"/>
              </a:rPr>
              <a:t>ходют</a:t>
            </a:r>
            <a:r>
              <a:rPr lang="ru-RU" altLang="de-CZ" sz="2800" i="1" dirty="0">
                <a:latin typeface="Times New Roman" panose="02020603050405020304" pitchFamily="18" charset="0"/>
              </a:rPr>
              <a:t> «</a:t>
            </a:r>
            <a:r>
              <a:rPr lang="ru-RU" altLang="de-CZ" sz="2800" dirty="0">
                <a:latin typeface="Times New Roman" panose="02020603050405020304" pitchFamily="18" charset="0"/>
              </a:rPr>
              <a:t>неправильно».</a:t>
            </a:r>
          </a:p>
          <a:p>
            <a:pPr marL="303213" indent="-303213" algn="l">
              <a:spcAft>
                <a:spcPts val="1288"/>
              </a:spcAft>
              <a:buSzPct val="45000"/>
              <a:buFont typeface="Wingdings" pitchFamily="2" charset="2"/>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defRPr/>
            </a:pPr>
            <a:r>
              <a:rPr lang="ru-RU" altLang="de-CZ" sz="2800" dirty="0">
                <a:latin typeface="Times New Roman" panose="02020603050405020304" pitchFamily="18" charset="0"/>
              </a:rPr>
              <a:t>В синтаксисе очень много разных типов предложений, на самом деле – теоретически, см. Мельчук – неограниченное количество. </a:t>
            </a:r>
            <a:r>
              <a:rPr lang="ru-RU" altLang="de-CZ" sz="2800" b="1" dirty="0" err="1">
                <a:latin typeface="Times New Roman" panose="02020603050405020304" pitchFamily="18" charset="0"/>
              </a:rPr>
              <a:t>Интернализованная</a:t>
            </a:r>
            <a:r>
              <a:rPr lang="ru-RU" altLang="de-CZ" sz="2800" b="1" dirty="0">
                <a:latin typeface="Times New Roman" panose="02020603050405020304" pitchFamily="18" charset="0"/>
              </a:rPr>
              <a:t> норма </a:t>
            </a:r>
            <a:r>
              <a:rPr lang="ru-RU" altLang="de-CZ" sz="2800" dirty="0">
                <a:latin typeface="Times New Roman" panose="02020603050405020304" pitchFamily="18" charset="0"/>
              </a:rPr>
              <a:t>носителей языка </a:t>
            </a:r>
            <a:r>
              <a:rPr lang="ru-RU" altLang="de-CZ" sz="2800" dirty="0">
                <a:latin typeface="Times New Roman" panose="02020603050405020304" pitchFamily="18" charset="0"/>
                <a:cs typeface="Times New Roman" panose="02020603050405020304" pitchFamily="18" charset="0"/>
              </a:rPr>
              <a:t>позволяет </a:t>
            </a:r>
            <a:r>
              <a:rPr lang="ru-RU" sz="2800" dirty="0">
                <a:latin typeface="Times New Roman" panose="02020603050405020304" pitchFamily="18" charset="0"/>
                <a:cs typeface="Times New Roman" panose="02020603050405020304" pitchFamily="18" charset="0"/>
              </a:rPr>
              <a:t>более тонкую градацию. Это показывает описание Гловинской разных типов «неправильных» деепричастных оборотов: автор употребляет такие характеристики как «близкие к норме»,</a:t>
            </a:r>
            <a:endParaRPr lang="ru-RU" altLang="de-CZ" sz="2800" dirty="0">
              <a:latin typeface="Times New Roman" panose="02020603050405020304" pitchFamily="18" charset="0"/>
              <a:cs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a:extLst>
              <a:ext uri="{FF2B5EF4-FFF2-40B4-BE49-F238E27FC236}">
                <a16:creationId xmlns:a16="http://schemas.microsoft.com/office/drawing/2014/main" id="{59D79024-48E1-1976-7753-0D7EEE2F6982}"/>
              </a:ext>
            </a:extLst>
          </p:cNvPr>
          <p:cNvSpPr>
            <a:spLocks noGrp="1" noChangeArrowheads="1"/>
          </p:cNvSpPr>
          <p:nvPr>
            <p:ph type="body"/>
          </p:nvPr>
        </p:nvSpPr>
        <p:spPr>
          <a:xfrm>
            <a:off x="195263" y="195263"/>
            <a:ext cx="8686800" cy="6270625"/>
          </a:xfrm>
        </p:spPr>
        <p:txBody>
          <a:bodyPr tIns="25471" anchor="t"/>
          <a:lstStyle/>
          <a:p>
            <a:pPr marL="303213" indent="-303213" algn="l">
              <a:spcAft>
                <a:spcPts val="1288"/>
              </a:spcAft>
              <a:buSzPct val="45000"/>
              <a:buFont typeface="Wingdings" pitchFamily="2" charset="2"/>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defRPr/>
            </a:pPr>
            <a:r>
              <a:rPr lang="ru-RU" altLang="de-CZ" sz="2800" dirty="0">
                <a:latin typeface="Times New Roman" panose="02020603050405020304" pitchFamily="18" charset="0"/>
              </a:rPr>
              <a:t>«отклонение от нормы», «грубое отклонение от нормы», «очень грубое отклонение от нормы»</a:t>
            </a:r>
          </a:p>
          <a:p>
            <a:pPr marL="303213" indent="-303213" algn="l">
              <a:spcAft>
                <a:spcPts val="1288"/>
              </a:spcAft>
              <a:buSzPct val="45000"/>
              <a:buFont typeface="Wingdings" pitchFamily="2" charset="2"/>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defRPr/>
            </a:pPr>
            <a:endParaRPr lang="ru-RU" altLang="de-CZ" sz="2800" dirty="0">
              <a:latin typeface="Times New Roman" panose="02020603050405020304" pitchFamily="18" charset="0"/>
            </a:endParaRPr>
          </a:p>
          <a:p>
            <a:pPr marL="303213" indent="-303213" algn="l">
              <a:spcAft>
                <a:spcPts val="1288"/>
              </a:spcAft>
              <a:buSzPct val="45000"/>
              <a:buFont typeface="Wingdings" pitchFamily="2" charset="2"/>
              <a:buChar char=""/>
              <a:tabLst>
                <a:tab pos="303213" algn="l"/>
                <a:tab pos="398463" algn="l"/>
                <a:tab pos="804863" algn="l"/>
                <a:tab pos="1212850" algn="l"/>
                <a:tab pos="1620838" algn="l"/>
                <a:tab pos="2028825" algn="l"/>
                <a:tab pos="2435225" algn="l"/>
                <a:tab pos="2843213" algn="l"/>
                <a:tab pos="3251200" algn="l"/>
                <a:tab pos="3657600" algn="l"/>
                <a:tab pos="4065588" algn="l"/>
                <a:tab pos="4473575" algn="l"/>
                <a:tab pos="4881563" algn="l"/>
                <a:tab pos="5287963" algn="l"/>
                <a:tab pos="5695950" algn="l"/>
                <a:tab pos="6103938" algn="l"/>
                <a:tab pos="6510338" algn="l"/>
                <a:tab pos="6918325" algn="l"/>
                <a:tab pos="7326313" algn="l"/>
                <a:tab pos="7734300" algn="l"/>
                <a:tab pos="8140700" algn="l"/>
                <a:tab pos="8535988" algn="l"/>
              </a:tabLst>
              <a:defRPr/>
            </a:pPr>
            <a:r>
              <a:rPr lang="ru-RU" altLang="de-CZ" sz="2800" dirty="0">
                <a:latin typeface="Times New Roman" panose="02020603050405020304" pitchFamily="18" charset="0"/>
              </a:rPr>
              <a:t>Тема конечно все еще открыта: можно было бы провести разного типа исследования, как ориентированных на материал, так и на приемлемость для носителей языка (исследования анкетного типа). В конце концов можно было бы и подробно сравнить разные эксплицитные правила и запреты</a:t>
            </a:r>
            <a:r>
              <a:rPr lang="cs-CZ" altLang="de-CZ" sz="2800">
                <a:latin typeface="Times New Roman" panose="02020603050405020304" pitchFamily="18" charset="0"/>
              </a:rPr>
              <a:t> </a:t>
            </a:r>
            <a:r>
              <a:rPr lang="ru-RU" altLang="de-CZ" sz="2800">
                <a:latin typeface="Times New Roman" panose="02020603050405020304" pitchFamily="18" charset="0"/>
              </a:rPr>
              <a:t>или историческое развитие</a:t>
            </a:r>
            <a:endParaRPr lang="ru-RU" altLang="de-CZ" sz="2800" dirty="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Inhaltsplatzhalter 2">
            <a:extLst>
              <a:ext uri="{FF2B5EF4-FFF2-40B4-BE49-F238E27FC236}">
                <a16:creationId xmlns:a16="http://schemas.microsoft.com/office/drawing/2014/main" id="{DD7093E1-6387-230F-5549-7F53B2F15897}"/>
              </a:ext>
            </a:extLst>
          </p:cNvPr>
          <p:cNvSpPr>
            <a:spLocks noGrp="1" noChangeArrowheads="1"/>
          </p:cNvSpPr>
          <p:nvPr>
            <p:ph idx="1"/>
          </p:nvPr>
        </p:nvSpPr>
        <p:spPr>
          <a:xfrm>
            <a:off x="392113" y="423863"/>
            <a:ext cx="8424862" cy="6207125"/>
          </a:xfrm>
        </p:spPr>
        <p:txBody>
          <a:bodyPr/>
          <a:lstStyle/>
          <a:p>
            <a:pPr marL="414338" indent="-414338">
              <a:buFont typeface="Arial" panose="020B0604020202020204" pitchFamily="34" charset="0"/>
              <a:buChar char="•"/>
            </a:pPr>
            <a:r>
              <a:rPr lang="cs-CZ" altLang="de-CZ" sz="2800">
                <a:latin typeface="Times New Roman" panose="02020603050405020304" pitchFamily="18" charset="0"/>
              </a:rPr>
              <a:t>„Obraty s </a:t>
            </a:r>
            <a:r>
              <a:rPr lang="cs-CZ" altLang="de-CZ" sz="2800" u="sng">
                <a:latin typeface="Times New Roman" panose="02020603050405020304" pitchFamily="18" charset="0"/>
              </a:rPr>
              <a:t>přechodníky</a:t>
            </a:r>
            <a:r>
              <a:rPr lang="cs-CZ" altLang="de-CZ" sz="2800">
                <a:latin typeface="Times New Roman" panose="02020603050405020304" pitchFamily="18" charset="0"/>
              </a:rPr>
              <a:t> </a:t>
            </a:r>
            <a:r>
              <a:rPr lang="cs-CZ" altLang="de-CZ" sz="2800" i="1">
                <a:latin typeface="Times New Roman" panose="02020603050405020304" pitchFamily="18" charset="0"/>
              </a:rPr>
              <a:t>(</a:t>
            </a:r>
            <a:r>
              <a:rPr lang="ru-RU" altLang="de-CZ" sz="2800" i="1">
                <a:latin typeface="Times New Roman" panose="02020603050405020304" pitchFamily="18" charset="0"/>
              </a:rPr>
              <a:t>деепричастные обороты</a:t>
            </a:r>
            <a:r>
              <a:rPr lang="cs-CZ" altLang="de-CZ" sz="2800" i="1">
                <a:latin typeface="Times New Roman" panose="02020603050405020304" pitchFamily="18" charset="0"/>
              </a:rPr>
              <a:t>)</a:t>
            </a:r>
            <a:r>
              <a:rPr lang="cs-CZ" altLang="de-CZ" sz="2800">
                <a:latin typeface="Times New Roman" panose="02020603050405020304" pitchFamily="18" charset="0"/>
              </a:rPr>
              <a:t> vyjadřují vedlejší děj, závislý na ději hlavním a blíže jej určující.</a:t>
            </a:r>
            <a:endParaRPr lang="de-DE" altLang="de-CZ" sz="2800">
              <a:latin typeface="Times New Roman" panose="02020603050405020304" pitchFamily="18" charset="0"/>
            </a:endParaRPr>
          </a:p>
          <a:p>
            <a:pPr marL="414338" indent="-414338">
              <a:buFont typeface="Arial" panose="020B0604020202020204" pitchFamily="34" charset="0"/>
              <a:buChar char="•"/>
            </a:pPr>
            <a:r>
              <a:rPr lang="cs-CZ" altLang="de-CZ" sz="2800">
                <a:latin typeface="Times New Roman" panose="02020603050405020304" pitchFamily="18" charset="0"/>
              </a:rPr>
              <a:t>Vedlejší děj se přitom chápe jako příslovečná okolnost děje hlavního. Jako větný člen mají v ruštině veskrze povahu příslovečného určení.</a:t>
            </a:r>
            <a:r>
              <a:rPr lang="cs-CZ" altLang="de-DE" sz="2800">
                <a:latin typeface="Times New Roman" panose="02020603050405020304" pitchFamily="18" charset="0"/>
              </a:rPr>
              <a:t>“</a:t>
            </a:r>
            <a:r>
              <a:rPr lang="cs-CZ" altLang="de-CZ" sz="2800">
                <a:latin typeface="Times New Roman" panose="02020603050405020304" pitchFamily="18" charset="0"/>
              </a:rPr>
              <a:t> (PMR 2: 309)</a:t>
            </a:r>
          </a:p>
          <a:p>
            <a:pPr marL="414338" indent="-414338">
              <a:buFont typeface="Arial" panose="020B0604020202020204" pitchFamily="34" charset="0"/>
              <a:buChar char="•"/>
            </a:pPr>
            <a:r>
              <a:rPr lang="ru-RU" altLang="de-CZ" sz="2800">
                <a:latin typeface="Times New Roman" panose="02020603050405020304" pitchFamily="18" charset="0"/>
              </a:rPr>
              <a:t>Ср. к этому и </a:t>
            </a:r>
            <a:r>
              <a:rPr lang="cs-CZ" altLang="de-CZ" sz="2800">
                <a:latin typeface="Times New Roman" panose="02020603050405020304" pitchFamily="18" charset="0"/>
              </a:rPr>
              <a:t>Weiss (1995: 242), </a:t>
            </a:r>
            <a:r>
              <a:rPr lang="ru-RU" altLang="de-CZ" sz="2800">
                <a:latin typeface="Times New Roman" panose="02020603050405020304" pitchFamily="18" charset="0"/>
              </a:rPr>
              <a:t>который уточняет</a:t>
            </a:r>
            <a:r>
              <a:rPr lang="de-DE" altLang="de-CZ" sz="2800">
                <a:latin typeface="Times New Roman" panose="02020603050405020304" pitchFamily="18" charset="0"/>
              </a:rPr>
              <a:t>: </a:t>
            </a:r>
            <a:r>
              <a:rPr lang="de-DE" altLang="de-DE" sz="2800">
                <a:latin typeface="Times New Roman" panose="02020603050405020304" pitchFamily="18" charset="0"/>
              </a:rPr>
              <a:t>“</a:t>
            </a:r>
            <a:r>
              <a:rPr lang="en-GB" altLang="ja-JP" sz="2800">
                <a:latin typeface="Times New Roman" panose="02020603050405020304" pitchFamily="18" charset="0"/>
              </a:rPr>
              <a:t>We will treat this construction as a subtype of the adverbial use. Note by the way that </a:t>
            </a:r>
            <a:r>
              <a:rPr lang="en-GB" altLang="de-DE" sz="2800">
                <a:latin typeface="Times New Roman" panose="02020603050405020304" pitchFamily="18" charset="0"/>
              </a:rPr>
              <a:t>“</a:t>
            </a:r>
            <a:r>
              <a:rPr lang="en-GB" altLang="ja-JP" sz="2800">
                <a:latin typeface="Times New Roman" panose="02020603050405020304" pitchFamily="18" charset="0"/>
              </a:rPr>
              <a:t>adverbial</a:t>
            </a:r>
            <a:r>
              <a:rPr lang="en-GB" altLang="de-DE" sz="2800">
                <a:latin typeface="Times New Roman" panose="02020603050405020304" pitchFamily="18" charset="0"/>
              </a:rPr>
              <a:t>”</a:t>
            </a:r>
            <a:r>
              <a:rPr lang="en-GB" altLang="ja-JP" sz="2800">
                <a:latin typeface="Times New Roman" panose="02020603050405020304" pitchFamily="18" charset="0"/>
              </a:rPr>
              <a:t> is by no means restricted to </a:t>
            </a:r>
            <a:r>
              <a:rPr lang="en-GB" altLang="de-DE" sz="2800">
                <a:latin typeface="Times New Roman" panose="02020603050405020304" pitchFamily="18" charset="0"/>
              </a:rPr>
              <a:t>“</a:t>
            </a:r>
            <a:r>
              <a:rPr lang="en-GB" altLang="ja-JP" sz="2800">
                <a:latin typeface="Times New Roman" panose="02020603050405020304" pitchFamily="18" charset="0"/>
              </a:rPr>
              <a:t>free adverbials</a:t>
            </a:r>
            <a:r>
              <a:rPr lang="en-GB" altLang="de-DE" sz="2800">
                <a:latin typeface="Times New Roman" panose="02020603050405020304" pitchFamily="18" charset="0"/>
              </a:rPr>
              <a:t>”</a:t>
            </a:r>
            <a:r>
              <a:rPr lang="en-GB" altLang="ja-JP" sz="2800">
                <a:latin typeface="Times New Roman" panose="02020603050405020304" pitchFamily="18" charset="0"/>
              </a:rPr>
              <a:t> (i. e. circon</a:t>
            </a:r>
            <a:r>
              <a:rPr lang="de-CH" altLang="ja-JP" sz="2800">
                <a:latin typeface="Times New Roman" panose="02020603050405020304" pitchFamily="18" charset="0"/>
              </a:rPr>
              <a:t>-</a:t>
            </a:r>
            <a:r>
              <a:rPr lang="en-GB" altLang="ja-JP" sz="2800">
                <a:latin typeface="Times New Roman" panose="02020603050405020304" pitchFamily="18" charset="0"/>
              </a:rPr>
              <a:t>stants) in the sense of valency grammar. The converb [</a:t>
            </a:r>
            <a:r>
              <a:rPr lang="ru-RU" altLang="ja-JP" sz="2800">
                <a:latin typeface="Times New Roman" panose="02020603050405020304" pitchFamily="18" charset="0"/>
              </a:rPr>
              <a:t>деепричастие</a:t>
            </a:r>
            <a:r>
              <a:rPr lang="en-GB" altLang="ja-JP" sz="2800">
                <a:latin typeface="Times New Roman" panose="02020603050405020304" pitchFamily="18" charset="0"/>
              </a:rPr>
              <a:t>, MG] may in Russian occupy the</a:t>
            </a:r>
            <a:endParaRPr lang="de-DE" altLang="de-CZ" sz="2800">
              <a:latin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Inhaltsplatzhalter 2">
            <a:extLst>
              <a:ext uri="{FF2B5EF4-FFF2-40B4-BE49-F238E27FC236}">
                <a16:creationId xmlns:a16="http://schemas.microsoft.com/office/drawing/2014/main" id="{55E369B3-DD88-3CAD-8E46-06114F70302E}"/>
              </a:ext>
            </a:extLst>
          </p:cNvPr>
          <p:cNvSpPr>
            <a:spLocks noGrp="1" noChangeArrowheads="1"/>
          </p:cNvSpPr>
          <p:nvPr>
            <p:ph idx="1"/>
          </p:nvPr>
        </p:nvSpPr>
        <p:spPr>
          <a:xfrm>
            <a:off x="195263" y="293688"/>
            <a:ext cx="8753475" cy="6448425"/>
          </a:xfrm>
        </p:spPr>
        <p:txBody>
          <a:bodyPr/>
          <a:lstStyle/>
          <a:p>
            <a:pPr marL="414338" indent="-414338">
              <a:buFont typeface="Arial" panose="020B0604020202020204" pitchFamily="34" charset="0"/>
              <a:buChar char="•"/>
            </a:pPr>
            <a:r>
              <a:rPr lang="en-GB" altLang="de-CZ" sz="2800">
                <a:latin typeface="Times New Roman" panose="02020603050405020304" pitchFamily="18" charset="0"/>
              </a:rPr>
              <a:t>position of an obligatory actant of the main verb, as the example </a:t>
            </a:r>
            <a:r>
              <a:rPr lang="en-GB" altLang="de-CZ" sz="2800" i="1">
                <a:latin typeface="Times New Roman" panose="02020603050405020304" pitchFamily="18" charset="0"/>
              </a:rPr>
              <a:t>проводит весь день играя </a:t>
            </a:r>
            <a:r>
              <a:rPr lang="en-GB" altLang="de-CZ" sz="2800">
                <a:latin typeface="Times New Roman" panose="02020603050405020304" pitchFamily="18" charset="0"/>
              </a:rPr>
              <a:t>shows; this is, however, a peripheral use.</a:t>
            </a:r>
            <a:r>
              <a:rPr lang="en-GB" altLang="de-DE" sz="2800">
                <a:latin typeface="Times New Roman" panose="02020603050405020304" pitchFamily="18" charset="0"/>
              </a:rPr>
              <a:t>”</a:t>
            </a:r>
            <a:endParaRPr lang="en-GB" altLang="de-CZ" sz="2800">
              <a:latin typeface="Times New Roman" panose="02020603050405020304" pitchFamily="18" charset="0"/>
            </a:endParaRPr>
          </a:p>
          <a:p>
            <a:pPr marL="414338" indent="-414338">
              <a:buFont typeface="Arial" panose="020B0604020202020204" pitchFamily="34" charset="0"/>
              <a:buChar char="•"/>
            </a:pPr>
            <a:r>
              <a:rPr lang="ru-RU" altLang="de-CZ" sz="2800">
                <a:latin typeface="Times New Roman" panose="02020603050405020304" pitchFamily="18" charset="0"/>
              </a:rPr>
              <a:t>Ср</a:t>
            </a:r>
            <a:r>
              <a:rPr lang="de-DE" altLang="de-CZ" sz="2800">
                <a:latin typeface="Times New Roman" panose="02020603050405020304" pitchFamily="18" charset="0"/>
              </a:rPr>
              <a:t>. </a:t>
            </a:r>
            <a:r>
              <a:rPr lang="ru-RU" altLang="de-CZ" sz="2800">
                <a:latin typeface="Times New Roman" panose="02020603050405020304" pitchFamily="18" charset="0"/>
              </a:rPr>
              <a:t>словарь</a:t>
            </a:r>
            <a:r>
              <a:rPr lang="de-DE" altLang="de-CZ" sz="2800">
                <a:latin typeface="Times New Roman" panose="02020603050405020304" pitchFamily="18" charset="0"/>
              </a:rPr>
              <a:t> </a:t>
            </a:r>
            <a:r>
              <a:rPr lang="ru-RU" altLang="de-CZ" sz="2800">
                <a:latin typeface="Times New Roman" panose="02020603050405020304" pitchFamily="18" charset="0"/>
              </a:rPr>
              <a:t>Ожегова</a:t>
            </a:r>
            <a:r>
              <a:rPr lang="de-DE" altLang="de-CZ" sz="2800">
                <a:latin typeface="Times New Roman" panose="02020603050405020304" pitchFamily="18" charset="0"/>
              </a:rPr>
              <a:t>: </a:t>
            </a:r>
            <a:r>
              <a:rPr lang="ru-RU" altLang="de-CZ" sz="2800">
                <a:latin typeface="Times New Roman" panose="02020603050405020304" pitchFamily="18" charset="0"/>
              </a:rPr>
              <a:t>провести</a:t>
            </a:r>
            <a:r>
              <a:rPr lang="cs-CZ" altLang="de-CZ" sz="2800">
                <a:latin typeface="Times New Roman" panose="02020603050405020304" pitchFamily="18" charset="0"/>
              </a:rPr>
              <a:t>: </a:t>
            </a:r>
            <a:r>
              <a:rPr lang="ru-RU" altLang="de-CZ" sz="2800" b="1">
                <a:latin typeface="Times New Roman" panose="02020603050405020304" pitchFamily="18" charset="0"/>
              </a:rPr>
              <a:t>8.</a:t>
            </a:r>
            <a:r>
              <a:rPr lang="ru-RU" altLang="de-CZ" sz="2800">
                <a:latin typeface="Times New Roman" panose="02020603050405020304" pitchFamily="18" charset="0"/>
              </a:rPr>
              <a:t> </a:t>
            </a:r>
            <a:r>
              <a:rPr lang="ru-RU" altLang="de-CZ" sz="2800" i="1">
                <a:latin typeface="Times New Roman" panose="02020603050405020304" pitchFamily="18" charset="0"/>
              </a:rPr>
              <a:t>что.</a:t>
            </a:r>
            <a:r>
              <a:rPr lang="ru-RU" altLang="de-CZ" sz="2800">
                <a:latin typeface="Times New Roman" panose="02020603050405020304" pitchFamily="18" charset="0"/>
              </a:rPr>
              <a:t> Прожить, пробыть где-н. или каким-н. образом. </a:t>
            </a:r>
            <a:r>
              <a:rPr lang="ru-RU" altLang="de-CZ" sz="2800" i="1">
                <a:latin typeface="Times New Roman" panose="02020603050405020304" pitchFamily="18" charset="0"/>
              </a:rPr>
              <a:t>П. месяц на даче. Весело п. праздник.</a:t>
            </a:r>
          </a:p>
          <a:p>
            <a:pPr marL="414338" indent="-414338">
              <a:buFont typeface="Arial" panose="020B0604020202020204" pitchFamily="34" charset="0"/>
              <a:buChar char="•"/>
            </a:pPr>
            <a:r>
              <a:rPr lang="ru-RU" altLang="de-CZ" sz="2800">
                <a:latin typeface="Times New Roman" panose="02020603050405020304" pitchFamily="18" charset="0"/>
              </a:rPr>
              <a:t>Но это, конечно, редкое исключение, нормально деепричастный оборот является обстоятельством (чаще всего временным, но не только), т. е. с точки зрения актантной структуры главного (спрягаемого) глагола циркумстантом.</a:t>
            </a:r>
            <a:endParaRPr lang="de-DE" altLang="de-CZ" sz="2800">
              <a:latin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Inhaltsplatzhalter 2">
            <a:extLst>
              <a:ext uri="{FF2B5EF4-FFF2-40B4-BE49-F238E27FC236}">
                <a16:creationId xmlns:a16="http://schemas.microsoft.com/office/drawing/2014/main" id="{D4E039ED-92EB-B9D0-2DBC-A609A6E6D7F9}"/>
              </a:ext>
            </a:extLst>
          </p:cNvPr>
          <p:cNvSpPr>
            <a:spLocks noGrp="1" noChangeArrowheads="1"/>
          </p:cNvSpPr>
          <p:nvPr>
            <p:ph idx="1"/>
          </p:nvPr>
        </p:nvSpPr>
        <p:spPr>
          <a:xfrm>
            <a:off x="195263" y="227013"/>
            <a:ext cx="8621712" cy="6337300"/>
          </a:xfrm>
        </p:spPr>
        <p:txBody>
          <a:bodyPr/>
          <a:lstStyle/>
          <a:p>
            <a:pPr marL="414338" indent="-414338">
              <a:buFont typeface="Arial" panose="020B0604020202020204" pitchFamily="34" charset="0"/>
              <a:buChar char="•"/>
            </a:pPr>
            <a:r>
              <a:rPr lang="ru-RU" altLang="de-CZ" sz="2800" dirty="0">
                <a:latin typeface="Times New Roman" panose="02020603050405020304" pitchFamily="18" charset="0"/>
              </a:rPr>
              <a:t>Употребление деепричастий кодификацией ограничено на случаи, где деепричастие имеет тот же субъект, как и спрягаемая форма глагола. В </a:t>
            </a:r>
            <a:r>
              <a:rPr lang="cs-CZ" altLang="de-CZ" sz="2800" dirty="0">
                <a:latin typeface="Times New Roman" panose="02020603050405020304" pitchFamily="18" charset="0"/>
              </a:rPr>
              <a:t>PMR</a:t>
            </a:r>
            <a:r>
              <a:rPr lang="ru-RU" altLang="de-CZ" sz="2800" dirty="0">
                <a:latin typeface="Times New Roman" panose="02020603050405020304" pitchFamily="18" charset="0"/>
              </a:rPr>
              <a:t>: </a:t>
            </a:r>
            <a:r>
              <a:rPr lang="cs-CZ" altLang="de-CZ" sz="2800" dirty="0">
                <a:latin typeface="Times New Roman" panose="02020603050405020304" pitchFamily="18" charset="0"/>
              </a:rPr>
              <a:t>„případy, kde je činitel hlavního i vedlejšího děje týž</a:t>
            </a:r>
            <a:r>
              <a:rPr lang="cs-CZ" altLang="de-DE" sz="2800" dirty="0">
                <a:latin typeface="Times New Roman" panose="02020603050405020304" pitchFamily="18" charset="0"/>
              </a:rPr>
              <a:t>“</a:t>
            </a:r>
            <a:r>
              <a:rPr lang="cs-CZ" altLang="de-CZ" sz="2800" dirty="0">
                <a:latin typeface="Times New Roman" panose="02020603050405020304" pitchFamily="18" charset="0"/>
              </a:rPr>
              <a:t> </a:t>
            </a:r>
            <a:endParaRPr lang="ru-RU" altLang="de-CZ" sz="2800" dirty="0">
              <a:latin typeface="Times New Roman" panose="02020603050405020304" pitchFamily="18" charset="0"/>
            </a:endParaRPr>
          </a:p>
          <a:p>
            <a:pPr marL="414338" indent="-414338">
              <a:buFont typeface="Arial" panose="020B0604020202020204" pitchFamily="34" charset="0"/>
              <a:buChar char="•"/>
            </a:pPr>
            <a:r>
              <a:rPr lang="ru-RU" altLang="de-CZ" sz="2800" dirty="0">
                <a:latin typeface="Times New Roman" panose="02020603050405020304" pitchFamily="18" charset="0"/>
              </a:rPr>
              <a:t>Однако, из этого возникают разные вопросы и проблемы: «субъект» (еще больше вызывает сомнение «</a:t>
            </a:r>
            <a:r>
              <a:rPr lang="cs-CZ" altLang="de-CZ" sz="2800" dirty="0">
                <a:latin typeface="Times New Roman" panose="02020603050405020304" pitchFamily="18" charset="0"/>
              </a:rPr>
              <a:t>činitel</a:t>
            </a:r>
            <a:r>
              <a:rPr lang="ru-RU" altLang="de-CZ" sz="2800" dirty="0">
                <a:latin typeface="Times New Roman" panose="02020603050405020304" pitchFamily="18" charset="0"/>
              </a:rPr>
              <a:t>»), это только грамматическое подлежащее в Им. п. – или это может быть и другая форма?</a:t>
            </a:r>
          </a:p>
          <a:p>
            <a:pPr marL="414338" indent="-414338">
              <a:buFont typeface="Arial" panose="020B0604020202020204" pitchFamily="34" charset="0"/>
              <a:buChar char="•"/>
            </a:pPr>
            <a:r>
              <a:rPr lang="ru-RU" altLang="de-CZ" sz="2800" dirty="0">
                <a:latin typeface="Times New Roman" panose="02020603050405020304" pitchFamily="18" charset="0"/>
              </a:rPr>
              <a:t>Чаще всего, имплицитное подлежащее деепричастия просто эксплицитное подлежащее спрягаемого глагола:</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Inhaltsplatzhalter 2">
            <a:extLst>
              <a:ext uri="{FF2B5EF4-FFF2-40B4-BE49-F238E27FC236}">
                <a16:creationId xmlns:a16="http://schemas.microsoft.com/office/drawing/2014/main" id="{F6A32FC0-0A57-0674-8CC9-2D42D7838495}"/>
              </a:ext>
            </a:extLst>
          </p:cNvPr>
          <p:cNvSpPr>
            <a:spLocks noGrp="1" noChangeArrowheads="1"/>
          </p:cNvSpPr>
          <p:nvPr>
            <p:ph idx="1"/>
          </p:nvPr>
        </p:nvSpPr>
        <p:spPr>
          <a:xfrm>
            <a:off x="195263" y="227013"/>
            <a:ext cx="8621712" cy="6337300"/>
          </a:xfrm>
        </p:spPr>
        <p:txBody>
          <a:bodyPr/>
          <a:lstStyle/>
          <a:p>
            <a:pPr marL="414338" indent="-414338">
              <a:buFont typeface="Arial" panose="020B0604020202020204" pitchFamily="34" charset="0"/>
              <a:buChar char="•"/>
            </a:pPr>
            <a:r>
              <a:rPr lang="ru-RU" altLang="de-CZ" sz="2800" i="1">
                <a:latin typeface="Times New Roman" panose="02020603050405020304" pitchFamily="18" charset="0"/>
              </a:rPr>
              <a:t>Оттолкнув меня, </a:t>
            </a:r>
            <a:r>
              <a:rPr lang="ru-RU" altLang="de-CZ" sz="2800" i="1" u="sng">
                <a:latin typeface="Times New Roman" panose="02020603050405020304" pitchFamily="18" charset="0"/>
              </a:rPr>
              <a:t>бабушка </a:t>
            </a:r>
            <a:r>
              <a:rPr lang="ru-RU" altLang="de-CZ" sz="2800" i="1">
                <a:latin typeface="Times New Roman" panose="02020603050405020304" pitchFamily="18" charset="0"/>
              </a:rPr>
              <a:t>бросилась к двери</a:t>
            </a:r>
            <a:r>
              <a:rPr lang="ru-RU" altLang="de-CZ" sz="2800">
                <a:latin typeface="Times New Roman" panose="02020603050405020304" pitchFamily="18" charset="0"/>
              </a:rPr>
              <a:t> ,</a:t>
            </a:r>
            <a:r>
              <a:rPr lang="cs-CZ" altLang="de-CZ" sz="2800">
                <a:latin typeface="Times New Roman" panose="02020603050405020304" pitchFamily="18" charset="0"/>
              </a:rPr>
              <a:t>Babička mě odstrčila a vrhla se k dveřím</a:t>
            </a:r>
            <a:r>
              <a:rPr lang="cs-CZ" altLang="de-DE" sz="2800">
                <a:latin typeface="Times New Roman" panose="02020603050405020304" pitchFamily="18" charset="0"/>
              </a:rPr>
              <a:t>‘</a:t>
            </a:r>
            <a:r>
              <a:rPr lang="cs-CZ" altLang="de-CZ" sz="2800">
                <a:latin typeface="Times New Roman" panose="02020603050405020304" pitchFamily="18" charset="0"/>
              </a:rPr>
              <a:t>, </a:t>
            </a:r>
            <a:r>
              <a:rPr lang="ru-RU" altLang="de-CZ" sz="2800" i="1">
                <a:latin typeface="Times New Roman" panose="02020603050405020304" pitchFamily="18" charset="0"/>
              </a:rPr>
              <a:t>Где</a:t>
            </a:r>
            <a:r>
              <a:rPr lang="sk-SK" altLang="de-CZ" sz="2800" i="1">
                <a:latin typeface="Times New Roman" panose="02020603050405020304" pitchFamily="18" charset="0"/>
              </a:rPr>
              <a:t>-</a:t>
            </a:r>
            <a:r>
              <a:rPr lang="ru-RU" altLang="de-CZ" sz="2800" i="1">
                <a:latin typeface="Times New Roman" panose="02020603050405020304" pitchFamily="18" charset="0"/>
              </a:rPr>
              <a:t>то, будто жалуясь, завывал </a:t>
            </a:r>
            <a:r>
              <a:rPr lang="ru-RU" altLang="de-CZ" sz="2800" i="1" u="sng">
                <a:latin typeface="Times New Roman" panose="02020603050405020304" pitchFamily="18" charset="0"/>
              </a:rPr>
              <a:t>паровоз</a:t>
            </a:r>
            <a:r>
              <a:rPr lang="ru-RU" altLang="de-CZ" sz="2800">
                <a:latin typeface="Times New Roman" panose="02020603050405020304" pitchFamily="18" charset="0"/>
              </a:rPr>
              <a:t> ,</a:t>
            </a:r>
            <a:r>
              <a:rPr lang="cs-CZ" altLang="de-CZ" sz="2800">
                <a:latin typeface="Times New Roman" panose="02020603050405020304" pitchFamily="18" charset="0"/>
              </a:rPr>
              <a:t>Kdesi, jako by žalovala, kvílela lokomotiva</a:t>
            </a:r>
            <a:r>
              <a:rPr lang="cs-CZ" altLang="de-DE" sz="2800">
                <a:latin typeface="Times New Roman" panose="02020603050405020304" pitchFamily="18" charset="0"/>
              </a:rPr>
              <a:t>‘</a:t>
            </a:r>
            <a:r>
              <a:rPr lang="cs-CZ" altLang="de-CZ" sz="2800">
                <a:latin typeface="Times New Roman" panose="02020603050405020304" pitchFamily="18" charset="0"/>
              </a:rPr>
              <a:t>, </a:t>
            </a:r>
            <a:r>
              <a:rPr lang="ru-RU" altLang="de-CZ" sz="2800" i="1">
                <a:latin typeface="Times New Roman" panose="02020603050405020304" pitchFamily="18" charset="0"/>
              </a:rPr>
              <a:t>И, не простившись, пошел к машине</a:t>
            </a:r>
            <a:r>
              <a:rPr lang="ru-RU" altLang="de-CZ" sz="2800">
                <a:latin typeface="Times New Roman" panose="02020603050405020304" pitchFamily="18" charset="0"/>
              </a:rPr>
              <a:t> ,</a:t>
            </a:r>
            <a:r>
              <a:rPr lang="cs-CZ" altLang="de-CZ" sz="2800">
                <a:latin typeface="Times New Roman" panose="02020603050405020304" pitchFamily="18" charset="0"/>
              </a:rPr>
              <a:t>A bez rozloučení zamířil k autu</a:t>
            </a:r>
            <a:r>
              <a:rPr lang="cs-CZ" altLang="de-DE" sz="2800">
                <a:latin typeface="Times New Roman" panose="02020603050405020304" pitchFamily="18" charset="0"/>
              </a:rPr>
              <a:t>‘</a:t>
            </a:r>
            <a:r>
              <a:rPr lang="ru-RU" altLang="de-DE" sz="2800">
                <a:latin typeface="Times New Roman" panose="02020603050405020304" pitchFamily="18" charset="0"/>
              </a:rPr>
              <a:t> (нулевое подлежащее)</a:t>
            </a:r>
            <a:endParaRPr lang="de-DE" altLang="ja-JP" sz="2800">
              <a:latin typeface="Times New Roman" panose="02020603050405020304" pitchFamily="18" charset="0"/>
            </a:endParaRPr>
          </a:p>
          <a:p>
            <a:pPr marL="414338" indent="-414338">
              <a:buFont typeface="Arial" panose="020B0604020202020204" pitchFamily="34" charset="0"/>
              <a:buChar char="•"/>
            </a:pPr>
            <a:r>
              <a:rPr lang="ru-RU" altLang="de-CZ" sz="2800">
                <a:latin typeface="Times New Roman" panose="02020603050405020304" pitchFamily="18" charset="0"/>
              </a:rPr>
              <a:t>Иногда, однако, имплицируемый субъект деепричастия не является подлежащим синтаксически доминирующего спрягаемого глагола.</a:t>
            </a:r>
          </a:p>
          <a:p>
            <a:pPr marL="414338" indent="-414338">
              <a:buFont typeface="Arial" panose="020B0604020202020204" pitchFamily="34" charset="0"/>
              <a:buChar char="•"/>
            </a:pPr>
            <a:r>
              <a:rPr lang="ru-RU" altLang="de-CZ" sz="2800">
                <a:latin typeface="Times New Roman" panose="02020603050405020304" pitchFamily="18" charset="0"/>
              </a:rPr>
              <a:t>Можно отличать разные ситуации:</a:t>
            </a:r>
          </a:p>
        </p:txBody>
      </p:sp>
    </p:spTree>
  </p:cSld>
  <p:clrMapOvr>
    <a:masterClrMapping/>
  </p:clrMapOvr>
</p:sld>
</file>

<file path=ppt/theme/theme1.xml><?xml version="1.0" encoding="utf-8"?>
<a:theme xmlns:a="http://schemas.openxmlformats.org/drawingml/2006/main" name="Office-Design">
  <a:themeElements>
    <a:clrScheme name="Office-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Design">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solidFill>
              <a:schemeClr val="bg1"/>
            </a:solidFill>
            <a:effectLst/>
            <a:latin typeface="Arial" charset="0"/>
            <a:ea typeface="ＭＳ Ｐゴシック"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solidFill>
              <a:schemeClr val="bg1"/>
            </a:solidFill>
            <a:effectLst/>
            <a:latin typeface="Arial" charset="0"/>
            <a:ea typeface="ＭＳ Ｐゴシック" charset="0"/>
            <a:cs typeface="Arial" charset="0"/>
          </a:defRPr>
        </a:defPPr>
      </a:lstStyle>
    </a:lnDef>
  </a:objectDefaults>
  <a:extraClrSchemeLst>
    <a:extraClrScheme>
      <a:clrScheme name="Office-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4368</Words>
  <Application>Microsoft Macintosh PowerPoint</Application>
  <PresentationFormat>Bildschirmpräsentation (4:3)</PresentationFormat>
  <Paragraphs>154</Paragraphs>
  <Slides>52</Slides>
  <Notes>24</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52</vt:i4>
      </vt:variant>
    </vt:vector>
  </HeadingPairs>
  <TitlesOfParts>
    <vt:vector size="56" baseType="lpstr">
      <vt:lpstr>Arial</vt:lpstr>
      <vt:lpstr>Times New Roman</vt:lpstr>
      <vt:lpstr>Wingdings</vt:lpstr>
      <vt:lpstr>Office-Design</vt:lpstr>
      <vt:lpstr>Актуальные аспекты развития современного русского языка II</vt:lpstr>
      <vt:lpstr>Синтаксис II: Второстепенные предикации и их выражение инфинитными формами глагола I: деепричастия и причастия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Aufbruch und Konsolidierung, Konvergenz und Divergenz: Die slavischen Sprachen im 19. Jahrhundert</dc:title>
  <dc:creator>Markus Giger</dc:creator>
  <cp:lastModifiedBy>Markus Giger</cp:lastModifiedBy>
  <cp:revision>3360</cp:revision>
  <cp:lastPrinted>1601-01-01T00:00:00Z</cp:lastPrinted>
  <dcterms:created xsi:type="dcterms:W3CDTF">2010-03-17T05:32:37Z</dcterms:created>
  <dcterms:modified xsi:type="dcterms:W3CDTF">2024-03-24T16:24:22Z</dcterms:modified>
</cp:coreProperties>
</file>