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5F4DB-DCBE-450C-8AB1-95467A82E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Jan Drda: němá Barikáda (1946)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863D82-3C51-46E6-84D7-06D98FFE09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Ideologizovaný obraz války</a:t>
            </a:r>
          </a:p>
        </p:txBody>
      </p:sp>
    </p:spTree>
    <p:extLst>
      <p:ext uri="{BB962C8B-B14F-4D97-AF65-F5344CB8AC3E}">
        <p14:creationId xmlns:p14="http://schemas.microsoft.com/office/powerpoint/2010/main" val="245534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ACAC7-6F9E-4806-9B5A-3E06AED98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9" y="0"/>
            <a:ext cx="11367082" cy="906012"/>
          </a:xfrm>
        </p:spPr>
        <p:txBody>
          <a:bodyPr>
            <a:normAutofit fontScale="90000"/>
          </a:bodyPr>
          <a:lstStyle/>
          <a:p>
            <a:r>
              <a:rPr lang="cs-CZ" dirty="0"/>
              <a:t>Joseph </a:t>
            </a:r>
            <a:r>
              <a:rPr lang="cs-CZ" dirty="0" err="1"/>
              <a:t>Capmbell</a:t>
            </a:r>
            <a:r>
              <a:rPr lang="cs-CZ" dirty="0"/>
              <a:t>: Tisíc tváří hrdiny (1949) – </a:t>
            </a:r>
            <a:r>
              <a:rPr lang="cs-CZ" dirty="0" err="1"/>
              <a:t>monomýtus</a:t>
            </a:r>
            <a:r>
              <a:rPr lang="cs-CZ" dirty="0"/>
              <a:t>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1708D6A-D2B5-45D5-82E9-437810929C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69" y="1940000"/>
            <a:ext cx="6056851" cy="467589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69D131B-4415-4CCF-9FF3-492412309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360" y="2613573"/>
            <a:ext cx="5108891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2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C341DBB-75EB-4778-898A-6C681E254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11061"/>
            <a:ext cx="7729728" cy="872455"/>
          </a:xfrm>
        </p:spPr>
        <p:txBody>
          <a:bodyPr>
            <a:normAutofit fontScale="90000"/>
          </a:bodyPr>
          <a:lstStyle/>
          <a:p>
            <a:r>
              <a:rPr lang="cs-CZ" dirty="0"/>
              <a:t>Typologie obrazů války v poválečné české próze let 1946 – 1948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F861D1-B8B4-4EFD-86C5-1ABFCE247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170" y="1853967"/>
            <a:ext cx="4320329" cy="4664279"/>
          </a:xfrm>
        </p:spPr>
        <p:txBody>
          <a:bodyPr/>
          <a:lstStyle/>
          <a:p>
            <a:r>
              <a:rPr lang="cs-CZ" dirty="0"/>
              <a:t>A) Publikované deníkové záznamy:</a:t>
            </a:r>
          </a:p>
          <a:p>
            <a:r>
              <a:rPr lang="cs-CZ" dirty="0"/>
              <a:t>Lev </a:t>
            </a:r>
            <a:r>
              <a:rPr lang="cs-CZ" dirty="0" err="1"/>
              <a:t>Sychrava</a:t>
            </a:r>
            <a:r>
              <a:rPr lang="cs-CZ" dirty="0"/>
              <a:t>: Záznamy z Buchenwaldu (45)</a:t>
            </a:r>
          </a:p>
          <a:p>
            <a:r>
              <a:rPr lang="cs-CZ" dirty="0"/>
              <a:t>Julius Fučík: Reportáž psaní na oprátce (45)</a:t>
            </a:r>
          </a:p>
          <a:p>
            <a:endParaRPr lang="cs-CZ" dirty="0"/>
          </a:p>
          <a:p>
            <a:r>
              <a:rPr lang="cs-CZ" dirty="0"/>
              <a:t>B) Reportáže a reportážní prózy:</a:t>
            </a:r>
          </a:p>
          <a:p>
            <a:r>
              <a:rPr lang="cs-CZ" dirty="0"/>
              <a:t>Ota Kraus, Erik Schön: Továrna na smrt (46)</a:t>
            </a:r>
          </a:p>
          <a:p>
            <a:r>
              <a:rPr lang="cs-CZ" dirty="0"/>
              <a:t>Jiří Mucha: Oheň proti ohni (47)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FF0835-D362-4515-9AD7-885EBF093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0899" y="1853967"/>
            <a:ext cx="5998129" cy="3886059"/>
          </a:xfrm>
        </p:spPr>
        <p:txBody>
          <a:bodyPr/>
          <a:lstStyle/>
          <a:p>
            <a:r>
              <a:rPr lang="cs-CZ" dirty="0"/>
              <a:t>C) Zcela fikční (románové, povídkové) reprezentace války:</a:t>
            </a:r>
          </a:p>
          <a:p>
            <a:r>
              <a:rPr lang="cs-CZ" dirty="0"/>
              <a:t>Marie Pujmanová: Hra s ohněm (48), Život proti smrti (52)</a:t>
            </a:r>
          </a:p>
          <a:p>
            <a:r>
              <a:rPr lang="cs-CZ" dirty="0"/>
              <a:t>Jiří Marek: Muži jdou v tmě (46)</a:t>
            </a:r>
          </a:p>
          <a:p>
            <a:r>
              <a:rPr lang="cs-CZ" dirty="0"/>
              <a:t>Milan </a:t>
            </a:r>
            <a:r>
              <a:rPr lang="cs-CZ" dirty="0" err="1"/>
              <a:t>Jariš</a:t>
            </a:r>
            <a:r>
              <a:rPr lang="cs-CZ" dirty="0"/>
              <a:t>: Oni přijdou (48)</a:t>
            </a:r>
          </a:p>
          <a:p>
            <a:endParaRPr lang="cs-CZ" dirty="0"/>
          </a:p>
          <a:p>
            <a:r>
              <a:rPr lang="cs-CZ" dirty="0"/>
              <a:t>Egon </a:t>
            </a:r>
            <a:r>
              <a:rPr lang="cs-CZ" dirty="0" err="1"/>
              <a:t>Hostovský</a:t>
            </a:r>
            <a:r>
              <a:rPr lang="cs-CZ" dirty="0"/>
              <a:t>: Listy z vyhnanství (41; 46), Úkryt (43; 46)</a:t>
            </a:r>
          </a:p>
          <a:p>
            <a:r>
              <a:rPr lang="cs-CZ" dirty="0"/>
              <a:t>Jiří Mucha: Spálená setba (48)</a:t>
            </a:r>
          </a:p>
          <a:p>
            <a:r>
              <a:rPr lang="cs-CZ" dirty="0"/>
              <a:t>Jiří </a:t>
            </a:r>
            <a:r>
              <a:rPr lang="cs-CZ" dirty="0" err="1"/>
              <a:t>Weil</a:t>
            </a:r>
            <a:r>
              <a:rPr lang="cs-CZ" dirty="0"/>
              <a:t>: Život s hvězdou (49)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50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43D9E-7A80-4987-9A3D-11A8E76E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8782"/>
            <a:ext cx="7729728" cy="1124124"/>
          </a:xfrm>
        </p:spPr>
        <p:txBody>
          <a:bodyPr>
            <a:normAutofit fontScale="90000"/>
          </a:bodyPr>
          <a:lstStyle/>
          <a:p>
            <a:r>
              <a:rPr lang="cs-CZ" dirty="0"/>
              <a:t>Jan Drda: Němá barikáda – souhrnná charakterizace povídek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CCE6F-73E8-4BE0-B1E1-C1E5B9ED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4558" y="1845578"/>
            <a:ext cx="5669125" cy="3894448"/>
          </a:xfrm>
        </p:spPr>
        <p:txBody>
          <a:bodyPr/>
          <a:lstStyle/>
          <a:p>
            <a:r>
              <a:rPr lang="cs-CZ" dirty="0"/>
              <a:t>11 povídek, komponovaných do sbírky chronologicky podle doby, v níž se během války/okupace odehrávají</a:t>
            </a:r>
          </a:p>
          <a:p>
            <a:r>
              <a:rPr lang="cs-CZ" dirty="0"/>
              <a:t>Rozdílné příběhy x totožné ideové vyznění: Každá povídka znovu a znovu potvrzuje hodnotová schémata, připisovaná jednotlivým aktérům a událostem</a:t>
            </a:r>
          </a:p>
          <a:p>
            <a:r>
              <a:rPr lang="cs-CZ" dirty="0"/>
              <a:t>Princip typizace: jednotlivci jsou představiteli či ztělesněním obecného rysu: Češi tak vůbec, Němci tak vůbec, hrdinové proletářského původu, hrdinové z řad inteligence atp.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6F3DE5-D462-42A9-8D34-E5D7A4A24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845579"/>
            <a:ext cx="5669125" cy="3894448"/>
          </a:xfrm>
        </p:spPr>
        <p:txBody>
          <a:bodyPr/>
          <a:lstStyle/>
          <a:p>
            <a:r>
              <a:rPr lang="cs-CZ" dirty="0"/>
              <a:t>Napínavé, dobrodružné dějové schéma: příběhy na hraně mezi životem a smrtí</a:t>
            </a:r>
          </a:p>
          <a:p>
            <a:r>
              <a:rPr lang="cs-CZ" dirty="0"/>
              <a:t>Odkazování k dobovým reáliím: povídky „nasávají energii“ z faktu, že zkušenost s válkou je výraznou a důležitou součástí individuální i společenské paměti</a:t>
            </a:r>
          </a:p>
          <a:p>
            <a:r>
              <a:rPr lang="cs-CZ" dirty="0"/>
              <a:t>Jádrem dějové linie je ve většině povídek princip iniciace: nehrdinská postava se tlakem okolností stává hrdinou; pochopí, že daný úděl musí přijmout – že nejedná jen za sebe, ale reprezentuje národ/třídu apod.</a:t>
            </a:r>
          </a:p>
          <a:p>
            <a:r>
              <a:rPr lang="cs-CZ" dirty="0"/>
              <a:t>Pro iniciační přerod hraje klíčovou roli iniciátor: zkušený a zasvěcený matador, pod jehož vlivem a dozorem se ne-hrdina stává hrdinou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79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68657-31E5-4A30-9A09-85ECE273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5944"/>
            <a:ext cx="7729728" cy="1222310"/>
          </a:xfrm>
        </p:spPr>
        <p:txBody>
          <a:bodyPr/>
          <a:lstStyle/>
          <a:p>
            <a:r>
              <a:rPr lang="cs-CZ" dirty="0"/>
              <a:t>Češství jako kontinuita dobré tradice</a:t>
            </a:r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DD8538E9-9C48-4D45-9243-67E5EAC5AB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42392" y="1569527"/>
            <a:ext cx="4141212" cy="4700398"/>
          </a:xfr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59F779-1E85-428F-A059-2284C406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866122"/>
            <a:ext cx="5660852" cy="3873904"/>
          </a:xfrm>
        </p:spPr>
        <p:txBody>
          <a:bodyPr/>
          <a:lstStyle/>
          <a:p>
            <a:r>
              <a:rPr lang="cs-CZ" dirty="0"/>
              <a:t>Nalevo – povídka Včelař:  Vesnický inteligent, který si čte Palackého</a:t>
            </a:r>
          </a:p>
          <a:p>
            <a:r>
              <a:rPr lang="cs-CZ" dirty="0"/>
              <a:t>Další příklady:</a:t>
            </a:r>
          </a:p>
          <a:p>
            <a:r>
              <a:rPr lang="cs-CZ" dirty="0"/>
              <a:t>„aktovku věčně </a:t>
            </a:r>
            <a:r>
              <a:rPr lang="cs-CZ" dirty="0" err="1"/>
              <a:t>zatěžklou</a:t>
            </a:r>
            <a:r>
              <a:rPr lang="cs-CZ" dirty="0"/>
              <a:t> klasiky“ (Vyšší princip)</a:t>
            </a:r>
          </a:p>
          <a:p>
            <a:r>
              <a:rPr lang="cs-CZ" dirty="0"/>
              <a:t>„S hlediska vyššího principu mravního… vám mohu říci jenom jedno: vražda na tyranu není zločinem (…) Také já… schvaluji atentát na </a:t>
            </a:r>
            <a:r>
              <a:rPr lang="cs-CZ" dirty="0" err="1"/>
              <a:t>Heyricha</a:t>
            </a:r>
            <a:r>
              <a:rPr lang="cs-CZ" dirty="0"/>
              <a:t>!“ (Vyšší princip)</a:t>
            </a:r>
          </a:p>
        </p:txBody>
      </p:sp>
    </p:spTree>
    <p:extLst>
      <p:ext uri="{BB962C8B-B14F-4D97-AF65-F5344CB8AC3E}">
        <p14:creationId xmlns:p14="http://schemas.microsoft.com/office/powerpoint/2010/main" val="1266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4C3A6-6AF7-430A-A08C-5D3D5C08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2596"/>
            <a:ext cx="7729728" cy="802433"/>
          </a:xfrm>
        </p:spPr>
        <p:txBody>
          <a:bodyPr/>
          <a:lstStyle/>
          <a:p>
            <a:r>
              <a:rPr lang="cs-CZ" dirty="0"/>
              <a:t>mechanismus iniciace</a:t>
            </a:r>
          </a:p>
        </p:txBody>
      </p:sp>
      <p:pic>
        <p:nvPicPr>
          <p:cNvPr id="13" name="Zástupný obsah 12" descr="Obsah obrázku text, noviny&#10;&#10;Popis byl vytvořen automaticky">
            <a:extLst>
              <a:ext uri="{FF2B5EF4-FFF2-40B4-BE49-F238E27FC236}">
                <a16:creationId xmlns:a16="http://schemas.microsoft.com/office/drawing/2014/main" id="{1C6710C0-F1A3-431C-9BBB-8B6B70376B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404" y="1333925"/>
            <a:ext cx="7809723" cy="5502786"/>
          </a:xfrm>
        </p:spPr>
      </p:pic>
    </p:spTree>
    <p:extLst>
      <p:ext uri="{BB962C8B-B14F-4D97-AF65-F5344CB8AC3E}">
        <p14:creationId xmlns:p14="http://schemas.microsoft.com/office/powerpoint/2010/main" val="416183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E3E616C-D0A6-43DD-8F01-18DE7F17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8580"/>
            <a:ext cx="7729728" cy="819394"/>
          </a:xfrm>
        </p:spPr>
        <p:txBody>
          <a:bodyPr/>
          <a:lstStyle/>
          <a:p>
            <a:r>
              <a:rPr lang="cs-CZ" dirty="0"/>
              <a:t>Iniciace – Hlídač dynamitu –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pic>
        <p:nvPicPr>
          <p:cNvPr id="8" name="Zástupný obsah 7" descr="Obsah obrázku text&#10;&#10;Popis byl vytvořen automaticky">
            <a:extLst>
              <a:ext uri="{FF2B5EF4-FFF2-40B4-BE49-F238E27FC236}">
                <a16:creationId xmlns:a16="http://schemas.microsoft.com/office/drawing/2014/main" id="{444CD4D9-6B8D-47A3-B03A-5E80906244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93556" y="1291986"/>
            <a:ext cx="3914310" cy="5566013"/>
          </a:xfrm>
        </p:spPr>
      </p:pic>
      <p:pic>
        <p:nvPicPr>
          <p:cNvPr id="10" name="Zástupný obsah 9" descr="Obsah obrázku text&#10;&#10;Popis byl vytvořen automaticky">
            <a:extLst>
              <a:ext uri="{FF2B5EF4-FFF2-40B4-BE49-F238E27FC236}">
                <a16:creationId xmlns:a16="http://schemas.microsoft.com/office/drawing/2014/main" id="{1A14624F-AB47-4B80-B9AC-E34074087F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0646" y="1291986"/>
            <a:ext cx="3643929" cy="3101975"/>
          </a:xfrm>
        </p:spPr>
      </p:pic>
      <p:pic>
        <p:nvPicPr>
          <p:cNvPr id="12" name="Obrázek 11" descr="Obsah obrázku text&#10;&#10;Popis byl vytvořen automaticky">
            <a:extLst>
              <a:ext uri="{FF2B5EF4-FFF2-40B4-BE49-F238E27FC236}">
                <a16:creationId xmlns:a16="http://schemas.microsoft.com/office/drawing/2014/main" id="{30A5B685-8B01-419D-B717-3560A84AF5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6635" y="1291986"/>
            <a:ext cx="3645365" cy="463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6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97F73-1B80-4395-BF17-EC399411C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8580"/>
            <a:ext cx="7729728" cy="979714"/>
          </a:xfrm>
        </p:spPr>
        <p:txBody>
          <a:bodyPr/>
          <a:lstStyle/>
          <a:p>
            <a:r>
              <a:rPr lang="cs-CZ" dirty="0"/>
              <a:t>Iniciace – Pancéřová pěst</a:t>
            </a:r>
          </a:p>
        </p:txBody>
      </p:sp>
      <p:pic>
        <p:nvPicPr>
          <p:cNvPr id="7" name="Zástupný obsah 6" descr="Obsah obrázku text, noviny, snímek obrazovky&#10;&#10;Popis byl vytvořen automaticky">
            <a:extLst>
              <a:ext uri="{FF2B5EF4-FFF2-40B4-BE49-F238E27FC236}">
                <a16:creationId xmlns:a16="http://schemas.microsoft.com/office/drawing/2014/main" id="{FA5A95FF-EA77-494F-BF45-2861F532DD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702" y="1425902"/>
            <a:ext cx="7729728" cy="5432098"/>
          </a:xfrm>
        </p:spPr>
      </p:pic>
    </p:spTree>
    <p:extLst>
      <p:ext uri="{BB962C8B-B14F-4D97-AF65-F5344CB8AC3E}">
        <p14:creationId xmlns:p14="http://schemas.microsoft.com/office/powerpoint/2010/main" val="3486189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D9420-A6FF-40D3-B318-D9BA3B91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1257"/>
            <a:ext cx="7729728" cy="923731"/>
          </a:xfrm>
        </p:spPr>
        <p:txBody>
          <a:bodyPr/>
          <a:lstStyle/>
          <a:p>
            <a:r>
              <a:rPr lang="cs-CZ" dirty="0"/>
              <a:t>Iniciace – Pancéřová pěst II</a:t>
            </a:r>
          </a:p>
        </p:txBody>
      </p:sp>
      <p:pic>
        <p:nvPicPr>
          <p:cNvPr id="5" name="Zástupný obsah 4" descr="Obsah obrázku text, noviny&#10;&#10;Popis byl vytvořen automaticky">
            <a:extLst>
              <a:ext uri="{FF2B5EF4-FFF2-40B4-BE49-F238E27FC236}">
                <a16:creationId xmlns:a16="http://schemas.microsoft.com/office/drawing/2014/main" id="{35CB61F4-EED8-4840-866F-3C0553138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2816" y="1396212"/>
            <a:ext cx="8313576" cy="5371385"/>
          </a:xfrm>
        </p:spPr>
      </p:pic>
    </p:spTree>
    <p:extLst>
      <p:ext uri="{BB962C8B-B14F-4D97-AF65-F5344CB8AC3E}">
        <p14:creationId xmlns:p14="http://schemas.microsoft.com/office/powerpoint/2010/main" val="249499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9A83E-A399-4DDD-9981-94A89C472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3935"/>
            <a:ext cx="7729728" cy="893665"/>
          </a:xfrm>
        </p:spPr>
        <p:txBody>
          <a:bodyPr/>
          <a:lstStyle/>
          <a:p>
            <a:r>
              <a:rPr lang="cs-CZ" dirty="0"/>
              <a:t>Iniciace – Pancéřová pěst III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748DBFD3-071D-48AE-8BC1-3FFEA129E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478" y="1196899"/>
            <a:ext cx="7921689" cy="5507177"/>
          </a:xfrm>
        </p:spPr>
      </p:pic>
    </p:spTree>
    <p:extLst>
      <p:ext uri="{BB962C8B-B14F-4D97-AF65-F5344CB8AC3E}">
        <p14:creationId xmlns:p14="http://schemas.microsoft.com/office/powerpoint/2010/main" val="209951010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154</TotalTime>
  <Words>426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Balík</vt:lpstr>
      <vt:lpstr>Jan Drda: němá Barikáda (1946)</vt:lpstr>
      <vt:lpstr>Typologie obrazů války v poválečné české próze let 1946 – 1948 </vt:lpstr>
      <vt:lpstr>Jan Drda: Němá barikáda – souhrnná charakterizace povídek</vt:lpstr>
      <vt:lpstr>Češství jako kontinuita dobré tradice</vt:lpstr>
      <vt:lpstr>mechanismus iniciace</vt:lpstr>
      <vt:lpstr>Iniciace – Hlídač dynamitu – pokr.</vt:lpstr>
      <vt:lpstr>Iniciace – Pancéřová pěst</vt:lpstr>
      <vt:lpstr>Iniciace – Pancéřová pěst II</vt:lpstr>
      <vt:lpstr>Iniciace – Pancéřová pěst III</vt:lpstr>
      <vt:lpstr>Joseph Capmbell: Tisíc tváří hrdiny (1949) – monomýtus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Drda: němá Barikáda (1946)</dc:title>
  <dc:creator>Bílek, Petr</dc:creator>
  <cp:lastModifiedBy>Bílek, Petr</cp:lastModifiedBy>
  <cp:revision>10</cp:revision>
  <cp:lastPrinted>2021-10-25T12:58:44Z</cp:lastPrinted>
  <dcterms:created xsi:type="dcterms:W3CDTF">2020-12-04T10:51:50Z</dcterms:created>
  <dcterms:modified xsi:type="dcterms:W3CDTF">2021-10-25T13:09:36Z</dcterms:modified>
</cp:coreProperties>
</file>