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63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9"/>
    <p:restoredTop sz="95064"/>
  </p:normalViewPr>
  <p:slideViewPr>
    <p:cSldViewPr snapToGrid="0" snapToObjects="1">
      <p:cViewPr varScale="1">
        <p:scale>
          <a:sx n="93" d="100"/>
          <a:sy n="93" d="100"/>
        </p:scale>
        <p:origin x="23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569" y="2595282"/>
            <a:ext cx="9764862" cy="2191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5000" b="1" dirty="0"/>
              <a:t>Fyzická příprava vojsk (8) </a:t>
            </a:r>
            <a:br>
              <a:rPr lang="cs-CZ" sz="5000" b="1" dirty="0"/>
            </a:br>
            <a:r>
              <a:rPr lang="cs-CZ" sz="5000" b="1" dirty="0"/>
              <a:t>Testování Energetických systémů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95325"/>
            <a:ext cx="10013576" cy="5467349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cs-CZ" sz="3200" b="1" dirty="0"/>
              <a:t>Cíl: </a:t>
            </a:r>
            <a:r>
              <a:rPr lang="cs-CZ" sz="3200" dirty="0"/>
              <a:t>Poskytnout studentům základní informace o možnostech testování energetických systému ve sportovním tréninku</a:t>
            </a:r>
          </a:p>
          <a:p>
            <a:pPr algn="just">
              <a:lnSpc>
                <a:spcPct val="110000"/>
              </a:lnSpc>
            </a:pPr>
            <a:r>
              <a:rPr lang="cs-CZ" sz="3200" b="1" dirty="0"/>
              <a:t>Průběh: </a:t>
            </a:r>
            <a:r>
              <a:rPr lang="cs-CZ" sz="3200" dirty="0"/>
              <a:t>Praktické seznámení studentů s možnostmi testování energetických systémů ve sportovním tréninku</a:t>
            </a:r>
          </a:p>
          <a:p>
            <a:pPr algn="just">
              <a:lnSpc>
                <a:spcPct val="110000"/>
              </a:lnSpc>
            </a:pPr>
            <a:r>
              <a:rPr lang="cs-CZ" sz="3200" b="1" dirty="0"/>
              <a:t>Klíčová slova: </a:t>
            </a:r>
            <a:r>
              <a:rPr lang="cs-CZ" sz="3200" dirty="0"/>
              <a:t>testování, silový trénink, diagnostika, vytrvalost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80CFD775-E5D0-CC4F-B67A-2DB7F709C249}"/>
              </a:ext>
            </a:extLst>
          </p:cNvPr>
          <p:cNvSpPr txBox="1"/>
          <p:nvPr/>
        </p:nvSpPr>
        <p:spPr>
          <a:xfrm>
            <a:off x="1126191" y="428178"/>
            <a:ext cx="1057275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3200" b="1" dirty="0"/>
              <a:t>Energetické systémy vytrvalostního výkonu</a:t>
            </a:r>
          </a:p>
          <a:p>
            <a:pPr algn="just"/>
            <a:endParaRPr lang="cs-CZ" sz="3200" b="1" dirty="0"/>
          </a:p>
          <a:p>
            <a:pPr algn="just"/>
            <a:r>
              <a:rPr lang="cs-CZ" sz="3200" dirty="0"/>
              <a:t>Vytrvalostní výkon je proces dlouhodobých statických nebo dynamických kontrakcí různých svalů, což vyžaduje dokonalý přenos nervových signálů z motorické oblasti mozkové kůry (CNS) do svalů, které je třeba zásobit velkým množstvím energie. Během vytrvalostních aktivit je do různé míry využíván </a:t>
            </a:r>
            <a:r>
              <a:rPr lang="cs-CZ" sz="3200" b="1" dirty="0"/>
              <a:t>aerobní i anaerobní energetický systém </a:t>
            </a:r>
            <a:r>
              <a:rPr lang="cs-CZ" sz="3200" dirty="0"/>
              <a:t>(podle druhu sportu). Čím je délka zatížení blíže dvěma minutám, tím méně přispívá aerobní metabolismus k celkovému výkonu, a čím větší je délka trvání, tím významnější je úloha aerobního sytému.</a:t>
            </a:r>
          </a:p>
        </p:txBody>
      </p:sp>
    </p:spTree>
    <p:extLst>
      <p:ext uri="{BB962C8B-B14F-4D97-AF65-F5344CB8AC3E}">
        <p14:creationId xmlns:p14="http://schemas.microsoft.com/office/powerpoint/2010/main" val="349343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8736762-D457-534E-8317-70B867928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274035"/>
              </p:ext>
            </p:extLst>
          </p:nvPr>
        </p:nvGraphicFramePr>
        <p:xfrm>
          <a:off x="1614874" y="1132172"/>
          <a:ext cx="9580816" cy="459365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95204">
                  <a:extLst>
                    <a:ext uri="{9D8B030D-6E8A-4147-A177-3AD203B41FA5}">
                      <a16:colId xmlns:a16="http://schemas.microsoft.com/office/drawing/2014/main" val="3942421597"/>
                    </a:ext>
                  </a:extLst>
                </a:gridCol>
                <a:gridCol w="2395204">
                  <a:extLst>
                    <a:ext uri="{9D8B030D-6E8A-4147-A177-3AD203B41FA5}">
                      <a16:colId xmlns:a16="http://schemas.microsoft.com/office/drawing/2014/main" val="3932028500"/>
                    </a:ext>
                  </a:extLst>
                </a:gridCol>
                <a:gridCol w="2395204">
                  <a:extLst>
                    <a:ext uri="{9D8B030D-6E8A-4147-A177-3AD203B41FA5}">
                      <a16:colId xmlns:a16="http://schemas.microsoft.com/office/drawing/2014/main" val="1767259854"/>
                    </a:ext>
                  </a:extLst>
                </a:gridCol>
                <a:gridCol w="2395204">
                  <a:extLst>
                    <a:ext uri="{9D8B030D-6E8A-4147-A177-3AD203B41FA5}">
                      <a16:colId xmlns:a16="http://schemas.microsoft.com/office/drawing/2014/main" val="3701934376"/>
                    </a:ext>
                  </a:extLst>
                </a:gridCol>
              </a:tblGrid>
              <a:tr h="463833">
                <a:tc>
                  <a:txBody>
                    <a:bodyPr/>
                    <a:lstStyle/>
                    <a:p>
                      <a:r>
                        <a:rPr lang="cs-CZ" sz="2400" b="1">
                          <a:effectLst/>
                        </a:rPr>
                        <a:t>Délka trvání</a:t>
                      </a:r>
                    </a:p>
                  </a:txBody>
                  <a:tcPr marL="95048" marR="95048" marT="95048" marB="95048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effectLst/>
                        </a:rPr>
                        <a:t>ATP-CP</a:t>
                      </a:r>
                    </a:p>
                  </a:txBody>
                  <a:tcPr marL="95048" marR="95048" marT="95048" marB="95048"/>
                </a:tc>
                <a:tc>
                  <a:txBody>
                    <a:bodyPr/>
                    <a:lstStyle/>
                    <a:p>
                      <a:r>
                        <a:rPr lang="cs-CZ" sz="2400" b="1">
                          <a:effectLst/>
                        </a:rPr>
                        <a:t>LA</a:t>
                      </a:r>
                    </a:p>
                  </a:txBody>
                  <a:tcPr marL="95048" marR="95048" marT="95048" marB="95048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effectLst/>
                        </a:rPr>
                        <a:t>O</a:t>
                      </a:r>
                      <a:r>
                        <a:rPr lang="cs-CZ" sz="2400" b="1" baseline="-25000" dirty="0">
                          <a:effectLst/>
                        </a:rPr>
                        <a:t>2</a:t>
                      </a:r>
                      <a:endParaRPr lang="cs-CZ" sz="2400" b="1" dirty="0">
                        <a:effectLst/>
                      </a:endParaRPr>
                    </a:p>
                  </a:txBody>
                  <a:tcPr marL="95048" marR="95048" marT="95048" marB="95048"/>
                </a:tc>
                <a:extLst>
                  <a:ext uri="{0D108BD9-81ED-4DB2-BD59-A6C34878D82A}">
                    <a16:rowId xmlns:a16="http://schemas.microsoft.com/office/drawing/2014/main" val="2304998357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5 s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85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10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5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578709811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10 s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50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35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15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1400424839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 dirty="0">
                          <a:effectLst/>
                        </a:rPr>
                        <a:t>30 s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15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65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20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1821017858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 min.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8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62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30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129839599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2 min.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4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46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50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4007610838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4 min.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2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28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70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3641583133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10 min.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9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90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4251721315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30 min.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5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95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3033760395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 hod.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2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98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1168700332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2 hod.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>
                          <a:effectLst/>
                        </a:rPr>
                        <a:t>1</a:t>
                      </a:r>
                    </a:p>
                  </a:txBody>
                  <a:tcPr marL="95048" marR="95048" marT="19010" marB="1901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400" b="0" dirty="0">
                          <a:effectLst/>
                        </a:rPr>
                        <a:t>99</a:t>
                      </a:r>
                    </a:p>
                  </a:txBody>
                  <a:tcPr marL="95048" marR="95048" marT="19010" marB="19010"/>
                </a:tc>
                <a:extLst>
                  <a:ext uri="{0D108BD9-81ED-4DB2-BD59-A6C34878D82A}">
                    <a16:rowId xmlns:a16="http://schemas.microsoft.com/office/drawing/2014/main" val="47158968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329F57F-79C8-0846-A339-4E69E00C9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5" y="2282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4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9329F57F-79C8-0846-A339-4E69E00C9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5" y="2282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9A07FBA-D415-8E48-932A-98B1948725AD}"/>
              </a:ext>
            </a:extLst>
          </p:cNvPr>
          <p:cNvSpPr txBox="1"/>
          <p:nvPr/>
        </p:nvSpPr>
        <p:spPr>
          <a:xfrm>
            <a:off x="977153" y="775010"/>
            <a:ext cx="1080247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/>
              <a:t>V rámci praktické hodiny budou provedeny tyto testy:</a:t>
            </a:r>
          </a:p>
          <a:p>
            <a:pPr algn="just"/>
            <a:endParaRPr lang="cs-CZ" sz="3200" b="1" dirty="0"/>
          </a:p>
          <a:p>
            <a:pPr algn="just"/>
            <a:r>
              <a:rPr lang="cs-CZ" sz="3200" b="1" dirty="0"/>
              <a:t>ATP-CP System: </a:t>
            </a:r>
            <a:r>
              <a:rPr lang="cs-CZ" sz="3200" dirty="0"/>
              <a:t>Phosphate </a:t>
            </a:r>
            <a:r>
              <a:rPr lang="cs-CZ" sz="3200" dirty="0" err="1"/>
              <a:t>Decrement</a:t>
            </a:r>
            <a:r>
              <a:rPr lang="cs-CZ" sz="3200" dirty="0"/>
              <a:t> test</a:t>
            </a:r>
          </a:p>
          <a:p>
            <a:pPr algn="just"/>
            <a:endParaRPr lang="cs-CZ" sz="3200" dirty="0"/>
          </a:p>
          <a:p>
            <a:pPr algn="just"/>
            <a:r>
              <a:rPr lang="cs-CZ" sz="3200" b="1" dirty="0" err="1"/>
              <a:t>Anaerobic</a:t>
            </a:r>
            <a:r>
              <a:rPr lang="cs-CZ" sz="3200" b="1" dirty="0"/>
              <a:t> </a:t>
            </a:r>
            <a:r>
              <a:rPr lang="cs-CZ" sz="3200" b="1" dirty="0" err="1"/>
              <a:t>Glycolisis</a:t>
            </a:r>
            <a:r>
              <a:rPr lang="cs-CZ" sz="3200" b="1" dirty="0"/>
              <a:t> System: </a:t>
            </a:r>
            <a:r>
              <a:rPr lang="cs-CZ" sz="3200" dirty="0"/>
              <a:t>150 </a:t>
            </a:r>
            <a:r>
              <a:rPr lang="cs-CZ" sz="3200" dirty="0" err="1"/>
              <a:t>Shuttle</a:t>
            </a:r>
            <a:r>
              <a:rPr lang="cs-CZ" sz="3200" dirty="0"/>
              <a:t> test</a:t>
            </a:r>
          </a:p>
          <a:p>
            <a:pPr algn="just"/>
            <a:endParaRPr lang="cs-CZ" sz="3200" dirty="0"/>
          </a:p>
          <a:p>
            <a:pPr algn="just"/>
            <a:r>
              <a:rPr lang="cs-CZ" sz="3200" b="1" dirty="0"/>
              <a:t>Aerobic System: </a:t>
            </a:r>
            <a:r>
              <a:rPr lang="cs-CZ" sz="3200" dirty="0" err="1"/>
              <a:t>Bronco</a:t>
            </a:r>
            <a:r>
              <a:rPr lang="cs-CZ" sz="3200" dirty="0"/>
              <a:t> Test</a:t>
            </a:r>
          </a:p>
          <a:p>
            <a:pPr algn="just"/>
            <a:endParaRPr lang="cs-CZ" sz="3200" dirty="0"/>
          </a:p>
          <a:p>
            <a:pPr algn="just"/>
            <a:r>
              <a:rPr lang="cs-CZ" sz="3200" dirty="0"/>
              <a:t>Testy slouží pro testování sportovce na daný energetický systém.</a:t>
            </a:r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6965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0229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3200" dirty="0"/>
              <a:t>Jaké znáte energetické systémy vytrvalostního výkonu?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3200" dirty="0"/>
              <a:t>Lze podle Cooperova testu odvodit VO2max běžce?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3200" dirty="0"/>
              <a:t>Jaký energetický systém bude mít největší podíl na výkonu sportovce který poběží 50m sprint na 100% výkon?</a:t>
            </a:r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9BE12-1147-E447-9892-AD5596A9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D0987-2949-8645-8FD7-2C4AF344D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60500"/>
            <a:ext cx="10300447" cy="49403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sz="2400" b="0" i="0" u="none" strike="noStrike" dirty="0">
                <a:solidFill>
                  <a:srgbClr val="212529"/>
                </a:solidFill>
                <a:effectLst/>
              </a:rPr>
              <a:t>STOPPANI, J. </a:t>
            </a:r>
            <a:r>
              <a:rPr lang="cs-CZ" sz="2400" b="0" i="1" u="none" strike="noStrike" dirty="0">
                <a:solidFill>
                  <a:srgbClr val="212529"/>
                </a:solidFill>
                <a:effectLst/>
              </a:rPr>
              <a:t>Velká kniha posilování: tréninkové metody a plány : 381 posilovacích cviků</a:t>
            </a:r>
            <a:r>
              <a:rPr lang="cs-CZ" sz="2400" b="0" i="0" u="none" strike="noStrike" dirty="0">
                <a:solidFill>
                  <a:srgbClr val="212529"/>
                </a:solidFill>
                <a:effectLst/>
              </a:rPr>
              <a:t>. Druhé, přepracované a rozšíření vydání. Přeložil Libor SOUMAR. Praha: Grada Publishing, 2016. Sport extra. ISBN 9788024756431</a:t>
            </a:r>
          </a:p>
          <a:p>
            <a:pPr algn="just">
              <a:lnSpc>
                <a:spcPct val="100000"/>
              </a:lnSpc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RI</a:t>
            </a:r>
            <a:r>
              <a:rPr lang="cs-CZ" sz="2400" dirty="0">
                <a:solidFill>
                  <a:srgbClr val="212529"/>
                </a:solidFill>
              </a:rPr>
              <a:t>PPETOE, M., &amp; KILGORE, L. (2005). </a:t>
            </a:r>
            <a:r>
              <a:rPr lang="cs-CZ" sz="2400" dirty="0" err="1">
                <a:solidFill>
                  <a:srgbClr val="212529"/>
                </a:solidFill>
              </a:rPr>
              <a:t>Starting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strength</a:t>
            </a:r>
            <a:r>
              <a:rPr lang="cs-CZ" sz="2400" dirty="0">
                <a:solidFill>
                  <a:srgbClr val="212529"/>
                </a:solidFill>
              </a:rPr>
              <a:t>: A </a:t>
            </a:r>
            <a:r>
              <a:rPr lang="cs-CZ" sz="2400" dirty="0" err="1">
                <a:solidFill>
                  <a:srgbClr val="212529"/>
                </a:solidFill>
              </a:rPr>
              <a:t>simple</a:t>
            </a:r>
            <a:r>
              <a:rPr lang="cs-CZ" sz="2400" dirty="0">
                <a:solidFill>
                  <a:srgbClr val="212529"/>
                </a:solidFill>
              </a:rPr>
              <a:t> and practical guide for </a:t>
            </a:r>
            <a:r>
              <a:rPr lang="cs-CZ" sz="2400" dirty="0" err="1">
                <a:solidFill>
                  <a:srgbClr val="212529"/>
                </a:solidFill>
              </a:rPr>
              <a:t>coaching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beginners</a:t>
            </a:r>
            <a:r>
              <a:rPr lang="cs-CZ" sz="2400" dirty="0">
                <a:solidFill>
                  <a:srgbClr val="212529"/>
                </a:solidFill>
              </a:rPr>
              <a:t>. The </a:t>
            </a:r>
            <a:r>
              <a:rPr lang="cs-CZ" sz="2400" dirty="0" err="1">
                <a:solidFill>
                  <a:srgbClr val="212529"/>
                </a:solidFill>
              </a:rPr>
              <a:t>Aasgaard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Company</a:t>
            </a:r>
            <a:r>
              <a:rPr lang="cs-CZ" sz="2400" dirty="0">
                <a:solidFill>
                  <a:srgbClr val="212529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400" dirty="0">
                <a:solidFill>
                  <a:srgbClr val="212529"/>
                </a:solidFill>
              </a:rPr>
              <a:t>RIPPETOE, M., &amp; BRADFORD, S.E. </a:t>
            </a:r>
            <a:r>
              <a:rPr lang="cs-CZ" sz="2400" dirty="0" err="1">
                <a:solidFill>
                  <a:srgbClr val="212529"/>
                </a:solidFill>
              </a:rPr>
              <a:t>Starting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strength</a:t>
            </a:r>
            <a:r>
              <a:rPr lang="cs-CZ" sz="2400" dirty="0">
                <a:solidFill>
                  <a:srgbClr val="212529"/>
                </a:solidFill>
              </a:rPr>
              <a:t>: Basic barbell </a:t>
            </a:r>
            <a:r>
              <a:rPr lang="cs-CZ" sz="2400" dirty="0" err="1">
                <a:solidFill>
                  <a:srgbClr val="212529"/>
                </a:solidFill>
              </a:rPr>
              <a:t>training</a:t>
            </a:r>
            <a:r>
              <a:rPr lang="cs-CZ" sz="2400" dirty="0">
                <a:solidFill>
                  <a:srgbClr val="212529"/>
                </a:solidFill>
              </a:rPr>
              <a:t>. </a:t>
            </a:r>
            <a:r>
              <a:rPr lang="cs-CZ" sz="2400" dirty="0" err="1">
                <a:solidFill>
                  <a:srgbClr val="212529"/>
                </a:solidFill>
              </a:rPr>
              <a:t>Wichita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Falls</a:t>
            </a:r>
            <a:r>
              <a:rPr lang="cs-CZ" sz="2400" dirty="0">
                <a:solidFill>
                  <a:srgbClr val="212529"/>
                </a:solidFill>
              </a:rPr>
              <a:t>, TX: </a:t>
            </a:r>
            <a:r>
              <a:rPr lang="cs-CZ" sz="2400" dirty="0" err="1">
                <a:solidFill>
                  <a:srgbClr val="212529"/>
                </a:solidFill>
              </a:rPr>
              <a:t>Aasgaard</a:t>
            </a:r>
            <a:r>
              <a:rPr lang="cs-CZ" sz="2400" dirty="0">
                <a:solidFill>
                  <a:srgbClr val="212529"/>
                </a:solidFill>
              </a:rPr>
              <a:t> </a:t>
            </a:r>
            <a:r>
              <a:rPr lang="cs-CZ" sz="2400" dirty="0" err="1">
                <a:solidFill>
                  <a:srgbClr val="212529"/>
                </a:solidFill>
              </a:rPr>
              <a:t>Company</a:t>
            </a:r>
            <a:r>
              <a:rPr lang="cs-CZ" sz="2400" dirty="0">
                <a:solidFill>
                  <a:srgbClr val="212529"/>
                </a:solidFill>
              </a:rPr>
              <a:t>, 2017.</a:t>
            </a:r>
          </a:p>
          <a:p>
            <a:pPr algn="just">
              <a:lnSpc>
                <a:spcPct val="100000"/>
              </a:lnSpc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Vytrvalostní trénink [online]. [cit. 2022-10-17]. Dostupné z: https://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</a:rPr>
              <a:t>www.fsps.muni.cz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/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</a:rPr>
              <a:t>emuni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/data/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</a:rPr>
              <a:t>reader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/book-5/08.html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333900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3817</TotalTime>
  <Words>404</Words>
  <Application>Microsoft Macintosh PowerPoint</Application>
  <PresentationFormat>Širokoúhlá obrazovka</PresentationFormat>
  <Paragraphs>71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Franklin Gothic Book</vt:lpstr>
      <vt:lpstr>Oříznutí</vt:lpstr>
      <vt:lpstr>Fyzická příprava vojsk (8)  Testování Energetických systémů</vt:lpstr>
      <vt:lpstr>Prezentace aplikace PowerPoint</vt:lpstr>
      <vt:lpstr>Prezentace aplikace PowerPoint</vt:lpstr>
      <vt:lpstr>Prezentace aplikace PowerPoint</vt:lpstr>
      <vt:lpstr>Prezentace aplikace PowerPoint</vt:lpstr>
      <vt:lpstr>Otázky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Jan Maleček</cp:lastModifiedBy>
  <cp:revision>25</cp:revision>
  <dcterms:created xsi:type="dcterms:W3CDTF">2021-12-28T14:12:37Z</dcterms:created>
  <dcterms:modified xsi:type="dcterms:W3CDTF">2022-10-18T08:09:21Z</dcterms:modified>
</cp:coreProperties>
</file>