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60" r:id="rId9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6A6915F-CD9F-458A-AF8E-7616259E0186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88628" y="6397807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9B4B22D-ED22-4EC5-A4D2-3B68CDFB59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22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8B0BAF53-A034-471A-9379-FCE2887E7800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4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88628" y="6397807"/>
            <a:ext cx="4275402" cy="33678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CCFC328C-63B2-4D76-9A20-BC6F0D896B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46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Vývoj</a:t>
            </a:r>
            <a:r>
              <a:rPr lang="cs-CZ" baseline="0" dirty="0"/>
              <a:t> v teologii:</a:t>
            </a:r>
          </a:p>
          <a:p>
            <a:endParaRPr lang="cs-CZ" baseline="0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C328C-63B2-4D76-9A20-BC6F0D896B9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45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C328C-63B2-4D76-9A20-BC6F0D896B9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01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chudoba</a:t>
            </a:r>
          </a:p>
          <a:p>
            <a:r>
              <a:rPr lang="cs-CZ" dirty="0"/>
              <a:t>zneužívání dětí – dětští</a:t>
            </a:r>
            <a:r>
              <a:rPr lang="cs-CZ" baseline="0" dirty="0"/>
              <a:t> vojáci </a:t>
            </a:r>
          </a:p>
          <a:p>
            <a:r>
              <a:rPr lang="cs-CZ" baseline="0" dirty="0"/>
              <a:t>válka</a:t>
            </a:r>
          </a:p>
          <a:p>
            <a:r>
              <a:rPr lang="cs-CZ" baseline="0" dirty="0"/>
              <a:t>migrace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C328C-63B2-4D76-9A20-BC6F0D896B9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41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8799-ABCD-4BA1-85F2-2976962455D2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567-5F0C-4CE7-A277-5B6A8CACC73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8799-ABCD-4BA1-85F2-2976962455D2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567-5F0C-4CE7-A277-5B6A8CACC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8799-ABCD-4BA1-85F2-2976962455D2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567-5F0C-4CE7-A277-5B6A8CACC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8799-ABCD-4BA1-85F2-2976962455D2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567-5F0C-4CE7-A277-5B6A8CACC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8799-ABCD-4BA1-85F2-2976962455D2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567-5F0C-4CE7-A277-5B6A8CACC73E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8799-ABCD-4BA1-85F2-2976962455D2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567-5F0C-4CE7-A277-5B6A8CACC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8799-ABCD-4BA1-85F2-2976962455D2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567-5F0C-4CE7-A277-5B6A8CACC73E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8799-ABCD-4BA1-85F2-2976962455D2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567-5F0C-4CE7-A277-5B6A8CACC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8799-ABCD-4BA1-85F2-2976962455D2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567-5F0C-4CE7-A277-5B6A8CACC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8799-ABCD-4BA1-85F2-2976962455D2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567-5F0C-4CE7-A277-5B6A8CACC73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8799-ABCD-4BA1-85F2-2976962455D2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567-5F0C-4CE7-A277-5B6A8CACC7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578799-ABCD-4BA1-85F2-2976962455D2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2A55567-5F0C-4CE7-A277-5B6A8CACC73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DIDAKTICKÉ MODELY KATECHEZE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/>
          </a:bodyPr>
          <a:lstStyle/>
          <a:p>
            <a:r>
              <a:rPr lang="cs-CZ" sz="1600" i="1" dirty="0"/>
              <a:t>ThLic. Ing. Marie Zimmermannová, Th.D., 2015 – 2020</a:t>
            </a:r>
          </a:p>
          <a:p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213539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Východiska pro rozlišování modelů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Teologie a její proměny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/>
              <a:t>„školská“ teologie (Tridentský katechismus)</a:t>
            </a:r>
          </a:p>
          <a:p>
            <a:r>
              <a:rPr lang="cs-CZ" dirty="0"/>
              <a:t>kérygmatická teologie (Zvěstování Ježíše Krista)</a:t>
            </a:r>
          </a:p>
          <a:p>
            <a:r>
              <a:rPr lang="cs-CZ" dirty="0"/>
              <a:t>Velký antropologický obrat v teologii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Proměna společnosti 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a církve – projevy:</a:t>
            </a:r>
          </a:p>
          <a:p>
            <a:r>
              <a:rPr lang="cs-CZ" dirty="0"/>
              <a:t>vztah společnosti </a:t>
            </a:r>
            <a:br>
              <a:rPr lang="cs-CZ" dirty="0"/>
            </a:br>
            <a:r>
              <a:rPr lang="cs-CZ" dirty="0"/>
              <a:t>k církvi – změna jejího postavení</a:t>
            </a:r>
          </a:p>
          <a:p>
            <a:r>
              <a:rPr lang="cs-CZ" dirty="0"/>
              <a:t>proměna hodnot </a:t>
            </a:r>
            <a:br>
              <a:rPr lang="cs-CZ" dirty="0"/>
            </a:br>
            <a:r>
              <a:rPr lang="cs-CZ" dirty="0"/>
              <a:t>a životního stylu</a:t>
            </a:r>
          </a:p>
          <a:p>
            <a:r>
              <a:rPr lang="cs-CZ" dirty="0"/>
              <a:t>vysoká míra plurality – oslabení či ztráta identity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70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Modely katecheze - přehled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Naukový model (plod osvícenství)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Modely inspirované katechetickým hnutím 19. a 20. stol.:</a:t>
            </a:r>
          </a:p>
          <a:p>
            <a:r>
              <a:rPr lang="cs-CZ" dirty="0"/>
              <a:t>Kérygmatický model (od 30. let)</a:t>
            </a:r>
          </a:p>
          <a:p>
            <a:r>
              <a:rPr lang="cs-CZ" dirty="0"/>
              <a:t>Antropologický model (50. a 60. léta)</a:t>
            </a:r>
          </a:p>
          <a:p>
            <a:r>
              <a:rPr lang="cs-CZ" dirty="0"/>
              <a:t>Dějinně-prorocký model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Modely aktuální pro 21. století:</a:t>
            </a:r>
          </a:p>
          <a:p>
            <a:r>
              <a:rPr lang="cs-CZ" dirty="0"/>
              <a:t>Katechumenátní model (souvisí s křesťanskou iniciací)</a:t>
            </a:r>
          </a:p>
          <a:p>
            <a:r>
              <a:rPr lang="cs-CZ" dirty="0"/>
              <a:t>Inkluzivní model (souvisí s </a:t>
            </a:r>
            <a:r>
              <a:rPr lang="cs-CZ" dirty="0" err="1"/>
              <a:t>multikulturalitou</a:t>
            </a:r>
            <a:r>
              <a:rPr lang="cs-CZ" dirty="0"/>
              <a:t> a zvýšenou mírou rozmanitosti účastníků v mnoha ohledech)</a:t>
            </a:r>
          </a:p>
          <a:p>
            <a:r>
              <a:rPr lang="cs-CZ" dirty="0"/>
              <a:t>Mezigenerační model</a:t>
            </a: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Obdoba těchto modelů se uplatní i v křesťanském náboženském vzdělávání.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87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.wp.com/listverse.com/wp-content/uploads/2014/01/7-teacher.jpg?resize=632%2C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6918240" cy="460851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Naukový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  <a:solidFill>
            <a:schemeClr val="bg1">
              <a:alpha val="35000"/>
            </a:schemeClr>
          </a:solidFill>
        </p:spPr>
        <p:txBody>
          <a:bodyPr/>
          <a:lstStyle/>
          <a:p>
            <a:r>
              <a:rPr lang="cs-CZ" dirty="0"/>
              <a:t>Katechismus</a:t>
            </a:r>
          </a:p>
          <a:p>
            <a:r>
              <a:rPr lang="cs-CZ" dirty="0"/>
              <a:t>Pravdy víry</a:t>
            </a:r>
          </a:p>
          <a:p>
            <a:r>
              <a:rPr lang="cs-CZ" dirty="0"/>
              <a:t>Přikázání</a:t>
            </a:r>
          </a:p>
          <a:p>
            <a:r>
              <a:rPr lang="cs-CZ" dirty="0"/>
              <a:t>Svátosti</a:t>
            </a:r>
          </a:p>
          <a:p>
            <a:r>
              <a:rPr lang="cs-CZ" dirty="0"/>
              <a:t>Světci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znalosti</a:t>
            </a:r>
          </a:p>
          <a:p>
            <a:r>
              <a:rPr lang="cs-CZ" dirty="0"/>
              <a:t>apologetika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4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eliefnet.com/columnists/everydayspirituality/files/2013/04/Jesus-walk-emm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6667500" cy="42862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Kérygmatický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876800"/>
          </a:xfrm>
          <a:solidFill>
            <a:schemeClr val="bg1">
              <a:alpha val="34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Láska</a:t>
            </a:r>
          </a:p>
          <a:p>
            <a:pPr>
              <a:buNone/>
            </a:pPr>
            <a:r>
              <a:rPr lang="cs-CZ" dirty="0"/>
              <a:t>Spása</a:t>
            </a:r>
          </a:p>
          <a:p>
            <a:pPr>
              <a:buNone/>
            </a:pPr>
            <a:r>
              <a:rPr lang="cs-CZ" dirty="0"/>
              <a:t>Boží plán</a:t>
            </a:r>
          </a:p>
          <a:p>
            <a:pPr>
              <a:buNone/>
            </a:pPr>
            <a:r>
              <a:rPr lang="cs-CZ" dirty="0"/>
              <a:t>Dějiny spásy</a:t>
            </a:r>
          </a:p>
          <a:p>
            <a:pPr>
              <a:buNone/>
            </a:pPr>
            <a:r>
              <a:rPr lang="cs-CZ" dirty="0"/>
              <a:t>Boží království</a:t>
            </a:r>
          </a:p>
          <a:p>
            <a:pPr>
              <a:buNone/>
            </a:pPr>
            <a:r>
              <a:rPr lang="cs-CZ" dirty="0"/>
              <a:t>Boží lid</a:t>
            </a:r>
          </a:p>
          <a:p>
            <a:pPr>
              <a:buNone/>
            </a:pPr>
            <a:r>
              <a:rPr lang="cs-CZ" dirty="0"/>
              <a:t>Evangelium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identita</a:t>
            </a:r>
          </a:p>
          <a:p>
            <a:pPr>
              <a:buNone/>
            </a:pPr>
            <a:r>
              <a:rPr lang="cs-CZ" dirty="0"/>
              <a:t>smysl a cíl</a:t>
            </a:r>
          </a:p>
          <a:p>
            <a:pPr>
              <a:buNone/>
            </a:pPr>
            <a:r>
              <a:rPr lang="cs-CZ" dirty="0"/>
              <a:t>cesta ... poznání, důvěra, radost, jistota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Antropologický model</a:t>
            </a:r>
          </a:p>
        </p:txBody>
      </p:sp>
      <p:pic>
        <p:nvPicPr>
          <p:cNvPr id="2050" name="Picture 2" descr="http://www.vkhbrno.cz/sites/vkhbrno.cz/files/pictures/p1020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6081192" cy="4560894"/>
          </a:xfrm>
          <a:prstGeom prst="rect">
            <a:avLst/>
          </a:prstGeom>
          <a:noFill/>
        </p:spPr>
      </p:pic>
      <p:pic>
        <p:nvPicPr>
          <p:cNvPr id="5" name="Picture 2" descr="http://info.unob.cz/PublishingImages/2014/07/20140730_1/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591" y="1556792"/>
            <a:ext cx="6821809" cy="4536504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876800"/>
          </a:xfrm>
          <a:solidFill>
            <a:schemeClr val="bg1">
              <a:alpha val="35000"/>
            </a:schemeClr>
          </a:solidFill>
        </p:spPr>
        <p:txBody>
          <a:bodyPr/>
          <a:lstStyle/>
          <a:p>
            <a:pPr>
              <a:buNone/>
            </a:pPr>
            <a:r>
              <a:rPr lang="cs-CZ" dirty="0"/>
              <a:t>Událost</a:t>
            </a:r>
          </a:p>
          <a:p>
            <a:pPr>
              <a:buNone/>
            </a:pPr>
            <a:r>
              <a:rPr lang="cs-CZ" dirty="0"/>
              <a:t>Pohled víry</a:t>
            </a:r>
          </a:p>
          <a:p>
            <a:pPr>
              <a:buNone/>
            </a:pPr>
            <a:r>
              <a:rPr lang="cs-CZ" dirty="0"/>
              <a:t>Boží slovo</a:t>
            </a:r>
            <a:br>
              <a:rPr lang="cs-CZ" dirty="0"/>
            </a:br>
            <a:r>
              <a:rPr lang="cs-CZ" dirty="0"/>
              <a:t>pro můj život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Poznání</a:t>
            </a:r>
          </a:p>
          <a:p>
            <a:pPr>
              <a:buNone/>
            </a:pPr>
            <a:r>
              <a:rPr lang="cs-CZ" dirty="0"/>
              <a:t>Boží přítomnost</a:t>
            </a:r>
          </a:p>
          <a:p>
            <a:pPr>
              <a:buNone/>
            </a:pPr>
            <a:r>
              <a:rPr lang="cs-CZ" dirty="0"/>
              <a:t>důvěra</a:t>
            </a:r>
          </a:p>
          <a:p>
            <a:pPr>
              <a:buNone/>
            </a:pPr>
            <a:r>
              <a:rPr lang="cs-CZ" dirty="0"/>
              <a:t>podpora společenství</a:t>
            </a:r>
          </a:p>
          <a:p>
            <a:pPr>
              <a:buNone/>
            </a:pPr>
            <a:r>
              <a:rPr lang="cs-CZ" dirty="0"/>
              <a:t>smysl života</a:t>
            </a:r>
          </a:p>
        </p:txBody>
      </p:sp>
    </p:spTree>
    <p:extLst>
      <p:ext uri="{BB962C8B-B14F-4D97-AF65-F5344CB8AC3E}">
        <p14:creationId xmlns:p14="http://schemas.microsoft.com/office/powerpoint/2010/main" val="19200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Prorocký model</a:t>
            </a:r>
          </a:p>
        </p:txBody>
      </p:sp>
      <p:pic>
        <p:nvPicPr>
          <p:cNvPr id="18434" name="Picture 2" descr="http://www.sibik.cz/reportaze/deti_skladka/slides/12_sklad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733" y="1637141"/>
            <a:ext cx="7228809" cy="4816195"/>
          </a:xfrm>
          <a:prstGeom prst="rect">
            <a:avLst/>
          </a:prstGeom>
          <a:noFill/>
        </p:spPr>
      </p:pic>
      <p:pic>
        <p:nvPicPr>
          <p:cNvPr id="18436" name="Picture 4" descr="http://www.sibik.cz/reportaze/Monrovie/slides/05_MONROV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8733" y="1637141"/>
            <a:ext cx="7259960" cy="4836949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25987" t="17718" r="26173" b="42415"/>
          <a:stretch>
            <a:fillRect/>
          </a:stretch>
        </p:blipFill>
        <p:spPr bwMode="auto">
          <a:xfrm>
            <a:off x="1528733" y="1645217"/>
            <a:ext cx="7272808" cy="484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http://thelondonpost.net/wp-content/uploads/2015/09/refuge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661" y="1637141"/>
            <a:ext cx="8014802" cy="4896544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7661" y="1597290"/>
            <a:ext cx="2458616" cy="4876800"/>
          </a:xfrm>
          <a:solidFill>
            <a:schemeClr val="bg1">
              <a:alpha val="36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znamení doby</a:t>
            </a:r>
          </a:p>
          <a:p>
            <a:r>
              <a:rPr lang="cs-CZ" dirty="0">
                <a:solidFill>
                  <a:schemeClr val="bg1"/>
                </a:solidFill>
              </a:rPr>
              <a:t>poslání</a:t>
            </a:r>
          </a:p>
          <a:p>
            <a:r>
              <a:rPr lang="cs-CZ" dirty="0">
                <a:solidFill>
                  <a:schemeClr val="bg1"/>
                </a:solidFill>
              </a:rPr>
              <a:t>povolání</a:t>
            </a:r>
          </a:p>
          <a:p>
            <a:r>
              <a:rPr lang="cs-CZ" dirty="0">
                <a:solidFill>
                  <a:schemeClr val="bg1"/>
                </a:solidFill>
              </a:rPr>
              <a:t>morálka</a:t>
            </a:r>
          </a:p>
          <a:p>
            <a:r>
              <a:rPr lang="cs-CZ" dirty="0">
                <a:solidFill>
                  <a:schemeClr val="bg1"/>
                </a:solidFill>
              </a:rPr>
              <a:t>hodnoty</a:t>
            </a:r>
          </a:p>
          <a:p>
            <a:r>
              <a:rPr lang="cs-CZ" dirty="0">
                <a:solidFill>
                  <a:schemeClr val="bg1"/>
                </a:solidFill>
              </a:rPr>
              <a:t>služba</a:t>
            </a:r>
          </a:p>
        </p:txBody>
      </p:sp>
    </p:spTree>
    <p:extLst>
      <p:ext uri="{BB962C8B-B14F-4D97-AF65-F5344CB8AC3E}">
        <p14:creationId xmlns:p14="http://schemas.microsoft.com/office/powerpoint/2010/main" val="34030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velkých modelů 20. stol.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526174"/>
              </p:ext>
            </p:extLst>
          </p:nvPr>
        </p:nvGraphicFramePr>
        <p:xfrm>
          <a:off x="457200" y="1600200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Kérygmatický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Antropologický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Dějinně - prorocký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b="1" dirty="0"/>
                        <a:t>Motivace</a:t>
                      </a:r>
                      <a:r>
                        <a:rPr lang="cs-CZ" b="1" baseline="0" dirty="0"/>
                        <a:t> </a:t>
                      </a:r>
                      <a:r>
                        <a:rPr lang="cs-CZ" b="0" baseline="0" dirty="0"/>
                        <a:t>vztažená k realitě života, biblickému textu nebo liturgické události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b="1" baseline="0" dirty="0"/>
                        <a:t>Výklad</a:t>
                      </a:r>
                      <a:r>
                        <a:rPr lang="cs-CZ" b="0" baseline="0" dirty="0"/>
                        <a:t> za účelem objasnění poselství, forma dialogu a hledání poselství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cs-CZ" b="1" baseline="0" dirty="0"/>
                        <a:t>Aplikace</a:t>
                      </a:r>
                      <a:r>
                        <a:rPr lang="cs-CZ" b="0" baseline="0" dirty="0"/>
                        <a:t>, která má povzbudit k odpovědi víry, zvnitřnění poselství a přijetí určitého závazku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cs-CZ" b="1" dirty="0"/>
                        <a:t>Obecná</a:t>
                      </a:r>
                      <a:r>
                        <a:rPr lang="cs-CZ" b="1" baseline="0" dirty="0"/>
                        <a:t> lidská zkušenost </a:t>
                      </a:r>
                      <a:r>
                        <a:rPr lang="cs-CZ" b="0" baseline="0" dirty="0"/>
                        <a:t>– její reflexe z pohledu víry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cs-CZ" b="1" baseline="0" dirty="0"/>
                        <a:t>Hermeneutický přístup </a:t>
                      </a:r>
                      <a:r>
                        <a:rPr lang="cs-CZ" b="0" baseline="0" dirty="0"/>
                        <a:t>– dialog o vlastní zkušenosti, vzájemné ovlivňování se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cs-CZ" b="1" baseline="0" dirty="0"/>
                        <a:t>Objevení smyslu pohledu víry</a:t>
                      </a:r>
                      <a:r>
                        <a:rPr lang="cs-CZ" b="0" baseline="0" dirty="0"/>
                        <a:t>, tj. nové perspektivy pro situace, které v životě prožíváme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cs-CZ" b="1" dirty="0"/>
                        <a:t>Konkrétní událost v životě člověka</a:t>
                      </a:r>
                      <a:r>
                        <a:rPr lang="cs-CZ" b="0" dirty="0"/>
                        <a:t>, která zajímá</a:t>
                      </a:r>
                      <a:r>
                        <a:rPr lang="cs-CZ" b="0" baseline="0" dirty="0"/>
                        <a:t> celou skupinu; její sociologický popis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cs-CZ" b="1" baseline="0" dirty="0"/>
                        <a:t>Četba/výklad události ve světle víry</a:t>
                      </a:r>
                      <a:r>
                        <a:rPr lang="cs-CZ" b="0" baseline="0" dirty="0"/>
                        <a:t>: na základě dějin Izraele, života a díla Ježíše Krista, dějin (prvotní) církve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cs-CZ" b="1" baseline="0" dirty="0"/>
                        <a:t>Výzva k odpovědnosti a jednání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832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74</TotalTime>
  <Words>368</Words>
  <Application>Microsoft Office PowerPoint</Application>
  <PresentationFormat>Předvádění na obrazovce (4:3)</PresentationFormat>
  <Paragraphs>87</Paragraphs>
  <Slides>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Přehlednost</vt:lpstr>
      <vt:lpstr>DIDAKTICKÉ MODELY KATECHEZE</vt:lpstr>
      <vt:lpstr>Východiska pro rozlišování modelů</vt:lpstr>
      <vt:lpstr>Modely katecheze - přehled</vt:lpstr>
      <vt:lpstr>Naukový model</vt:lpstr>
      <vt:lpstr>Kérygmatický model</vt:lpstr>
      <vt:lpstr>Antropologický model</vt:lpstr>
      <vt:lpstr>Prorocký model</vt:lpstr>
      <vt:lpstr>Porovnání velkých modelů 20. stol.</vt:lpstr>
    </vt:vector>
  </TitlesOfParts>
  <Company>Pastorační středisko o.p.s.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MODELY KATECHEZE</dc:title>
  <dc:creator>Zimmermannová Marie, Th.D.</dc:creator>
  <cp:lastModifiedBy>Marie Zimmermannová</cp:lastModifiedBy>
  <cp:revision>19</cp:revision>
  <cp:lastPrinted>2019-10-04T11:39:19Z</cp:lastPrinted>
  <dcterms:created xsi:type="dcterms:W3CDTF">2015-01-10T06:25:04Z</dcterms:created>
  <dcterms:modified xsi:type="dcterms:W3CDTF">2020-05-03T09:11:01Z</dcterms:modified>
</cp:coreProperties>
</file>