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965C1E-0349-46D3-9517-2A609CA6D2C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E414B87-FFE1-4290-B12F-D55759D0B3A3}">
      <dgm:prSet/>
      <dgm:spPr/>
      <dgm:t>
        <a:bodyPr/>
        <a:lstStyle/>
        <a:p>
          <a:r>
            <a:rPr lang="cs-CZ"/>
            <a:t>Věci jsou </a:t>
          </a:r>
          <a:r>
            <a:rPr lang="cs-CZ" b="1"/>
            <a:t>prostředkem třídění lidí do skupin</a:t>
          </a:r>
          <a:r>
            <a:rPr lang="cs-CZ"/>
            <a:t>; </a:t>
          </a:r>
          <a:r>
            <a:rPr lang="cs-CZ" b="1"/>
            <a:t>prostředí přímo utváří kulturu </a:t>
          </a:r>
          <a:r>
            <a:rPr lang="cs-CZ"/>
            <a:t>(archeologie, národopis; kulturní ekologie, kulturní materialismus…)</a:t>
          </a:r>
          <a:endParaRPr lang="en-US"/>
        </a:p>
      </dgm:t>
    </dgm:pt>
    <dgm:pt modelId="{315DC0AE-FE95-458C-A4B4-F8AC3B7C0C77}" type="parTrans" cxnId="{8DB6202B-F66D-415B-892B-CD89F2A2F103}">
      <dgm:prSet/>
      <dgm:spPr/>
      <dgm:t>
        <a:bodyPr/>
        <a:lstStyle/>
        <a:p>
          <a:endParaRPr lang="en-US"/>
        </a:p>
      </dgm:t>
    </dgm:pt>
    <dgm:pt modelId="{A9AC12A5-5FB6-4F9F-B0D8-D12FD3B009D8}" type="sibTrans" cxnId="{8DB6202B-F66D-415B-892B-CD89F2A2F103}">
      <dgm:prSet/>
      <dgm:spPr/>
      <dgm:t>
        <a:bodyPr/>
        <a:lstStyle/>
        <a:p>
          <a:endParaRPr lang="en-US"/>
        </a:p>
      </dgm:t>
    </dgm:pt>
    <dgm:pt modelId="{08EBAB9C-D780-4C9F-956B-EADF747F8657}">
      <dgm:prSet/>
      <dgm:spPr/>
      <dgm:t>
        <a:bodyPr/>
        <a:lstStyle/>
        <a:p>
          <a:r>
            <a:rPr lang="cs-CZ"/>
            <a:t>Věci </a:t>
          </a:r>
          <a:r>
            <a:rPr lang="cs-CZ" b="1"/>
            <a:t>utvářejí status</a:t>
          </a:r>
          <a:r>
            <a:rPr lang="cs-CZ"/>
            <a:t>, </a:t>
          </a:r>
          <a:r>
            <a:rPr lang="cs-CZ" b="1"/>
            <a:t>vytvářejí </a:t>
          </a:r>
          <a:r>
            <a:rPr lang="cs-CZ"/>
            <a:t>a </a:t>
          </a:r>
          <a:r>
            <a:rPr lang="cs-CZ" b="1"/>
            <a:t>odrážejí sociální pouta</a:t>
          </a:r>
          <a:r>
            <a:rPr lang="cs-CZ"/>
            <a:t>, zakládají </a:t>
          </a:r>
          <a:r>
            <a:rPr lang="cs-CZ" b="1"/>
            <a:t>identity </a:t>
          </a:r>
          <a:r>
            <a:rPr lang="cs-CZ"/>
            <a:t>(strukturní funkcionalismus, strukturalismus, material culture studies)</a:t>
          </a:r>
          <a:endParaRPr lang="en-US"/>
        </a:p>
      </dgm:t>
    </dgm:pt>
    <dgm:pt modelId="{D4BA0450-3703-4BD7-BBBE-6400B0064436}" type="parTrans" cxnId="{62E1C3E1-3ED1-4B26-972A-BDA322725FFB}">
      <dgm:prSet/>
      <dgm:spPr/>
      <dgm:t>
        <a:bodyPr/>
        <a:lstStyle/>
        <a:p>
          <a:endParaRPr lang="en-US"/>
        </a:p>
      </dgm:t>
    </dgm:pt>
    <dgm:pt modelId="{3A98BF4C-BB4D-497B-AE02-4F175FB9EF30}" type="sibTrans" cxnId="{62E1C3E1-3ED1-4B26-972A-BDA322725FFB}">
      <dgm:prSet/>
      <dgm:spPr/>
      <dgm:t>
        <a:bodyPr/>
        <a:lstStyle/>
        <a:p>
          <a:endParaRPr lang="en-US"/>
        </a:p>
      </dgm:t>
    </dgm:pt>
    <dgm:pt modelId="{D22E2F1B-5A83-4D96-9024-8CEAED064FF9}">
      <dgm:prSet/>
      <dgm:spPr/>
      <dgm:t>
        <a:bodyPr/>
        <a:lstStyle/>
        <a:p>
          <a:r>
            <a:rPr lang="cs-CZ"/>
            <a:t>Věci jsou </a:t>
          </a:r>
          <a:r>
            <a:rPr lang="cs-CZ" b="1"/>
            <a:t>součástí lidí a sociálního světa </a:t>
          </a:r>
          <a:r>
            <a:rPr lang="cs-CZ"/>
            <a:t>= </a:t>
          </a:r>
          <a:r>
            <a:rPr lang="cs-CZ" b="1"/>
            <a:t>„sociálno“ je vždy lidské a materiální současně </a:t>
          </a:r>
          <a:r>
            <a:rPr lang="cs-CZ"/>
            <a:t>(materiální obrat - actor-network theory, STS; ontologický obrat)</a:t>
          </a:r>
          <a:endParaRPr lang="en-US"/>
        </a:p>
      </dgm:t>
    </dgm:pt>
    <dgm:pt modelId="{6D5C8B94-74FF-4C13-9933-84416F2F75F8}" type="parTrans" cxnId="{0CD9E78D-A3CB-4265-9C43-8E98909F724D}">
      <dgm:prSet/>
      <dgm:spPr/>
      <dgm:t>
        <a:bodyPr/>
        <a:lstStyle/>
        <a:p>
          <a:endParaRPr lang="en-US"/>
        </a:p>
      </dgm:t>
    </dgm:pt>
    <dgm:pt modelId="{92DE93DA-5297-48A1-B44C-E5FCDEB3E83C}" type="sibTrans" cxnId="{0CD9E78D-A3CB-4265-9C43-8E98909F724D}">
      <dgm:prSet/>
      <dgm:spPr/>
      <dgm:t>
        <a:bodyPr/>
        <a:lstStyle/>
        <a:p>
          <a:endParaRPr lang="en-US"/>
        </a:p>
      </dgm:t>
    </dgm:pt>
    <dgm:pt modelId="{9A822686-62E0-4F58-AF5B-041BACD9DF40}" type="pres">
      <dgm:prSet presAssocID="{AF965C1E-0349-46D3-9517-2A609CA6D2CA}" presName="linear" presStyleCnt="0">
        <dgm:presLayoutVars>
          <dgm:animLvl val="lvl"/>
          <dgm:resizeHandles val="exact"/>
        </dgm:presLayoutVars>
      </dgm:prSet>
      <dgm:spPr/>
    </dgm:pt>
    <dgm:pt modelId="{8731A013-FFA3-460D-91C4-CE6EA2BAF272}" type="pres">
      <dgm:prSet presAssocID="{FE414B87-FFE1-4290-B12F-D55759D0B3A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3813E7E-9A03-4D03-8A62-0C0ED2078495}" type="pres">
      <dgm:prSet presAssocID="{A9AC12A5-5FB6-4F9F-B0D8-D12FD3B009D8}" presName="spacer" presStyleCnt="0"/>
      <dgm:spPr/>
    </dgm:pt>
    <dgm:pt modelId="{042CB052-215E-49DC-AA54-1E86AE11136F}" type="pres">
      <dgm:prSet presAssocID="{08EBAB9C-D780-4C9F-956B-EADF747F865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2FDAAF8-D7C1-4C9C-AE98-0B12175BF2DA}" type="pres">
      <dgm:prSet presAssocID="{3A98BF4C-BB4D-497B-AE02-4F175FB9EF30}" presName="spacer" presStyleCnt="0"/>
      <dgm:spPr/>
    </dgm:pt>
    <dgm:pt modelId="{9398E030-0254-4D2D-B2EB-EA3D410F49EC}" type="pres">
      <dgm:prSet presAssocID="{D22E2F1B-5A83-4D96-9024-8CEAED064FF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DB6202B-F66D-415B-892B-CD89F2A2F103}" srcId="{AF965C1E-0349-46D3-9517-2A609CA6D2CA}" destId="{FE414B87-FFE1-4290-B12F-D55759D0B3A3}" srcOrd="0" destOrd="0" parTransId="{315DC0AE-FE95-458C-A4B4-F8AC3B7C0C77}" sibTransId="{A9AC12A5-5FB6-4F9F-B0D8-D12FD3B009D8}"/>
    <dgm:cxn modelId="{E8835975-E1EC-4EE3-9F63-DA9D41CC60A6}" type="presOf" srcId="{AF965C1E-0349-46D3-9517-2A609CA6D2CA}" destId="{9A822686-62E0-4F58-AF5B-041BACD9DF40}" srcOrd="0" destOrd="0" presId="urn:microsoft.com/office/officeart/2005/8/layout/vList2"/>
    <dgm:cxn modelId="{FE611084-4809-40AA-93D8-11104F95A585}" type="presOf" srcId="{08EBAB9C-D780-4C9F-956B-EADF747F8657}" destId="{042CB052-215E-49DC-AA54-1E86AE11136F}" srcOrd="0" destOrd="0" presId="urn:microsoft.com/office/officeart/2005/8/layout/vList2"/>
    <dgm:cxn modelId="{0CD9E78D-A3CB-4265-9C43-8E98909F724D}" srcId="{AF965C1E-0349-46D3-9517-2A609CA6D2CA}" destId="{D22E2F1B-5A83-4D96-9024-8CEAED064FF9}" srcOrd="2" destOrd="0" parTransId="{6D5C8B94-74FF-4C13-9933-84416F2F75F8}" sibTransId="{92DE93DA-5297-48A1-B44C-E5FCDEB3E83C}"/>
    <dgm:cxn modelId="{2748D795-4123-4BEC-859F-C1DFB37E5058}" type="presOf" srcId="{FE414B87-FFE1-4290-B12F-D55759D0B3A3}" destId="{8731A013-FFA3-460D-91C4-CE6EA2BAF272}" srcOrd="0" destOrd="0" presId="urn:microsoft.com/office/officeart/2005/8/layout/vList2"/>
    <dgm:cxn modelId="{1EAB32B6-D329-401F-8C0D-779C7D55D37F}" type="presOf" srcId="{D22E2F1B-5A83-4D96-9024-8CEAED064FF9}" destId="{9398E030-0254-4D2D-B2EB-EA3D410F49EC}" srcOrd="0" destOrd="0" presId="urn:microsoft.com/office/officeart/2005/8/layout/vList2"/>
    <dgm:cxn modelId="{62E1C3E1-3ED1-4B26-972A-BDA322725FFB}" srcId="{AF965C1E-0349-46D3-9517-2A609CA6D2CA}" destId="{08EBAB9C-D780-4C9F-956B-EADF747F8657}" srcOrd="1" destOrd="0" parTransId="{D4BA0450-3703-4BD7-BBBE-6400B0064436}" sibTransId="{3A98BF4C-BB4D-497B-AE02-4F175FB9EF30}"/>
    <dgm:cxn modelId="{E5EBD44A-2E36-4D84-9007-0B705BB52679}" type="presParOf" srcId="{9A822686-62E0-4F58-AF5B-041BACD9DF40}" destId="{8731A013-FFA3-460D-91C4-CE6EA2BAF272}" srcOrd="0" destOrd="0" presId="urn:microsoft.com/office/officeart/2005/8/layout/vList2"/>
    <dgm:cxn modelId="{8CA6AAEA-0D1A-4267-B310-DC4D3C2B0AF1}" type="presParOf" srcId="{9A822686-62E0-4F58-AF5B-041BACD9DF40}" destId="{93813E7E-9A03-4D03-8A62-0C0ED2078495}" srcOrd="1" destOrd="0" presId="urn:microsoft.com/office/officeart/2005/8/layout/vList2"/>
    <dgm:cxn modelId="{604C918F-2D59-40B8-A19E-DF076B67CBD4}" type="presParOf" srcId="{9A822686-62E0-4F58-AF5B-041BACD9DF40}" destId="{042CB052-215E-49DC-AA54-1E86AE11136F}" srcOrd="2" destOrd="0" presId="urn:microsoft.com/office/officeart/2005/8/layout/vList2"/>
    <dgm:cxn modelId="{A989F44C-ABD5-4BCA-8277-E10970CA661F}" type="presParOf" srcId="{9A822686-62E0-4F58-AF5B-041BACD9DF40}" destId="{F2FDAAF8-D7C1-4C9C-AE98-0B12175BF2DA}" srcOrd="3" destOrd="0" presId="urn:microsoft.com/office/officeart/2005/8/layout/vList2"/>
    <dgm:cxn modelId="{438AA66D-475A-4183-8324-51B6F98269B1}" type="presParOf" srcId="{9A822686-62E0-4F58-AF5B-041BACD9DF40}" destId="{9398E030-0254-4D2D-B2EB-EA3D410F49E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31A013-FFA3-460D-91C4-CE6EA2BAF272}">
      <dsp:nvSpPr>
        <dsp:cNvPr id="0" name=""/>
        <dsp:cNvSpPr/>
      </dsp:nvSpPr>
      <dsp:spPr>
        <a:xfrm>
          <a:off x="0" y="509148"/>
          <a:ext cx="5092955" cy="10951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/>
            <a:t>Věci jsou </a:t>
          </a:r>
          <a:r>
            <a:rPr lang="cs-CZ" sz="1300" b="1" kern="1200"/>
            <a:t>prostředkem třídění lidí do skupin</a:t>
          </a:r>
          <a:r>
            <a:rPr lang="cs-CZ" sz="1300" kern="1200"/>
            <a:t>; </a:t>
          </a:r>
          <a:r>
            <a:rPr lang="cs-CZ" sz="1300" b="1" kern="1200"/>
            <a:t>prostředí přímo utváří kulturu </a:t>
          </a:r>
          <a:r>
            <a:rPr lang="cs-CZ" sz="1300" kern="1200"/>
            <a:t>(archeologie, národopis; kulturní ekologie, kulturní materialismus…)</a:t>
          </a:r>
          <a:endParaRPr lang="en-US" sz="1300" kern="1200"/>
        </a:p>
      </dsp:txBody>
      <dsp:txXfrm>
        <a:off x="53459" y="562607"/>
        <a:ext cx="4986037" cy="988202"/>
      </dsp:txXfrm>
    </dsp:sp>
    <dsp:sp modelId="{042CB052-215E-49DC-AA54-1E86AE11136F}">
      <dsp:nvSpPr>
        <dsp:cNvPr id="0" name=""/>
        <dsp:cNvSpPr/>
      </dsp:nvSpPr>
      <dsp:spPr>
        <a:xfrm>
          <a:off x="0" y="1641708"/>
          <a:ext cx="5092955" cy="1095120"/>
        </a:xfrm>
        <a:prstGeom prst="roundRect">
          <a:avLst/>
        </a:prstGeom>
        <a:solidFill>
          <a:schemeClr val="accent5">
            <a:hueOff val="-9360190"/>
            <a:satOff val="12758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/>
            <a:t>Věci </a:t>
          </a:r>
          <a:r>
            <a:rPr lang="cs-CZ" sz="1300" b="1" kern="1200"/>
            <a:t>utvářejí status</a:t>
          </a:r>
          <a:r>
            <a:rPr lang="cs-CZ" sz="1300" kern="1200"/>
            <a:t>, </a:t>
          </a:r>
          <a:r>
            <a:rPr lang="cs-CZ" sz="1300" b="1" kern="1200"/>
            <a:t>vytvářejí </a:t>
          </a:r>
          <a:r>
            <a:rPr lang="cs-CZ" sz="1300" kern="1200"/>
            <a:t>a </a:t>
          </a:r>
          <a:r>
            <a:rPr lang="cs-CZ" sz="1300" b="1" kern="1200"/>
            <a:t>odrážejí sociální pouta</a:t>
          </a:r>
          <a:r>
            <a:rPr lang="cs-CZ" sz="1300" kern="1200"/>
            <a:t>, zakládají </a:t>
          </a:r>
          <a:r>
            <a:rPr lang="cs-CZ" sz="1300" b="1" kern="1200"/>
            <a:t>identity </a:t>
          </a:r>
          <a:r>
            <a:rPr lang="cs-CZ" sz="1300" kern="1200"/>
            <a:t>(strukturní funkcionalismus, strukturalismus, material culture studies)</a:t>
          </a:r>
          <a:endParaRPr lang="en-US" sz="1300" kern="1200"/>
        </a:p>
      </dsp:txBody>
      <dsp:txXfrm>
        <a:off x="53459" y="1695167"/>
        <a:ext cx="4986037" cy="988202"/>
      </dsp:txXfrm>
    </dsp:sp>
    <dsp:sp modelId="{9398E030-0254-4D2D-B2EB-EA3D410F49EC}">
      <dsp:nvSpPr>
        <dsp:cNvPr id="0" name=""/>
        <dsp:cNvSpPr/>
      </dsp:nvSpPr>
      <dsp:spPr>
        <a:xfrm>
          <a:off x="0" y="2774269"/>
          <a:ext cx="5092955" cy="1095120"/>
        </a:xfrm>
        <a:prstGeom prst="roundRect">
          <a:avLst/>
        </a:prstGeom>
        <a:solidFill>
          <a:schemeClr val="accent5">
            <a:hueOff val="-18720379"/>
            <a:satOff val="25516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/>
            <a:t>Věci jsou </a:t>
          </a:r>
          <a:r>
            <a:rPr lang="cs-CZ" sz="1300" b="1" kern="1200"/>
            <a:t>součástí lidí a sociálního světa </a:t>
          </a:r>
          <a:r>
            <a:rPr lang="cs-CZ" sz="1300" kern="1200"/>
            <a:t>= </a:t>
          </a:r>
          <a:r>
            <a:rPr lang="cs-CZ" sz="1300" b="1" kern="1200"/>
            <a:t>„sociálno“ je vždy lidské a materiální současně </a:t>
          </a:r>
          <a:r>
            <a:rPr lang="cs-CZ" sz="1300" kern="1200"/>
            <a:t>(materiální obrat - actor-network theory, STS; ontologický obrat)</a:t>
          </a:r>
          <a:endParaRPr lang="en-US" sz="1300" kern="1200"/>
        </a:p>
      </dsp:txBody>
      <dsp:txXfrm>
        <a:off x="53459" y="2827728"/>
        <a:ext cx="4986037" cy="9882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5680315" y="0"/>
            <a:ext cx="3463685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3342085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1542" y="863068"/>
            <a:ext cx="4505768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4500" b="0" cap="all" spc="113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48014" y="863069"/>
            <a:ext cx="2513797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18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2218661" y="3404998"/>
            <a:ext cx="6858002" cy="480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148015" y="6309360"/>
            <a:ext cx="1613351" cy="457200"/>
          </a:xfrm>
        </p:spPr>
        <p:txBody>
          <a:bodyPr/>
          <a:lstStyle/>
          <a:p>
            <a:fld id="{1CC0F5BA-FE27-47E6-A43F-841473E16818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1542" y="6309360"/>
            <a:ext cx="4505768" cy="457200"/>
          </a:xfrm>
        </p:spPr>
        <p:txBody>
          <a:bodyPr/>
          <a:lstStyle>
            <a:lvl1pPr algn="r">
              <a:defRPr/>
            </a:lvl1pPr>
          </a:lstStyle>
          <a:p>
            <a:endParaRPr lang="cs-CZ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187F3-96A4-4912-91C2-A6AD25758D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3670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F5BA-FE27-47E6-A43F-841473E16818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187F3-96A4-4912-91C2-A6AD25758D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2767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474" y="507037"/>
            <a:ext cx="1178720" cy="5339932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0275" y="524373"/>
            <a:ext cx="4469683" cy="5322596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8474" y="6296616"/>
            <a:ext cx="1879497" cy="365125"/>
          </a:xfrm>
        </p:spPr>
        <p:txBody>
          <a:bodyPr/>
          <a:lstStyle/>
          <a:p>
            <a:fld id="{1CC0F5BA-FE27-47E6-A43F-841473E16818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0275" y="6296616"/>
            <a:ext cx="446968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878074" y="2928735"/>
            <a:ext cx="5383267" cy="453202"/>
          </a:xfrm>
        </p:spPr>
        <p:txBody>
          <a:bodyPr/>
          <a:lstStyle>
            <a:lvl1pPr algn="l">
              <a:defRPr/>
            </a:lvl1pPr>
          </a:lstStyle>
          <a:p>
            <a:fld id="{816187F3-96A4-4912-91C2-A6AD25758D46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6833687" y="571503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8231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F5BA-FE27-47E6-A43F-841473E16818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187F3-96A4-4912-91C2-A6AD25758D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91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9144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487" y="1406285"/>
            <a:ext cx="7945271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3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13734" y="4527857"/>
            <a:ext cx="4919264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8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F5BA-FE27-47E6-A43F-841473E16818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187F3-96A4-4912-91C2-A6AD25758D4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9141714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20179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032503" y="705114"/>
            <a:ext cx="4629309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503" y="3749040"/>
            <a:ext cx="4629308" cy="23469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F5BA-FE27-47E6-A43F-841473E16818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187F3-96A4-4912-91C2-A6AD25758D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3520440" y="3396997"/>
            <a:ext cx="562356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352129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2500" y="658999"/>
            <a:ext cx="4624817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350" b="1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501" y="1116200"/>
            <a:ext cx="4624817" cy="206212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32501" y="3623098"/>
            <a:ext cx="4624816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350" b="1" kern="1200" cap="all" spc="113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lvl="0" indent="0" algn="l" defTabSz="685800" rtl="0" eaLnBrk="1" latinLnBrk="0" hangingPunct="1">
              <a:lnSpc>
                <a:spcPct val="130000"/>
              </a:lnSpc>
              <a:spcBef>
                <a:spcPts val="698"/>
              </a:spcBef>
              <a:buFont typeface="Corbel" panose="020B0503020204020204" pitchFamily="34" charset="0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32503" y="4102370"/>
            <a:ext cx="4624814" cy="206654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F5BA-FE27-47E6-A43F-841473E16818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187F3-96A4-4912-91C2-A6AD25758D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3520440" y="3396997"/>
            <a:ext cx="562356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579388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F5BA-FE27-47E6-A43F-841473E16818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187F3-96A4-4912-91C2-A6AD25758D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9055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F5BA-FE27-47E6-A43F-841473E16818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187F3-96A4-4912-91C2-A6AD25758D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36038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6186444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4761" y="640080"/>
            <a:ext cx="2097050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114" y="640079"/>
            <a:ext cx="5227270" cy="5455921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64761" y="3223804"/>
            <a:ext cx="2097050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050"/>
              </a:spcBef>
              <a:buNone/>
              <a:defRPr sz="1350" b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2781446" y="3404998"/>
            <a:ext cx="6858002" cy="480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64762" y="6309360"/>
            <a:ext cx="1300655" cy="457200"/>
          </a:xfrm>
        </p:spPr>
        <p:txBody>
          <a:bodyPr/>
          <a:lstStyle>
            <a:lvl1pPr algn="l">
              <a:defRPr/>
            </a:lvl1pPr>
          </a:lstStyle>
          <a:p>
            <a:fld id="{1CC0F5BA-FE27-47E6-A43F-841473E16818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114" y="6309360"/>
            <a:ext cx="52454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187F3-96A4-4912-91C2-A6AD25758D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53429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6247" y="640080"/>
            <a:ext cx="2035564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255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6186444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626247" y="3429000"/>
            <a:ext cx="2035564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050"/>
              </a:spcBef>
              <a:buNone/>
              <a:defRPr sz="1350" b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2781446" y="3404998"/>
            <a:ext cx="6858002" cy="480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26248" y="6309360"/>
            <a:ext cx="1234440" cy="457200"/>
          </a:xfrm>
        </p:spPr>
        <p:txBody>
          <a:bodyPr/>
          <a:lstStyle/>
          <a:p>
            <a:fld id="{1CC0F5BA-FE27-47E6-A43F-841473E16818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187F3-96A4-4912-91C2-A6AD25758D46}" type="slidenum">
              <a:rPr lang="cs-CZ" smtClean="0"/>
              <a:t>‹#›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060" y="6309360"/>
            <a:ext cx="3709944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068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3538726" y="0"/>
            <a:ext cx="5605274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2189" y="705113"/>
            <a:ext cx="2558980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2503" y="705114"/>
            <a:ext cx="4629309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2188" y="6309360"/>
            <a:ext cx="2558980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900" spc="113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1CC0F5BA-FE27-47E6-A43F-841473E16818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2503" y="6309360"/>
            <a:ext cx="3709944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900" spc="113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26902" y="6309360"/>
            <a:ext cx="73490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200" b="1" spc="113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816187F3-96A4-4912-91C2-A6AD25758D46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85723" y="3404998"/>
            <a:ext cx="6858002" cy="480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517136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150000"/>
        </a:lnSpc>
        <a:spcBef>
          <a:spcPct val="0"/>
        </a:spcBef>
        <a:buNone/>
        <a:defRPr sz="2700" b="1" kern="1200" spc="113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40000"/>
        </a:lnSpc>
        <a:spcBef>
          <a:spcPts val="698"/>
        </a:spcBef>
        <a:buFont typeface="Corbel" panose="020B0503020204020204" pitchFamily="34" charset="0"/>
        <a:buNone/>
        <a:defRPr sz="1350" b="1" kern="1200" spc="113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140000"/>
        </a:lnSpc>
        <a:spcBef>
          <a:spcPts val="698"/>
        </a:spcBef>
        <a:buFont typeface="Corbel" panose="020B0503020204020204" pitchFamily="34" charset="0"/>
        <a:buNone/>
        <a:defRPr sz="1200" kern="1200" spc="113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240030" algn="l" defTabSz="685800" rtl="0" eaLnBrk="1" latinLnBrk="0" hangingPunct="1">
        <a:lnSpc>
          <a:spcPct val="140000"/>
        </a:lnSpc>
        <a:spcBef>
          <a:spcPts val="698"/>
        </a:spcBef>
        <a:buFont typeface="Corbel" panose="020B0503020204020204" pitchFamily="34" charset="0"/>
        <a:buChar char="–"/>
        <a:defRPr sz="1050" i="1" kern="1200" spc="113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240030" algn="l" defTabSz="685800" rtl="0" eaLnBrk="1" latinLnBrk="0" hangingPunct="1">
        <a:lnSpc>
          <a:spcPct val="140000"/>
        </a:lnSpc>
        <a:spcBef>
          <a:spcPts val="698"/>
        </a:spcBef>
        <a:buFont typeface="Corbel" panose="020B0503020204020204" pitchFamily="34" charset="0"/>
        <a:buChar char="–"/>
        <a:defRPr sz="1050" kern="1200" spc="113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240030" algn="l" defTabSz="685800" rtl="0" eaLnBrk="1" latinLnBrk="0" hangingPunct="1">
        <a:lnSpc>
          <a:spcPct val="140000"/>
        </a:lnSpc>
        <a:spcBef>
          <a:spcPts val="698"/>
        </a:spcBef>
        <a:buFont typeface="Corbel" panose="020B0503020204020204" pitchFamily="34" charset="0"/>
        <a:buChar char="–"/>
        <a:defRPr sz="1050" i="1" kern="1200" spc="113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40180" indent="-240030" algn="l" defTabSz="685800" rtl="0" eaLnBrk="1" latinLnBrk="0" hangingPunct="1">
        <a:lnSpc>
          <a:spcPct val="111000"/>
        </a:lnSpc>
        <a:spcBef>
          <a:spcPts val="698"/>
        </a:spcBef>
        <a:buFont typeface="Corbel" panose="020B0503020204020204" pitchFamily="34" charset="0"/>
        <a:buChar char="–"/>
        <a:defRPr sz="105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1680210" indent="-240030" algn="l" defTabSz="685800" rtl="0" eaLnBrk="1" latinLnBrk="0" hangingPunct="1">
        <a:lnSpc>
          <a:spcPct val="111000"/>
        </a:lnSpc>
        <a:spcBef>
          <a:spcPts val="698"/>
        </a:spcBef>
        <a:buFont typeface="Corbel" panose="020B0503020204020204" pitchFamily="34" charset="0"/>
        <a:buChar char="–"/>
        <a:defRPr sz="105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1920240" indent="-240030" algn="l" defTabSz="685800" rtl="0" eaLnBrk="1" latinLnBrk="0" hangingPunct="1">
        <a:lnSpc>
          <a:spcPct val="111000"/>
        </a:lnSpc>
        <a:spcBef>
          <a:spcPts val="698"/>
        </a:spcBef>
        <a:buFont typeface="Corbel" panose="020B0503020204020204" pitchFamily="34" charset="0"/>
        <a:buChar char="–"/>
        <a:defRPr sz="105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160270" indent="-240030" algn="l" defTabSz="685800" rtl="0" eaLnBrk="1" latinLnBrk="0" hangingPunct="1">
        <a:lnSpc>
          <a:spcPct val="111000"/>
        </a:lnSpc>
        <a:spcBef>
          <a:spcPts val="698"/>
        </a:spcBef>
        <a:buFont typeface="Corbel" panose="020B0503020204020204" pitchFamily="34" charset="0"/>
        <a:buChar char="–"/>
        <a:defRPr sz="105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cl.ac.uk/anthropology/people/academic-and-teaching-staff/daniel-miller" TargetMode="External"/><Relationship Id="rId2" Type="http://schemas.openxmlformats.org/officeDocument/2006/relationships/hyperlink" Target="https://www.ucl.ac.uk/anthropology/people/academic-and-teaching-staff/victor-buchl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esearch.monash.edu/en/persons/sarah-pink/publications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iograf.org/clanek.php?clanek=2901" TargetMode="External"/><Relationship Id="rId3" Type="http://schemas.openxmlformats.org/officeDocument/2006/relationships/hyperlink" Target="https://www.abdn.ac.uk/socsci/people/profiles/tim.ingold" TargetMode="External"/><Relationship Id="rId7" Type="http://schemas.openxmlformats.org/officeDocument/2006/relationships/hyperlink" Target="http://www.biograf.org/clanek.php?clanek=3102" TargetMode="External"/><Relationship Id="rId2" Type="http://schemas.openxmlformats.org/officeDocument/2006/relationships/hyperlink" Target="https://people.ucsc.edu/~haraway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iograf.org/clanek.php?clanek=1502" TargetMode="External"/><Relationship Id="rId5" Type="http://schemas.openxmlformats.org/officeDocument/2006/relationships/hyperlink" Target="http://www.biograf.org/clanek.html?clanek=6307" TargetMode="External"/><Relationship Id="rId4" Type="http://schemas.openxmlformats.org/officeDocument/2006/relationships/hyperlink" Target="http://www.biograf.org/clanek.php?clanek=220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A164D6B-6878-4B9F-A2D0-985D39B17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C3162B-47DE-4EA0-A4BE-9A143AEC6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5634" y="1031500"/>
            <a:ext cx="6387720" cy="511515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54691" y="1533526"/>
            <a:ext cx="5524677" cy="3288586"/>
          </a:xfrm>
        </p:spPr>
        <p:txBody>
          <a:bodyPr anchor="ctr">
            <a:normAutofit/>
          </a:bodyPr>
          <a:lstStyle/>
          <a:p>
            <a:pPr>
              <a:lnSpc>
                <a:spcPct val="115000"/>
              </a:lnSpc>
            </a:pPr>
            <a:r>
              <a:rPr lang="cs-CZ" sz="3100" b="1">
                <a:solidFill>
                  <a:schemeClr val="bg1"/>
                </a:solidFill>
              </a:rPr>
              <a:t>Dokumenty, digitální technologie a materiální objekty jako zdroj dat </a:t>
            </a:r>
            <a:endParaRPr lang="cs-CZ" sz="3100">
              <a:solidFill>
                <a:schemeClr val="bg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50" y="4955063"/>
            <a:ext cx="5434220" cy="871437"/>
          </a:xfrm>
        </p:spPr>
        <p:txBody>
          <a:bodyPr anchor="ctr">
            <a:normAutofit/>
          </a:bodyPr>
          <a:lstStyle/>
          <a:p>
            <a:pPr>
              <a:lnSpc>
                <a:spcPct val="140000"/>
              </a:lnSpc>
            </a:pPr>
            <a:r>
              <a:rPr lang="cs-CZ" sz="1400">
                <a:solidFill>
                  <a:schemeClr val="bg1"/>
                </a:solidFill>
              </a:rPr>
              <a:t>Etnografické metody</a:t>
            </a:r>
          </a:p>
          <a:p>
            <a:pPr>
              <a:lnSpc>
                <a:spcPct val="140000"/>
              </a:lnSpc>
            </a:pPr>
            <a:r>
              <a:rPr lang="cs-CZ" sz="1400">
                <a:solidFill>
                  <a:schemeClr val="bg1"/>
                </a:solidFill>
              </a:rPr>
              <a:t>2021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2F176A-9349-4CD7-8042-59C0200C8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71066" y="-4078"/>
            <a:ext cx="2270646" cy="105654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63D6F5-598D-4A1D-B50B-2AC99EDE8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73354" y="1052464"/>
            <a:ext cx="2270646" cy="5115151"/>
          </a:xfrm>
          <a:prstGeom prst="rect">
            <a:avLst/>
          </a:prstGeom>
          <a:solidFill>
            <a:schemeClr val="bg2">
              <a:lumMod val="7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E9A171F-91A7-42F8-B25C-E38B244E7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1031500"/>
            <a:ext cx="9141714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85AAE23-FCB6-4663-907C-0110B0FDC5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6167615"/>
            <a:ext cx="9139426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C969C2C-E7E3-4052-87D4-61E733EC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6112401"/>
            <a:ext cx="9141714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C60369F-A41B-4D6E-8990-30E2715C5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7993" y="0"/>
            <a:ext cx="4800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728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9405E2-1A96-4DBA-A9DC-4C2A1B421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363234-E0BA-4476-B051-D8D9FA506B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70646"/>
            <a:ext cx="3047163" cy="57213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4094" y="1200863"/>
            <a:ext cx="2339788" cy="4306007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cs-CZ" sz="1900" b="1">
                <a:solidFill>
                  <a:schemeClr val="bg1"/>
                </a:solidFill>
              </a:rPr>
              <a:t>3 tradice uvažování sociálních věd o ne-lidskému (hmotnému, duchovnímu, přírodnímu) světě</a:t>
            </a:r>
            <a:br>
              <a:rPr lang="cs-CZ" sz="1900">
                <a:solidFill>
                  <a:schemeClr val="bg1"/>
                </a:solidFill>
              </a:rPr>
            </a:br>
            <a:endParaRPr lang="cs-CZ" sz="190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32FF329-3A87-4F66-BA01-91CD63C81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6572"/>
            <a:ext cx="3042739" cy="51328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9855050-A75B-4DD0-9B56-8B1C7722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0747" y="534650"/>
            <a:ext cx="6053251" cy="568327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FA286C7-EFC7-4DFE-967A-7E37BA0F36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192001"/>
            <a:ext cx="914400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0C9F0E8-EF8B-43C1-9C77-E9DDAF1A0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362258" y="3404998"/>
            <a:ext cx="6858002" cy="480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9DC473-98F8-45DF-B136-EC0F0F4C6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70645"/>
            <a:ext cx="914400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4F408DBA-CF0A-4299-AB63-441783E509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4410054"/>
              </p:ext>
            </p:extLst>
          </p:nvPr>
        </p:nvGraphicFramePr>
        <p:xfrm>
          <a:off x="3568446" y="1164597"/>
          <a:ext cx="5092955" cy="4378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8939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099405E2-1A96-4DBA-A9DC-4C2A1B421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186DD79-F4CA-4DD7-9C78-AC180665F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1495508"/>
            <a:ext cx="3319554" cy="43680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2188" y="1952825"/>
            <a:ext cx="2558980" cy="3635693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cs-CZ" sz="1600" b="1" dirty="0">
                <a:solidFill>
                  <a:schemeClr val="bg1"/>
                </a:solidFill>
              </a:rPr>
              <a:t>Ad. 1 </a:t>
            </a:r>
            <a:br>
              <a:rPr lang="cs-CZ" sz="1600" b="1" dirty="0">
                <a:solidFill>
                  <a:schemeClr val="bg1"/>
                </a:solidFill>
              </a:rPr>
            </a:br>
            <a:r>
              <a:rPr lang="cs-CZ" sz="1600" b="1" dirty="0">
                <a:solidFill>
                  <a:schemeClr val="bg1"/>
                </a:solidFill>
              </a:rPr>
              <a:t>Věci jsou prostředkem třídění lidí do skupin;</a:t>
            </a:r>
            <a:br>
              <a:rPr lang="cs-CZ" sz="1600" b="1" dirty="0">
                <a:solidFill>
                  <a:schemeClr val="bg1"/>
                </a:solidFill>
              </a:rPr>
            </a:br>
            <a:r>
              <a:rPr lang="cs-CZ" sz="1600" b="1" dirty="0">
                <a:solidFill>
                  <a:schemeClr val="bg1"/>
                </a:solidFill>
              </a:rPr>
              <a:t>prostředí přímo utváří kulturu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CF4857D-F003-4CA1-82AB-00900B100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3319554" cy="151447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79855050-A75B-4DD0-9B56-8B1C7722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319557" y="1514475"/>
            <a:ext cx="5824441" cy="435699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5E6738EB-6FF0-4AF9-8462-57F4494B88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1501324"/>
            <a:ext cx="9141714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B791336-FCAA-4174-9303-B3F3748611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288" y="5863306"/>
            <a:ext cx="9144000" cy="994694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A212158-300D-44D0-9CCE-472C3F669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5807463"/>
            <a:ext cx="9141714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88521F4-D44A-42C5-9BDB-5CA255540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95552" y="0"/>
            <a:ext cx="4800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Zástupný symbol pro obsah 2"/>
          <p:cNvSpPr>
            <a:spLocks noGrp="1"/>
          </p:cNvSpPr>
          <p:nvPr>
            <p:ph idx="1"/>
          </p:nvPr>
        </p:nvSpPr>
        <p:spPr>
          <a:xfrm>
            <a:off x="3838431" y="1952825"/>
            <a:ext cx="4823380" cy="3635693"/>
          </a:xfrm>
        </p:spPr>
        <p:txBody>
          <a:bodyPr>
            <a:normAutofit fontScale="70000" lnSpcReduction="20000"/>
          </a:bodyPr>
          <a:lstStyle/>
          <a:p>
            <a:pPr marL="514350" lvl="0" indent="-514350">
              <a:lnSpc>
                <a:spcPct val="130000"/>
              </a:lnSpc>
              <a:buFont typeface="+mj-lt"/>
              <a:buAutoNum type="alphaLcParenR"/>
            </a:pPr>
            <a:r>
              <a:rPr lang="cs-CZ" sz="1700" b="1"/>
              <a:t>Objekty jako prostředky klasifikace</a:t>
            </a:r>
          </a:p>
          <a:p>
            <a:pPr lvl="1">
              <a:lnSpc>
                <a:spcPct val="130000"/>
              </a:lnSpc>
            </a:pPr>
            <a:r>
              <a:rPr lang="cs-CZ" sz="1700"/>
              <a:t>archeologie, národopis … = skrze používané věci, technologie, lze identifikovat a klasifikovat skupiny i jejich hierarchii (čím vyspělejší technologie, tím rozvinutější kultura = evolucionismus)</a:t>
            </a:r>
          </a:p>
          <a:p>
            <a:pPr marL="457200" lvl="1" indent="0">
              <a:lnSpc>
                <a:spcPct val="130000"/>
              </a:lnSpc>
              <a:buNone/>
            </a:pPr>
            <a:endParaRPr lang="cs-CZ" sz="1700"/>
          </a:p>
          <a:p>
            <a:pPr marL="514350" indent="-514350">
              <a:lnSpc>
                <a:spcPct val="130000"/>
              </a:lnSpc>
              <a:buFont typeface="+mj-lt"/>
              <a:buAutoNum type="alphaLcParenR"/>
            </a:pPr>
            <a:r>
              <a:rPr lang="cs-CZ" sz="1700" b="1"/>
              <a:t>Prostředí determinuje kulturu </a:t>
            </a:r>
          </a:p>
          <a:p>
            <a:pPr lvl="1">
              <a:lnSpc>
                <a:spcPct val="130000"/>
              </a:lnSpc>
            </a:pPr>
            <a:r>
              <a:rPr lang="cs-CZ" sz="1700"/>
              <a:t>kultura je </a:t>
            </a:r>
            <a:r>
              <a:rPr lang="cs-CZ" sz="1700" b="1"/>
              <a:t>adaptační mechanismus </a:t>
            </a:r>
            <a:r>
              <a:rPr lang="cs-CZ" sz="1700"/>
              <a:t>na prostředí</a:t>
            </a:r>
          </a:p>
          <a:p>
            <a:pPr lvl="2">
              <a:lnSpc>
                <a:spcPct val="130000"/>
              </a:lnSpc>
            </a:pPr>
            <a:r>
              <a:rPr lang="cs-CZ" sz="1700" b="1"/>
              <a:t>Julian Stewart - </a:t>
            </a:r>
            <a:r>
              <a:rPr lang="cs-CZ" sz="1700"/>
              <a:t>„</a:t>
            </a:r>
            <a:r>
              <a:rPr lang="cs-CZ" sz="1700" b="1"/>
              <a:t>kulturní ekologie</a:t>
            </a:r>
            <a:r>
              <a:rPr lang="cs-CZ" sz="1700"/>
              <a:t>“ – (Teorie kulturní změny – 1955); </a:t>
            </a:r>
            <a:r>
              <a:rPr lang="cs-CZ" sz="1700" err="1"/>
              <a:t>neoevolucionismus</a:t>
            </a:r>
            <a:endParaRPr lang="cs-CZ" sz="1700"/>
          </a:p>
          <a:p>
            <a:pPr lvl="2">
              <a:lnSpc>
                <a:spcPct val="130000"/>
              </a:lnSpc>
            </a:pPr>
            <a:r>
              <a:rPr lang="cs-CZ" sz="1700"/>
              <a:t> </a:t>
            </a:r>
            <a:r>
              <a:rPr lang="cs-CZ" sz="1700" b="1" err="1"/>
              <a:t>Marvin</a:t>
            </a:r>
            <a:r>
              <a:rPr lang="cs-CZ" sz="1700" b="1"/>
              <a:t> </a:t>
            </a:r>
            <a:r>
              <a:rPr lang="cs-CZ" sz="1700" b="1" err="1"/>
              <a:t>Harris</a:t>
            </a:r>
            <a:r>
              <a:rPr lang="cs-CZ" sz="1700"/>
              <a:t> – „k</a:t>
            </a:r>
            <a:r>
              <a:rPr lang="cs-CZ" sz="1700" b="1"/>
              <a:t>ulturní materialismus“ - </a:t>
            </a:r>
            <a:r>
              <a:rPr lang="cs-CZ" sz="1700"/>
              <a:t>kultura – </a:t>
            </a:r>
            <a:r>
              <a:rPr lang="cs-CZ" sz="1700" err="1"/>
              <a:t>nadbiologická</a:t>
            </a:r>
            <a:r>
              <a:rPr lang="cs-CZ" sz="1700"/>
              <a:t> forma adaptace, náhražka za specializaci živočichů</a:t>
            </a:r>
          </a:p>
          <a:p>
            <a:pPr>
              <a:lnSpc>
                <a:spcPct val="130000"/>
              </a:lnSpc>
            </a:pPr>
            <a:endParaRPr lang="cs-CZ" sz="1700"/>
          </a:p>
          <a:p>
            <a:pPr lvl="2">
              <a:lnSpc>
                <a:spcPct val="130000"/>
              </a:lnSpc>
            </a:pPr>
            <a:endParaRPr lang="cs-CZ" sz="1700"/>
          </a:p>
          <a:p>
            <a:pPr marL="0" indent="0">
              <a:lnSpc>
                <a:spcPct val="130000"/>
              </a:lnSpc>
              <a:buNone/>
            </a:pPr>
            <a:endParaRPr lang="cs-CZ" sz="1700"/>
          </a:p>
        </p:txBody>
      </p:sp>
    </p:spTree>
    <p:extLst>
      <p:ext uri="{BB962C8B-B14F-4D97-AF65-F5344CB8AC3E}">
        <p14:creationId xmlns:p14="http://schemas.microsoft.com/office/powerpoint/2010/main" val="2352929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099405E2-1A96-4DBA-A9DC-4C2A1B421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186DD79-F4CA-4DD7-9C78-AC180665F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1495508"/>
            <a:ext cx="3319554" cy="43680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2188" y="1952825"/>
            <a:ext cx="2558980" cy="3635693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cs-CZ" sz="1400" b="1" dirty="0">
                <a:solidFill>
                  <a:schemeClr val="bg1"/>
                </a:solidFill>
              </a:rPr>
              <a:t>Ad. 2</a:t>
            </a:r>
            <a:br>
              <a:rPr lang="cs-CZ" sz="1400" b="1" dirty="0">
                <a:solidFill>
                  <a:schemeClr val="bg1"/>
                </a:solidFill>
              </a:rPr>
            </a:br>
            <a:r>
              <a:rPr lang="cs-CZ" sz="1400" b="1" dirty="0">
                <a:solidFill>
                  <a:schemeClr val="bg1"/>
                </a:solidFill>
              </a:rPr>
              <a:t>Věci utvářejí status, vytvářejí a odrážejí sociální pouta, zakládají identity </a:t>
            </a:r>
            <a:br>
              <a:rPr lang="cs-CZ" sz="1400" b="1" dirty="0">
                <a:solidFill>
                  <a:schemeClr val="bg1"/>
                </a:solidFill>
              </a:rPr>
            </a:br>
            <a:br>
              <a:rPr lang="cs-CZ" sz="1400" b="1" dirty="0">
                <a:solidFill>
                  <a:schemeClr val="bg1"/>
                </a:solidFill>
              </a:rPr>
            </a:br>
            <a:r>
              <a:rPr lang="cs-CZ" sz="1400" b="1" dirty="0">
                <a:solidFill>
                  <a:schemeClr val="bg1"/>
                </a:solidFill>
              </a:rPr>
              <a:t>(strukturní funkcionalismus, strukturalismus, </a:t>
            </a:r>
            <a:r>
              <a:rPr lang="cs-CZ" sz="1400" b="1" dirty="0" err="1">
                <a:solidFill>
                  <a:schemeClr val="bg1"/>
                </a:solidFill>
              </a:rPr>
              <a:t>material</a:t>
            </a:r>
            <a:r>
              <a:rPr lang="cs-CZ" sz="1400" b="1" dirty="0">
                <a:solidFill>
                  <a:schemeClr val="bg1"/>
                </a:solidFill>
              </a:rPr>
              <a:t> </a:t>
            </a:r>
            <a:r>
              <a:rPr lang="cs-CZ" sz="1400" b="1" dirty="0" err="1">
                <a:solidFill>
                  <a:schemeClr val="bg1"/>
                </a:solidFill>
              </a:rPr>
              <a:t>culture</a:t>
            </a:r>
            <a:r>
              <a:rPr lang="cs-CZ" sz="1400" b="1" dirty="0">
                <a:solidFill>
                  <a:schemeClr val="bg1"/>
                </a:solidFill>
              </a:rPr>
              <a:t> </a:t>
            </a:r>
            <a:r>
              <a:rPr lang="cs-CZ" sz="1400" b="1" dirty="0" err="1">
                <a:solidFill>
                  <a:schemeClr val="bg1"/>
                </a:solidFill>
              </a:rPr>
              <a:t>studies</a:t>
            </a:r>
            <a:r>
              <a:rPr lang="cs-CZ" sz="1400" b="1" dirty="0">
                <a:solidFill>
                  <a:schemeClr val="bg1"/>
                </a:solidFill>
              </a:rPr>
              <a:t>)</a:t>
            </a:r>
            <a:endParaRPr lang="cs-CZ" sz="1400" dirty="0">
              <a:solidFill>
                <a:schemeClr val="bg1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BCF4857D-F003-4CA1-82AB-00900B100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3319554" cy="151447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9855050-A75B-4DD0-9B56-8B1C7722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319557" y="1514475"/>
            <a:ext cx="5824441" cy="435699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5E6738EB-6FF0-4AF9-8462-57F4494B88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1501324"/>
            <a:ext cx="9141714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B791336-FCAA-4174-9303-B3F3748611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288" y="5863306"/>
            <a:ext cx="9144000" cy="994694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CA212158-300D-44D0-9CCE-472C3F669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5807463"/>
            <a:ext cx="9141714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988521F4-D44A-42C5-9BDB-5CA255540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95552" y="0"/>
            <a:ext cx="4800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11580" y="1565332"/>
            <a:ext cx="5452908" cy="402318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30000"/>
              </a:lnSpc>
            </a:pPr>
            <a:r>
              <a:rPr lang="cs-CZ" sz="2000" dirty="0"/>
              <a:t>Sebeprezentace – sounáležitost („znaky přináležitosti do klubu“)</a:t>
            </a:r>
          </a:p>
          <a:p>
            <a:pPr>
              <a:lnSpc>
                <a:spcPct val="130000"/>
              </a:lnSpc>
            </a:pPr>
            <a:endParaRPr lang="cs-CZ" sz="2000" dirty="0"/>
          </a:p>
          <a:p>
            <a:pPr>
              <a:lnSpc>
                <a:spcPct val="130000"/>
              </a:lnSpc>
            </a:pPr>
            <a:r>
              <a:rPr lang="cs-CZ" sz="2000" dirty="0" err="1"/>
              <a:t>Agency</a:t>
            </a:r>
            <a:r>
              <a:rPr lang="cs-CZ" sz="2000" dirty="0"/>
              <a:t> věcí = schopnost matérií aktivně ovlivňovat okolí </a:t>
            </a:r>
          </a:p>
          <a:p>
            <a:pPr lvl="5">
              <a:lnSpc>
                <a:spcPct val="130000"/>
              </a:lnSpc>
            </a:pPr>
            <a:r>
              <a:rPr lang="cs-CZ" sz="2000" dirty="0"/>
              <a:t>Př. DAR - M. </a:t>
            </a:r>
            <a:r>
              <a:rPr lang="cs-CZ" sz="2000" dirty="0" err="1"/>
              <a:t>Mauss</a:t>
            </a:r>
            <a:r>
              <a:rPr lang="cs-CZ" sz="2000" dirty="0"/>
              <a:t> – Esej o daru, 1925; B. </a:t>
            </a:r>
            <a:r>
              <a:rPr lang="cs-CZ" sz="2000" dirty="0" err="1"/>
              <a:t>Malinowski</a:t>
            </a:r>
            <a:r>
              <a:rPr lang="cs-CZ" sz="2000" dirty="0"/>
              <a:t> – </a:t>
            </a:r>
            <a:r>
              <a:rPr lang="cs-CZ" sz="2000" dirty="0" err="1"/>
              <a:t>Argunauti</a:t>
            </a:r>
            <a:r>
              <a:rPr lang="cs-CZ" sz="2000" dirty="0"/>
              <a:t> západního Pacifiku; strukturní funkcionalismus </a:t>
            </a:r>
          </a:p>
          <a:p>
            <a:pPr lvl="5">
              <a:lnSpc>
                <a:spcPct val="130000"/>
              </a:lnSpc>
            </a:pPr>
            <a:r>
              <a:rPr lang="cs-CZ" sz="2000" dirty="0"/>
              <a:t>Př. MOBILNÍ TELEFON – </a:t>
            </a:r>
            <a:r>
              <a:rPr lang="en-US" sz="2000" dirty="0"/>
              <a:t>Horst, H. A., Miller, D. – The Cell Phone, 2006</a:t>
            </a:r>
            <a:r>
              <a:rPr lang="cs-CZ" sz="2000" dirty="0"/>
              <a:t>; </a:t>
            </a:r>
            <a:r>
              <a:rPr lang="cs-CZ" sz="2000" dirty="0" err="1"/>
              <a:t>material</a:t>
            </a:r>
            <a:r>
              <a:rPr lang="cs-CZ" sz="2000" dirty="0"/>
              <a:t> </a:t>
            </a:r>
            <a:r>
              <a:rPr lang="cs-CZ" sz="2000" dirty="0" err="1"/>
              <a:t>culture</a:t>
            </a:r>
            <a:r>
              <a:rPr lang="cs-CZ" sz="2000" dirty="0"/>
              <a:t> </a:t>
            </a:r>
            <a:r>
              <a:rPr lang="cs-CZ" sz="2000" dirty="0" err="1"/>
              <a:t>studies</a:t>
            </a:r>
            <a:endParaRPr lang="cs-CZ" sz="2000" dirty="0"/>
          </a:p>
          <a:p>
            <a:pPr lvl="1">
              <a:lnSpc>
                <a:spcPct val="130000"/>
              </a:lnSpc>
            </a:pPr>
            <a:endParaRPr lang="cs-CZ" sz="2000" b="1" dirty="0"/>
          </a:p>
          <a:p>
            <a:pPr marL="457200" lvl="1" indent="0" algn="ctr">
              <a:lnSpc>
                <a:spcPct val="130000"/>
              </a:lnSpc>
              <a:buNone/>
            </a:pPr>
            <a:r>
              <a:rPr lang="cs-CZ" sz="2000" b="1" dirty="0">
                <a:solidFill>
                  <a:schemeClr val="tx2"/>
                </a:solidFill>
              </a:rPr>
              <a:t>Zda věc odráží sociální vazby nebo je vytváří není vlastností věci samotné, ale naší teoretické perspektivy.</a:t>
            </a:r>
            <a:endParaRPr lang="cs-CZ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65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20">
            <a:extLst>
              <a:ext uri="{FF2B5EF4-FFF2-40B4-BE49-F238E27FC236}">
                <a16:creationId xmlns:a16="http://schemas.microsoft.com/office/drawing/2014/main" id="{099405E2-1A96-4DBA-A9DC-4C2A1B421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22">
            <a:extLst>
              <a:ext uri="{FF2B5EF4-FFF2-40B4-BE49-F238E27FC236}">
                <a16:creationId xmlns:a16="http://schemas.microsoft.com/office/drawing/2014/main" id="{6186DD79-F4CA-4DD7-9C78-AC180665F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1495508"/>
            <a:ext cx="3319554" cy="43680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1534" y="1952825"/>
            <a:ext cx="2669634" cy="3635693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cs-CZ" sz="1400" b="1" dirty="0">
                <a:solidFill>
                  <a:schemeClr val="bg1"/>
                </a:solidFill>
              </a:rPr>
              <a:t>Ad. 3</a:t>
            </a:r>
            <a:br>
              <a:rPr lang="cs-CZ" sz="1400" b="1" dirty="0">
                <a:solidFill>
                  <a:schemeClr val="bg1"/>
                </a:solidFill>
              </a:rPr>
            </a:br>
            <a:r>
              <a:rPr lang="cs-CZ" sz="1400" b="1" dirty="0">
                <a:solidFill>
                  <a:schemeClr val="bg1"/>
                </a:solidFill>
              </a:rPr>
              <a:t>Věci jsou součástí lidí a sociálního světa = </a:t>
            </a:r>
            <a:br>
              <a:rPr lang="cs-CZ" sz="1400" b="1" dirty="0">
                <a:solidFill>
                  <a:schemeClr val="bg1"/>
                </a:solidFill>
              </a:rPr>
            </a:br>
            <a:r>
              <a:rPr lang="cs-CZ" sz="1400" b="1" dirty="0">
                <a:solidFill>
                  <a:schemeClr val="bg1"/>
                </a:solidFill>
              </a:rPr>
              <a:t>„sociálno“ je vždy lidské a materiální současně </a:t>
            </a:r>
          </a:p>
        </p:txBody>
      </p:sp>
      <p:sp>
        <p:nvSpPr>
          <p:cNvPr id="41" name="Rectangle 24">
            <a:extLst>
              <a:ext uri="{FF2B5EF4-FFF2-40B4-BE49-F238E27FC236}">
                <a16:creationId xmlns:a16="http://schemas.microsoft.com/office/drawing/2014/main" id="{BCF4857D-F003-4CA1-82AB-00900B100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3319554" cy="151447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26">
            <a:extLst>
              <a:ext uri="{FF2B5EF4-FFF2-40B4-BE49-F238E27FC236}">
                <a16:creationId xmlns:a16="http://schemas.microsoft.com/office/drawing/2014/main" id="{79855050-A75B-4DD0-9B56-8B1C7722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319557" y="1514475"/>
            <a:ext cx="5824441" cy="435699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28">
            <a:extLst>
              <a:ext uri="{FF2B5EF4-FFF2-40B4-BE49-F238E27FC236}">
                <a16:creationId xmlns:a16="http://schemas.microsoft.com/office/drawing/2014/main" id="{5E6738EB-6FF0-4AF9-8462-57F4494B88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1501324"/>
            <a:ext cx="9141714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30">
            <a:extLst>
              <a:ext uri="{FF2B5EF4-FFF2-40B4-BE49-F238E27FC236}">
                <a16:creationId xmlns:a16="http://schemas.microsoft.com/office/drawing/2014/main" id="{DB791336-FCAA-4174-9303-B3F3748611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288" y="5863306"/>
            <a:ext cx="9144000" cy="994694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32">
            <a:extLst>
              <a:ext uri="{FF2B5EF4-FFF2-40B4-BE49-F238E27FC236}">
                <a16:creationId xmlns:a16="http://schemas.microsoft.com/office/drawing/2014/main" id="{CA212158-300D-44D0-9CCE-472C3F669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5807463"/>
            <a:ext cx="9141714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34">
            <a:extLst>
              <a:ext uri="{FF2B5EF4-FFF2-40B4-BE49-F238E27FC236}">
                <a16:creationId xmlns:a16="http://schemas.microsoft.com/office/drawing/2014/main" id="{988521F4-D44A-42C5-9BDB-5CA255540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95552" y="0"/>
            <a:ext cx="4800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38431" y="1952825"/>
            <a:ext cx="4823380" cy="3635693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30000"/>
              </a:lnSpc>
              <a:buNone/>
            </a:pPr>
            <a:endParaRPr lang="cs-CZ" sz="1700" b="1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cs-CZ" sz="1700" b="1" dirty="0"/>
              <a:t>Materiální / ontologický obrat</a:t>
            </a:r>
          </a:p>
          <a:p>
            <a:pPr marL="0" indent="0">
              <a:lnSpc>
                <a:spcPct val="130000"/>
              </a:lnSpc>
              <a:buNone/>
            </a:pPr>
            <a:endParaRPr lang="cs-CZ" sz="1700" dirty="0"/>
          </a:p>
          <a:p>
            <a:pPr lvl="4">
              <a:lnSpc>
                <a:spcPct val="130000"/>
              </a:lnSpc>
            </a:pPr>
            <a:r>
              <a:rPr lang="cs-CZ" sz="1400" dirty="0" err="1"/>
              <a:t>Actor</a:t>
            </a:r>
            <a:r>
              <a:rPr lang="cs-CZ" sz="1400" dirty="0"/>
              <a:t>-network </a:t>
            </a:r>
            <a:r>
              <a:rPr lang="cs-CZ" sz="1400" dirty="0" err="1"/>
              <a:t>theory</a:t>
            </a:r>
            <a:r>
              <a:rPr lang="cs-CZ" sz="1400" dirty="0"/>
              <a:t> - ANT</a:t>
            </a:r>
          </a:p>
          <a:p>
            <a:pPr lvl="4">
              <a:lnSpc>
                <a:spcPct val="130000"/>
              </a:lnSpc>
            </a:pPr>
            <a:r>
              <a:rPr lang="cs-CZ" sz="1400" dirty="0"/>
              <a:t>science and technology </a:t>
            </a:r>
            <a:r>
              <a:rPr lang="cs-CZ" sz="1400" dirty="0" err="1"/>
              <a:t>studies</a:t>
            </a:r>
            <a:r>
              <a:rPr lang="cs-CZ" sz="1400" dirty="0"/>
              <a:t> - STS</a:t>
            </a:r>
          </a:p>
          <a:p>
            <a:pPr lvl="4">
              <a:lnSpc>
                <a:spcPct val="130000"/>
              </a:lnSpc>
            </a:pPr>
            <a:r>
              <a:rPr lang="cs-CZ" sz="1400" dirty="0" err="1"/>
              <a:t>amerindiánský</a:t>
            </a:r>
            <a:r>
              <a:rPr lang="cs-CZ" sz="1400" dirty="0"/>
              <a:t> perspektivismus</a:t>
            </a:r>
          </a:p>
          <a:p>
            <a:pPr marL="0" indent="0">
              <a:lnSpc>
                <a:spcPct val="130000"/>
              </a:lnSpc>
              <a:buNone/>
            </a:pPr>
            <a:endParaRPr lang="cs-CZ" sz="1700" dirty="0"/>
          </a:p>
          <a:p>
            <a:pPr>
              <a:lnSpc>
                <a:spcPct val="130000"/>
              </a:lnSpc>
              <a:buFontTx/>
              <a:buChar char="-"/>
            </a:pPr>
            <a:r>
              <a:rPr lang="cs-CZ" sz="1700" dirty="0"/>
              <a:t> Skutečnost je </a:t>
            </a:r>
            <a:r>
              <a:rPr lang="cs-CZ" sz="1700" dirty="0" err="1"/>
              <a:t>mnohočtená</a:t>
            </a:r>
            <a:endParaRPr lang="cs-CZ" sz="1700" dirty="0"/>
          </a:p>
          <a:p>
            <a:pPr>
              <a:lnSpc>
                <a:spcPct val="130000"/>
              </a:lnSpc>
              <a:buFontTx/>
              <a:buChar char="-"/>
            </a:pPr>
            <a:endParaRPr lang="cs-CZ" sz="1700" dirty="0"/>
          </a:p>
          <a:p>
            <a:pPr>
              <a:lnSpc>
                <a:spcPct val="130000"/>
              </a:lnSpc>
              <a:buFontTx/>
              <a:buChar char="-"/>
            </a:pPr>
            <a:r>
              <a:rPr lang="cs-CZ" sz="1700" dirty="0"/>
              <a:t> Skutečnost se zjednává skrze sítě lidských a ne-lidských aktérů</a:t>
            </a:r>
          </a:p>
          <a:p>
            <a:pPr lvl="1">
              <a:lnSpc>
                <a:spcPct val="130000"/>
              </a:lnSpc>
              <a:buFontTx/>
              <a:buChar char="-"/>
            </a:pPr>
            <a:endParaRPr lang="cs-CZ" sz="1700" dirty="0"/>
          </a:p>
          <a:p>
            <a:pPr>
              <a:lnSpc>
                <a:spcPct val="130000"/>
              </a:lnSpc>
              <a:buFontTx/>
              <a:buChar char="-"/>
            </a:pPr>
            <a:endParaRPr lang="cs-CZ" sz="1700" dirty="0"/>
          </a:p>
        </p:txBody>
      </p:sp>
    </p:spTree>
    <p:extLst>
      <p:ext uri="{BB962C8B-B14F-4D97-AF65-F5344CB8AC3E}">
        <p14:creationId xmlns:p14="http://schemas.microsoft.com/office/powerpoint/2010/main" val="2661521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9076" y="2130218"/>
            <a:ext cx="8364923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9144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51528" y="1044054"/>
            <a:ext cx="7510282" cy="1030360"/>
          </a:xfrm>
        </p:spPr>
        <p:txBody>
          <a:bodyPr>
            <a:normAutofit/>
          </a:bodyPr>
          <a:lstStyle/>
          <a:p>
            <a:r>
              <a:rPr lang="cs-CZ" sz="2000" dirty="0">
                <a:solidFill>
                  <a:schemeClr val="bg1"/>
                </a:solidFill>
              </a:rPr>
              <a:t>Co může znamenat „materiální“?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62423"/>
            <a:ext cx="755073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649924" y="3404998"/>
            <a:ext cx="6858002" cy="480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083" y="2391770"/>
            <a:ext cx="7776123" cy="3736645"/>
          </a:xfrm>
        </p:spPr>
        <p:txBody>
          <a:bodyPr anchor="t">
            <a:normAutofit lnSpcReduction="10000"/>
          </a:bodyPr>
          <a:lstStyle/>
          <a:p>
            <a:pPr lvl="1">
              <a:buFontTx/>
              <a:buChar char="-"/>
            </a:pPr>
            <a:endParaRPr lang="cs-CZ" sz="1400" b="1" dirty="0"/>
          </a:p>
          <a:p>
            <a:pPr lvl="1">
              <a:buFontTx/>
              <a:buChar char="-"/>
            </a:pPr>
            <a:r>
              <a:rPr lang="cs-CZ" sz="1400" b="1" dirty="0"/>
              <a:t> Pojem materiální (</a:t>
            </a:r>
            <a:r>
              <a:rPr lang="cs-CZ" sz="1400" b="1" i="1" dirty="0" err="1"/>
              <a:t>material</a:t>
            </a:r>
            <a:r>
              <a:rPr lang="cs-CZ" sz="1400" b="1" dirty="0"/>
              <a:t>) odkazuje na mnoho "věcí":</a:t>
            </a:r>
            <a:r>
              <a:rPr lang="cs-CZ" sz="1400" dirty="0"/>
              <a:t> komodity, peníze, technologie, architekturu, krajiny, těla... = proces, jehož prostřednictvím se tyto různé</a:t>
            </a:r>
            <a:r>
              <a:rPr lang="cs-CZ" sz="1400" b="1" dirty="0"/>
              <a:t> entity objevují</a:t>
            </a:r>
          </a:p>
          <a:p>
            <a:pPr lvl="1">
              <a:buFontTx/>
              <a:buChar char="-"/>
            </a:pPr>
            <a:endParaRPr lang="cs-CZ" sz="1400" dirty="0"/>
          </a:p>
          <a:p>
            <a:pPr lvl="1">
              <a:buFontTx/>
              <a:buChar char="-"/>
            </a:pPr>
            <a:r>
              <a:rPr lang="cs-CZ" sz="1400" dirty="0"/>
              <a:t> „věci aktivně </a:t>
            </a:r>
            <a:r>
              <a:rPr lang="cs-CZ" sz="1400" b="1" dirty="0"/>
              <a:t>spoluutvářejí skutečnost a vstupují s námi do mnohostranných vztahů</a:t>
            </a:r>
            <a:r>
              <a:rPr lang="cs-CZ" sz="1400" dirty="0"/>
              <a:t>. Sociologie proto nemá být vědou o lidské společnosti, </a:t>
            </a:r>
            <a:r>
              <a:rPr lang="cs-CZ" sz="1400" b="1" dirty="0"/>
              <a:t>ale o propojeních či asociacích různorodých entit, ustavovaných právě v těchto propojeních</a:t>
            </a:r>
            <a:r>
              <a:rPr lang="cs-CZ" sz="1400" dirty="0"/>
              <a:t>.“ </a:t>
            </a:r>
          </a:p>
          <a:p>
            <a:pPr lvl="1" algn="r"/>
            <a:r>
              <a:rPr lang="cs-CZ" sz="1300" dirty="0"/>
              <a:t>(</a:t>
            </a:r>
            <a:r>
              <a:rPr lang="cs-CZ" sz="1300" dirty="0" err="1"/>
              <a:t>Stockelová</a:t>
            </a:r>
            <a:r>
              <a:rPr lang="cs-CZ" sz="1300" dirty="0"/>
              <a:t>, A2larm - http://a2larm.cz/2015/10/</a:t>
            </a:r>
            <a:r>
              <a:rPr lang="cs-CZ" sz="1300" dirty="0" err="1"/>
              <a:t>bruno</a:t>
            </a:r>
            <a:r>
              <a:rPr lang="cs-CZ" sz="1300" dirty="0"/>
              <a:t>-</a:t>
            </a:r>
            <a:r>
              <a:rPr lang="cs-CZ" sz="1300" dirty="0" err="1"/>
              <a:t>latour</a:t>
            </a:r>
            <a:r>
              <a:rPr lang="cs-CZ" sz="1300" dirty="0"/>
              <a:t>-nikdy-jsme-nebyli-</a:t>
            </a:r>
            <a:r>
              <a:rPr lang="cs-CZ" sz="1300" dirty="0" err="1"/>
              <a:t>moderni</a:t>
            </a:r>
            <a:r>
              <a:rPr lang="cs-CZ" sz="1300" dirty="0"/>
              <a:t>/)</a:t>
            </a:r>
          </a:p>
          <a:p>
            <a:pPr lvl="1">
              <a:buFontTx/>
              <a:buChar char="-"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9820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9076" y="2130218"/>
            <a:ext cx="8364923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9144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51528" y="1044054"/>
            <a:ext cx="7510282" cy="1030360"/>
          </a:xfrm>
        </p:spPr>
        <p:txBody>
          <a:bodyPr>
            <a:normAutofit/>
          </a:bodyPr>
          <a:lstStyle/>
          <a:p>
            <a:r>
              <a:rPr lang="cs-CZ" sz="2000" dirty="0">
                <a:solidFill>
                  <a:schemeClr val="bg1"/>
                </a:solidFill>
              </a:rPr>
              <a:t>Základní přehledová literatura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62423"/>
            <a:ext cx="755073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649924" y="3404998"/>
            <a:ext cx="6858002" cy="480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2391770"/>
            <a:ext cx="7631606" cy="3736645"/>
          </a:xfrm>
        </p:spPr>
        <p:txBody>
          <a:bodyPr anchor="t">
            <a:normAutofit/>
          </a:bodyPr>
          <a:lstStyle/>
          <a:p>
            <a:pPr>
              <a:lnSpc>
                <a:spcPct val="130000"/>
              </a:lnSpc>
            </a:pPr>
            <a:r>
              <a:rPr lang="cs-CZ" sz="1050" dirty="0" err="1"/>
              <a:t>Boellstorff</a:t>
            </a:r>
            <a:r>
              <a:rPr lang="cs-CZ" sz="1050" dirty="0"/>
              <a:t>, Thomas et al. 2012. </a:t>
            </a:r>
            <a:r>
              <a:rPr lang="cs-CZ" sz="1050" dirty="0" err="1"/>
              <a:t>Ethnography</a:t>
            </a:r>
            <a:r>
              <a:rPr lang="cs-CZ" sz="1050" dirty="0"/>
              <a:t> and </a:t>
            </a:r>
            <a:r>
              <a:rPr lang="cs-CZ" sz="1050" dirty="0" err="1"/>
              <a:t>Virtual</a:t>
            </a:r>
            <a:r>
              <a:rPr lang="cs-CZ" sz="1050" dirty="0"/>
              <a:t> </a:t>
            </a:r>
            <a:r>
              <a:rPr lang="cs-CZ" sz="1050" dirty="0" err="1"/>
              <a:t>Worlds</a:t>
            </a:r>
            <a:r>
              <a:rPr lang="cs-CZ" sz="1050" dirty="0"/>
              <a:t>. </a:t>
            </a:r>
            <a:r>
              <a:rPr lang="cs-CZ" sz="1050" dirty="0" err="1"/>
              <a:t>Princeton</a:t>
            </a:r>
            <a:r>
              <a:rPr lang="cs-CZ" sz="1050" dirty="0"/>
              <a:t>: </a:t>
            </a:r>
            <a:r>
              <a:rPr lang="cs-CZ" sz="1050" dirty="0" err="1"/>
              <a:t>Princeton</a:t>
            </a:r>
            <a:r>
              <a:rPr lang="cs-CZ" sz="1050" dirty="0"/>
              <a:t> University </a:t>
            </a:r>
            <a:r>
              <a:rPr lang="cs-CZ" sz="1050" dirty="0" err="1"/>
              <a:t>Press</a:t>
            </a:r>
            <a:endParaRPr lang="cs-CZ" sz="1050" dirty="0"/>
          </a:p>
          <a:p>
            <a:pPr>
              <a:lnSpc>
                <a:spcPct val="130000"/>
              </a:lnSpc>
            </a:pPr>
            <a:r>
              <a:rPr lang="cs-CZ" sz="1050" dirty="0"/>
              <a:t>Buchli, V., </a:t>
            </a:r>
            <a:r>
              <a:rPr lang="cs-CZ" sz="1050" dirty="0" err="1"/>
              <a:t>ed</a:t>
            </a:r>
            <a:r>
              <a:rPr lang="cs-CZ" sz="1050" dirty="0"/>
              <a:t>. 2002. </a:t>
            </a:r>
            <a:r>
              <a:rPr lang="cs-CZ" sz="1050" dirty="0" err="1"/>
              <a:t>The</a:t>
            </a:r>
            <a:r>
              <a:rPr lang="cs-CZ" sz="1050" dirty="0"/>
              <a:t> </a:t>
            </a:r>
            <a:r>
              <a:rPr lang="cs-CZ" sz="1050" dirty="0" err="1"/>
              <a:t>material</a:t>
            </a:r>
            <a:r>
              <a:rPr lang="cs-CZ" sz="1050" dirty="0"/>
              <a:t> </a:t>
            </a:r>
            <a:r>
              <a:rPr lang="cs-CZ" sz="1050" dirty="0" err="1"/>
              <a:t>culture</a:t>
            </a:r>
            <a:r>
              <a:rPr lang="cs-CZ" sz="1050" dirty="0"/>
              <a:t> </a:t>
            </a:r>
            <a:r>
              <a:rPr lang="cs-CZ" sz="1050" dirty="0" err="1"/>
              <a:t>reader</a:t>
            </a:r>
            <a:r>
              <a:rPr lang="cs-CZ" sz="1050" dirty="0"/>
              <a:t>. Oxford: </a:t>
            </a:r>
            <a:r>
              <a:rPr lang="cs-CZ" sz="1050" dirty="0" err="1"/>
              <a:t>Berg</a:t>
            </a:r>
            <a:r>
              <a:rPr lang="cs-CZ" sz="1050" dirty="0"/>
              <a:t> (PLUS cokoli dalšího - </a:t>
            </a:r>
            <a:r>
              <a:rPr lang="cs-CZ" sz="1050" dirty="0">
                <a:hlinkClick r:id="rId2"/>
              </a:rPr>
              <a:t>https://www.ucl.ac.uk/</a:t>
            </a:r>
            <a:r>
              <a:rPr lang="cs-CZ" sz="1050" dirty="0" err="1">
                <a:hlinkClick r:id="rId2"/>
              </a:rPr>
              <a:t>anthropology</a:t>
            </a:r>
            <a:r>
              <a:rPr lang="cs-CZ" sz="1050" dirty="0">
                <a:hlinkClick r:id="rId2"/>
              </a:rPr>
              <a:t>/</a:t>
            </a:r>
            <a:r>
              <a:rPr lang="cs-CZ" sz="1050" dirty="0" err="1">
                <a:hlinkClick r:id="rId2"/>
              </a:rPr>
              <a:t>people</a:t>
            </a:r>
            <a:r>
              <a:rPr lang="cs-CZ" sz="1050" dirty="0">
                <a:hlinkClick r:id="rId2"/>
              </a:rPr>
              <a:t>/</a:t>
            </a:r>
            <a:r>
              <a:rPr lang="cs-CZ" sz="1050" dirty="0" err="1">
                <a:hlinkClick r:id="rId2"/>
              </a:rPr>
              <a:t>academic</a:t>
            </a:r>
            <a:r>
              <a:rPr lang="cs-CZ" sz="1050" dirty="0">
                <a:hlinkClick r:id="rId2"/>
              </a:rPr>
              <a:t>-and-</a:t>
            </a:r>
            <a:r>
              <a:rPr lang="cs-CZ" sz="1050" dirty="0" err="1">
                <a:hlinkClick r:id="rId2"/>
              </a:rPr>
              <a:t>teaching</a:t>
            </a:r>
            <a:r>
              <a:rPr lang="cs-CZ" sz="1050" dirty="0">
                <a:hlinkClick r:id="rId2"/>
              </a:rPr>
              <a:t>-</a:t>
            </a:r>
            <a:r>
              <a:rPr lang="cs-CZ" sz="1050" dirty="0" err="1">
                <a:hlinkClick r:id="rId2"/>
              </a:rPr>
              <a:t>staff</a:t>
            </a:r>
            <a:r>
              <a:rPr lang="cs-CZ" sz="1050" dirty="0">
                <a:hlinkClick r:id="rId2"/>
              </a:rPr>
              <a:t>/</a:t>
            </a:r>
            <a:r>
              <a:rPr lang="cs-CZ" sz="1050" dirty="0" err="1">
                <a:hlinkClick r:id="rId2"/>
              </a:rPr>
              <a:t>victor</a:t>
            </a:r>
            <a:r>
              <a:rPr lang="cs-CZ" sz="1050" dirty="0">
                <a:hlinkClick r:id="rId2"/>
              </a:rPr>
              <a:t>-buchli</a:t>
            </a:r>
            <a:r>
              <a:rPr lang="cs-CZ" sz="1050" dirty="0"/>
              <a:t>)</a:t>
            </a:r>
          </a:p>
          <a:p>
            <a:pPr>
              <a:lnSpc>
                <a:spcPct val="130000"/>
              </a:lnSpc>
            </a:pPr>
            <a:r>
              <a:rPr lang="cs-CZ" sz="1050" dirty="0"/>
              <a:t>Miller, Daniel. 2010. </a:t>
            </a:r>
            <a:r>
              <a:rPr lang="cs-CZ" sz="1050" dirty="0" err="1"/>
              <a:t>Stuff</a:t>
            </a:r>
            <a:r>
              <a:rPr lang="cs-CZ" sz="1050" dirty="0"/>
              <a:t>. Polity </a:t>
            </a:r>
            <a:r>
              <a:rPr lang="cs-CZ" sz="1050" dirty="0" err="1"/>
              <a:t>Press</a:t>
            </a:r>
            <a:r>
              <a:rPr lang="cs-CZ" sz="1050" dirty="0"/>
              <a:t> (PLUS cokoli dalšího od Millera - </a:t>
            </a:r>
            <a:r>
              <a:rPr lang="cs-CZ" sz="1050" dirty="0">
                <a:hlinkClick r:id="rId3"/>
              </a:rPr>
              <a:t>https://www.ucl.ac.uk/</a:t>
            </a:r>
            <a:r>
              <a:rPr lang="cs-CZ" sz="1050" dirty="0" err="1">
                <a:hlinkClick r:id="rId3"/>
              </a:rPr>
              <a:t>anthropology</a:t>
            </a:r>
            <a:r>
              <a:rPr lang="cs-CZ" sz="1050" dirty="0">
                <a:hlinkClick r:id="rId3"/>
              </a:rPr>
              <a:t>/</a:t>
            </a:r>
            <a:r>
              <a:rPr lang="cs-CZ" sz="1050" dirty="0" err="1">
                <a:hlinkClick r:id="rId3"/>
              </a:rPr>
              <a:t>people</a:t>
            </a:r>
            <a:r>
              <a:rPr lang="cs-CZ" sz="1050" dirty="0">
                <a:hlinkClick r:id="rId3"/>
              </a:rPr>
              <a:t>/</a:t>
            </a:r>
            <a:r>
              <a:rPr lang="cs-CZ" sz="1050" dirty="0" err="1">
                <a:hlinkClick r:id="rId3"/>
              </a:rPr>
              <a:t>academic</a:t>
            </a:r>
            <a:r>
              <a:rPr lang="cs-CZ" sz="1050" dirty="0">
                <a:hlinkClick r:id="rId3"/>
              </a:rPr>
              <a:t>-and-</a:t>
            </a:r>
            <a:r>
              <a:rPr lang="cs-CZ" sz="1050" dirty="0" err="1">
                <a:hlinkClick r:id="rId3"/>
              </a:rPr>
              <a:t>teaching</a:t>
            </a:r>
            <a:r>
              <a:rPr lang="cs-CZ" sz="1050" dirty="0">
                <a:hlinkClick r:id="rId3"/>
              </a:rPr>
              <a:t>-</a:t>
            </a:r>
            <a:r>
              <a:rPr lang="cs-CZ" sz="1050" dirty="0" err="1">
                <a:hlinkClick r:id="rId3"/>
              </a:rPr>
              <a:t>staff</a:t>
            </a:r>
            <a:r>
              <a:rPr lang="cs-CZ" sz="1050" dirty="0">
                <a:hlinkClick r:id="rId3"/>
              </a:rPr>
              <a:t>/</a:t>
            </a:r>
            <a:r>
              <a:rPr lang="cs-CZ" sz="1050" dirty="0" err="1">
                <a:hlinkClick r:id="rId3"/>
              </a:rPr>
              <a:t>daniel-miller</a:t>
            </a:r>
            <a:r>
              <a:rPr lang="cs-CZ" sz="1050" dirty="0"/>
              <a:t>)</a:t>
            </a:r>
          </a:p>
          <a:p>
            <a:pPr>
              <a:lnSpc>
                <a:spcPct val="130000"/>
              </a:lnSpc>
            </a:pPr>
            <a:r>
              <a:rPr lang="cs-CZ" sz="1050" dirty="0"/>
              <a:t>Pink, Sarah - Horst, </a:t>
            </a:r>
            <a:r>
              <a:rPr lang="cs-CZ" sz="1050" dirty="0" err="1"/>
              <a:t>Heather</a:t>
            </a:r>
            <a:r>
              <a:rPr lang="cs-CZ" sz="1050" dirty="0"/>
              <a:t> A. - </a:t>
            </a:r>
            <a:r>
              <a:rPr lang="cs-CZ" sz="1050" dirty="0" err="1"/>
              <a:t>Postill</a:t>
            </a:r>
            <a:r>
              <a:rPr lang="cs-CZ" sz="1050" dirty="0"/>
              <a:t>, John - et al. (2016): Digital </a:t>
            </a:r>
            <a:r>
              <a:rPr lang="cs-CZ" sz="1050" dirty="0" err="1"/>
              <a:t>ethnography</a:t>
            </a:r>
            <a:r>
              <a:rPr lang="cs-CZ" sz="1050" dirty="0"/>
              <a:t>: </a:t>
            </a:r>
            <a:r>
              <a:rPr lang="cs-CZ" sz="1050" dirty="0" err="1"/>
              <a:t>principles</a:t>
            </a:r>
            <a:r>
              <a:rPr lang="cs-CZ" sz="1050" dirty="0"/>
              <a:t> and </a:t>
            </a:r>
            <a:r>
              <a:rPr lang="cs-CZ" sz="1050" dirty="0" err="1"/>
              <a:t>practice</a:t>
            </a:r>
            <a:r>
              <a:rPr lang="cs-CZ" sz="1050" dirty="0"/>
              <a:t>. Los Angeles: SAGE (Pink: </a:t>
            </a:r>
            <a:r>
              <a:rPr lang="cs-CZ" sz="1050" dirty="0">
                <a:hlinkClick r:id="rId4"/>
              </a:rPr>
              <a:t>https://research.monash.edu/en/</a:t>
            </a:r>
            <a:r>
              <a:rPr lang="cs-CZ" sz="1050" dirty="0" err="1">
                <a:hlinkClick r:id="rId4"/>
              </a:rPr>
              <a:t>persons</a:t>
            </a:r>
            <a:r>
              <a:rPr lang="cs-CZ" sz="1050" dirty="0">
                <a:hlinkClick r:id="rId4"/>
              </a:rPr>
              <a:t>/</a:t>
            </a:r>
            <a:r>
              <a:rPr lang="cs-CZ" sz="1050" dirty="0" err="1">
                <a:hlinkClick r:id="rId4"/>
              </a:rPr>
              <a:t>sarah</a:t>
            </a:r>
            <a:r>
              <a:rPr lang="cs-CZ" sz="1050" dirty="0">
                <a:hlinkClick r:id="rId4"/>
              </a:rPr>
              <a:t>-pink/</a:t>
            </a:r>
            <a:r>
              <a:rPr lang="cs-CZ" sz="1050" dirty="0" err="1">
                <a:hlinkClick r:id="rId4"/>
              </a:rPr>
              <a:t>publications</a:t>
            </a:r>
            <a:r>
              <a:rPr lang="cs-CZ" sz="1050" dirty="0">
                <a:hlinkClick r:id="rId4"/>
              </a:rPr>
              <a:t>/</a:t>
            </a:r>
            <a:r>
              <a:rPr lang="cs-CZ" sz="1050" dirty="0"/>
              <a:t>)</a:t>
            </a:r>
          </a:p>
          <a:p>
            <a:pPr>
              <a:lnSpc>
                <a:spcPct val="130000"/>
              </a:lnSpc>
            </a:pPr>
            <a:r>
              <a:rPr lang="cs-CZ" sz="1050" dirty="0" err="1"/>
              <a:t>Tilley</a:t>
            </a:r>
            <a:r>
              <a:rPr lang="cs-CZ" sz="1050" dirty="0"/>
              <a:t>, C., W. </a:t>
            </a:r>
            <a:r>
              <a:rPr lang="cs-CZ" sz="1050" dirty="0" err="1"/>
              <a:t>Keane</a:t>
            </a:r>
            <a:r>
              <a:rPr lang="cs-CZ" sz="1050" dirty="0"/>
              <a:t>, S. </a:t>
            </a:r>
            <a:r>
              <a:rPr lang="cs-CZ" sz="1050" dirty="0" err="1"/>
              <a:t>Küchler</a:t>
            </a:r>
            <a:r>
              <a:rPr lang="cs-CZ" sz="1050" dirty="0"/>
              <a:t>, M. </a:t>
            </a:r>
            <a:r>
              <a:rPr lang="cs-CZ" sz="1050" dirty="0" err="1"/>
              <a:t>Rowlands</a:t>
            </a:r>
            <a:r>
              <a:rPr lang="cs-CZ" sz="1050" dirty="0"/>
              <a:t>, and P. </a:t>
            </a:r>
            <a:r>
              <a:rPr lang="cs-CZ" sz="1050" dirty="0" err="1"/>
              <a:t>Spyer</a:t>
            </a:r>
            <a:r>
              <a:rPr lang="cs-CZ" sz="1050" dirty="0"/>
              <a:t>, </a:t>
            </a:r>
            <a:r>
              <a:rPr lang="cs-CZ" sz="1050" dirty="0" err="1"/>
              <a:t>eds</a:t>
            </a:r>
            <a:r>
              <a:rPr lang="cs-CZ" sz="1050" dirty="0"/>
              <a:t>. 2006. Handbook </a:t>
            </a:r>
            <a:r>
              <a:rPr lang="cs-CZ" sz="1050" dirty="0" err="1"/>
              <a:t>of</a:t>
            </a:r>
            <a:r>
              <a:rPr lang="cs-CZ" sz="1050" dirty="0"/>
              <a:t> </a:t>
            </a:r>
            <a:r>
              <a:rPr lang="cs-CZ" sz="1050" dirty="0" err="1"/>
              <a:t>material</a:t>
            </a:r>
            <a:r>
              <a:rPr lang="cs-CZ" sz="1050" dirty="0"/>
              <a:t> </a:t>
            </a:r>
            <a:r>
              <a:rPr lang="cs-CZ" sz="1050" dirty="0" err="1"/>
              <a:t>culture</a:t>
            </a:r>
            <a:r>
              <a:rPr lang="cs-CZ" sz="1050" dirty="0"/>
              <a:t>. London: SAGE</a:t>
            </a:r>
          </a:p>
          <a:p>
            <a:pPr>
              <a:lnSpc>
                <a:spcPct val="130000"/>
              </a:lnSpc>
            </a:pPr>
            <a:r>
              <a:rPr lang="cs-CZ" sz="1050" dirty="0" err="1"/>
              <a:t>Woodward</a:t>
            </a:r>
            <a:r>
              <a:rPr lang="cs-CZ" sz="1050" dirty="0"/>
              <a:t>, I. 2007. </a:t>
            </a:r>
            <a:r>
              <a:rPr lang="cs-CZ" sz="1050" dirty="0" err="1"/>
              <a:t>Understanding</a:t>
            </a:r>
            <a:r>
              <a:rPr lang="cs-CZ" sz="1050" dirty="0"/>
              <a:t> </a:t>
            </a:r>
            <a:r>
              <a:rPr lang="cs-CZ" sz="1050" dirty="0" err="1"/>
              <a:t>material</a:t>
            </a:r>
            <a:r>
              <a:rPr lang="cs-CZ" sz="1050" dirty="0"/>
              <a:t> </a:t>
            </a:r>
            <a:r>
              <a:rPr lang="cs-CZ" sz="1050" dirty="0" err="1"/>
              <a:t>culture</a:t>
            </a:r>
            <a:r>
              <a:rPr lang="cs-CZ" sz="1050" dirty="0"/>
              <a:t>. London: SAGE</a:t>
            </a:r>
          </a:p>
          <a:p>
            <a:pPr>
              <a:lnSpc>
                <a:spcPct val="130000"/>
              </a:lnSpc>
            </a:pPr>
            <a:endParaRPr lang="cs-CZ" sz="1000" dirty="0"/>
          </a:p>
          <a:p>
            <a:pPr>
              <a:lnSpc>
                <a:spcPct val="130000"/>
              </a:lnSpc>
            </a:pPr>
            <a:endParaRPr lang="cs-CZ" sz="1000" dirty="0"/>
          </a:p>
        </p:txBody>
      </p:sp>
    </p:spTree>
    <p:extLst>
      <p:ext uri="{BB962C8B-B14F-4D97-AF65-F5344CB8AC3E}">
        <p14:creationId xmlns:p14="http://schemas.microsoft.com/office/powerpoint/2010/main" val="1011686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9076" y="-2946"/>
            <a:ext cx="8364923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724838"/>
            <a:ext cx="9144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34377" y="4976412"/>
            <a:ext cx="7510281" cy="1030360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cs-CZ" sz="1500" dirty="0">
                <a:solidFill>
                  <a:schemeClr val="bg1"/>
                </a:solidFill>
              </a:rPr>
              <a:t>Pár tipů na etnografickou literaturu (autor(k)y, vycházející z materiálního / ontologického obratu, případně ANT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790620"/>
            <a:ext cx="755073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649924" y="3404998"/>
            <a:ext cx="6858002" cy="480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86558" y="280711"/>
            <a:ext cx="7730459" cy="4176374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cs-CZ" sz="700" dirty="0" err="1"/>
              <a:t>Haraway</a:t>
            </a:r>
            <a:r>
              <a:rPr lang="cs-CZ" sz="700" dirty="0"/>
              <a:t> D. 2008. </a:t>
            </a:r>
            <a:r>
              <a:rPr lang="cs-CZ" sz="700" dirty="0" err="1"/>
              <a:t>When</a:t>
            </a:r>
            <a:r>
              <a:rPr lang="cs-CZ" sz="700" dirty="0"/>
              <a:t> Species </a:t>
            </a:r>
            <a:r>
              <a:rPr lang="cs-CZ" sz="700" dirty="0" err="1"/>
              <a:t>Meet</a:t>
            </a:r>
            <a:r>
              <a:rPr lang="cs-CZ" sz="700" dirty="0"/>
              <a:t>. Minneapolis: University </a:t>
            </a:r>
            <a:r>
              <a:rPr lang="cs-CZ" sz="700" dirty="0" err="1"/>
              <a:t>of</a:t>
            </a:r>
            <a:r>
              <a:rPr lang="cs-CZ" sz="700" dirty="0"/>
              <a:t> Minnesota </a:t>
            </a:r>
            <a:r>
              <a:rPr lang="cs-CZ" sz="700" dirty="0" err="1"/>
              <a:t>Press</a:t>
            </a:r>
            <a:r>
              <a:rPr lang="cs-CZ" sz="700" dirty="0"/>
              <a:t> (též srov. </a:t>
            </a:r>
            <a:r>
              <a:rPr lang="cs-CZ" sz="700" dirty="0">
                <a:hlinkClick r:id="rId2"/>
              </a:rPr>
              <a:t>https://people.ucsc.edu/~</a:t>
            </a:r>
            <a:r>
              <a:rPr lang="cs-CZ" sz="700" dirty="0" err="1">
                <a:hlinkClick r:id="rId2"/>
              </a:rPr>
              <a:t>haraway</a:t>
            </a:r>
            <a:r>
              <a:rPr lang="cs-CZ" sz="700" dirty="0">
                <a:hlinkClick r:id="rId2"/>
              </a:rPr>
              <a:t>/</a:t>
            </a:r>
            <a:r>
              <a:rPr lang="cs-CZ" sz="700" dirty="0"/>
              <a:t>)</a:t>
            </a:r>
          </a:p>
          <a:p>
            <a:pPr>
              <a:lnSpc>
                <a:spcPct val="130000"/>
              </a:lnSpc>
            </a:pPr>
            <a:r>
              <a:rPr lang="cs-CZ" sz="700" dirty="0" err="1"/>
              <a:t>Kohn</a:t>
            </a:r>
            <a:r>
              <a:rPr lang="cs-CZ" sz="700" dirty="0"/>
              <a:t>, E. 2013. </a:t>
            </a:r>
            <a:r>
              <a:rPr lang="cs-CZ" sz="700" dirty="0" err="1"/>
              <a:t>How</a:t>
            </a:r>
            <a:r>
              <a:rPr lang="cs-CZ" sz="700" dirty="0"/>
              <a:t> </a:t>
            </a:r>
            <a:r>
              <a:rPr lang="cs-CZ" sz="700" dirty="0" err="1"/>
              <a:t>Forests</a:t>
            </a:r>
            <a:r>
              <a:rPr lang="cs-CZ" sz="700" dirty="0"/>
              <a:t> </a:t>
            </a:r>
            <a:r>
              <a:rPr lang="cs-CZ" sz="700" dirty="0" err="1"/>
              <a:t>Think</a:t>
            </a:r>
            <a:r>
              <a:rPr lang="cs-CZ" sz="700" dirty="0"/>
              <a:t>. </a:t>
            </a:r>
            <a:r>
              <a:rPr lang="cs-CZ" sz="700" dirty="0" err="1"/>
              <a:t>Toward</a:t>
            </a:r>
            <a:r>
              <a:rPr lang="cs-CZ" sz="700" dirty="0"/>
              <a:t> </a:t>
            </a:r>
            <a:r>
              <a:rPr lang="cs-CZ" sz="700" dirty="0" err="1"/>
              <a:t>an</a:t>
            </a:r>
            <a:r>
              <a:rPr lang="cs-CZ" sz="700" dirty="0"/>
              <a:t> </a:t>
            </a:r>
            <a:r>
              <a:rPr lang="cs-CZ" sz="700" dirty="0" err="1"/>
              <a:t>Anthropology</a:t>
            </a:r>
            <a:r>
              <a:rPr lang="cs-CZ" sz="700" dirty="0"/>
              <a:t> </a:t>
            </a:r>
            <a:r>
              <a:rPr lang="cs-CZ" sz="700" dirty="0" err="1"/>
              <a:t>Beyond</a:t>
            </a:r>
            <a:r>
              <a:rPr lang="cs-CZ" sz="700" dirty="0"/>
              <a:t> </a:t>
            </a:r>
            <a:r>
              <a:rPr lang="cs-CZ" sz="700" dirty="0" err="1"/>
              <a:t>the</a:t>
            </a:r>
            <a:r>
              <a:rPr lang="cs-CZ" sz="700" dirty="0"/>
              <a:t> </a:t>
            </a:r>
            <a:r>
              <a:rPr lang="cs-CZ" sz="700" dirty="0" err="1"/>
              <a:t>Human</a:t>
            </a:r>
            <a:r>
              <a:rPr lang="cs-CZ" sz="700" dirty="0"/>
              <a:t>. University </a:t>
            </a:r>
            <a:r>
              <a:rPr lang="cs-CZ" sz="700" dirty="0" err="1"/>
              <a:t>of</a:t>
            </a:r>
            <a:r>
              <a:rPr lang="cs-CZ" sz="700" dirty="0"/>
              <a:t> </a:t>
            </a:r>
            <a:r>
              <a:rPr lang="cs-CZ" sz="700" dirty="0" err="1"/>
              <a:t>California</a:t>
            </a:r>
            <a:r>
              <a:rPr lang="cs-CZ" sz="700" dirty="0"/>
              <a:t> </a:t>
            </a:r>
            <a:r>
              <a:rPr lang="cs-CZ" sz="700" dirty="0" err="1"/>
              <a:t>Press</a:t>
            </a:r>
            <a:endParaRPr lang="cs-CZ" sz="700" dirty="0"/>
          </a:p>
          <a:p>
            <a:pPr>
              <a:lnSpc>
                <a:spcPct val="130000"/>
              </a:lnSpc>
            </a:pPr>
            <a:r>
              <a:rPr lang="cs-CZ" sz="700" dirty="0" err="1"/>
              <a:t>Descola</a:t>
            </a:r>
            <a:r>
              <a:rPr lang="cs-CZ" sz="700" dirty="0"/>
              <a:t>, P. 2005. </a:t>
            </a:r>
            <a:r>
              <a:rPr lang="cs-CZ" sz="700" dirty="0" err="1"/>
              <a:t>Beyond</a:t>
            </a:r>
            <a:r>
              <a:rPr lang="cs-CZ" sz="700" dirty="0"/>
              <a:t> </a:t>
            </a:r>
            <a:r>
              <a:rPr lang="cs-CZ" sz="700" dirty="0" err="1"/>
              <a:t>Nature</a:t>
            </a:r>
            <a:r>
              <a:rPr lang="cs-CZ" sz="700" dirty="0"/>
              <a:t> and </a:t>
            </a:r>
            <a:r>
              <a:rPr lang="cs-CZ" sz="700" dirty="0" err="1"/>
              <a:t>Culture</a:t>
            </a:r>
            <a:r>
              <a:rPr lang="cs-CZ" sz="700" dirty="0"/>
              <a:t>. University </a:t>
            </a:r>
            <a:r>
              <a:rPr lang="cs-CZ" sz="700" dirty="0" err="1"/>
              <a:t>of</a:t>
            </a:r>
            <a:r>
              <a:rPr lang="cs-CZ" sz="700" dirty="0"/>
              <a:t> Chicago </a:t>
            </a:r>
            <a:r>
              <a:rPr lang="cs-CZ" sz="700" dirty="0" err="1"/>
              <a:t>Press</a:t>
            </a:r>
            <a:endParaRPr lang="cs-CZ" sz="700" dirty="0"/>
          </a:p>
          <a:p>
            <a:pPr>
              <a:lnSpc>
                <a:spcPct val="130000"/>
              </a:lnSpc>
            </a:pPr>
            <a:r>
              <a:rPr lang="cs-CZ" sz="700" dirty="0" err="1"/>
              <a:t>Tsing</a:t>
            </a:r>
            <a:r>
              <a:rPr lang="cs-CZ" sz="700" dirty="0"/>
              <a:t>, AL. 2015. </a:t>
            </a:r>
            <a:r>
              <a:rPr lang="cs-CZ" sz="700" dirty="0" err="1"/>
              <a:t>The</a:t>
            </a:r>
            <a:r>
              <a:rPr lang="cs-CZ" sz="700" dirty="0"/>
              <a:t> </a:t>
            </a:r>
            <a:r>
              <a:rPr lang="cs-CZ" sz="700" dirty="0" err="1"/>
              <a:t>Mushroom</a:t>
            </a:r>
            <a:r>
              <a:rPr lang="cs-CZ" sz="700" dirty="0"/>
              <a:t> </a:t>
            </a:r>
            <a:r>
              <a:rPr lang="cs-CZ" sz="700" dirty="0" err="1"/>
              <a:t>at</a:t>
            </a:r>
            <a:r>
              <a:rPr lang="cs-CZ" sz="700" dirty="0"/>
              <a:t> </a:t>
            </a:r>
            <a:r>
              <a:rPr lang="cs-CZ" sz="700" dirty="0" err="1"/>
              <a:t>the</a:t>
            </a:r>
            <a:r>
              <a:rPr lang="cs-CZ" sz="700" dirty="0"/>
              <a:t> End </a:t>
            </a:r>
            <a:r>
              <a:rPr lang="cs-CZ" sz="700" dirty="0" err="1"/>
              <a:t>of</a:t>
            </a:r>
            <a:r>
              <a:rPr lang="cs-CZ" sz="700" dirty="0"/>
              <a:t> </a:t>
            </a:r>
            <a:r>
              <a:rPr lang="cs-CZ" sz="700" dirty="0" err="1"/>
              <a:t>the</a:t>
            </a:r>
            <a:r>
              <a:rPr lang="cs-CZ" sz="700" dirty="0"/>
              <a:t> </a:t>
            </a:r>
            <a:r>
              <a:rPr lang="cs-CZ" sz="700" dirty="0" err="1"/>
              <a:t>World</a:t>
            </a:r>
            <a:r>
              <a:rPr lang="cs-CZ" sz="700" dirty="0"/>
              <a:t>: On </a:t>
            </a:r>
            <a:r>
              <a:rPr lang="cs-CZ" sz="700" dirty="0" err="1"/>
              <a:t>the</a:t>
            </a:r>
            <a:r>
              <a:rPr lang="cs-CZ" sz="700" dirty="0"/>
              <a:t> </a:t>
            </a:r>
            <a:r>
              <a:rPr lang="cs-CZ" sz="700" dirty="0" err="1"/>
              <a:t>Possibility</a:t>
            </a:r>
            <a:r>
              <a:rPr lang="cs-CZ" sz="700" dirty="0"/>
              <a:t> </a:t>
            </a:r>
            <a:r>
              <a:rPr lang="cs-CZ" sz="700" dirty="0" err="1"/>
              <a:t>of</a:t>
            </a:r>
            <a:r>
              <a:rPr lang="cs-CZ" sz="700" dirty="0"/>
              <a:t> </a:t>
            </a:r>
            <a:r>
              <a:rPr lang="cs-CZ" sz="700" dirty="0" err="1"/>
              <a:t>Life</a:t>
            </a:r>
            <a:r>
              <a:rPr lang="cs-CZ" sz="700" dirty="0"/>
              <a:t> in </a:t>
            </a:r>
            <a:r>
              <a:rPr lang="cs-CZ" sz="700" dirty="0" err="1"/>
              <a:t>Capitalist</a:t>
            </a:r>
            <a:r>
              <a:rPr lang="cs-CZ" sz="700" dirty="0"/>
              <a:t> </a:t>
            </a:r>
            <a:r>
              <a:rPr lang="cs-CZ" sz="700" dirty="0" err="1"/>
              <a:t>Ruins</a:t>
            </a:r>
            <a:r>
              <a:rPr lang="cs-CZ" sz="700" dirty="0"/>
              <a:t>. </a:t>
            </a:r>
            <a:r>
              <a:rPr lang="cs-CZ" sz="700" dirty="0" err="1"/>
              <a:t>Princeton</a:t>
            </a:r>
            <a:r>
              <a:rPr lang="cs-CZ" sz="700" dirty="0"/>
              <a:t> &amp; Oxford: </a:t>
            </a:r>
            <a:r>
              <a:rPr lang="cs-CZ" sz="700" dirty="0" err="1"/>
              <a:t>Princeton</a:t>
            </a:r>
            <a:r>
              <a:rPr lang="cs-CZ" sz="700" dirty="0"/>
              <a:t> University </a:t>
            </a:r>
            <a:r>
              <a:rPr lang="cs-CZ" sz="700" dirty="0" err="1"/>
              <a:t>Press</a:t>
            </a:r>
            <a:endParaRPr lang="cs-CZ" sz="700" dirty="0"/>
          </a:p>
          <a:p>
            <a:pPr>
              <a:lnSpc>
                <a:spcPct val="130000"/>
              </a:lnSpc>
            </a:pPr>
            <a:r>
              <a:rPr lang="cs-CZ" sz="700" dirty="0" err="1"/>
              <a:t>Viveiros</a:t>
            </a:r>
            <a:r>
              <a:rPr lang="cs-CZ" sz="700" dirty="0"/>
              <a:t> de Castro, E. 1998 </a:t>
            </a:r>
            <a:r>
              <a:rPr lang="cs-CZ" sz="700" dirty="0" err="1"/>
              <a:t>Cosmological</a:t>
            </a:r>
            <a:r>
              <a:rPr lang="cs-CZ" sz="700" dirty="0"/>
              <a:t> </a:t>
            </a:r>
            <a:r>
              <a:rPr lang="cs-CZ" sz="700" dirty="0" err="1"/>
              <a:t>Deixis</a:t>
            </a:r>
            <a:r>
              <a:rPr lang="cs-CZ" sz="700" dirty="0"/>
              <a:t> and </a:t>
            </a:r>
            <a:r>
              <a:rPr lang="cs-CZ" sz="700" dirty="0" err="1"/>
              <a:t>Amerindian</a:t>
            </a:r>
            <a:r>
              <a:rPr lang="cs-CZ" sz="700" dirty="0"/>
              <a:t> </a:t>
            </a:r>
            <a:r>
              <a:rPr lang="cs-CZ" sz="700" dirty="0" err="1"/>
              <a:t>Perspectivism</a:t>
            </a:r>
            <a:r>
              <a:rPr lang="cs-CZ" sz="700" dirty="0"/>
              <a:t>. </a:t>
            </a:r>
            <a:r>
              <a:rPr lang="cs-CZ" sz="700" dirty="0" err="1"/>
              <a:t>Journal</a:t>
            </a:r>
            <a:r>
              <a:rPr lang="cs-CZ" sz="700" dirty="0"/>
              <a:t> </a:t>
            </a:r>
            <a:r>
              <a:rPr lang="cs-CZ" sz="700" dirty="0" err="1"/>
              <a:t>of</a:t>
            </a:r>
            <a:r>
              <a:rPr lang="cs-CZ" sz="700" dirty="0"/>
              <a:t> </a:t>
            </a:r>
            <a:r>
              <a:rPr lang="cs-CZ" sz="700" dirty="0" err="1"/>
              <a:t>the</a:t>
            </a:r>
            <a:r>
              <a:rPr lang="cs-CZ" sz="700" dirty="0"/>
              <a:t> </a:t>
            </a:r>
            <a:r>
              <a:rPr lang="cs-CZ" sz="700" dirty="0" err="1"/>
              <a:t>Royal</a:t>
            </a:r>
            <a:r>
              <a:rPr lang="cs-CZ" sz="700" dirty="0"/>
              <a:t> </a:t>
            </a:r>
            <a:r>
              <a:rPr lang="cs-CZ" sz="700" dirty="0" err="1"/>
              <a:t>Anthropological</a:t>
            </a:r>
            <a:r>
              <a:rPr lang="cs-CZ" sz="700" dirty="0"/>
              <a:t> Institute 4(3):469–488.</a:t>
            </a:r>
          </a:p>
          <a:p>
            <a:pPr>
              <a:lnSpc>
                <a:spcPct val="130000"/>
              </a:lnSpc>
            </a:pPr>
            <a:r>
              <a:rPr lang="cs-CZ" sz="700" dirty="0" err="1"/>
              <a:t>Viveiros</a:t>
            </a:r>
            <a:r>
              <a:rPr lang="cs-CZ" sz="700" dirty="0"/>
              <a:t> de Castro, E. 2012. </a:t>
            </a:r>
            <a:r>
              <a:rPr lang="cs-CZ" sz="700" dirty="0" err="1"/>
              <a:t>Cosmological</a:t>
            </a:r>
            <a:r>
              <a:rPr lang="cs-CZ" sz="700" dirty="0"/>
              <a:t> </a:t>
            </a:r>
            <a:r>
              <a:rPr lang="cs-CZ" sz="700" dirty="0" err="1"/>
              <a:t>perspectivism</a:t>
            </a:r>
            <a:r>
              <a:rPr lang="cs-CZ" sz="700" dirty="0"/>
              <a:t> in Amazonia and </a:t>
            </a:r>
            <a:r>
              <a:rPr lang="cs-CZ" sz="700" dirty="0" err="1"/>
              <a:t>elsewhere</a:t>
            </a:r>
            <a:r>
              <a:rPr lang="cs-CZ" sz="700" dirty="0"/>
              <a:t>. HAU: </a:t>
            </a:r>
            <a:r>
              <a:rPr lang="cs-CZ" sz="700" dirty="0" err="1"/>
              <a:t>Masterclass</a:t>
            </a:r>
            <a:r>
              <a:rPr lang="cs-CZ" sz="700" dirty="0"/>
              <a:t> </a:t>
            </a:r>
            <a:r>
              <a:rPr lang="cs-CZ" sz="700" dirty="0" err="1"/>
              <a:t>Series</a:t>
            </a:r>
            <a:r>
              <a:rPr lang="cs-CZ" sz="700" dirty="0"/>
              <a:t> 1:45–168</a:t>
            </a:r>
          </a:p>
          <a:p>
            <a:pPr>
              <a:lnSpc>
                <a:spcPct val="130000"/>
              </a:lnSpc>
            </a:pPr>
            <a:r>
              <a:rPr lang="cs-CZ" sz="700" dirty="0" err="1"/>
              <a:t>Ogden</a:t>
            </a:r>
            <a:r>
              <a:rPr lang="cs-CZ" sz="700" dirty="0"/>
              <a:t>, L; </a:t>
            </a:r>
            <a:r>
              <a:rPr lang="cs-CZ" sz="700" dirty="0" err="1"/>
              <a:t>Hall</a:t>
            </a:r>
            <a:r>
              <a:rPr lang="cs-CZ" sz="700" dirty="0"/>
              <a:t>, B &amp; K </a:t>
            </a:r>
            <a:r>
              <a:rPr lang="cs-CZ" sz="700" dirty="0" err="1"/>
              <a:t>Tanita</a:t>
            </a:r>
            <a:r>
              <a:rPr lang="cs-CZ" sz="700" dirty="0"/>
              <a:t>. 2013 </a:t>
            </a:r>
            <a:r>
              <a:rPr lang="cs-CZ" sz="700" dirty="0" err="1"/>
              <a:t>Animals</a:t>
            </a:r>
            <a:r>
              <a:rPr lang="cs-CZ" sz="700" dirty="0"/>
              <a:t>, </a:t>
            </a:r>
            <a:r>
              <a:rPr lang="cs-CZ" sz="700" dirty="0" err="1"/>
              <a:t>Plants</a:t>
            </a:r>
            <a:r>
              <a:rPr lang="cs-CZ" sz="700" dirty="0"/>
              <a:t>, </a:t>
            </a:r>
            <a:r>
              <a:rPr lang="cs-CZ" sz="700" dirty="0" err="1"/>
              <a:t>People</a:t>
            </a:r>
            <a:r>
              <a:rPr lang="cs-CZ" sz="700" dirty="0"/>
              <a:t>, and </a:t>
            </a:r>
            <a:r>
              <a:rPr lang="cs-CZ" sz="700" dirty="0" err="1"/>
              <a:t>Things</a:t>
            </a:r>
            <a:r>
              <a:rPr lang="cs-CZ" sz="700" dirty="0"/>
              <a:t>: A </a:t>
            </a:r>
            <a:r>
              <a:rPr lang="cs-CZ" sz="700" dirty="0" err="1"/>
              <a:t>Review</a:t>
            </a:r>
            <a:r>
              <a:rPr lang="cs-CZ" sz="700" dirty="0"/>
              <a:t> </a:t>
            </a:r>
            <a:r>
              <a:rPr lang="cs-CZ" sz="700" dirty="0" err="1"/>
              <a:t>of</a:t>
            </a:r>
            <a:r>
              <a:rPr lang="cs-CZ" sz="700" dirty="0"/>
              <a:t> </a:t>
            </a:r>
            <a:r>
              <a:rPr lang="cs-CZ" sz="700" dirty="0" err="1"/>
              <a:t>Multispecies</a:t>
            </a:r>
            <a:r>
              <a:rPr lang="cs-CZ" sz="700" dirty="0"/>
              <a:t> </a:t>
            </a:r>
            <a:r>
              <a:rPr lang="cs-CZ" sz="700" dirty="0" err="1"/>
              <a:t>Ethnography</a:t>
            </a:r>
            <a:r>
              <a:rPr lang="cs-CZ" sz="700" dirty="0"/>
              <a:t> Environment and Society: </a:t>
            </a:r>
            <a:r>
              <a:rPr lang="cs-CZ" sz="700" dirty="0" err="1"/>
              <a:t>Advances</a:t>
            </a:r>
            <a:r>
              <a:rPr lang="cs-CZ" sz="700" dirty="0"/>
              <a:t> in </a:t>
            </a:r>
            <a:r>
              <a:rPr lang="cs-CZ" sz="700" dirty="0" err="1"/>
              <a:t>Research</a:t>
            </a:r>
            <a:r>
              <a:rPr lang="cs-CZ" sz="700" dirty="0"/>
              <a:t> 4 (1) 5-24</a:t>
            </a:r>
          </a:p>
          <a:p>
            <a:pPr>
              <a:lnSpc>
                <a:spcPct val="130000"/>
              </a:lnSpc>
            </a:pPr>
            <a:r>
              <a:rPr lang="cs-CZ" sz="700" dirty="0" err="1"/>
              <a:t>Ingold</a:t>
            </a:r>
            <a:r>
              <a:rPr lang="cs-CZ" sz="700" dirty="0"/>
              <a:t>, T. 2013. </a:t>
            </a:r>
            <a:r>
              <a:rPr lang="cs-CZ" sz="700" dirty="0" err="1"/>
              <a:t>Anthropology</a:t>
            </a:r>
            <a:r>
              <a:rPr lang="cs-CZ" sz="700" dirty="0"/>
              <a:t> </a:t>
            </a:r>
            <a:r>
              <a:rPr lang="cs-CZ" sz="700" dirty="0" err="1"/>
              <a:t>beyond</a:t>
            </a:r>
            <a:r>
              <a:rPr lang="cs-CZ" sz="700" dirty="0"/>
              <a:t> humanity. </a:t>
            </a:r>
            <a:r>
              <a:rPr lang="cs-CZ" sz="700" dirty="0" err="1"/>
              <a:t>Suomen</a:t>
            </a:r>
            <a:r>
              <a:rPr lang="cs-CZ" sz="700" dirty="0"/>
              <a:t> </a:t>
            </a:r>
            <a:r>
              <a:rPr lang="cs-CZ" sz="700" dirty="0" err="1"/>
              <a:t>Antropologi</a:t>
            </a:r>
            <a:r>
              <a:rPr lang="cs-CZ" sz="700" dirty="0"/>
              <a:t> 38(3):5-23 (Plus další literatura – seznam např. zde: </a:t>
            </a:r>
            <a:r>
              <a:rPr lang="cs-CZ" sz="700" dirty="0">
                <a:hlinkClick r:id="rId3"/>
              </a:rPr>
              <a:t>https://www.abdn.ac.uk/socsci/people/profiles/tim.ingold</a:t>
            </a:r>
            <a:endParaRPr lang="cs-CZ" sz="700" dirty="0"/>
          </a:p>
          <a:p>
            <a:pPr marL="0" indent="0">
              <a:lnSpc>
                <a:spcPct val="130000"/>
              </a:lnSpc>
              <a:buNone/>
            </a:pPr>
            <a:r>
              <a:rPr lang="cs-CZ" sz="700" dirty="0"/>
              <a:t>PLUS autorky a autoři ANT: Bruno </a:t>
            </a:r>
            <a:r>
              <a:rPr lang="cs-CZ" sz="700" dirty="0" err="1"/>
              <a:t>Latour</a:t>
            </a:r>
            <a:r>
              <a:rPr lang="cs-CZ" sz="700" dirty="0"/>
              <a:t>, John </a:t>
            </a:r>
            <a:r>
              <a:rPr lang="cs-CZ" sz="700" dirty="0" err="1"/>
              <a:t>Law</a:t>
            </a:r>
            <a:r>
              <a:rPr lang="cs-CZ" sz="700" dirty="0"/>
              <a:t>, Annemarie Mol, Michel </a:t>
            </a:r>
            <a:r>
              <a:rPr lang="cs-CZ" sz="700" dirty="0" err="1"/>
              <a:t>Callon</a:t>
            </a:r>
            <a:r>
              <a:rPr lang="cs-CZ" sz="700" dirty="0"/>
              <a:t> aj. , česky doporučuji pro představu:</a:t>
            </a:r>
          </a:p>
          <a:p>
            <a:pPr>
              <a:lnSpc>
                <a:spcPct val="130000"/>
              </a:lnSpc>
            </a:pPr>
            <a:r>
              <a:rPr lang="cs-CZ" sz="700" dirty="0"/>
              <a:t>LAW, J. (2000): Manažer a jeho moci. </a:t>
            </a:r>
            <a:r>
              <a:rPr lang="cs-CZ" sz="700" i="1" dirty="0"/>
              <a:t>Biograf</a:t>
            </a:r>
            <a:r>
              <a:rPr lang="cs-CZ" sz="700" dirty="0"/>
              <a:t> (22): 41 odst. Dostupné na adrese </a:t>
            </a:r>
            <a:r>
              <a:rPr lang="cs-CZ" sz="700" dirty="0">
                <a:hlinkClick r:id="rId4"/>
              </a:rPr>
              <a:t>http://www.biograf.org/clanek.php?clanek=2202</a:t>
            </a:r>
            <a:r>
              <a:rPr lang="cs-CZ" sz="700" dirty="0"/>
              <a:t> [naposledy navštíveno 21. 04. 2020]</a:t>
            </a:r>
          </a:p>
          <a:p>
            <a:pPr>
              <a:lnSpc>
                <a:spcPct val="130000"/>
              </a:lnSpc>
            </a:pPr>
            <a:r>
              <a:rPr lang="cs-CZ" sz="700" dirty="0"/>
              <a:t>MOL, A. (2016): </a:t>
            </a:r>
            <a:r>
              <a:rPr lang="cs-CZ" sz="700" dirty="0" err="1"/>
              <a:t>Clafoutis</a:t>
            </a:r>
            <a:r>
              <a:rPr lang="cs-CZ" sz="700" dirty="0"/>
              <a:t> jako složenina: Když se podaří, že věci drží pohromadě. </a:t>
            </a:r>
            <a:r>
              <a:rPr lang="cs-CZ" sz="700" i="1" dirty="0"/>
              <a:t>Biograf</a:t>
            </a:r>
            <a:r>
              <a:rPr lang="cs-CZ" sz="700" dirty="0"/>
              <a:t>, (63-64): 28 odst. Dostupné na adrese </a:t>
            </a:r>
            <a:r>
              <a:rPr lang="cs-CZ" sz="700" dirty="0">
                <a:hlinkClick r:id="rId5"/>
              </a:rPr>
              <a:t>http://www.biograf.org/clanek.html?clanek=6307</a:t>
            </a:r>
            <a:r>
              <a:rPr lang="cs-CZ" sz="700" dirty="0"/>
              <a:t> [naposledy navštíveno 21. 04. 2020] </a:t>
            </a:r>
          </a:p>
          <a:p>
            <a:pPr>
              <a:lnSpc>
                <a:spcPct val="130000"/>
              </a:lnSpc>
            </a:pPr>
            <a:r>
              <a:rPr lang="cs-CZ" sz="700" dirty="0"/>
              <a:t>MOSER, I./ LAW, J. (1998): Přechody snadné, přechody nesnadné aneb o heterogenní ekonomii subjektivity. </a:t>
            </a:r>
            <a:r>
              <a:rPr lang="cs-CZ" sz="700" i="1" dirty="0"/>
              <a:t>Biograf</a:t>
            </a:r>
            <a:r>
              <a:rPr lang="cs-CZ" sz="700" dirty="0"/>
              <a:t> (15-16): 70 odst. Dostupné na adrese </a:t>
            </a:r>
            <a:r>
              <a:rPr lang="cs-CZ" sz="700" dirty="0">
                <a:hlinkClick r:id="rId6"/>
              </a:rPr>
              <a:t>http://www.biograf.org/clanek.php?clanek=1502</a:t>
            </a:r>
            <a:r>
              <a:rPr lang="cs-CZ" sz="700" dirty="0"/>
              <a:t> [naposledy navštíveno 21. 04. 2020]</a:t>
            </a:r>
          </a:p>
          <a:p>
            <a:pPr>
              <a:lnSpc>
                <a:spcPct val="130000"/>
              </a:lnSpc>
            </a:pPr>
            <a:r>
              <a:rPr lang="cs-CZ" sz="700" dirty="0"/>
              <a:t>MOL, A. / LAW, J. (2003): Vtělené jednání, zjednávaná těla: Příklad hypoglykémie. </a:t>
            </a:r>
            <a:r>
              <a:rPr lang="cs-CZ" sz="700" i="1" dirty="0"/>
              <a:t>Biograf</a:t>
            </a:r>
            <a:r>
              <a:rPr lang="cs-CZ" sz="700" dirty="0"/>
              <a:t> (31): 53 odst. Dostupné na adrese </a:t>
            </a:r>
            <a:r>
              <a:rPr lang="cs-CZ" sz="700" dirty="0">
                <a:hlinkClick r:id="rId7"/>
              </a:rPr>
              <a:t>http://www.biograf.org/clanek.php?clanek=3102</a:t>
            </a:r>
            <a:r>
              <a:rPr lang="cs-CZ" sz="700" dirty="0"/>
              <a:t> [naposledy navštíveno 21. 04. 2020]</a:t>
            </a:r>
          </a:p>
          <a:p>
            <a:pPr>
              <a:lnSpc>
                <a:spcPct val="130000"/>
              </a:lnSpc>
            </a:pPr>
            <a:r>
              <a:rPr lang="cs-CZ" sz="700" dirty="0"/>
              <a:t>LATOUR, B. (2002): Když věci vracejí úder: Co mohou sociálním vědám přinést "vědní studia". </a:t>
            </a:r>
            <a:r>
              <a:rPr lang="cs-CZ" sz="700" i="1" dirty="0"/>
              <a:t>Biograf</a:t>
            </a:r>
            <a:r>
              <a:rPr lang="cs-CZ" sz="700" dirty="0"/>
              <a:t> (29): 41 odst. Dostupné na adrese </a:t>
            </a:r>
            <a:r>
              <a:rPr lang="cs-CZ" sz="700" dirty="0">
                <a:hlinkClick r:id="rId8"/>
              </a:rPr>
              <a:t>http://www.biograf.org/clanek.php?clanek=2901</a:t>
            </a:r>
            <a:r>
              <a:rPr lang="cs-CZ" sz="700" dirty="0"/>
              <a:t> [naposledy navštíveno 21. 04. 2020]</a:t>
            </a:r>
          </a:p>
        </p:txBody>
      </p:sp>
    </p:spTree>
    <p:extLst>
      <p:ext uri="{BB962C8B-B14F-4D97-AF65-F5344CB8AC3E}">
        <p14:creationId xmlns:p14="http://schemas.microsoft.com/office/powerpoint/2010/main" val="2376091195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Pírka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TM67233791[[fn=Shoji]]</Template>
  <TotalTime>9567</TotalTime>
  <Words>1179</Words>
  <Application>Microsoft Office PowerPoint</Application>
  <PresentationFormat>Předvádění na obrazovce (4:3)</PresentationFormat>
  <Paragraphs>63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Meiryo</vt:lpstr>
      <vt:lpstr>Corbel</vt:lpstr>
      <vt:lpstr>ShojiVTI</vt:lpstr>
      <vt:lpstr>Dokumenty, digitální technologie a materiální objekty jako zdroj dat </vt:lpstr>
      <vt:lpstr>3 tradice uvažování sociálních věd o ne-lidskému (hmotnému, duchovnímu, přírodnímu) světě </vt:lpstr>
      <vt:lpstr>Ad. 1  Věci jsou prostředkem třídění lidí do skupin; prostředí přímo utváří kulturu</vt:lpstr>
      <vt:lpstr>Ad. 2 Věci utvářejí status, vytvářejí a odrážejí sociální pouta, zakládají identity   (strukturní funkcionalismus, strukturalismus, material culture studies)</vt:lpstr>
      <vt:lpstr>Ad. 3 Věci jsou součástí lidí a sociálního světa =  „sociálno“ je vždy lidské a materiální současně </vt:lpstr>
      <vt:lpstr>Co může znamenat „materiální“?</vt:lpstr>
      <vt:lpstr>Základní přehledová literatura</vt:lpstr>
      <vt:lpstr>Pár tipů na etnografickou literaturu (autor(k)y, vycházející z materiálního / ontologického obratu, případně ANT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zandlova@live.com</dc:creator>
  <cp:lastModifiedBy>Markéta Zandlová</cp:lastModifiedBy>
  <cp:revision>17</cp:revision>
  <dcterms:created xsi:type="dcterms:W3CDTF">2019-04-29T20:32:36Z</dcterms:created>
  <dcterms:modified xsi:type="dcterms:W3CDTF">2021-04-11T21:14:33Z</dcterms:modified>
</cp:coreProperties>
</file>