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62" r:id="rId4"/>
    <p:sldId id="259" r:id="rId5"/>
    <p:sldId id="263" r:id="rId6"/>
    <p:sldId id="260" r:id="rId7"/>
    <p:sldId id="261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037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6514CA-E336-41DF-AE77-3977607F8771}" type="datetimeFigureOut">
              <a:rPr lang="cs-CZ" smtClean="0"/>
              <a:t>21.09.2020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80EEE1-4657-4460-88D9-4C53F6386C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19629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80EEE1-4657-4460-88D9-4C53F6386CDB}" type="slidenum">
              <a:rPr lang="cs-CZ" smtClean="0"/>
              <a:t>1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9EEC19-BAC6-4D14-A9C0-2791F073E721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9EEC19-BAC6-4D14-A9C0-2791F073E721}" type="slidenum">
              <a:rPr lang="cs-CZ" smtClean="0"/>
              <a:pPr/>
              <a:t>4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9EEC19-BAC6-4D14-A9C0-2791F073E721}" type="slidenum">
              <a:rPr lang="cs-CZ" smtClean="0"/>
              <a:pPr/>
              <a:t>6</a:t>
            </a:fld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9EEC19-BAC6-4D14-A9C0-2791F073E721}" type="slidenum">
              <a:rPr lang="cs-CZ" smtClean="0"/>
              <a:pPr/>
              <a:t>7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F2E2C-CE95-4EBF-B93F-CF29B299B043}" type="datetimeFigureOut">
              <a:rPr lang="cs-CZ" smtClean="0"/>
              <a:t>21.09.2020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C9698-6E5B-4855-A6FD-4D535AF01EE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F2E2C-CE95-4EBF-B93F-CF29B299B043}" type="datetimeFigureOut">
              <a:rPr lang="cs-CZ" smtClean="0"/>
              <a:t>21.09.2020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C9698-6E5B-4855-A6FD-4D535AF01EE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F2E2C-CE95-4EBF-B93F-CF29B299B043}" type="datetimeFigureOut">
              <a:rPr lang="cs-CZ" smtClean="0"/>
              <a:t>21.09.2020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C9698-6E5B-4855-A6FD-4D535AF01EE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F2E2C-CE95-4EBF-B93F-CF29B299B043}" type="datetimeFigureOut">
              <a:rPr lang="cs-CZ" smtClean="0"/>
              <a:t>21.09.2020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C9698-6E5B-4855-A6FD-4D535AF01EE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F2E2C-CE95-4EBF-B93F-CF29B299B043}" type="datetimeFigureOut">
              <a:rPr lang="cs-CZ" smtClean="0"/>
              <a:t>21.09.2020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C9698-6E5B-4855-A6FD-4D535AF01EE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F2E2C-CE95-4EBF-B93F-CF29B299B043}" type="datetimeFigureOut">
              <a:rPr lang="cs-CZ" smtClean="0"/>
              <a:t>21.09.2020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C9698-6E5B-4855-A6FD-4D535AF01EE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F2E2C-CE95-4EBF-B93F-CF29B299B043}" type="datetimeFigureOut">
              <a:rPr lang="cs-CZ" smtClean="0"/>
              <a:t>21.09.2020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C9698-6E5B-4855-A6FD-4D535AF01EE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F2E2C-CE95-4EBF-B93F-CF29B299B043}" type="datetimeFigureOut">
              <a:rPr lang="cs-CZ" smtClean="0"/>
              <a:t>21.09.2020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C9698-6E5B-4855-A6FD-4D535AF01EE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F2E2C-CE95-4EBF-B93F-CF29B299B043}" type="datetimeFigureOut">
              <a:rPr lang="cs-CZ" smtClean="0"/>
              <a:t>21.09.2020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C9698-6E5B-4855-A6FD-4D535AF01EE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F2E2C-CE95-4EBF-B93F-CF29B299B043}" type="datetimeFigureOut">
              <a:rPr lang="cs-CZ" smtClean="0"/>
              <a:t>21.09.2020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C9698-6E5B-4855-A6FD-4D535AF01EE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F2E2C-CE95-4EBF-B93F-CF29B299B043}" type="datetimeFigureOut">
              <a:rPr lang="cs-CZ" smtClean="0"/>
              <a:t>21.09.2020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C9698-6E5B-4855-A6FD-4D535AF01EE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BF2E2C-CE95-4EBF-B93F-CF29B299B043}" type="datetimeFigureOut">
              <a:rPr lang="cs-CZ" smtClean="0"/>
              <a:t>21.09.2020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C9698-6E5B-4855-A6FD-4D535AF01EE1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42910" y="2500306"/>
            <a:ext cx="7772400" cy="1643074"/>
          </a:xfrm>
        </p:spPr>
        <p:txBody>
          <a:bodyPr>
            <a:noAutofit/>
          </a:bodyPr>
          <a:lstStyle/>
          <a:p>
            <a:r>
              <a:rPr lang="cs-CZ" sz="6000" b="1" dirty="0" smtClean="0"/>
              <a:t>KARDIOPULMONÁLNÍ RESUSCITACE</a:t>
            </a:r>
            <a:endParaRPr lang="cs-CZ" sz="6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000" b="1" dirty="0" smtClean="0"/>
              <a:t>	KARDIOPULMONÁLNÍ  RESUSCITACE </a:t>
            </a:r>
          </a:p>
          <a:p>
            <a:pPr>
              <a:buNone/>
            </a:pPr>
            <a:r>
              <a:rPr lang="cs-CZ" sz="2000" b="1" dirty="0" smtClean="0"/>
              <a:t>		</a:t>
            </a:r>
            <a:r>
              <a:rPr lang="cs-CZ" sz="2000" b="1" i="1" dirty="0" smtClean="0">
                <a:solidFill>
                  <a:schemeClr val="accent1"/>
                </a:solidFill>
              </a:rPr>
              <a:t>soubor úkonů, které mají vést k obnově vitálních funkcí</a:t>
            </a:r>
          </a:p>
          <a:p>
            <a:pPr>
              <a:buNone/>
            </a:pPr>
            <a:endParaRPr lang="cs-CZ" sz="2000" b="1" i="1" dirty="0" smtClean="0">
              <a:solidFill>
                <a:schemeClr val="accent1"/>
              </a:solidFill>
            </a:endParaRPr>
          </a:p>
          <a:p>
            <a:pPr>
              <a:buNone/>
            </a:pPr>
            <a:r>
              <a:rPr lang="cs-CZ" sz="2000" b="1" dirty="0" smtClean="0"/>
              <a:t>	NEODKLADNÁ RESUSCITACE:</a:t>
            </a:r>
          </a:p>
          <a:p>
            <a:pPr lvl="1">
              <a:buNone/>
            </a:pPr>
            <a:r>
              <a:rPr lang="cs-CZ" sz="2000" b="1" dirty="0" smtClean="0"/>
              <a:t>	1. Základní = BASIC LIFE SUPPORT (BLS)</a:t>
            </a:r>
          </a:p>
          <a:p>
            <a:pPr lvl="1">
              <a:buNone/>
            </a:pPr>
            <a:r>
              <a:rPr lang="cs-CZ" sz="2000" b="1" dirty="0" smtClean="0"/>
              <a:t>			KPR bez pomůcek</a:t>
            </a:r>
          </a:p>
          <a:p>
            <a:pPr lvl="1">
              <a:buNone/>
            </a:pPr>
            <a:r>
              <a:rPr lang="cs-CZ" sz="2000" b="1" dirty="0" smtClean="0"/>
              <a:t>			laici na místě nehody</a:t>
            </a:r>
          </a:p>
          <a:p>
            <a:pPr lvl="1">
              <a:buNone/>
            </a:pPr>
            <a:r>
              <a:rPr lang="cs-CZ" sz="2000" b="1" dirty="0" smtClean="0"/>
              <a:t>			součást PP</a:t>
            </a:r>
          </a:p>
          <a:p>
            <a:pPr lvl="1">
              <a:buNone/>
            </a:pPr>
            <a:endParaRPr lang="cs-CZ" sz="2000" b="1" dirty="0" smtClean="0"/>
          </a:p>
          <a:p>
            <a:pPr lvl="1">
              <a:buNone/>
            </a:pPr>
            <a:r>
              <a:rPr lang="cs-CZ" sz="2000" b="1" dirty="0" smtClean="0"/>
              <a:t>	2. Rozšířená = ADVANCED  LIFE SUPPORT (ALS)</a:t>
            </a:r>
          </a:p>
          <a:p>
            <a:pPr lvl="1">
              <a:buNone/>
            </a:pPr>
            <a:r>
              <a:rPr lang="cs-CZ" sz="2000" b="1" dirty="0" smtClean="0"/>
              <a:t>			navazuje na základní resuscitaci</a:t>
            </a:r>
          </a:p>
          <a:p>
            <a:pPr lvl="1">
              <a:buNone/>
            </a:pPr>
            <a:r>
              <a:rPr lang="cs-CZ" sz="2000" b="1" dirty="0" smtClean="0"/>
              <a:t>			speciálně školený zdravotnický personál</a:t>
            </a:r>
          </a:p>
          <a:p>
            <a:pPr lvl="1">
              <a:buNone/>
            </a:pPr>
            <a:r>
              <a:rPr lang="cs-CZ" sz="2000" b="1" dirty="0" smtClean="0"/>
              <a:t>			pomůcky, přístroje, léky</a:t>
            </a:r>
          </a:p>
          <a:p>
            <a:pPr lvl="1">
              <a:buNone/>
            </a:pPr>
            <a:r>
              <a:rPr lang="cs-CZ" sz="2000" b="1" dirty="0" smtClean="0"/>
              <a:t>			zajišťuje transport</a:t>
            </a:r>
            <a:endParaRPr lang="cs-CZ" sz="2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2"/>
          <p:cNvSpPr txBox="1">
            <a:spLocks/>
          </p:cNvSpPr>
          <p:nvPr/>
        </p:nvSpPr>
        <p:spPr>
          <a:xfrm>
            <a:off x="457200" y="571480"/>
            <a:ext cx="8229600" cy="5554683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itchFamily="34" charset="0"/>
              <a:buNone/>
            </a:pPr>
            <a:r>
              <a:rPr lang="cs-CZ" sz="2000" b="1" smtClean="0"/>
              <a:t>	KARDIOPULMONÁLNÍ  RESUSCITACE </a:t>
            </a:r>
          </a:p>
          <a:p>
            <a:pPr>
              <a:buFont typeface="Arial" pitchFamily="34" charset="0"/>
              <a:buNone/>
            </a:pPr>
            <a:r>
              <a:rPr lang="cs-CZ" sz="2000" b="1" smtClean="0"/>
              <a:t>		</a:t>
            </a:r>
            <a:r>
              <a:rPr lang="cs-CZ" sz="2000" b="1" i="1" smtClean="0">
                <a:solidFill>
                  <a:schemeClr val="accent1"/>
                </a:solidFill>
              </a:rPr>
              <a:t>zahajujeme pokud je pacient v bezvědomí a nedýchá nebo dýchá 	nepravidelně</a:t>
            </a:r>
          </a:p>
          <a:p>
            <a:pPr>
              <a:buFont typeface="Arial" pitchFamily="34" charset="0"/>
              <a:buNone/>
            </a:pPr>
            <a:endParaRPr lang="cs-CZ" sz="2000" b="1" i="1" smtClean="0">
              <a:solidFill>
                <a:schemeClr val="accent1"/>
              </a:solidFill>
            </a:endParaRPr>
          </a:p>
          <a:p>
            <a:pPr>
              <a:buFont typeface="Arial" pitchFamily="34" charset="0"/>
              <a:buNone/>
            </a:pPr>
            <a:r>
              <a:rPr lang="cs-CZ" sz="2000" b="1" smtClean="0"/>
              <a:t>	POSTUP PODLE PRAVIDLA </a:t>
            </a:r>
            <a:r>
              <a:rPr lang="cs-CZ" sz="2000" b="1" smtClean="0">
                <a:solidFill>
                  <a:srgbClr val="FF0000"/>
                </a:solidFill>
              </a:rPr>
              <a:t>CAB</a:t>
            </a:r>
            <a:endParaRPr lang="cs-CZ" sz="2000" b="1" smtClean="0"/>
          </a:p>
          <a:p>
            <a:pPr>
              <a:buFont typeface="Arial" pitchFamily="34" charset="0"/>
              <a:buNone/>
            </a:pPr>
            <a:r>
              <a:rPr lang="cs-CZ" sz="2000" b="1">
                <a:solidFill>
                  <a:srgbClr val="FF0000"/>
                </a:solidFill>
              </a:rPr>
              <a:t>	</a:t>
            </a:r>
            <a:endParaRPr lang="cs-CZ" sz="2000" b="1" smtClean="0">
              <a:solidFill>
                <a:srgbClr val="FF0000"/>
              </a:solidFill>
            </a:endParaRPr>
          </a:p>
          <a:p>
            <a:pPr>
              <a:buFont typeface="Arial" pitchFamily="34" charset="0"/>
              <a:buNone/>
            </a:pPr>
            <a:r>
              <a:rPr lang="cs-CZ" sz="2000" b="1" smtClean="0">
                <a:solidFill>
                  <a:srgbClr val="FF0000"/>
                </a:solidFill>
              </a:rPr>
              <a:t>	</a:t>
            </a:r>
            <a:r>
              <a:rPr lang="cs-CZ" sz="2000" b="1" smtClean="0"/>
              <a:t>C = CHEST COMPRESSIONS (30x stlačení hrudníku)</a:t>
            </a:r>
          </a:p>
          <a:p>
            <a:pPr>
              <a:buFont typeface="Arial" pitchFamily="34" charset="0"/>
              <a:buNone/>
            </a:pPr>
            <a:r>
              <a:rPr lang="cs-CZ" sz="2000" b="1">
                <a:solidFill>
                  <a:srgbClr val="FF0000"/>
                </a:solidFill>
              </a:rPr>
              <a:t>	</a:t>
            </a:r>
            <a:r>
              <a:rPr lang="cs-CZ" sz="2000" b="1" smtClean="0"/>
              <a:t>A = AIRWAYS (zprůchodnění dýchacích cest záklonem hlavy)</a:t>
            </a:r>
          </a:p>
          <a:p>
            <a:pPr>
              <a:buFont typeface="Arial" pitchFamily="34" charset="0"/>
              <a:buNone/>
            </a:pPr>
            <a:r>
              <a:rPr lang="cs-CZ" sz="2000" b="1">
                <a:solidFill>
                  <a:srgbClr val="FF0000"/>
                </a:solidFill>
              </a:rPr>
              <a:t>	</a:t>
            </a:r>
            <a:r>
              <a:rPr lang="cs-CZ" sz="2000" b="1" smtClean="0"/>
              <a:t>B = BREATHING (2x umělý vdech)</a:t>
            </a:r>
          </a:p>
          <a:p>
            <a:pPr>
              <a:buFont typeface="Arial" pitchFamily="34" charset="0"/>
              <a:buNone/>
            </a:pPr>
            <a:endParaRPr lang="cs-CZ" sz="2000" b="1"/>
          </a:p>
          <a:p>
            <a:pPr>
              <a:buFont typeface="Arial" pitchFamily="34" charset="0"/>
              <a:buNone/>
            </a:pPr>
            <a:endParaRPr lang="cs-CZ" sz="2000" b="1" smtClean="0"/>
          </a:p>
          <a:p>
            <a:pPr>
              <a:buFont typeface="Arial" pitchFamily="34" charset="0"/>
              <a:buNone/>
            </a:pPr>
            <a:r>
              <a:rPr lang="cs-CZ" sz="2000" b="1"/>
              <a:t>	</a:t>
            </a:r>
            <a:r>
              <a:rPr lang="cs-CZ" sz="2000" b="1" smtClean="0"/>
              <a:t>Při dostupnosti </a:t>
            </a:r>
            <a:r>
              <a:rPr lang="cs-CZ" sz="2000" b="1" u="sng" smtClean="0"/>
              <a:t>AED</a:t>
            </a:r>
            <a:r>
              <a:rPr lang="cs-CZ" sz="2000" b="1" smtClean="0"/>
              <a:t> (automatizovaný externí defibrilátor) přístroj použijeme.</a:t>
            </a:r>
          </a:p>
        </p:txBody>
      </p:sp>
    </p:spTree>
    <p:extLst>
      <p:ext uri="{BB962C8B-B14F-4D97-AF65-F5344CB8AC3E}">
        <p14:creationId xmlns:p14="http://schemas.microsoft.com/office/powerpoint/2010/main" val="16764762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0034" y="116632"/>
            <a:ext cx="8229600" cy="655272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000" b="1" smtClean="0">
                <a:solidFill>
                  <a:srgbClr val="FF0000"/>
                </a:solidFill>
              </a:rPr>
              <a:t>C</a:t>
            </a:r>
            <a:r>
              <a:rPr lang="cs-CZ" sz="2000" b="1" smtClean="0"/>
              <a:t>    </a:t>
            </a:r>
            <a:r>
              <a:rPr lang="cs-CZ" sz="2000" b="1"/>
              <a:t>NEPŘÍMÁ MASÁŽ </a:t>
            </a:r>
            <a:r>
              <a:rPr lang="cs-CZ" sz="2000" b="1"/>
              <a:t>SRDEČNÍ </a:t>
            </a:r>
            <a:endParaRPr lang="cs-CZ" sz="2000" b="1" smtClean="0"/>
          </a:p>
          <a:p>
            <a:pPr lvl="1">
              <a:buFont typeface="Arial" pitchFamily="34" charset="0"/>
              <a:buChar char="•"/>
            </a:pPr>
            <a:r>
              <a:rPr lang="cs-CZ" sz="2000" b="1"/>
              <a:t>stlačování hrudníku do hloubky 5 – 6 cm</a:t>
            </a:r>
            <a:endParaRPr lang="cs-CZ" sz="2000" b="1" smtClean="0"/>
          </a:p>
          <a:p>
            <a:pPr lvl="1">
              <a:buFont typeface="Arial" pitchFamily="34" charset="0"/>
              <a:buChar char="•"/>
            </a:pPr>
            <a:r>
              <a:rPr lang="cs-CZ" sz="2000" b="1" smtClean="0"/>
              <a:t>frekvence 100 – 120/min</a:t>
            </a:r>
          </a:p>
          <a:p>
            <a:pPr>
              <a:buNone/>
            </a:pPr>
            <a:endParaRPr lang="cs-CZ" sz="2000" b="1"/>
          </a:p>
          <a:p>
            <a:pPr>
              <a:buNone/>
            </a:pPr>
            <a:r>
              <a:rPr lang="cs-CZ" sz="2000" b="1">
                <a:solidFill>
                  <a:srgbClr val="FF0000"/>
                </a:solidFill>
              </a:rPr>
              <a:t> </a:t>
            </a:r>
            <a:r>
              <a:rPr lang="cs-CZ" sz="2000" b="1">
                <a:solidFill>
                  <a:srgbClr val="FF0000"/>
                </a:solidFill>
              </a:rPr>
              <a:t>A    </a:t>
            </a:r>
            <a:r>
              <a:rPr lang="cs-CZ" sz="2000" b="1" smtClean="0"/>
              <a:t>ZPRŮCHODNĚNÍ DÝCHACÍCH </a:t>
            </a:r>
            <a:r>
              <a:rPr lang="cs-CZ" sz="2000" b="1"/>
              <a:t>CEST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000" b="1" smtClean="0"/>
              <a:t>záklon hlavy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000" b="1" smtClean="0"/>
              <a:t>stisknutí nosu</a:t>
            </a:r>
          </a:p>
          <a:p>
            <a:pPr lvl="1">
              <a:buFont typeface="Arial" panose="020B0604020202020204" pitchFamily="34" charset="0"/>
              <a:buChar char="•"/>
            </a:pPr>
            <a:endParaRPr lang="cs-CZ" sz="2000" b="1"/>
          </a:p>
          <a:p>
            <a:pPr>
              <a:buNone/>
            </a:pPr>
            <a:r>
              <a:rPr lang="cs-CZ" sz="2000" b="1">
                <a:solidFill>
                  <a:srgbClr val="FF0000"/>
                </a:solidFill>
              </a:rPr>
              <a:t>B</a:t>
            </a:r>
            <a:r>
              <a:rPr lang="cs-CZ" sz="2000" b="1"/>
              <a:t>    </a:t>
            </a:r>
            <a:r>
              <a:rPr lang="cs-CZ" sz="2000" b="1"/>
              <a:t>UMĚLÉ </a:t>
            </a:r>
            <a:r>
              <a:rPr lang="cs-CZ" sz="2000" b="1" smtClean="0"/>
              <a:t>DÝCHÁNÍ</a:t>
            </a:r>
            <a:endParaRPr lang="cs-CZ" sz="2000" b="1"/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000" b="1" smtClean="0"/>
              <a:t>2 umělé vdechy</a:t>
            </a:r>
          </a:p>
          <a:p>
            <a:pPr>
              <a:buNone/>
            </a:pPr>
            <a:r>
              <a:rPr lang="cs-CZ" sz="2000" b="1" smtClean="0"/>
              <a:t> </a:t>
            </a:r>
            <a:endParaRPr lang="cs-CZ" sz="2000" b="1"/>
          </a:p>
          <a:p>
            <a:pPr>
              <a:buNone/>
            </a:pPr>
            <a:r>
              <a:rPr lang="cs-CZ" sz="2000" b="1" smtClean="0"/>
              <a:t>	Poměr kompresí hrudníku a umělých dechů u </a:t>
            </a:r>
            <a:r>
              <a:rPr lang="cs-CZ" sz="2000" b="1" dirty="0" smtClean="0"/>
              <a:t>dospělých a </a:t>
            </a:r>
            <a:r>
              <a:rPr lang="cs-CZ" sz="2000" b="1" smtClean="0"/>
              <a:t>dětí </a:t>
            </a:r>
            <a:r>
              <a:rPr lang="cs-CZ" sz="2000" b="1" smtClean="0"/>
              <a:t>při jednom i dvou zachráncích:</a:t>
            </a:r>
            <a:endParaRPr lang="cs-CZ" sz="2000" b="1" dirty="0" smtClean="0"/>
          </a:p>
          <a:p>
            <a:pPr>
              <a:buNone/>
            </a:pPr>
            <a:r>
              <a:rPr lang="cs-CZ" b="1" dirty="0" smtClean="0"/>
              <a:t>		</a:t>
            </a:r>
            <a:r>
              <a:rPr lang="cs-CZ" b="1" smtClean="0"/>
              <a:t>	</a:t>
            </a:r>
            <a:r>
              <a:rPr lang="cs-CZ" b="1"/>
              <a:t> </a:t>
            </a:r>
            <a:r>
              <a:rPr lang="cs-CZ" b="1" smtClean="0"/>
              <a:t>    </a:t>
            </a:r>
            <a:r>
              <a:rPr lang="cs-CZ" b="1" smtClean="0">
                <a:solidFill>
                  <a:srgbClr val="FF0000"/>
                </a:solidFill>
              </a:rPr>
              <a:t>POMĚR     </a:t>
            </a:r>
            <a:r>
              <a:rPr lang="cs-CZ" b="1" dirty="0" smtClean="0">
                <a:solidFill>
                  <a:srgbClr val="FF0000"/>
                </a:solidFill>
              </a:rPr>
              <a:t>30 </a:t>
            </a:r>
            <a:r>
              <a:rPr lang="cs-CZ" b="1" smtClean="0">
                <a:solidFill>
                  <a:srgbClr val="FF0000"/>
                </a:solidFill>
              </a:rPr>
              <a:t>:  </a:t>
            </a:r>
            <a:r>
              <a:rPr lang="cs-CZ" b="1" smtClean="0">
                <a:solidFill>
                  <a:srgbClr val="FF0000"/>
                </a:solidFill>
              </a:rPr>
              <a:t>2</a:t>
            </a:r>
          </a:p>
          <a:p>
            <a:pPr>
              <a:buNone/>
            </a:pPr>
            <a:endParaRPr lang="cs-CZ" sz="2000" b="1"/>
          </a:p>
          <a:p>
            <a:pPr>
              <a:buNone/>
            </a:pPr>
            <a:r>
              <a:rPr lang="cs-CZ" sz="2000" b="1" smtClean="0"/>
              <a:t>	U</a:t>
            </a:r>
            <a:r>
              <a:rPr lang="cs-CZ" sz="2000" b="1" smtClean="0"/>
              <a:t> </a:t>
            </a:r>
            <a:r>
              <a:rPr lang="cs-CZ" sz="2000" b="1" smtClean="0">
                <a:solidFill>
                  <a:srgbClr val="FF0000"/>
                </a:solidFill>
              </a:rPr>
              <a:t>dětí</a:t>
            </a:r>
            <a:r>
              <a:rPr lang="cs-CZ" sz="2000" b="1" smtClean="0"/>
              <a:t>, při </a:t>
            </a:r>
            <a:r>
              <a:rPr lang="cs-CZ" sz="2000" b="1" smtClean="0">
                <a:solidFill>
                  <a:srgbClr val="FF0000"/>
                </a:solidFill>
              </a:rPr>
              <a:t>tonutí </a:t>
            </a:r>
            <a:r>
              <a:rPr lang="cs-CZ" sz="2000" b="1" smtClean="0"/>
              <a:t>a při </a:t>
            </a:r>
            <a:r>
              <a:rPr lang="cs-CZ" sz="2000" b="1" smtClean="0">
                <a:solidFill>
                  <a:srgbClr val="FF0000"/>
                </a:solidFill>
              </a:rPr>
              <a:t>dušení </a:t>
            </a:r>
            <a:r>
              <a:rPr lang="cs-CZ" sz="2000" b="1" smtClean="0"/>
              <a:t>zahajujeme KPR </a:t>
            </a:r>
            <a:r>
              <a:rPr lang="cs-CZ" sz="2000" b="1" smtClean="0">
                <a:solidFill>
                  <a:srgbClr val="FF0000"/>
                </a:solidFill>
              </a:rPr>
              <a:t>5 úvodními dechy</a:t>
            </a:r>
            <a:r>
              <a:rPr lang="cs-CZ" sz="2000" b="1" smtClean="0"/>
              <a:t>.</a:t>
            </a:r>
            <a:endParaRPr lang="cs-CZ" sz="2000" b="1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2"/>
          <p:cNvSpPr txBox="1">
            <a:spLocks/>
          </p:cNvSpPr>
          <p:nvPr/>
        </p:nvSpPr>
        <p:spPr>
          <a:xfrm>
            <a:off x="457200" y="571480"/>
            <a:ext cx="8229600" cy="5554683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itchFamily="34" charset="0"/>
              <a:buNone/>
            </a:pPr>
            <a:r>
              <a:rPr lang="cs-CZ" sz="2000" b="1"/>
              <a:t>	</a:t>
            </a:r>
            <a:r>
              <a:rPr lang="cs-CZ" sz="2000" b="1" smtClean="0"/>
              <a:t>SAMOTNÉ STLAČOVÁNÍ HRUDNÍKU</a:t>
            </a:r>
          </a:p>
          <a:p>
            <a:pPr>
              <a:buFont typeface="Arial" pitchFamily="34" charset="0"/>
              <a:buNone/>
            </a:pPr>
            <a:r>
              <a:rPr lang="cs-CZ" sz="2000" b="1" smtClean="0"/>
              <a:t> </a:t>
            </a:r>
          </a:p>
          <a:p>
            <a:pPr>
              <a:buFont typeface="Arial" pitchFamily="34" charset="0"/>
              <a:buNone/>
            </a:pPr>
            <a:r>
              <a:rPr lang="cs-CZ" sz="2000" b="1"/>
              <a:t>	</a:t>
            </a:r>
            <a:r>
              <a:rPr lang="cs-CZ" sz="2000" b="1" smtClean="0"/>
              <a:t>Umělé dýchání vynecháme v případě, že nemůžeme, nechceme nebo neumíme techniku umělého dýchání.</a:t>
            </a:r>
          </a:p>
          <a:p>
            <a:pPr>
              <a:buFont typeface="Arial" pitchFamily="34" charset="0"/>
              <a:buNone/>
            </a:pPr>
            <a:r>
              <a:rPr lang="cs-CZ" sz="2000" b="1"/>
              <a:t>	</a:t>
            </a:r>
            <a:r>
              <a:rPr lang="cs-CZ" sz="2000" b="1" smtClean="0"/>
              <a:t>Provádíme nepřerušovaně stlačování hrudníku do hloubky 5 – 6 cm frekvencí 100 – 120/min.</a:t>
            </a:r>
          </a:p>
        </p:txBody>
      </p:sp>
    </p:spTree>
    <p:extLst>
      <p:ext uri="{BB962C8B-B14F-4D97-AF65-F5344CB8AC3E}">
        <p14:creationId xmlns:p14="http://schemas.microsoft.com/office/powerpoint/2010/main" val="26773838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000" b="1" dirty="0" smtClean="0"/>
              <a:t>	UKONČENÍ RESUSCITACE :</a:t>
            </a:r>
          </a:p>
          <a:p>
            <a:pPr>
              <a:buNone/>
            </a:pPr>
            <a:r>
              <a:rPr lang="cs-CZ" sz="2000" b="1" dirty="0" smtClean="0"/>
              <a:t> </a:t>
            </a:r>
          </a:p>
          <a:p>
            <a:pPr lvl="0"/>
            <a:r>
              <a:rPr lang="cs-CZ" sz="2000" b="1" dirty="0" smtClean="0"/>
              <a:t>vitální funkce obnoveny</a:t>
            </a:r>
          </a:p>
          <a:p>
            <a:pPr lvl="0"/>
            <a:r>
              <a:rPr lang="cs-CZ" sz="2000" b="1" dirty="0" smtClean="0"/>
              <a:t>předání pacienta do odborné péče</a:t>
            </a:r>
          </a:p>
          <a:p>
            <a:pPr lvl="0"/>
            <a:r>
              <a:rPr lang="cs-CZ" sz="2000" b="1" dirty="0" smtClean="0"/>
              <a:t>fyzické vyčerpání zachránce</a:t>
            </a:r>
          </a:p>
          <a:p>
            <a:pPr lvl="0"/>
            <a:r>
              <a:rPr lang="cs-CZ" sz="2000" b="1" dirty="0" smtClean="0"/>
              <a:t>nedošlo k obnovení vitálních funkcí ( doba resuscitace minimálně 30 minut, u dětí a podchlazených až 60 minut)</a:t>
            </a:r>
          </a:p>
          <a:p>
            <a:pPr>
              <a:buNone/>
            </a:pPr>
            <a:r>
              <a:rPr lang="cs-CZ" sz="2000" b="1" dirty="0" smtClean="0"/>
              <a:t>  </a:t>
            </a:r>
          </a:p>
          <a:p>
            <a:pPr>
              <a:buNone/>
            </a:pPr>
            <a:r>
              <a:rPr lang="cs-CZ" sz="2000" b="1" dirty="0" smtClean="0"/>
              <a:t> </a:t>
            </a:r>
          </a:p>
          <a:p>
            <a:pPr>
              <a:buNone/>
            </a:pPr>
            <a:r>
              <a:rPr lang="cs-CZ" sz="2000" b="1" dirty="0" smtClean="0"/>
              <a:t>	RESUSCITACI  NEZAHAJUJEME :</a:t>
            </a:r>
          </a:p>
          <a:p>
            <a:pPr>
              <a:buNone/>
            </a:pPr>
            <a:r>
              <a:rPr lang="cs-CZ" sz="2000" b="1" dirty="0" smtClean="0"/>
              <a:t> </a:t>
            </a:r>
          </a:p>
          <a:p>
            <a:pPr lvl="0"/>
            <a:r>
              <a:rPr lang="cs-CZ" sz="2000" b="1" dirty="0" smtClean="0"/>
              <a:t>při jistých známkách smrti</a:t>
            </a:r>
          </a:p>
          <a:p>
            <a:pPr lvl="0"/>
            <a:r>
              <a:rPr lang="cs-CZ" sz="2000" b="1" dirty="0" smtClean="0"/>
              <a:t>u poranění neslučitelných se životem</a:t>
            </a:r>
          </a:p>
          <a:p>
            <a:pPr lvl="0"/>
            <a:r>
              <a:rPr lang="cs-CZ" sz="2000" b="1" dirty="0" smtClean="0"/>
              <a:t>v konečném stadiu nevyléčitelné nemoci</a:t>
            </a:r>
          </a:p>
          <a:p>
            <a:endParaRPr lang="cs-CZ" sz="2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0034" y="642918"/>
            <a:ext cx="8229600" cy="555468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000" b="1" dirty="0" smtClean="0"/>
              <a:t>	JISTÉ  ZNÁMKY  SMRTI</a:t>
            </a:r>
          </a:p>
          <a:p>
            <a:endParaRPr lang="cs-CZ" sz="2000" b="1" dirty="0" smtClean="0"/>
          </a:p>
          <a:p>
            <a:pPr lvl="1">
              <a:buFont typeface="Arial" pitchFamily="34" charset="0"/>
              <a:buChar char="•"/>
            </a:pPr>
            <a:r>
              <a:rPr lang="cs-CZ" sz="2000" b="1" dirty="0" smtClean="0"/>
              <a:t>posmrtné skvrny – asi 1 hodinu po smrti</a:t>
            </a:r>
          </a:p>
          <a:p>
            <a:pPr lvl="1">
              <a:buFont typeface="Arial" pitchFamily="34" charset="0"/>
              <a:buChar char="•"/>
            </a:pPr>
            <a:r>
              <a:rPr lang="cs-CZ" sz="2000" b="1" dirty="0" smtClean="0"/>
              <a:t>posmrtná ztuhlost – asi 2-4 hodiny po smrti</a:t>
            </a:r>
          </a:p>
          <a:p>
            <a:pPr lvl="1">
              <a:buFont typeface="Arial" pitchFamily="34" charset="0"/>
              <a:buChar char="•"/>
            </a:pPr>
            <a:r>
              <a:rPr lang="cs-CZ" sz="2000" b="1" dirty="0" smtClean="0"/>
              <a:t>mrtvolný zápach – asi 2 dny po smrti</a:t>
            </a:r>
          </a:p>
          <a:p>
            <a:pPr lvl="1"/>
            <a:endParaRPr lang="cs-CZ" sz="2000" b="1" dirty="0" smtClean="0"/>
          </a:p>
          <a:p>
            <a:pPr lvl="1"/>
            <a:endParaRPr lang="cs-CZ" sz="2000" b="1" dirty="0" smtClean="0"/>
          </a:p>
          <a:p>
            <a:pPr lvl="1">
              <a:buNone/>
            </a:pPr>
            <a:r>
              <a:rPr lang="cs-CZ" sz="2000" b="1" dirty="0" smtClean="0"/>
              <a:t>KLINICKÁ  SMRT:  zástava akce srdeční, může být reversibilní</a:t>
            </a:r>
          </a:p>
          <a:p>
            <a:pPr lvl="1"/>
            <a:endParaRPr lang="cs-CZ" sz="2000" b="1" dirty="0" smtClean="0"/>
          </a:p>
          <a:p>
            <a:pPr lvl="1">
              <a:buNone/>
            </a:pPr>
            <a:r>
              <a:rPr lang="cs-CZ" sz="2000" b="1" dirty="0" smtClean="0"/>
              <a:t>BIOLOGICKÁ SMRT:  </a:t>
            </a:r>
            <a:r>
              <a:rPr lang="cs-CZ" sz="2000" b="1" dirty="0" err="1" smtClean="0"/>
              <a:t>smrt</a:t>
            </a:r>
            <a:r>
              <a:rPr lang="cs-CZ" sz="2000" b="1" dirty="0" smtClean="0"/>
              <a:t> mozková, po 3-5 minutách od zástavy oběhu</a:t>
            </a:r>
            <a:endParaRPr lang="cs-CZ" sz="20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23</Words>
  <Application>Microsoft Office PowerPoint</Application>
  <PresentationFormat>Předvádění na obrazovce (4:3)</PresentationFormat>
  <Paragraphs>73</Paragraphs>
  <Slides>7</Slides>
  <Notes>5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Motiv sady Office</vt:lpstr>
      <vt:lpstr>KARDIOPULMONÁLNÍ RESUSCITACE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KARDIOPULMONÁLNÍ RESUSCITACE</dc:title>
  <dc:creator>Lukáš Malý</dc:creator>
  <cp:lastModifiedBy>M</cp:lastModifiedBy>
  <cp:revision>11</cp:revision>
  <dcterms:created xsi:type="dcterms:W3CDTF">2008-09-18T11:19:46Z</dcterms:created>
  <dcterms:modified xsi:type="dcterms:W3CDTF">2020-09-21T11:05:09Z</dcterms:modified>
</cp:coreProperties>
</file>