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15"/>
  </p:notesMasterIdLst>
  <p:sldIdLst>
    <p:sldId id="256" r:id="rId2"/>
    <p:sldId id="264" r:id="rId3"/>
    <p:sldId id="259" r:id="rId4"/>
    <p:sldId id="265" r:id="rId5"/>
    <p:sldId id="262" r:id="rId6"/>
    <p:sldId id="260" r:id="rId7"/>
    <p:sldId id="268" r:id="rId8"/>
    <p:sldId id="275" r:id="rId9"/>
    <p:sldId id="279" r:id="rId10"/>
    <p:sldId id="271" r:id="rId11"/>
    <p:sldId id="277" r:id="rId12"/>
    <p:sldId id="278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7"/>
    <p:restoredTop sz="94682"/>
  </p:normalViewPr>
  <p:slideViewPr>
    <p:cSldViewPr snapToGrid="0">
      <p:cViewPr varScale="1">
        <p:scale>
          <a:sx n="109" d="100"/>
          <a:sy n="109" d="100"/>
        </p:scale>
        <p:origin x="7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DACD3682-8B68-9C40-BBCB-C5A451BB7557}" type="datetimeFigureOut">
              <a:rPr lang="cs-CZ" smtClean="0"/>
              <a:pPr/>
              <a:t>20.02.2024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A27A4F38-5EAD-B44B-ADB5-D2BDF3058597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510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ubik" pitchFamily="2" charset="-79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ubik" pitchFamily="2" charset="-79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ubik" pitchFamily="2" charset="-79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ubik" pitchFamily="2" charset="-79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ubik" pitchFamily="2" charset="-79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B7B1-A74C-2A47-9850-8FAD5428DA57}" type="datetime1">
              <a:rPr lang="cs-CZ" smtClean="0"/>
              <a:t>20.02.2024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Financováno EU, projekt Rozvoj ekosystému sociálního podnikání (RESP), registrační číslo - CZ.03.02.02/00/22_004/0001397.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A603-82F8-A440-9D5E-1FDBBA519C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0964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4E1C-487A-5045-AABC-2F3B802A1C1F}" type="datetime1">
              <a:rPr lang="cs-CZ" smtClean="0"/>
              <a:t>20.02.2024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Financováno EU, projekt Rozvoj ekosystému sociálního podnikání (RESP), registrační číslo - CZ.03.02.02/00/22_004/0001397.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A603-82F8-A440-9D5E-1FDBBA519C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6011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B9FD-BB36-5B4D-9A67-C0D95C207B51}" type="datetime1">
              <a:rPr lang="cs-CZ" smtClean="0"/>
              <a:t>20.02.2024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Financováno EU, projekt Rozvoj ekosystému sociálního podnikání (RESP), registrační číslo - CZ.03.02.02/00/22_004/0001397.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A603-82F8-A440-9D5E-1FDBBA519C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3979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3B8226C-712A-F0B4-49B9-A5D7D6A47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AEC6B8-1699-6FD7-0137-112B34A9B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82E5D-FDFF-6843-B8C9-FCF17758DFAF}" type="datetime1">
              <a:rPr lang="cs-CZ" smtClean="0"/>
              <a:t>20.02.2024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D4E57E-24C1-8983-C785-7A899A965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Financováno EU, projekt Rozvoj ekosystému sociálního podnikání (RESP), registrační číslo - CZ.03.02.02/00/22_004/0001397.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48ED96F-E151-082B-A7ED-F39C67903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A603-82F8-A440-9D5E-1FDBBA519CF9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090878B7-9009-F640-592D-1DE1C0F3D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966264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811D4-E8AF-F64D-9B43-D6868965E17C}" type="datetime1">
              <a:rPr lang="cs-CZ" smtClean="0"/>
              <a:t>20.02.2024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Financováno EU, projekt Rozvoj ekosystému sociálního podnikání (RESP), registrační číslo - CZ.03.02.02/00/22_004/0001397.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A603-82F8-A440-9D5E-1FDBBA519C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1284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84CF8-F584-9844-9341-88AF1C47A12A}" type="datetime1">
              <a:rPr lang="cs-CZ" smtClean="0"/>
              <a:t>20.02.2024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Financováno EU, projekt Rozvoj ekosystému sociálního podnikání (RESP), registrační číslo - CZ.03.02.02/00/22_004/0001397.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A603-82F8-A440-9D5E-1FDBBA519C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1767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D0E8C-5FFA-F640-A98B-1047BE60F4C9}" type="datetime1">
              <a:rPr lang="cs-CZ" smtClean="0"/>
              <a:t>20.02.2024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Financováno EU, projekt Rozvoj ekosystému sociálního podnikání (RESP), registrační číslo - CZ.03.02.02/00/22_004/0001397.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A603-82F8-A440-9D5E-1FDBBA519C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3922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A320-5139-DF47-A53F-AB541F7E8661}" type="datetime1">
              <a:rPr lang="cs-CZ" smtClean="0"/>
              <a:t>20.02.2024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Financováno EU, projekt Rozvoj ekosystému sociálního podnikání (RESP), registrační číslo - CZ.03.02.02/00/22_004/0001397.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A603-82F8-A440-9D5E-1FDBBA519C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495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07EE-7F67-CC4D-9A74-FB65438CA775}" type="datetime1">
              <a:rPr lang="cs-CZ" smtClean="0"/>
              <a:t>20.02.2024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Financováno EU, projekt Rozvoj ekosystému sociálního podnikání (RESP), registrační číslo - CZ.03.02.02/00/22_004/0001397.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A603-82F8-A440-9D5E-1FDBBA519C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1238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5ABA-685A-BD47-9066-C79A1D2F820C}" type="datetime1">
              <a:rPr lang="cs-CZ" smtClean="0"/>
              <a:t>20.02.2024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Financováno EU, projekt Rozvoj ekosystému sociálního podnikání (RESP), registrační číslo - CZ.03.02.02/00/22_004/0001397.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A603-82F8-A440-9D5E-1FDBBA519C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0275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A888-FE63-624B-B87C-D578A131BAE5}" type="datetime1">
              <a:rPr lang="cs-CZ" smtClean="0"/>
              <a:t>20.02.2024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Financováno EU, projekt Rozvoj ekosystému sociálního podnikání (RESP), registrační číslo - CZ.03.02.02/00/22_004/0001397.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A603-82F8-A440-9D5E-1FDBBA519C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0832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BC04-D534-B845-9EC9-98BB86A8BC35}" type="datetime1">
              <a:rPr lang="cs-CZ" smtClean="0"/>
              <a:t>20.02.2024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Financováno EU, projekt Rozvoj ekosystému sociálního podnikání (RESP), registrační číslo - CZ.03.02.02/00/22_004/0001397.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A603-82F8-A440-9D5E-1FDBBA519C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790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Rubik" pitchFamily="2" charset="-79"/>
              </a:defRPr>
            </a:lvl1pPr>
          </a:lstStyle>
          <a:p>
            <a:fld id="{CF1954A2-8045-2B4C-8B69-F1FD5DEE4417}" type="datetime1">
              <a:rPr lang="cs-CZ" smtClean="0"/>
              <a:t>20.02.2024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Rubik" pitchFamily="2" charset="-79"/>
              </a:defRPr>
            </a:lvl1pPr>
          </a:lstStyle>
          <a:p>
            <a:r>
              <a:rPr lang="cs-CZ"/>
              <a:t>Financováno EU, projekt Rozvoj ekosystému sociálního podnikání (RESP), registrační číslo - CZ.03.02.02/00/22_004/0001397.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Rubik" pitchFamily="2" charset="-79"/>
              </a:defRPr>
            </a:lvl1pPr>
          </a:lstStyle>
          <a:p>
            <a:fld id="{66C4A603-82F8-A440-9D5E-1FDBBA519CF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8561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651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Rubik Light" pitchFamily="2" charset="-79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ubik" pitchFamily="2" charset="-79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ubik" pitchFamily="2" charset="-79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ubik" pitchFamily="2" charset="-79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ubik" pitchFamily="2" charset="-79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ubik" pitchFamily="2" charset="-79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6.png"/><Relationship Id="rId7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jpg"/><Relationship Id="rId7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mailto:sarka.vokalova@mpsv.cz" TargetMode="External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>
            <a:extLst>
              <a:ext uri="{FF2B5EF4-FFF2-40B4-BE49-F238E27FC236}">
                <a16:creationId xmlns:a16="http://schemas.microsoft.com/office/drawing/2014/main" id="{4D0C7C40-9A29-839F-6741-6A0B137F4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Ovál 23">
            <a:extLst>
              <a:ext uri="{FF2B5EF4-FFF2-40B4-BE49-F238E27FC236}">
                <a16:creationId xmlns:a16="http://schemas.microsoft.com/office/drawing/2014/main" id="{14434927-A965-6416-F5DA-DFD334453AB3}"/>
              </a:ext>
            </a:extLst>
          </p:cNvPr>
          <p:cNvSpPr/>
          <p:nvPr/>
        </p:nvSpPr>
        <p:spPr>
          <a:xfrm>
            <a:off x="10111233" y="1566662"/>
            <a:ext cx="2524991" cy="252499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8A83B03D-78D7-6ACD-14F1-EFE02F50E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269" y="1366039"/>
            <a:ext cx="1932094" cy="2272723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8A653838-6D62-F0AA-DCA0-DE9EA8B73C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83020" y="3433327"/>
            <a:ext cx="4637775" cy="4654983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9B80805D-6843-72A9-9B53-9F189958715C}"/>
              </a:ext>
            </a:extLst>
          </p:cNvPr>
          <p:cNvSpPr/>
          <p:nvPr/>
        </p:nvSpPr>
        <p:spPr>
          <a:xfrm>
            <a:off x="0" y="0"/>
            <a:ext cx="12192000" cy="10382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718F1B4-B061-3F35-10D9-584B271DE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92" y="0"/>
            <a:ext cx="7772400" cy="103821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F072A36-FD5D-9271-476B-184A8FEDF7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2601" y="1636879"/>
            <a:ext cx="8068383" cy="2991588"/>
          </a:xfrm>
        </p:spPr>
        <p:txBody>
          <a:bodyPr wrap="square" lIns="0" tIns="0" rIns="0" bIns="0" anchor="t">
            <a:spAutoFit/>
          </a:bodyPr>
          <a:lstStyle/>
          <a:p>
            <a:pPr marL="9525" indent="-9525" algn="l"/>
            <a:r>
              <a:rPr lang="cs-CZ" sz="5400" b="1" dirty="0">
                <a:solidFill>
                  <a:schemeClr val="bg2"/>
                </a:solidFill>
                <a:latin typeface="Rubik SemiBold" pitchFamily="2" charset="-79"/>
                <a:cs typeface="Rubik SemiBold" pitchFamily="2" charset="-79"/>
              </a:rPr>
              <a:t/>
            </a:r>
            <a:br>
              <a:rPr lang="cs-CZ" sz="5400" b="1" dirty="0">
                <a:solidFill>
                  <a:schemeClr val="bg2"/>
                </a:solidFill>
                <a:latin typeface="Rubik SemiBold" pitchFamily="2" charset="-79"/>
                <a:cs typeface="Rubik SemiBold" pitchFamily="2" charset="-79"/>
              </a:rPr>
            </a:br>
            <a:r>
              <a:rPr lang="cs-CZ" sz="5400" b="1" dirty="0">
                <a:solidFill>
                  <a:schemeClr val="bg2"/>
                </a:solidFill>
                <a:latin typeface="Rubik SemiBold" pitchFamily="2" charset="-79"/>
                <a:cs typeface="Rubik SemiBold" pitchFamily="2" charset="-79"/>
              </a:rPr>
              <a:t>Rozvoj ekosystému sociálního podnikání</a:t>
            </a:r>
            <a:br>
              <a:rPr lang="cs-CZ" sz="5400" b="1" dirty="0">
                <a:solidFill>
                  <a:schemeClr val="bg2"/>
                </a:solidFill>
                <a:latin typeface="Rubik SemiBold" pitchFamily="2" charset="-79"/>
                <a:cs typeface="Rubik SemiBold" pitchFamily="2" charset="-79"/>
              </a:rPr>
            </a:br>
            <a:r>
              <a:rPr lang="cs-CZ" sz="5400" b="1" dirty="0">
                <a:solidFill>
                  <a:schemeClr val="bg2"/>
                </a:solidFill>
                <a:latin typeface="Rubik SemiBold" pitchFamily="2" charset="-79"/>
                <a:cs typeface="Rubik SemiBold" pitchFamily="2" charset="-79"/>
              </a:rPr>
              <a:t>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DBBBA54-4847-D23F-10A5-EE5FA9424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2601" y="4911420"/>
            <a:ext cx="9472871" cy="2046714"/>
          </a:xfrm>
        </p:spPr>
        <p:txBody>
          <a:bodyPr wrap="square" lIns="0" tIns="0" rIns="0" bIns="0">
            <a:spAutoFit/>
          </a:bodyPr>
          <a:lstStyle/>
          <a:p>
            <a:pPr algn="l"/>
            <a:r>
              <a:rPr lang="cs-CZ" sz="3200" dirty="0">
                <a:solidFill>
                  <a:schemeClr val="bg2"/>
                </a:solidFill>
                <a:latin typeface="Rubik" pitchFamily="2" charset="-79"/>
                <a:cs typeface="Rubik" pitchFamily="2" charset="-79"/>
              </a:rPr>
              <a:t>Mgr. </a:t>
            </a:r>
            <a:r>
              <a:rPr lang="cs-CZ" sz="3200" dirty="0">
                <a:solidFill>
                  <a:schemeClr val="bg2"/>
                </a:solidFill>
                <a:cs typeface="Rubik" pitchFamily="2" charset="-79"/>
              </a:rPr>
              <a:t>Jana Řehořková</a:t>
            </a:r>
            <a:endParaRPr lang="cs-CZ" sz="3200" dirty="0">
              <a:solidFill>
                <a:schemeClr val="bg2"/>
              </a:solidFill>
              <a:latin typeface="Rubik" pitchFamily="2" charset="-79"/>
              <a:cs typeface="Rubik" pitchFamily="2" charset="-79"/>
            </a:endParaRPr>
          </a:p>
          <a:p>
            <a:pPr algn="l"/>
            <a:r>
              <a:rPr lang="cs-CZ" dirty="0">
                <a:solidFill>
                  <a:schemeClr val="bg2"/>
                </a:solidFill>
                <a:cs typeface="Rubik" pitchFamily="2" charset="-79"/>
              </a:rPr>
              <a:t>Garant regionálních center sociálního podnikání v ČR</a:t>
            </a:r>
          </a:p>
          <a:p>
            <a:pPr algn="l"/>
            <a:endParaRPr lang="cs-CZ" sz="3200" dirty="0">
              <a:solidFill>
                <a:schemeClr val="bg2"/>
              </a:solidFill>
              <a:latin typeface="Rubik" pitchFamily="2" charset="-79"/>
              <a:cs typeface="Rubik" pitchFamily="2" charset="-79"/>
            </a:endParaRPr>
          </a:p>
          <a:p>
            <a:pPr algn="l"/>
            <a:endParaRPr lang="cs-CZ" sz="3200" dirty="0">
              <a:solidFill>
                <a:schemeClr val="bg2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6" name="Zástupný symbol pro zápatí 3">
            <a:extLst>
              <a:ext uri="{FF2B5EF4-FFF2-40B4-BE49-F238E27FC236}">
                <a16:creationId xmlns:a16="http://schemas.microsoft.com/office/drawing/2014/main" id="{F43B1FF0-8C3D-C51F-89ED-C7BAE8886C63}"/>
              </a:ext>
            </a:extLst>
          </p:cNvPr>
          <p:cNvSpPr txBox="1">
            <a:spLocks/>
          </p:cNvSpPr>
          <p:nvPr/>
        </p:nvSpPr>
        <p:spPr>
          <a:xfrm>
            <a:off x="962601" y="6306910"/>
            <a:ext cx="5275483" cy="551090"/>
          </a:xfrm>
          <a:prstGeom prst="rect">
            <a:avLst/>
          </a:prstGeom>
        </p:spPr>
        <p:txBody>
          <a:bodyPr vert="horz" wrap="none" lIns="0" tIns="0" rIns="0" bIns="180000" rtlCol="0" anchor="t" anchorCtr="0">
            <a:sp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Rubik" pitchFamily="2" charset="-79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dirty="0">
                <a:solidFill>
                  <a:schemeClr val="bg2"/>
                </a:solidFill>
              </a:rPr>
              <a:t>Financováno EU, projekt Rozvoj ekosystému sociálního podnikání (RESP), </a:t>
            </a:r>
            <a:br>
              <a:rPr lang="cs-CZ" dirty="0">
                <a:solidFill>
                  <a:schemeClr val="bg2"/>
                </a:solidFill>
              </a:rPr>
            </a:br>
            <a:r>
              <a:rPr lang="cs-CZ" dirty="0">
                <a:solidFill>
                  <a:schemeClr val="bg2"/>
                </a:solidFill>
              </a:rPr>
              <a:t>registrační číslo - CZ.03.02.02/00/22_004/0001397.</a:t>
            </a:r>
          </a:p>
        </p:txBody>
      </p:sp>
    </p:spTree>
    <p:extLst>
      <p:ext uri="{BB962C8B-B14F-4D97-AF65-F5344CB8AC3E}">
        <p14:creationId xmlns:p14="http://schemas.microsoft.com/office/powerpoint/2010/main" val="1861940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A6D5239A-CC79-1E50-59E3-04B70F7FE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47" b="67422"/>
          <a:stretch/>
        </p:blipFill>
        <p:spPr>
          <a:xfrm>
            <a:off x="0" y="949586"/>
            <a:ext cx="12192000" cy="1284567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20DA2592-4AC5-3901-2722-63368FEAC099}"/>
              </a:ext>
            </a:extLst>
          </p:cNvPr>
          <p:cNvSpPr>
            <a:spLocks noChangeAspect="1"/>
          </p:cNvSpPr>
          <p:nvPr/>
        </p:nvSpPr>
        <p:spPr>
          <a:xfrm>
            <a:off x="10350631" y="4332875"/>
            <a:ext cx="2160000" cy="216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3830A69-5867-75D2-69EF-38EDC664E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957" y="1230143"/>
            <a:ext cx="3580036" cy="36000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CF7D16-A9DD-E26D-E567-BDD6409BA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777" y="2495144"/>
            <a:ext cx="8257882" cy="399260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SzPct val="150000"/>
              <a:buNone/>
            </a:pPr>
            <a:r>
              <a:rPr lang="cs-CZ" sz="5000" dirty="0"/>
              <a:t>	</a:t>
            </a:r>
          </a:p>
          <a:p>
            <a:pPr marL="360000" indent="-514350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SzPct val="150000"/>
              <a:buFont typeface="Standardní systémové písmo"/>
              <a:buChar char="●"/>
            </a:pPr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16C1044-32F9-1476-03A5-31CB9C34D53F}"/>
              </a:ext>
            </a:extLst>
          </p:cNvPr>
          <p:cNvSpPr>
            <a:spLocks noChangeAspect="1"/>
          </p:cNvSpPr>
          <p:nvPr/>
        </p:nvSpPr>
        <p:spPr>
          <a:xfrm>
            <a:off x="333908" y="1283808"/>
            <a:ext cx="3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B2A349-DF27-BC87-5FC7-2AE1A41B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043" y="1189170"/>
            <a:ext cx="10515600" cy="553999"/>
          </a:xfrm>
        </p:spPr>
        <p:txBody>
          <a:bodyPr lIns="0" tIns="0" rIns="0" bIns="0" anchor="t">
            <a:spAutoFit/>
          </a:bodyPr>
          <a:lstStyle/>
          <a:p>
            <a:pPr algn="ctr" defTabSz="720000">
              <a:tabLst>
                <a:tab pos="360000" algn="l"/>
              </a:tabLst>
            </a:pPr>
            <a:r>
              <a:rPr lang="cs-CZ" sz="4000" dirty="0">
                <a:solidFill>
                  <a:schemeClr val="bg2"/>
                </a:solidFill>
                <a:latin typeface="Rubik SemiBold" pitchFamily="2" charset="-79"/>
                <a:cs typeface="Rubik SemiBold" pitchFamily="2" charset="-79"/>
              </a:rPr>
              <a:t>Osvěta a Propagace</a:t>
            </a:r>
            <a:endParaRPr lang="cs-CZ" sz="1400" dirty="0">
              <a:solidFill>
                <a:schemeClr val="bg2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8ECB1D06-5CDA-C6B7-8FE1-6B3245C5FB26}"/>
              </a:ext>
            </a:extLst>
          </p:cNvPr>
          <p:cNvSpPr/>
          <p:nvPr/>
        </p:nvSpPr>
        <p:spPr>
          <a:xfrm>
            <a:off x="0" y="6492875"/>
            <a:ext cx="12192000" cy="3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67BFB77B-EF38-3BBC-5B17-21B091425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908" y="6492875"/>
            <a:ext cx="9392773" cy="365125"/>
          </a:xfrm>
        </p:spPr>
        <p:txBody>
          <a:bodyPr vert="horz" lIns="0" tIns="45720" rIns="91440" bIns="72000" rtlCol="0" anchor="ctr"/>
          <a:lstStyle/>
          <a:p>
            <a:pPr algn="l"/>
            <a:r>
              <a:rPr lang="cs-CZ" dirty="0">
                <a:solidFill>
                  <a:schemeClr val="bg1"/>
                </a:solidFill>
              </a:rPr>
              <a:t>Financováno EU, projekt Rozvoj ekosystému sociálního podnikání (RESP), registrační číslo - CZ.03.02.02/00/22_004/0001397.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3301AAF-C32E-C9A0-3B55-2E18D41BA5E5}"/>
              </a:ext>
            </a:extLst>
          </p:cNvPr>
          <p:cNvSpPr/>
          <p:nvPr/>
        </p:nvSpPr>
        <p:spPr>
          <a:xfrm>
            <a:off x="0" y="0"/>
            <a:ext cx="12192000" cy="9495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A2720A-1C5E-7D1D-E57B-39BE07C52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91" y="0"/>
            <a:ext cx="7108893" cy="949587"/>
          </a:xfrm>
          <a:prstGeom prst="rect">
            <a:avLst/>
          </a:prstGeom>
        </p:spPr>
      </p:pic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A85DB1B7-AB92-4933-12F4-968E3C3ED1B1}"/>
              </a:ext>
            </a:extLst>
          </p:cNvPr>
          <p:cNvSpPr txBox="1">
            <a:spLocks/>
          </p:cNvSpPr>
          <p:nvPr/>
        </p:nvSpPr>
        <p:spPr>
          <a:xfrm>
            <a:off x="923043" y="2447499"/>
            <a:ext cx="8257882" cy="3644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514350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SzPct val="150000"/>
              <a:buFont typeface="Standardní systémové písmo"/>
              <a:buChar char="●"/>
            </a:pPr>
            <a:r>
              <a:rPr lang="cs-CZ" dirty="0"/>
              <a:t>webový portál a sociální sítě</a:t>
            </a:r>
          </a:p>
          <a:p>
            <a:pPr marL="360000" indent="-514350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SzPct val="150000"/>
              <a:buFont typeface="Standardní systémové písmo"/>
              <a:buChar char="●"/>
            </a:pPr>
            <a:r>
              <a:rPr lang="cs-CZ" dirty="0"/>
              <a:t>zpravodaj sociálního podnikání</a:t>
            </a:r>
            <a:endParaRPr lang="cs-CZ" dirty="0">
              <a:solidFill>
                <a:schemeClr val="accent6"/>
              </a:solidFill>
            </a:endParaRPr>
          </a:p>
          <a:p>
            <a:pPr marL="360000" indent="-514350">
              <a:lnSpc>
                <a:spcPct val="150000"/>
              </a:lnSpc>
              <a:spcBef>
                <a:spcPts val="600"/>
              </a:spcBef>
              <a:buClr>
                <a:schemeClr val="accent5"/>
              </a:buClr>
              <a:buSzPct val="150000"/>
              <a:buFont typeface="Standardní systémové písmo"/>
              <a:buChar char="●"/>
            </a:pPr>
            <a:r>
              <a:rPr lang="cs-CZ" dirty="0"/>
              <a:t>články, </a:t>
            </a:r>
            <a:r>
              <a:rPr lang="cs-CZ" dirty="0" err="1"/>
              <a:t>podcasty</a:t>
            </a:r>
            <a:r>
              <a:rPr lang="cs-CZ" dirty="0"/>
              <a:t> a </a:t>
            </a:r>
            <a:r>
              <a:rPr lang="cs-CZ" dirty="0" err="1"/>
              <a:t>videospoty</a:t>
            </a:r>
            <a:endParaRPr lang="cs-CZ" dirty="0"/>
          </a:p>
          <a:p>
            <a:pPr marL="360000" indent="-514350">
              <a:lnSpc>
                <a:spcPct val="150000"/>
              </a:lnSpc>
              <a:spcBef>
                <a:spcPts val="600"/>
              </a:spcBef>
              <a:buClr>
                <a:schemeClr val="accent4"/>
              </a:buClr>
              <a:buSzPct val="150000"/>
              <a:buFont typeface="Standardní systémové písmo"/>
              <a:buChar char="●"/>
            </a:pPr>
            <a:r>
              <a:rPr lang="cs-CZ" dirty="0"/>
              <a:t>osvětové akce</a:t>
            </a:r>
          </a:p>
          <a:p>
            <a:pPr marL="360000" indent="-514350">
              <a:lnSpc>
                <a:spcPct val="150000"/>
              </a:lnSpc>
              <a:spcBef>
                <a:spcPts val="600"/>
              </a:spcBef>
              <a:buClr>
                <a:schemeClr val="accent3"/>
              </a:buClr>
              <a:buSzPct val="150000"/>
              <a:buFont typeface="Standardní systémové písmo"/>
              <a:buChar char="●"/>
            </a:pPr>
            <a:r>
              <a:rPr lang="cs-CZ" dirty="0"/>
              <a:t>stáže a exkurze v sociálních podnicích</a:t>
            </a:r>
          </a:p>
        </p:txBody>
      </p:sp>
    </p:spTree>
    <p:extLst>
      <p:ext uri="{BB962C8B-B14F-4D97-AF65-F5344CB8AC3E}">
        <p14:creationId xmlns:p14="http://schemas.microsoft.com/office/powerpoint/2010/main" val="1857321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>
            <a:extLst>
              <a:ext uri="{FF2B5EF4-FFF2-40B4-BE49-F238E27FC236}">
                <a16:creationId xmlns:a16="http://schemas.microsoft.com/office/drawing/2014/main" id="{EF119C95-A47E-6161-1AC2-43C3B62933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" y="1"/>
            <a:ext cx="12192002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4B2A349-DF27-BC87-5FC7-2AE1A41B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616" y="1112968"/>
            <a:ext cx="10515600" cy="609398"/>
          </a:xfrm>
        </p:spPr>
        <p:txBody>
          <a:bodyPr lIns="0" tIns="0" rIns="0" bIns="0" anchor="t">
            <a:spAutoFit/>
          </a:bodyPr>
          <a:lstStyle/>
          <a:p>
            <a:pPr defTabSz="720000">
              <a:tabLst>
                <a:tab pos="360000" algn="l"/>
              </a:tabLst>
            </a:pPr>
            <a:r>
              <a:rPr lang="cs-CZ" dirty="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 </a:t>
            </a:r>
            <a:endParaRPr lang="cs-CZ" sz="400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D55F0B50-E9BD-9479-809B-B5AD57035D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348046" y="4480705"/>
            <a:ext cx="3591409" cy="3611437"/>
          </a:xfrm>
          <a:prstGeom prst="rect">
            <a:avLst/>
          </a:prstGeom>
          <a:effectLst/>
        </p:spPr>
      </p:pic>
      <p:pic>
        <p:nvPicPr>
          <p:cNvPr id="11" name="Obrázek 10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9C08834D-F70B-B4AF-4A98-3D329827B0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091"/>
          <a:stretch/>
        </p:blipFill>
        <p:spPr>
          <a:xfrm>
            <a:off x="8283049" y="4043681"/>
            <a:ext cx="3683762" cy="2560319"/>
          </a:xfrm>
          <a:prstGeom prst="rect">
            <a:avLst/>
          </a:prstGeom>
          <a:ln w="254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60560"/>
              </a:prstClr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7D3DC2A-FB21-179A-90FB-B48200179A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566" t="17048" r="34934" b="43085"/>
          <a:stretch/>
        </p:blipFill>
        <p:spPr>
          <a:xfrm>
            <a:off x="8278459" y="293898"/>
            <a:ext cx="3683762" cy="3515360"/>
          </a:xfrm>
          <a:prstGeom prst="rect">
            <a:avLst/>
          </a:prstGeom>
          <a:ln w="254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60560"/>
              </a:prstClr>
            </a:outerShdw>
          </a:effectLst>
        </p:spPr>
      </p:pic>
      <p:grpSp>
        <p:nvGrpSpPr>
          <p:cNvPr id="24" name="Skupina 23">
            <a:extLst>
              <a:ext uri="{FF2B5EF4-FFF2-40B4-BE49-F238E27FC236}">
                <a16:creationId xmlns:a16="http://schemas.microsoft.com/office/drawing/2014/main" id="{C7D17693-92CE-5072-2B9C-54A2A88D00C6}"/>
              </a:ext>
            </a:extLst>
          </p:cNvPr>
          <p:cNvGrpSpPr/>
          <p:nvPr/>
        </p:nvGrpSpPr>
        <p:grpSpPr>
          <a:xfrm>
            <a:off x="4374096" y="288000"/>
            <a:ext cx="3683762" cy="6316000"/>
            <a:chOff x="4374096" y="288000"/>
            <a:chExt cx="3683762" cy="6316000"/>
          </a:xfrm>
          <a:effectLst>
            <a:outerShdw blurRad="50800" dist="38100" dir="2700000" algn="tl" rotWithShape="0">
              <a:prstClr val="black">
                <a:alpha val="60560"/>
              </a:prstClr>
            </a:outerShdw>
          </a:effectLst>
        </p:grpSpPr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B1FD7B5F-66E2-1905-7820-8ABB2F54D2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" b="21265"/>
            <a:stretch/>
          </p:blipFill>
          <p:spPr>
            <a:xfrm>
              <a:off x="4374096" y="288000"/>
              <a:ext cx="3683762" cy="6316000"/>
            </a:xfrm>
            <a:prstGeom prst="rect">
              <a:avLst/>
            </a:prstGeom>
            <a:ln w="25400">
              <a:solidFill>
                <a:schemeClr val="accent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Obrázek 20">
              <a:extLst>
                <a:ext uri="{FF2B5EF4-FFF2-40B4-BE49-F238E27FC236}">
                  <a16:creationId xmlns:a16="http://schemas.microsoft.com/office/drawing/2014/main" id="{E1FD9EBB-6647-B85B-4118-83B94B092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89544" y="2728449"/>
              <a:ext cx="3652865" cy="3509710"/>
            </a:xfrm>
            <a:prstGeom prst="rect">
              <a:avLst/>
            </a:prstGeom>
            <a:ln w="25400">
              <a:noFill/>
            </a:ln>
          </p:spPr>
        </p:pic>
      </p:grpSp>
      <p:pic>
        <p:nvPicPr>
          <p:cNvPr id="26" name="Obrázek 25">
            <a:extLst>
              <a:ext uri="{FF2B5EF4-FFF2-40B4-BE49-F238E27FC236}">
                <a16:creationId xmlns:a16="http://schemas.microsoft.com/office/drawing/2014/main" id="{2B8C9F2D-9CD7-970D-6A1B-2F9AC94AC0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732"/>
          <a:stretch/>
        </p:blipFill>
        <p:spPr>
          <a:xfrm>
            <a:off x="225189" y="288001"/>
            <a:ext cx="3902358" cy="6316000"/>
          </a:xfrm>
          <a:prstGeom prst="rect">
            <a:avLst/>
          </a:prstGeom>
          <a:ln w="254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59914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4947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57C31AE-FC9E-0557-9CE3-6DCA3D1D8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9A7D0E8-DA4F-341D-4E19-3B4DF01E89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-368910" y="-73864"/>
            <a:ext cx="3322098" cy="3340624"/>
          </a:xfrm>
          <a:prstGeom prst="rect">
            <a:avLst/>
          </a:prstGeom>
          <a:effectLst/>
        </p:spPr>
      </p:pic>
      <p:pic>
        <p:nvPicPr>
          <p:cNvPr id="27" name="Obrázek 26" descr="Obsah obrázku text, osoba, interiér, zeď&#10;&#10;Popis byl vytvořen automaticky">
            <a:extLst>
              <a:ext uri="{FF2B5EF4-FFF2-40B4-BE49-F238E27FC236}">
                <a16:creationId xmlns:a16="http://schemas.microsoft.com/office/drawing/2014/main" id="{34E6C103-7156-485B-299A-EDE7706C05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82" t="28421" r="25578" b="2829"/>
          <a:stretch/>
        </p:blipFill>
        <p:spPr>
          <a:xfrm>
            <a:off x="8313934" y="3266760"/>
            <a:ext cx="3661865" cy="3375241"/>
          </a:xfrm>
          <a:prstGeom prst="rect">
            <a:avLst/>
          </a:prstGeom>
          <a:ln w="25400">
            <a:solidFill>
              <a:schemeClr val="accent4"/>
            </a:solidFill>
          </a:ln>
          <a:effectLst>
            <a:outerShdw blurRad="50800" dist="38100" dir="2700000" sx="101000" sy="101000" algn="tl" rotWithShape="0">
              <a:prstClr val="black">
                <a:alpha val="58735"/>
              </a:prst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4B2A349-DF27-BC87-5FC7-2AE1A41B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616" y="1112968"/>
            <a:ext cx="10515600" cy="609398"/>
          </a:xfrm>
        </p:spPr>
        <p:txBody>
          <a:bodyPr lIns="0" tIns="0" rIns="0" bIns="0" anchor="t">
            <a:spAutoFit/>
          </a:bodyPr>
          <a:lstStyle/>
          <a:p>
            <a:pPr defTabSz="720000">
              <a:tabLst>
                <a:tab pos="360000" algn="l"/>
              </a:tabLst>
            </a:pPr>
            <a:r>
              <a:rPr lang="cs-CZ" dirty="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 </a:t>
            </a:r>
            <a:endParaRPr lang="cs-CZ" sz="400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pic>
        <p:nvPicPr>
          <p:cNvPr id="14" name="Obrázek 13" descr="Obsah obrázku oblečení, výjev, boty, lidé&#10;&#10;Popis byl vytvořen automaticky">
            <a:extLst>
              <a:ext uri="{FF2B5EF4-FFF2-40B4-BE49-F238E27FC236}">
                <a16:creationId xmlns:a16="http://schemas.microsoft.com/office/drawing/2014/main" id="{ABB0831A-2A5E-9636-8506-B0FCF4327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8480" y="216000"/>
            <a:ext cx="3817319" cy="2874216"/>
          </a:xfrm>
          <a:prstGeom prst="rect">
            <a:avLst/>
          </a:prstGeom>
          <a:ln w="254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sx="101000" sy="101000" algn="tl" rotWithShape="0">
              <a:prstClr val="black">
                <a:alpha val="58735"/>
              </a:prstClr>
            </a:outerShdw>
          </a:effectLst>
        </p:spPr>
      </p:pic>
      <p:pic>
        <p:nvPicPr>
          <p:cNvPr id="19" name="Obrázek 18" descr="Obsah obrázku oblečení, osoba, láhev, jídlo&#10;&#10;Popis byl vytvořen automaticky">
            <a:extLst>
              <a:ext uri="{FF2B5EF4-FFF2-40B4-BE49-F238E27FC236}">
                <a16:creationId xmlns:a16="http://schemas.microsoft.com/office/drawing/2014/main" id="{3C498DF8-3FB7-EF04-B3B7-2D93C11924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27" t="16100" r="312" b="10251"/>
          <a:stretch/>
        </p:blipFill>
        <p:spPr>
          <a:xfrm>
            <a:off x="144266" y="3732786"/>
            <a:ext cx="4632939" cy="2909215"/>
          </a:xfrm>
          <a:prstGeom prst="rect">
            <a:avLst/>
          </a:prstGeom>
          <a:ln w="25400">
            <a:solidFill>
              <a:schemeClr val="accent4"/>
            </a:solidFill>
          </a:ln>
          <a:effectLst>
            <a:outerShdw blurRad="50800" dist="38100" dir="2700000" sx="101000" sy="101000" algn="tl" rotWithShape="0">
              <a:prstClr val="black">
                <a:alpha val="58735"/>
              </a:prstClr>
            </a:outerShdw>
          </a:effectLst>
        </p:spPr>
      </p:pic>
      <p:pic>
        <p:nvPicPr>
          <p:cNvPr id="25" name="Obrázek 24" descr="Obsah obrázku text, interiér, menu, Svačinka&#10;&#10;Popis byl vytvořen automaticky">
            <a:extLst>
              <a:ext uri="{FF2B5EF4-FFF2-40B4-BE49-F238E27FC236}">
                <a16:creationId xmlns:a16="http://schemas.microsoft.com/office/drawing/2014/main" id="{DED806E7-AD0E-6657-7360-798FB9B8FE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5463"/>
          <a:stretch/>
        </p:blipFill>
        <p:spPr>
          <a:xfrm>
            <a:off x="5021882" y="3613446"/>
            <a:ext cx="3047375" cy="3028555"/>
          </a:xfrm>
          <a:prstGeom prst="rect">
            <a:avLst/>
          </a:prstGeom>
          <a:ln w="25400">
            <a:solidFill>
              <a:schemeClr val="accent4"/>
            </a:solidFill>
          </a:ln>
          <a:effectLst>
            <a:outerShdw blurRad="50800" dist="38100" dir="2700000" sx="101000" sy="101000" algn="tl" rotWithShape="0">
              <a:prstClr val="black">
                <a:alpha val="58735"/>
              </a:prstClr>
            </a:outerShdw>
          </a:effectLst>
        </p:spPr>
      </p:pic>
      <p:pic>
        <p:nvPicPr>
          <p:cNvPr id="11" name="Obrázek 10" descr="Obsah obrázku oblečení, Lidská tvář, osoba, žena&#10;&#10;Popis byl vytvořen automaticky">
            <a:extLst>
              <a:ext uri="{FF2B5EF4-FFF2-40B4-BE49-F238E27FC236}">
                <a16:creationId xmlns:a16="http://schemas.microsoft.com/office/drawing/2014/main" id="{73AFD929-EC01-0BBA-9B5E-58F4A67B75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812" r="4236"/>
          <a:stretch/>
        </p:blipFill>
        <p:spPr>
          <a:xfrm rot="873076">
            <a:off x="776068" y="124880"/>
            <a:ext cx="2458688" cy="3737704"/>
          </a:xfrm>
          <a:prstGeom prst="rect">
            <a:avLst/>
          </a:prstGeom>
          <a:ln w="25400">
            <a:solidFill>
              <a:schemeClr val="accent4"/>
            </a:solidFill>
          </a:ln>
          <a:effectLst>
            <a:outerShdw blurRad="50800" dist="38100" dir="2700000" sx="101000" sy="101000" algn="tl" rotWithShape="0">
              <a:prstClr val="black">
                <a:alpha val="58735"/>
              </a:prstClr>
            </a:outerShdw>
          </a:effectLst>
        </p:spPr>
      </p:pic>
      <p:pic>
        <p:nvPicPr>
          <p:cNvPr id="3" name="Obrázek 2" descr="Obsah obrázku osoba, oblečení, úsměv, interiér&#10;&#10;Popis byl vytvořen automaticky">
            <a:extLst>
              <a:ext uri="{FF2B5EF4-FFF2-40B4-BE49-F238E27FC236}">
                <a16:creationId xmlns:a16="http://schemas.microsoft.com/office/drawing/2014/main" id="{ACCCA46E-E5F0-37E6-324E-D629F5D36E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54" t="6277" r="13143" b="18283"/>
          <a:stretch/>
        </p:blipFill>
        <p:spPr>
          <a:xfrm>
            <a:off x="8106051" y="185909"/>
            <a:ext cx="3911651" cy="2904307"/>
          </a:xfrm>
          <a:prstGeom prst="rect">
            <a:avLst/>
          </a:prstGeom>
          <a:ln w="254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59798"/>
              </a:prstClr>
            </a:outerShdw>
          </a:effectLst>
        </p:spPr>
      </p:pic>
      <p:pic>
        <p:nvPicPr>
          <p:cNvPr id="5" name="Obrázek 4" descr="Obsah obrázku text, snímek obrazovky, grafický design, plakát&#10;&#10;Popis byl vytvořen automaticky">
            <a:extLst>
              <a:ext uri="{FF2B5EF4-FFF2-40B4-BE49-F238E27FC236}">
                <a16:creationId xmlns:a16="http://schemas.microsoft.com/office/drawing/2014/main" id="{2FAF21D6-F217-9FD8-C405-A281597279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3201" y="390808"/>
            <a:ext cx="4919545" cy="4124044"/>
          </a:xfrm>
          <a:prstGeom prst="rect">
            <a:avLst/>
          </a:prstGeom>
          <a:effectLst>
            <a:outerShdw blurRad="50800" dist="38100" dir="2700000" sx="101602" sy="101602" algn="tl" rotWithShape="0">
              <a:prstClr val="black">
                <a:alpha val="80105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8664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ál 4">
            <a:extLst>
              <a:ext uri="{FF2B5EF4-FFF2-40B4-BE49-F238E27FC236}">
                <a16:creationId xmlns:a16="http://schemas.microsoft.com/office/drawing/2014/main" id="{B16C1044-32F9-1476-03A5-31CB9C34D53F}"/>
              </a:ext>
            </a:extLst>
          </p:cNvPr>
          <p:cNvSpPr>
            <a:spLocks noChangeAspect="1"/>
          </p:cNvSpPr>
          <p:nvPr/>
        </p:nvSpPr>
        <p:spPr>
          <a:xfrm>
            <a:off x="333908" y="1283808"/>
            <a:ext cx="360000" cy="36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B2A349-DF27-BC87-5FC7-2AE1A41B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74" y="1207606"/>
            <a:ext cx="5809913" cy="553998"/>
          </a:xfrm>
        </p:spPr>
        <p:txBody>
          <a:bodyPr wrap="square" lIns="0" tIns="0" rIns="0" bIns="0" anchor="t">
            <a:spAutoFit/>
          </a:bodyPr>
          <a:lstStyle/>
          <a:p>
            <a:pPr defTabSz="720000">
              <a:tabLst>
                <a:tab pos="360000" algn="l"/>
              </a:tabLst>
            </a:pPr>
            <a:r>
              <a:rPr lang="cs-CZ" sz="4000" dirty="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Kontakt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3301AAF-C32E-C9A0-3B55-2E18D41BA5E5}"/>
              </a:ext>
            </a:extLst>
          </p:cNvPr>
          <p:cNvSpPr/>
          <p:nvPr/>
        </p:nvSpPr>
        <p:spPr>
          <a:xfrm>
            <a:off x="0" y="0"/>
            <a:ext cx="12192000" cy="9495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36F33CC-6DEE-2E3A-CC7D-19F845A40D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85" r="5285"/>
          <a:stretch/>
        </p:blipFill>
        <p:spPr>
          <a:xfrm>
            <a:off x="8501275" y="-6813"/>
            <a:ext cx="4096822" cy="68716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DFF440E3-BDB3-4036-E70D-E2D0E25EDCAF}"/>
              </a:ext>
            </a:extLst>
          </p:cNvPr>
          <p:cNvSpPr/>
          <p:nvPr/>
        </p:nvSpPr>
        <p:spPr>
          <a:xfrm>
            <a:off x="0" y="6492875"/>
            <a:ext cx="12192000" cy="3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67BFB77B-EF38-3BBC-5B17-21B091425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908" y="6492875"/>
            <a:ext cx="9392773" cy="365125"/>
          </a:xfrm>
        </p:spPr>
        <p:txBody>
          <a:bodyPr vert="horz" lIns="0" tIns="45720" rIns="91440" bIns="72000" rtlCol="0" anchor="ctr"/>
          <a:lstStyle/>
          <a:p>
            <a:pPr algn="l"/>
            <a:r>
              <a:rPr lang="cs-CZ" dirty="0">
                <a:solidFill>
                  <a:schemeClr val="bg1"/>
                </a:solidFill>
              </a:rPr>
              <a:t>Financováno EU, projekt Rozvoj ekosystému sociálního podnikání (RESP), registrační číslo - CZ.03.02.02/00/22_004/0001397.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A2720A-1C5E-7D1D-E57B-39BE07C52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91" y="0"/>
            <a:ext cx="7108893" cy="949587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468125A4-A4BB-8F3B-3063-05023BDD7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797" y="2050452"/>
            <a:ext cx="4999917" cy="364469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50000"/>
              <a:buNone/>
            </a:pPr>
            <a:r>
              <a:rPr lang="cs-CZ" dirty="0"/>
              <a:t>Mgr. Jana Řehořková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50000"/>
              <a:buNone/>
            </a:pPr>
            <a:r>
              <a:rPr lang="cs-CZ" sz="2100" dirty="0"/>
              <a:t>Garant regionálních center sociálního podnikání v ČR</a:t>
            </a:r>
            <a:endParaRPr lang="cs-CZ" sz="2000" dirty="0"/>
          </a:p>
          <a:p>
            <a:pPr marL="0" indent="0">
              <a:lnSpc>
                <a:spcPct val="150000"/>
              </a:lnSpc>
              <a:spcBef>
                <a:spcPts val="1800"/>
              </a:spcBef>
              <a:buClr>
                <a:schemeClr val="tx2"/>
              </a:buClr>
              <a:buSzPct val="150000"/>
              <a:buNone/>
            </a:pPr>
            <a:r>
              <a:rPr lang="cs-CZ" sz="2000" dirty="0"/>
              <a:t>tel.: +420 777 259 832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SzPct val="150000"/>
              <a:buNone/>
            </a:pPr>
            <a:r>
              <a:rPr lang="cs-CZ" sz="2000" dirty="0"/>
              <a:t>e-mail: </a:t>
            </a:r>
            <a:r>
              <a:rPr lang="cs-CZ" sz="2000" u="sng" dirty="0">
                <a:solidFill>
                  <a:schemeClr val="tx2"/>
                </a:solidFill>
              </a:rPr>
              <a:t>jana.rehorkova</a:t>
            </a:r>
            <a:r>
              <a:rPr lang="cs-CZ" sz="2000" dirty="0">
                <a:hlinkClick r:id="rId4"/>
              </a:rPr>
              <a:t>@mpsv.cz</a:t>
            </a:r>
            <a:endParaRPr lang="cs-CZ" sz="2000" dirty="0"/>
          </a:p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SzPct val="150000"/>
              <a:buNone/>
            </a:pPr>
            <a:r>
              <a:rPr lang="cs-CZ" sz="2200" b="1" dirty="0">
                <a:solidFill>
                  <a:schemeClr val="accent5"/>
                </a:solidFill>
              </a:rPr>
              <a:t>www.ceske-socialni-podnikani.cz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A7D5B6B-7291-3366-4941-3960C844BCBA}"/>
              </a:ext>
            </a:extLst>
          </p:cNvPr>
          <p:cNvSpPr txBox="1"/>
          <p:nvPr/>
        </p:nvSpPr>
        <p:spPr>
          <a:xfrm>
            <a:off x="5322525" y="5131287"/>
            <a:ext cx="7455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dirty="0">
                <a:solidFill>
                  <a:schemeClr val="accent6"/>
                </a:solidFill>
                <a:latin typeface="Rubik SemiBold" pitchFamily="2" charset="-79"/>
                <a:cs typeface="Rubik SemiBold" pitchFamily="2" charset="-79"/>
              </a:rPr>
              <a:t>Děkuji za </a:t>
            </a:r>
            <a:r>
              <a:rPr lang="cs-CZ" sz="5400" b="1" dirty="0">
                <a:solidFill>
                  <a:schemeClr val="bg2"/>
                </a:solidFill>
                <a:latin typeface="Rubik SemiBold" pitchFamily="2" charset="-79"/>
                <a:cs typeface="Rubik SemiBold" pitchFamily="2" charset="-79"/>
              </a:rPr>
              <a:t>pozornost </a:t>
            </a:r>
          </a:p>
        </p:txBody>
      </p:sp>
      <p:pic>
        <p:nvPicPr>
          <p:cNvPr id="11" name="Obrázek 10" descr="Obsah obrázku vzor, snímek obrazovky, čtverec, pixel&#10;&#10;Popis byl vytvořen automaticky">
            <a:extLst>
              <a:ext uri="{FF2B5EF4-FFF2-40B4-BE49-F238E27FC236}">
                <a16:creationId xmlns:a16="http://schemas.microsoft.com/office/drawing/2014/main" id="{E3478653-A5F6-52CB-622A-E01A4792C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2714" y="2585097"/>
            <a:ext cx="2107932" cy="2107932"/>
          </a:xfrm>
          <a:prstGeom prst="rect">
            <a:avLst/>
          </a:prstGeom>
        </p:spPr>
      </p:pic>
      <p:pic>
        <p:nvPicPr>
          <p:cNvPr id="13" name="Obrázek 12" descr="Obsah obrázku symbol, logo, Písmo, bílé&#10;&#10;Popis byl vytvořen automaticky">
            <a:extLst>
              <a:ext uri="{FF2B5EF4-FFF2-40B4-BE49-F238E27FC236}">
                <a16:creationId xmlns:a16="http://schemas.microsoft.com/office/drawing/2014/main" id="{C91F8C1D-66A3-29EB-D510-EC515E753B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665" y="4989927"/>
            <a:ext cx="373998" cy="373998"/>
          </a:xfrm>
          <a:prstGeom prst="rect">
            <a:avLst/>
          </a:prstGeom>
        </p:spPr>
      </p:pic>
      <p:pic>
        <p:nvPicPr>
          <p:cNvPr id="15" name="Obrázek 14" descr="Obsah obrázku logo, symbol, Písmo, Grafika&#10;&#10;Popis byl vytvořen automaticky">
            <a:extLst>
              <a:ext uri="{FF2B5EF4-FFF2-40B4-BE49-F238E27FC236}">
                <a16:creationId xmlns:a16="http://schemas.microsoft.com/office/drawing/2014/main" id="{B5A319AE-BC49-0F6B-E9BA-A785B5A512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1994" y="4987231"/>
            <a:ext cx="434811" cy="373998"/>
          </a:xfrm>
          <a:prstGeom prst="rect">
            <a:avLst/>
          </a:prstGeom>
        </p:spPr>
      </p:pic>
      <p:pic>
        <p:nvPicPr>
          <p:cNvPr id="17" name="Obrázek 16" descr="Obsah obrázku logo, symbol, bílé, Grafika&#10;&#10;Popis byl vytvořen automaticky">
            <a:extLst>
              <a:ext uri="{FF2B5EF4-FFF2-40B4-BE49-F238E27FC236}">
                <a16:creationId xmlns:a16="http://schemas.microsoft.com/office/drawing/2014/main" id="{22AD6C55-A22E-09F1-1B25-7119ECC2D6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3288" y="4987232"/>
            <a:ext cx="539708" cy="381192"/>
          </a:xfrm>
          <a:prstGeom prst="rect">
            <a:avLst/>
          </a:prstGeom>
        </p:spPr>
      </p:pic>
      <p:pic>
        <p:nvPicPr>
          <p:cNvPr id="20" name="Obrázek 19" descr="Obsah obrázku kruh&#10;&#10;Popis byl vytvořen automaticky">
            <a:extLst>
              <a:ext uri="{FF2B5EF4-FFF2-40B4-BE49-F238E27FC236}">
                <a16:creationId xmlns:a16="http://schemas.microsoft.com/office/drawing/2014/main" id="{603A7C03-F894-91FC-B683-611C7ADA03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8964" y="4986350"/>
            <a:ext cx="373998" cy="37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57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A6D5239A-CC79-1E50-59E3-04B70F7FE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47" b="63179"/>
          <a:stretch/>
        </p:blipFill>
        <p:spPr>
          <a:xfrm>
            <a:off x="0" y="949586"/>
            <a:ext cx="12192000" cy="1575539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20DA2592-4AC5-3901-2722-63368FEAC099}"/>
              </a:ext>
            </a:extLst>
          </p:cNvPr>
          <p:cNvSpPr>
            <a:spLocks noChangeAspect="1"/>
          </p:cNvSpPr>
          <p:nvPr/>
        </p:nvSpPr>
        <p:spPr>
          <a:xfrm>
            <a:off x="10153975" y="4655180"/>
            <a:ext cx="2160000" cy="216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3830A69-5867-75D2-69EF-38EDC664E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8939" y="1974028"/>
            <a:ext cx="3580036" cy="3600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16C1044-32F9-1476-03A5-31CB9C34D53F}"/>
              </a:ext>
            </a:extLst>
          </p:cNvPr>
          <p:cNvSpPr>
            <a:spLocks noChangeAspect="1"/>
          </p:cNvSpPr>
          <p:nvPr/>
        </p:nvSpPr>
        <p:spPr>
          <a:xfrm>
            <a:off x="333908" y="1292516"/>
            <a:ext cx="3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B2A349-DF27-BC87-5FC7-2AE1A41B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043" y="1197878"/>
            <a:ext cx="10515600" cy="1107996"/>
          </a:xfrm>
        </p:spPr>
        <p:txBody>
          <a:bodyPr lIns="0" tIns="0" rIns="0" bIns="0" anchor="t">
            <a:spAutoFit/>
          </a:bodyPr>
          <a:lstStyle/>
          <a:p>
            <a:pPr defTabSz="720000">
              <a:tabLst>
                <a:tab pos="360000" algn="l"/>
              </a:tabLst>
            </a:pPr>
            <a:r>
              <a:rPr lang="cs-CZ" sz="4000" dirty="0">
                <a:solidFill>
                  <a:schemeClr val="bg2"/>
                </a:solidFill>
                <a:latin typeface="Rubik SemiBold" pitchFamily="2" charset="-79"/>
                <a:cs typeface="Rubik SemiBold" pitchFamily="2" charset="-79"/>
              </a:rPr>
              <a:t>Rozvoj ekosystému sociálního podnikání (RESP) – cíle projektu</a:t>
            </a:r>
            <a:endParaRPr lang="cs-CZ" sz="1400" dirty="0">
              <a:solidFill>
                <a:schemeClr val="bg2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8ECB1D06-5CDA-C6B7-8FE1-6B3245C5FB26}"/>
              </a:ext>
            </a:extLst>
          </p:cNvPr>
          <p:cNvSpPr/>
          <p:nvPr/>
        </p:nvSpPr>
        <p:spPr>
          <a:xfrm>
            <a:off x="0" y="6492875"/>
            <a:ext cx="12192000" cy="3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67BFB77B-EF38-3BBC-5B17-21B091425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908" y="6492875"/>
            <a:ext cx="9392773" cy="365125"/>
          </a:xfrm>
        </p:spPr>
        <p:txBody>
          <a:bodyPr vert="horz" lIns="0" tIns="45720" rIns="91440" bIns="72000" rtlCol="0" anchor="ctr"/>
          <a:lstStyle/>
          <a:p>
            <a:pPr algn="l"/>
            <a:r>
              <a:rPr lang="cs-CZ" dirty="0">
                <a:solidFill>
                  <a:schemeClr val="bg1"/>
                </a:solidFill>
              </a:rPr>
              <a:t>Financováno EU, projekt Rozvoj ekosystému sociálního podnikání (RESP), registrační číslo - CZ.03.02.02/00/22_004/0001397.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3301AAF-C32E-C9A0-3B55-2E18D41BA5E5}"/>
              </a:ext>
            </a:extLst>
          </p:cNvPr>
          <p:cNvSpPr/>
          <p:nvPr/>
        </p:nvSpPr>
        <p:spPr>
          <a:xfrm>
            <a:off x="0" y="0"/>
            <a:ext cx="12192000" cy="9495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A2720A-1C5E-7D1D-E57B-39BE07C52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91" y="0"/>
            <a:ext cx="7108893" cy="949587"/>
          </a:xfrm>
          <a:prstGeom prst="rect">
            <a:avLst/>
          </a:prstGeom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4C70E543-164C-CC3C-FA98-B17B7908EC03}"/>
              </a:ext>
            </a:extLst>
          </p:cNvPr>
          <p:cNvSpPr txBox="1">
            <a:spLocks/>
          </p:cNvSpPr>
          <p:nvPr/>
        </p:nvSpPr>
        <p:spPr>
          <a:xfrm>
            <a:off x="923043" y="2801498"/>
            <a:ext cx="8257882" cy="36446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indent="-432000" fontAlgn="ctr">
              <a:lnSpc>
                <a:spcPct val="120000"/>
              </a:lnSpc>
              <a:spcBef>
                <a:spcPts val="1600"/>
              </a:spcBef>
              <a:buClr>
                <a:schemeClr val="accent6"/>
              </a:buClr>
              <a:buSzPct val="150000"/>
              <a:buFont typeface="Standardní systémové písmo"/>
              <a:buChar char="●"/>
            </a:pPr>
            <a:r>
              <a:rPr lang="cs-CZ" dirty="0"/>
              <a:t>poskytování podpory a poradenství pro vznik a rozvoj sociálních podniků</a:t>
            </a:r>
            <a:endParaRPr lang="cs-CZ" dirty="0">
              <a:solidFill>
                <a:schemeClr val="accent6"/>
              </a:solidFill>
            </a:endParaRPr>
          </a:p>
          <a:p>
            <a:pPr marL="432000" indent="-432000" fontAlgn="ctr">
              <a:lnSpc>
                <a:spcPct val="120000"/>
              </a:lnSpc>
              <a:spcBef>
                <a:spcPts val="1600"/>
              </a:spcBef>
              <a:buClr>
                <a:schemeClr val="tx2"/>
              </a:buClr>
              <a:buSzPct val="150000"/>
              <a:buFont typeface="Standardní systémové písmo"/>
              <a:buChar char="●"/>
            </a:pPr>
            <a:r>
              <a:rPr lang="cs-CZ" dirty="0"/>
              <a:t>vytvoření uceleného vzdělávání pro oblast sociálního podnikání</a:t>
            </a:r>
          </a:p>
          <a:p>
            <a:pPr marL="432000" indent="-432000" fontAlgn="ctr">
              <a:lnSpc>
                <a:spcPct val="120000"/>
              </a:lnSpc>
              <a:spcBef>
                <a:spcPts val="1600"/>
              </a:spcBef>
              <a:buClr>
                <a:schemeClr val="accent5"/>
              </a:buClr>
              <a:buSzPct val="150000"/>
              <a:buFont typeface="Standardní systémové písmo"/>
              <a:buChar char="●"/>
            </a:pPr>
            <a:r>
              <a:rPr lang="cs-CZ" dirty="0"/>
              <a:t>propojování aktérů sociálního podnikání </a:t>
            </a:r>
          </a:p>
          <a:p>
            <a:pPr marL="432000" indent="-432000" fontAlgn="ctr">
              <a:lnSpc>
                <a:spcPct val="120000"/>
              </a:lnSpc>
              <a:spcBef>
                <a:spcPts val="1600"/>
              </a:spcBef>
              <a:buClr>
                <a:schemeClr val="accent4"/>
              </a:buClr>
              <a:buSzPct val="150000"/>
              <a:buFont typeface="Standardní systémové písmo"/>
              <a:buChar char="●"/>
            </a:pPr>
            <a:r>
              <a:rPr lang="cs-CZ" dirty="0"/>
              <a:t>zvýšit povědomí o sociálním podnikání</a:t>
            </a:r>
          </a:p>
          <a:p>
            <a:pPr marL="360000" indent="-514350">
              <a:lnSpc>
                <a:spcPct val="150000"/>
              </a:lnSpc>
              <a:spcBef>
                <a:spcPts val="600"/>
              </a:spcBef>
              <a:buClr>
                <a:schemeClr val="accent4"/>
              </a:buClr>
              <a:buSzPct val="150000"/>
              <a:buFont typeface="Standardní systémové písmo"/>
              <a:buChar char="●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669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A6D5239A-CC79-1E50-59E3-04B70F7FE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47" b="72120"/>
          <a:stretch/>
        </p:blipFill>
        <p:spPr>
          <a:xfrm>
            <a:off x="0" y="949587"/>
            <a:ext cx="12192000" cy="96238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16C1044-32F9-1476-03A5-31CB9C34D53F}"/>
              </a:ext>
            </a:extLst>
          </p:cNvPr>
          <p:cNvSpPr>
            <a:spLocks noChangeAspect="1"/>
          </p:cNvSpPr>
          <p:nvPr/>
        </p:nvSpPr>
        <p:spPr>
          <a:xfrm>
            <a:off x="333908" y="1253326"/>
            <a:ext cx="3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B2A349-DF27-BC87-5FC7-2AE1A41B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043" y="1158688"/>
            <a:ext cx="10515600" cy="553998"/>
          </a:xfrm>
        </p:spPr>
        <p:txBody>
          <a:bodyPr lIns="0" tIns="0" rIns="0" bIns="0" anchor="t">
            <a:spAutoFit/>
          </a:bodyPr>
          <a:lstStyle/>
          <a:p>
            <a:pPr defTabSz="720000">
              <a:tabLst>
                <a:tab pos="360000" algn="l"/>
              </a:tabLst>
            </a:pPr>
            <a:r>
              <a:rPr lang="cs-CZ" sz="4000" dirty="0">
                <a:solidFill>
                  <a:schemeClr val="bg2"/>
                </a:solidFill>
                <a:latin typeface="Rubik SemiBold" pitchFamily="2" charset="-79"/>
                <a:cs typeface="Rubik SemiBold" pitchFamily="2" charset="-79"/>
              </a:rPr>
              <a:t>Cílové skupiny projektu</a:t>
            </a:r>
            <a:endParaRPr lang="cs-CZ" sz="4000" dirty="0">
              <a:solidFill>
                <a:schemeClr val="bg2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8ECB1D06-5CDA-C6B7-8FE1-6B3245C5FB26}"/>
              </a:ext>
            </a:extLst>
          </p:cNvPr>
          <p:cNvSpPr/>
          <p:nvPr/>
        </p:nvSpPr>
        <p:spPr>
          <a:xfrm>
            <a:off x="0" y="6492875"/>
            <a:ext cx="12192000" cy="3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67BFB77B-EF38-3BBC-5B17-21B091425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908" y="6492875"/>
            <a:ext cx="9392773" cy="365125"/>
          </a:xfrm>
        </p:spPr>
        <p:txBody>
          <a:bodyPr vert="horz" lIns="0" tIns="45720" rIns="91440" bIns="72000" rtlCol="0" anchor="ctr"/>
          <a:lstStyle/>
          <a:p>
            <a:pPr algn="l"/>
            <a:r>
              <a:rPr lang="cs-CZ" dirty="0">
                <a:solidFill>
                  <a:schemeClr val="bg1"/>
                </a:solidFill>
              </a:rPr>
              <a:t>Financováno EU, projekt Rozvoj ekosystému sociálního podnikání (RESP), registrační číslo - CZ.03.02.02/00/22_004/0001397.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3301AAF-C32E-C9A0-3B55-2E18D41BA5E5}"/>
              </a:ext>
            </a:extLst>
          </p:cNvPr>
          <p:cNvSpPr/>
          <p:nvPr/>
        </p:nvSpPr>
        <p:spPr>
          <a:xfrm>
            <a:off x="0" y="0"/>
            <a:ext cx="12192000" cy="9495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A2720A-1C5E-7D1D-E57B-39BE07C52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91" y="0"/>
            <a:ext cx="7108893" cy="94958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34974FE-1EC7-44A0-DA02-7C3C82AAA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785" y="2564672"/>
            <a:ext cx="2897296" cy="325656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48209D4-5305-9AE1-9D1C-10990AE4F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372" y="2564672"/>
            <a:ext cx="2892149" cy="325656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1BEF283C-CEF8-0016-2398-6094A97AF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6813" y="2564672"/>
            <a:ext cx="2892149" cy="32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79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A6D5239A-CC79-1E50-59E3-04B70F7FE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47" b="64787"/>
          <a:stretch/>
        </p:blipFill>
        <p:spPr>
          <a:xfrm>
            <a:off x="0" y="949586"/>
            <a:ext cx="12192000" cy="146527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3830A69-5867-75D2-69EF-38EDC664E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321219" y="4217272"/>
            <a:ext cx="3580036" cy="3600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16C1044-32F9-1476-03A5-31CB9C34D53F}"/>
              </a:ext>
            </a:extLst>
          </p:cNvPr>
          <p:cNvSpPr>
            <a:spLocks noChangeAspect="1"/>
          </p:cNvSpPr>
          <p:nvPr/>
        </p:nvSpPr>
        <p:spPr>
          <a:xfrm>
            <a:off x="333908" y="1270744"/>
            <a:ext cx="3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B2A349-DF27-BC87-5FC7-2AE1A41B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043" y="1176106"/>
            <a:ext cx="10515600" cy="1301895"/>
          </a:xfrm>
        </p:spPr>
        <p:txBody>
          <a:bodyPr lIns="0" tIns="0" rIns="0" bIns="0" anchor="t">
            <a:spAutoFit/>
          </a:bodyPr>
          <a:lstStyle/>
          <a:p>
            <a:pPr algn="ctr" defTabSz="720000">
              <a:tabLst>
                <a:tab pos="360000" algn="l"/>
              </a:tabLst>
            </a:pPr>
            <a:r>
              <a:rPr lang="cs-CZ" sz="4000" dirty="0">
                <a:solidFill>
                  <a:schemeClr val="bg2"/>
                </a:solidFill>
                <a:latin typeface="Rubik SemiBold" pitchFamily="2" charset="-79"/>
                <a:cs typeface="Rubik SemiBold" pitchFamily="2" charset="-79"/>
              </a:rPr>
              <a:t>Vznik regionálních poradenských center tzv. </a:t>
            </a:r>
            <a:r>
              <a:rPr lang="cs-CZ" sz="4000" b="1" dirty="0" err="1">
                <a:solidFill>
                  <a:schemeClr val="bg2"/>
                </a:solidFill>
                <a:latin typeface="Rubik SemiBold" pitchFamily="2" charset="-79"/>
                <a:cs typeface="Rubik SemiBold" pitchFamily="2" charset="-79"/>
              </a:rPr>
              <a:t>SPointů</a:t>
            </a:r>
            <a:r>
              <a:rPr lang="cs-CZ" sz="4000" dirty="0">
                <a:solidFill>
                  <a:schemeClr val="bg2"/>
                </a:solidFill>
                <a:latin typeface="Rubik SemiBold" pitchFamily="2" charset="-79"/>
                <a:cs typeface="Rubik SemiBold" pitchFamily="2" charset="-79"/>
              </a:rPr>
              <a:t/>
            </a:r>
            <a:br>
              <a:rPr lang="cs-CZ" sz="4000" dirty="0">
                <a:solidFill>
                  <a:schemeClr val="bg2"/>
                </a:solidFill>
                <a:latin typeface="Rubik SemiBold" pitchFamily="2" charset="-79"/>
                <a:cs typeface="Rubik SemiBold" pitchFamily="2" charset="-79"/>
              </a:rPr>
            </a:br>
            <a:endParaRPr lang="cs-CZ" sz="1400" dirty="0">
              <a:solidFill>
                <a:schemeClr val="bg2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8ECB1D06-5CDA-C6B7-8FE1-6B3245C5FB26}"/>
              </a:ext>
            </a:extLst>
          </p:cNvPr>
          <p:cNvSpPr/>
          <p:nvPr/>
        </p:nvSpPr>
        <p:spPr>
          <a:xfrm>
            <a:off x="0" y="6492875"/>
            <a:ext cx="12192000" cy="3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67BFB77B-EF38-3BBC-5B17-21B091425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908" y="6492875"/>
            <a:ext cx="9392773" cy="365125"/>
          </a:xfrm>
        </p:spPr>
        <p:txBody>
          <a:bodyPr vert="horz" lIns="0" tIns="45720" rIns="91440" bIns="72000" rtlCol="0" anchor="ctr"/>
          <a:lstStyle/>
          <a:p>
            <a:pPr algn="l"/>
            <a:r>
              <a:rPr lang="cs-CZ" dirty="0">
                <a:solidFill>
                  <a:schemeClr val="bg1"/>
                </a:solidFill>
              </a:rPr>
              <a:t>Financováno EU, projekt Rozvoj ekosystému sociálního podnikání (RESP), registrační číslo - CZ.03.02.02/00/22_004/0001397.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3301AAF-C32E-C9A0-3B55-2E18D41BA5E5}"/>
              </a:ext>
            </a:extLst>
          </p:cNvPr>
          <p:cNvSpPr/>
          <p:nvPr/>
        </p:nvSpPr>
        <p:spPr>
          <a:xfrm>
            <a:off x="0" y="0"/>
            <a:ext cx="12192000" cy="9495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A2720A-1C5E-7D1D-E57B-39BE07C52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91" y="0"/>
            <a:ext cx="7108893" cy="949587"/>
          </a:xfrm>
          <a:prstGeom prst="rect">
            <a:avLst/>
          </a:prstGeom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EA2D0540-6093-EAB3-FEDD-71E32B0C9EBA}"/>
              </a:ext>
            </a:extLst>
          </p:cNvPr>
          <p:cNvSpPr txBox="1">
            <a:spLocks/>
          </p:cNvSpPr>
          <p:nvPr/>
        </p:nvSpPr>
        <p:spPr>
          <a:xfrm>
            <a:off x="3780586" y="2640728"/>
            <a:ext cx="8257882" cy="364469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lnSpc>
                <a:spcPct val="140000"/>
              </a:lnSpc>
              <a:buClr>
                <a:schemeClr val="accent1"/>
              </a:buClr>
              <a:buSzPct val="150000"/>
              <a:buFont typeface="Standardní systémové písmo"/>
              <a:buChar char="●"/>
            </a:pPr>
            <a:r>
              <a:rPr lang="cs-CZ" dirty="0" err="1">
                <a:solidFill>
                  <a:schemeClr val="tx2"/>
                </a:solidFill>
              </a:rPr>
              <a:t>SPoint</a:t>
            </a:r>
            <a:r>
              <a:rPr lang="cs-CZ" dirty="0">
                <a:solidFill>
                  <a:schemeClr val="tx2"/>
                </a:solidFill>
              </a:rPr>
              <a:t> nabízí první kontakt, informace a poradenství </a:t>
            </a:r>
            <a:br>
              <a:rPr lang="cs-CZ" dirty="0">
                <a:solidFill>
                  <a:schemeClr val="tx2"/>
                </a:solidFill>
              </a:rPr>
            </a:br>
            <a:r>
              <a:rPr lang="cs-CZ" dirty="0">
                <a:solidFill>
                  <a:schemeClr val="tx2"/>
                </a:solidFill>
              </a:rPr>
              <a:t>v oblasti sociálního podnikání </a:t>
            </a:r>
          </a:p>
          <a:p>
            <a:pPr marL="360000" indent="-360000">
              <a:lnSpc>
                <a:spcPct val="140000"/>
              </a:lnSpc>
              <a:buClr>
                <a:schemeClr val="accent6"/>
              </a:buClr>
              <a:buSzPct val="150000"/>
              <a:buFont typeface="Standardní systémové písmo"/>
              <a:buChar char="●"/>
            </a:pPr>
            <a:r>
              <a:rPr lang="cs-CZ" dirty="0"/>
              <a:t>v rámci projektu vznikly 4 pilotní regionální centra: Praha/Střední Čechy, Olomouc, Ústí nad Labem, Ostrava</a:t>
            </a:r>
            <a:endParaRPr lang="cs-CZ" dirty="0">
              <a:solidFill>
                <a:schemeClr val="accent6"/>
              </a:solidFill>
            </a:endParaRPr>
          </a:p>
          <a:p>
            <a:pPr marL="360000" indent="-360000">
              <a:lnSpc>
                <a:spcPct val="140000"/>
              </a:lnSpc>
              <a:buClr>
                <a:schemeClr val="accent5"/>
              </a:buClr>
              <a:buSzPct val="150000"/>
              <a:buFont typeface="Standardní systémové písmo"/>
              <a:buChar char="●"/>
            </a:pPr>
            <a:r>
              <a:rPr lang="cs-CZ" dirty="0"/>
              <a:t>navázána spolupráce s regiony: Pardubice, Hradec Králové, České Budějovice, Zlín</a:t>
            </a:r>
          </a:p>
          <a:p>
            <a:pPr marL="360000" indent="-360000">
              <a:lnSpc>
                <a:spcPct val="140000"/>
              </a:lnSpc>
              <a:buClr>
                <a:schemeClr val="accent4"/>
              </a:buClr>
              <a:buSzPct val="150000"/>
              <a:buFont typeface="Standardní systémové písmo"/>
              <a:buChar char="●"/>
            </a:pPr>
            <a:r>
              <a:rPr lang="cs-CZ" dirty="0" err="1"/>
              <a:t>předdomluvená</a:t>
            </a:r>
            <a:r>
              <a:rPr lang="cs-CZ" dirty="0"/>
              <a:t> spolupráce také s dalšími regiony: Brno, Karlovy Vary, Vysočina</a:t>
            </a:r>
          </a:p>
          <a:p>
            <a:pPr marL="360000" indent="-360000">
              <a:lnSpc>
                <a:spcPct val="140000"/>
              </a:lnSpc>
              <a:buClr>
                <a:schemeClr val="accent4"/>
              </a:buClr>
              <a:buSzPct val="150000"/>
              <a:buFont typeface="Standardní systémové písmo"/>
              <a:buChar char="●"/>
            </a:pPr>
            <a:r>
              <a:rPr lang="cs-CZ" dirty="0"/>
              <a:t>dlouhodobým cílem je, aby byl </a:t>
            </a:r>
            <a:r>
              <a:rPr lang="cs-CZ" dirty="0" err="1"/>
              <a:t>Spoint</a:t>
            </a:r>
            <a:r>
              <a:rPr lang="cs-CZ" dirty="0"/>
              <a:t> v každém kraji ČR </a:t>
            </a:r>
          </a:p>
        </p:txBody>
      </p:sp>
      <p:pic>
        <p:nvPicPr>
          <p:cNvPr id="19" name="Obrázek 18" descr="Obsah obrázku text, Písmo, snímek obrazovky, Grafika&#10;&#10;Popis byl vytvořen automaticky">
            <a:extLst>
              <a:ext uri="{FF2B5EF4-FFF2-40B4-BE49-F238E27FC236}">
                <a16:creationId xmlns:a16="http://schemas.microsoft.com/office/drawing/2014/main" id="{6FD898EA-4CDE-A720-1A20-942E41946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158" y="2640729"/>
            <a:ext cx="2466970" cy="138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25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ál 4">
            <a:extLst>
              <a:ext uri="{FF2B5EF4-FFF2-40B4-BE49-F238E27FC236}">
                <a16:creationId xmlns:a16="http://schemas.microsoft.com/office/drawing/2014/main" id="{B16C1044-32F9-1476-03A5-31CB9C34D53F}"/>
              </a:ext>
            </a:extLst>
          </p:cNvPr>
          <p:cNvSpPr>
            <a:spLocks noChangeAspect="1"/>
          </p:cNvSpPr>
          <p:nvPr/>
        </p:nvSpPr>
        <p:spPr>
          <a:xfrm>
            <a:off x="333908" y="1207606"/>
            <a:ext cx="360000" cy="36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B2A349-DF27-BC87-5FC7-2AE1A41B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74" y="1207606"/>
            <a:ext cx="5809913" cy="387798"/>
          </a:xfrm>
        </p:spPr>
        <p:txBody>
          <a:bodyPr wrap="square" lIns="0" tIns="0" rIns="0" bIns="0" anchor="t">
            <a:spAutoFit/>
          </a:bodyPr>
          <a:lstStyle/>
          <a:p>
            <a:pPr defTabSz="720000">
              <a:tabLst>
                <a:tab pos="360000" algn="l"/>
              </a:tabLst>
            </a:pPr>
            <a:r>
              <a:rPr lang="pl-PL" sz="2800" dirty="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Co se děje na SPointech?</a:t>
            </a:r>
            <a:r>
              <a:rPr lang="cs-CZ" sz="2800" dirty="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 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3301AAF-C32E-C9A0-3B55-2E18D41BA5E5}"/>
              </a:ext>
            </a:extLst>
          </p:cNvPr>
          <p:cNvSpPr/>
          <p:nvPr/>
        </p:nvSpPr>
        <p:spPr>
          <a:xfrm>
            <a:off x="0" y="0"/>
            <a:ext cx="12192000" cy="9495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DFF440E3-BDB3-4036-E70D-E2D0E25EDCAF}"/>
              </a:ext>
            </a:extLst>
          </p:cNvPr>
          <p:cNvSpPr/>
          <p:nvPr/>
        </p:nvSpPr>
        <p:spPr>
          <a:xfrm>
            <a:off x="0" y="6492875"/>
            <a:ext cx="12192000" cy="3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67BFB77B-EF38-3BBC-5B17-21B091425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908" y="6492875"/>
            <a:ext cx="9392773" cy="365125"/>
          </a:xfrm>
        </p:spPr>
        <p:txBody>
          <a:bodyPr vert="horz" lIns="0" tIns="45720" rIns="91440" bIns="72000" rtlCol="0" anchor="ctr"/>
          <a:lstStyle/>
          <a:p>
            <a:pPr algn="l"/>
            <a:r>
              <a:rPr lang="cs-CZ" dirty="0">
                <a:solidFill>
                  <a:schemeClr val="bg1"/>
                </a:solidFill>
              </a:rPr>
              <a:t>Financováno EU, projekt Rozvoj ekosystému sociálního podnikání (RESP), registrační číslo - CZ.03.02.02/00/22_004/0001397.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A2720A-1C5E-7D1D-E57B-39BE07C5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91" y="0"/>
            <a:ext cx="7108893" cy="949587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468125A4-A4BB-8F3B-3063-05023BDD7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777" y="1853424"/>
            <a:ext cx="7251143" cy="4245718"/>
          </a:xfrm>
        </p:spPr>
        <p:txBody>
          <a:bodyPr>
            <a:noAutofit/>
          </a:bodyPr>
          <a:lstStyle/>
          <a:p>
            <a:pPr marL="360000" indent="-360000" fontAlgn="ctr">
              <a:lnSpc>
                <a:spcPct val="120000"/>
              </a:lnSpc>
              <a:buClr>
                <a:schemeClr val="accent6"/>
              </a:buClr>
              <a:buSzPct val="150000"/>
              <a:buFont typeface="Standardní systémové písmo"/>
              <a:buChar char="●"/>
            </a:pPr>
            <a:r>
              <a:rPr lang="cs-CZ" sz="1600" dirty="0"/>
              <a:t>probíhají zde konzultace se zájemci o sociální podnikání a také konzultace se stávajícími sociálními podniky</a:t>
            </a:r>
          </a:p>
          <a:p>
            <a:pPr marL="360000" indent="-360000" fontAlgn="ctr">
              <a:lnSpc>
                <a:spcPct val="120000"/>
              </a:lnSpc>
              <a:buClr>
                <a:schemeClr val="accent6"/>
              </a:buClr>
              <a:buSzPct val="150000"/>
              <a:buFont typeface="Standardní systémové písmo"/>
              <a:buChar char="●"/>
            </a:pPr>
            <a:r>
              <a:rPr lang="cs-CZ" sz="1600" dirty="0"/>
              <a:t>realizace workshopů a síťovacích akcí v regionech </a:t>
            </a:r>
            <a:endParaRPr lang="cs-CZ" sz="1600" dirty="0">
              <a:solidFill>
                <a:schemeClr val="accent6"/>
              </a:solidFill>
            </a:endParaRPr>
          </a:p>
          <a:p>
            <a:pPr marL="360000" indent="-360000" fontAlgn="ctr">
              <a:lnSpc>
                <a:spcPct val="120000"/>
              </a:lnSpc>
              <a:buClr>
                <a:schemeClr val="accent5"/>
              </a:buClr>
              <a:buSzPct val="150000"/>
              <a:buFont typeface="Standardní systémové písmo"/>
              <a:buChar char="●"/>
            </a:pPr>
            <a:r>
              <a:rPr lang="cs-CZ" sz="1600" dirty="0"/>
              <a:t>realizace seminářů k výzvě 024 z ESF </a:t>
            </a:r>
          </a:p>
          <a:p>
            <a:pPr marL="360000" indent="-360000" fontAlgn="ctr">
              <a:lnSpc>
                <a:spcPct val="120000"/>
              </a:lnSpc>
              <a:buClr>
                <a:schemeClr val="accent4"/>
              </a:buClr>
              <a:buSzPct val="150000"/>
              <a:buFont typeface="Standardní systémové písmo"/>
              <a:buChar char="●"/>
            </a:pPr>
            <a:r>
              <a:rPr lang="cs-CZ" sz="1600" dirty="0"/>
              <a:t>nabídka vzdělávání v rámci Institutu sociálního podnikání</a:t>
            </a:r>
          </a:p>
          <a:p>
            <a:pPr marL="360000" indent="-360000" fontAlgn="ctr">
              <a:lnSpc>
                <a:spcPct val="120000"/>
              </a:lnSpc>
              <a:buClr>
                <a:schemeClr val="accent4"/>
              </a:buClr>
              <a:buSzPct val="150000"/>
              <a:buFont typeface="Standardní systémové písmo"/>
              <a:buChar char="●"/>
            </a:pPr>
            <a:r>
              <a:rPr lang="cs-CZ" sz="1600" dirty="0"/>
              <a:t>probíhá navazování spolupráce se stakeholdery a partnery SP</a:t>
            </a:r>
          </a:p>
          <a:p>
            <a:pPr marL="0" indent="0" fontAlgn="ctr">
              <a:lnSpc>
                <a:spcPct val="120000"/>
              </a:lnSpc>
              <a:buClr>
                <a:schemeClr val="accent4"/>
              </a:buClr>
              <a:buSzPct val="150000"/>
              <a:buNone/>
            </a:pPr>
            <a:r>
              <a:rPr lang="cs-CZ" sz="1600" dirty="0"/>
              <a:t>(krajské úřady, magistráty, Poslanecká sněmovna, Hospodářská komora, členské organizace  - Deklarace odpovědného podnikání, TESSEA, SINEC, ÚP ČR, NS MAS,  Agentura pro sociální začleňování, vysoké školy, </a:t>
            </a:r>
            <a:r>
              <a:rPr lang="cs-CZ" sz="1600" dirty="0" err="1"/>
              <a:t>Czechinvest</a:t>
            </a:r>
            <a:r>
              <a:rPr lang="cs-CZ" sz="1600" dirty="0"/>
              <a:t>, Federací </a:t>
            </a:r>
            <a:r>
              <a:rPr lang="cs-CZ" sz="1600" dirty="0" err="1"/>
              <a:t>reuse</a:t>
            </a:r>
            <a:r>
              <a:rPr lang="cs-CZ" sz="1600" dirty="0"/>
              <a:t> center atd.)</a:t>
            </a:r>
          </a:p>
          <a:p>
            <a:pPr marL="360000" indent="-360000" fontAlgn="ctr">
              <a:lnSpc>
                <a:spcPct val="120000"/>
              </a:lnSpc>
              <a:buClr>
                <a:schemeClr val="accent4"/>
              </a:buClr>
              <a:buSzPct val="150000"/>
              <a:buFont typeface="Standardní systémové písmo"/>
              <a:buChar char="●"/>
            </a:pPr>
            <a:endParaRPr lang="cs-CZ" sz="1600" dirty="0"/>
          </a:p>
          <a:p>
            <a:pPr marL="360000" indent="-360000" fontAlgn="ctr">
              <a:lnSpc>
                <a:spcPct val="120000"/>
              </a:lnSpc>
              <a:buClr>
                <a:schemeClr val="accent4"/>
              </a:buClr>
              <a:buSzPct val="150000"/>
              <a:buFont typeface="Standardní systémové písmo"/>
              <a:buChar char="●"/>
            </a:pPr>
            <a:endParaRPr lang="cs-CZ" sz="1600" dirty="0"/>
          </a:p>
        </p:txBody>
      </p:sp>
      <p:pic>
        <p:nvPicPr>
          <p:cNvPr id="15" name="Obrázek 14" descr="Obsah obrázku oblečení, osoba, Lidská tvář, interiér&#10;&#10;Popis byl vytvořen automaticky">
            <a:extLst>
              <a:ext uri="{FF2B5EF4-FFF2-40B4-BE49-F238E27FC236}">
                <a16:creationId xmlns:a16="http://schemas.microsoft.com/office/drawing/2014/main" id="{C79BF55A-486B-21A5-8D27-3161469A51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48" t="5398" r="20661"/>
          <a:stretch/>
        </p:blipFill>
        <p:spPr>
          <a:xfrm>
            <a:off x="8663995" y="0"/>
            <a:ext cx="3528005" cy="648775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C855DE52-055C-5D34-5E01-7B557045173D}"/>
              </a:ext>
            </a:extLst>
          </p:cNvPr>
          <p:cNvSpPr/>
          <p:nvPr/>
        </p:nvSpPr>
        <p:spPr>
          <a:xfrm>
            <a:off x="8663995" y="5418984"/>
            <a:ext cx="3528005" cy="1068766"/>
          </a:xfrm>
          <a:prstGeom prst="rect">
            <a:avLst/>
          </a:prstGeom>
          <a:gradFill>
            <a:gsLst>
              <a:gs pos="0">
                <a:schemeClr val="bg2">
                  <a:alpha val="0"/>
                  <a:lumMod val="0"/>
                </a:schemeClr>
              </a:gs>
              <a:gs pos="100000">
                <a:schemeClr val="tx1"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 descr="Obsah obrázku Grafika, Písmo, grafický design, snímek obrazovky&#10;&#10;Popis byl vytvořen automaticky">
            <a:extLst>
              <a:ext uri="{FF2B5EF4-FFF2-40B4-BE49-F238E27FC236}">
                <a16:creationId xmlns:a16="http://schemas.microsoft.com/office/drawing/2014/main" id="{29A764D2-0782-E22D-E4B1-BCF235E36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4503" y="5418984"/>
            <a:ext cx="2726987" cy="85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33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A3A1556-F19B-901A-C23E-A1AEEBC99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4B2A349-DF27-BC87-5FC7-2AE1A41B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616" y="1112968"/>
            <a:ext cx="10515600" cy="609398"/>
          </a:xfrm>
        </p:spPr>
        <p:txBody>
          <a:bodyPr lIns="0" tIns="0" rIns="0" bIns="0" anchor="t">
            <a:spAutoFit/>
          </a:bodyPr>
          <a:lstStyle/>
          <a:p>
            <a:pPr defTabSz="720000">
              <a:tabLst>
                <a:tab pos="360000" algn="l"/>
              </a:tabLst>
            </a:pPr>
            <a:r>
              <a:rPr lang="cs-CZ" dirty="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 </a:t>
            </a:r>
            <a:endParaRPr lang="cs-CZ" sz="400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pic>
        <p:nvPicPr>
          <p:cNvPr id="28" name="Obrázek 27" descr="Obsah obrázku oblečení, osoba, interiér, nábytek&#10;&#10;Popis byl vytvořen automaticky">
            <a:extLst>
              <a:ext uri="{FF2B5EF4-FFF2-40B4-BE49-F238E27FC236}">
                <a16:creationId xmlns:a16="http://schemas.microsoft.com/office/drawing/2014/main" id="{B94C34F7-94D7-4FCD-D097-592D2B645D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428" r="2337" b="18175"/>
          <a:stretch/>
        </p:blipFill>
        <p:spPr>
          <a:xfrm>
            <a:off x="234891" y="277219"/>
            <a:ext cx="7315326" cy="2943502"/>
          </a:xfrm>
          <a:prstGeom prst="rect">
            <a:avLst/>
          </a:prstGeom>
          <a:ln w="254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59868"/>
              </a:prstClr>
            </a:outerShdw>
          </a:effectLst>
        </p:spPr>
      </p:pic>
      <p:pic>
        <p:nvPicPr>
          <p:cNvPr id="30" name="Obrázek 29" descr="Obsah obrázku oblečení, osoba, Lidská tvář, úsměv&#10;&#10;Popis byl vytvořen automaticky">
            <a:extLst>
              <a:ext uri="{FF2B5EF4-FFF2-40B4-BE49-F238E27FC236}">
                <a16:creationId xmlns:a16="http://schemas.microsoft.com/office/drawing/2014/main" id="{3123294F-B609-C835-9B27-693EFD64B1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7442" b="24046"/>
          <a:stretch/>
        </p:blipFill>
        <p:spPr>
          <a:xfrm>
            <a:off x="234891" y="3497940"/>
            <a:ext cx="5811048" cy="3178291"/>
          </a:xfrm>
          <a:prstGeom prst="rect">
            <a:avLst/>
          </a:prstGeom>
          <a:ln w="254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59868"/>
              </a:prstClr>
            </a:outerShdw>
          </a:effectLst>
        </p:spPr>
      </p:pic>
      <p:pic>
        <p:nvPicPr>
          <p:cNvPr id="32" name="Obrázek 31" descr="Obsah obrázku oblečení, boty, interiér, osoba&#10;&#10;Popis byl vytvořen automaticky">
            <a:extLst>
              <a:ext uri="{FF2B5EF4-FFF2-40B4-BE49-F238E27FC236}">
                <a16:creationId xmlns:a16="http://schemas.microsoft.com/office/drawing/2014/main" id="{92193018-38AA-45FD-5078-33D9671C16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95" t="33414" r="19077" b="13590"/>
          <a:stretch/>
        </p:blipFill>
        <p:spPr>
          <a:xfrm>
            <a:off x="6309360" y="3486718"/>
            <a:ext cx="5647749" cy="3178291"/>
          </a:xfrm>
          <a:prstGeom prst="rect">
            <a:avLst/>
          </a:prstGeom>
          <a:ln w="254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59868"/>
              </a:prstClr>
            </a:outerShdw>
          </a:effectLst>
        </p:spPr>
      </p:pic>
      <p:pic>
        <p:nvPicPr>
          <p:cNvPr id="24" name="Obrázek 23" descr="Obsah obrázku oblečení, text, Lidská tvář, osoba&#10;&#10;Popis byl vytvořen automaticky">
            <a:extLst>
              <a:ext uri="{FF2B5EF4-FFF2-40B4-BE49-F238E27FC236}">
                <a16:creationId xmlns:a16="http://schemas.microsoft.com/office/drawing/2014/main" id="{BA150D0A-F8AF-52CA-A02E-FED53DCB02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629" t="16515" r="16986" b="3146"/>
          <a:stretch/>
        </p:blipFill>
        <p:spPr>
          <a:xfrm>
            <a:off x="7842168" y="277219"/>
            <a:ext cx="4057881" cy="2943502"/>
          </a:xfrm>
          <a:prstGeom prst="rect">
            <a:avLst/>
          </a:prstGeom>
          <a:ln w="254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59868"/>
              </a:prst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6B6F416-AD75-DF4B-E326-C0CA53CC0E9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 rot="5400000">
            <a:off x="8097855" y="5464907"/>
            <a:ext cx="3322098" cy="334062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28417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A6D5239A-CC79-1E50-59E3-04B70F7FE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47" b="66002"/>
          <a:stretch/>
        </p:blipFill>
        <p:spPr>
          <a:xfrm>
            <a:off x="0" y="949586"/>
            <a:ext cx="12192000" cy="1381979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20DA2592-4AC5-3901-2722-63368FEAC099}"/>
              </a:ext>
            </a:extLst>
          </p:cNvPr>
          <p:cNvSpPr>
            <a:spLocks noChangeAspect="1"/>
          </p:cNvSpPr>
          <p:nvPr/>
        </p:nvSpPr>
        <p:spPr>
          <a:xfrm>
            <a:off x="10436699" y="4478784"/>
            <a:ext cx="2160000" cy="216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3830A69-5867-75D2-69EF-38EDC664E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6681" y="1812875"/>
            <a:ext cx="3580036" cy="3600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16C1044-32F9-1476-03A5-31CB9C34D53F}"/>
              </a:ext>
            </a:extLst>
          </p:cNvPr>
          <p:cNvSpPr>
            <a:spLocks noChangeAspect="1"/>
          </p:cNvSpPr>
          <p:nvPr/>
        </p:nvSpPr>
        <p:spPr>
          <a:xfrm>
            <a:off x="333908" y="1248246"/>
            <a:ext cx="3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B2A349-DF27-BC87-5FC7-2AE1A41B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043" y="1153608"/>
            <a:ext cx="10515600" cy="553998"/>
          </a:xfrm>
        </p:spPr>
        <p:txBody>
          <a:bodyPr lIns="0" tIns="0" rIns="0" bIns="0" anchor="t">
            <a:spAutoFit/>
          </a:bodyPr>
          <a:lstStyle/>
          <a:p>
            <a:pPr algn="ctr" defTabSz="720000">
              <a:tabLst>
                <a:tab pos="360000" algn="l"/>
              </a:tabLst>
            </a:pPr>
            <a:r>
              <a:rPr lang="cs-CZ" sz="4000" dirty="0">
                <a:solidFill>
                  <a:schemeClr val="bg2"/>
                </a:solidFill>
                <a:latin typeface="Rubik SemiBold" pitchFamily="2" charset="-79"/>
                <a:cs typeface="Rubik SemiBold" pitchFamily="2" charset="-79"/>
              </a:rPr>
              <a:t>Institut sociálního podnikání</a:t>
            </a:r>
            <a:endParaRPr lang="cs-CZ" sz="1400" dirty="0">
              <a:solidFill>
                <a:schemeClr val="bg2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8ECB1D06-5CDA-C6B7-8FE1-6B3245C5FB26}"/>
              </a:ext>
            </a:extLst>
          </p:cNvPr>
          <p:cNvSpPr/>
          <p:nvPr/>
        </p:nvSpPr>
        <p:spPr>
          <a:xfrm>
            <a:off x="0" y="6492875"/>
            <a:ext cx="12192000" cy="3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67BFB77B-EF38-3BBC-5B17-21B091425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908" y="6492875"/>
            <a:ext cx="9392773" cy="365125"/>
          </a:xfrm>
        </p:spPr>
        <p:txBody>
          <a:bodyPr vert="horz" lIns="0" tIns="45720" rIns="91440" bIns="72000" rtlCol="0" anchor="ctr"/>
          <a:lstStyle/>
          <a:p>
            <a:pPr algn="l"/>
            <a:r>
              <a:rPr lang="cs-CZ" dirty="0">
                <a:solidFill>
                  <a:schemeClr val="bg1"/>
                </a:solidFill>
              </a:rPr>
              <a:t>Financováno EU, projekt Rozvoj ekosystému sociálního podnikání (RESP), registrační číslo - CZ.03.02.02/00/22_004/0001397.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3301AAF-C32E-C9A0-3B55-2E18D41BA5E5}"/>
              </a:ext>
            </a:extLst>
          </p:cNvPr>
          <p:cNvSpPr/>
          <p:nvPr/>
        </p:nvSpPr>
        <p:spPr>
          <a:xfrm>
            <a:off x="0" y="0"/>
            <a:ext cx="12192000" cy="9495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A2720A-1C5E-7D1D-E57B-39BE07C52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91" y="0"/>
            <a:ext cx="7108893" cy="949587"/>
          </a:xfrm>
          <a:prstGeom prst="rect">
            <a:avLst/>
          </a:prstGeom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54C3B3F8-8C84-B405-D9AA-C7D60459B331}"/>
              </a:ext>
            </a:extLst>
          </p:cNvPr>
          <p:cNvSpPr txBox="1">
            <a:spLocks/>
          </p:cNvSpPr>
          <p:nvPr/>
        </p:nvSpPr>
        <p:spPr>
          <a:xfrm>
            <a:off x="858799" y="2510525"/>
            <a:ext cx="8257882" cy="3644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SzPct val="150000"/>
              <a:buNone/>
            </a:pPr>
            <a:endParaRPr lang="cs-CZ" dirty="0"/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F0AA2E6A-C1ED-A9C2-332B-2C3EA8D2A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043" y="2652965"/>
            <a:ext cx="8257882" cy="364469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Clr>
                <a:schemeClr val="tx2"/>
              </a:buClr>
              <a:buSzPct val="150000"/>
              <a:buNone/>
            </a:pPr>
            <a:r>
              <a:rPr lang="cs-CZ" sz="1600" dirty="0"/>
              <a:t>Zajišťuje moderní a komplexní vzdělávání v oblasti sociálního podnikání. Ať už prezenční formu, online nebo e-learningem.</a:t>
            </a:r>
          </a:p>
          <a:p>
            <a:pPr marL="360000" indent="-360000" fontAlgn="ctr">
              <a:lnSpc>
                <a:spcPct val="120000"/>
              </a:lnSpc>
              <a:buClr>
                <a:schemeClr val="tx2"/>
              </a:buClr>
              <a:buSzPct val="150000"/>
              <a:buFont typeface="Standardní systémové písmo"/>
              <a:buChar char="●"/>
            </a:pPr>
            <a:r>
              <a:rPr lang="cs-CZ" sz="1600" dirty="0"/>
              <a:t>proběhly </a:t>
            </a:r>
            <a:r>
              <a:rPr lang="cs-CZ" sz="1600" dirty="0">
                <a:solidFill>
                  <a:schemeClr val="tx2"/>
                </a:solidFill>
              </a:rPr>
              <a:t>odborné semináře </a:t>
            </a:r>
            <a:r>
              <a:rPr lang="cs-CZ" sz="1600" dirty="0"/>
              <a:t>např.: prezentační dovednosti, manažerské dovednosti pro vedení sociální podniků, sociální podnikání pro veřejnou správu atd..</a:t>
            </a:r>
          </a:p>
          <a:p>
            <a:pPr marL="360000" indent="-360000" fontAlgn="ctr">
              <a:lnSpc>
                <a:spcPct val="120000"/>
              </a:lnSpc>
              <a:buClr>
                <a:schemeClr val="accent6"/>
              </a:buClr>
              <a:buSzPct val="150000"/>
              <a:buFont typeface="Standardní systémové písmo"/>
              <a:buChar char="●"/>
            </a:pPr>
            <a:r>
              <a:rPr lang="cs-CZ" sz="1600" dirty="0"/>
              <a:t>jsou vytvářeny </a:t>
            </a:r>
            <a:r>
              <a:rPr lang="cs-CZ" sz="1600" dirty="0">
                <a:solidFill>
                  <a:schemeClr val="accent6"/>
                </a:solidFill>
              </a:rPr>
              <a:t>vzdělávací programy</a:t>
            </a:r>
            <a:r>
              <a:rPr lang="cs-CZ" sz="1600" dirty="0"/>
              <a:t>: Program manažer sociálního podnikání, Program student, Program veřejná správa, Sociální podnikání pro starosty obcí, Program odpovědné zadávání atd.</a:t>
            </a:r>
            <a:endParaRPr lang="cs-CZ" sz="1600" dirty="0">
              <a:solidFill>
                <a:schemeClr val="accent6"/>
              </a:solidFill>
            </a:endParaRPr>
          </a:p>
          <a:p>
            <a:pPr marL="360000" indent="-360000" fontAlgn="ctr">
              <a:lnSpc>
                <a:spcPct val="120000"/>
              </a:lnSpc>
              <a:buClr>
                <a:schemeClr val="accent5"/>
              </a:buClr>
              <a:buSzPct val="150000"/>
              <a:buFont typeface="Standardní systémové písmo"/>
              <a:buChar char="●"/>
            </a:pPr>
            <a:r>
              <a:rPr lang="cs-CZ" sz="1600" dirty="0"/>
              <a:t>probíhá příprava </a:t>
            </a:r>
            <a:r>
              <a:rPr lang="cs-CZ" sz="1600" dirty="0">
                <a:solidFill>
                  <a:schemeClr val="accent5"/>
                </a:solidFill>
              </a:rPr>
              <a:t>e-learningových programů </a:t>
            </a:r>
            <a:r>
              <a:rPr lang="cs-CZ" sz="1600" dirty="0"/>
              <a:t>(výuková videa s odborníky)</a:t>
            </a:r>
          </a:p>
          <a:p>
            <a:pPr marL="360000" indent="-360000" fontAlgn="ctr">
              <a:lnSpc>
                <a:spcPct val="120000"/>
              </a:lnSpc>
              <a:buClr>
                <a:schemeClr val="accent4"/>
              </a:buClr>
              <a:buSzPct val="150000"/>
              <a:buFont typeface="Standardní systémové písmo"/>
              <a:buChar char="●"/>
            </a:pPr>
            <a:r>
              <a:rPr lang="cs-CZ" sz="1600" dirty="0"/>
              <a:t>finalizace nového webu pro Institut sociálního podnikání</a:t>
            </a:r>
          </a:p>
        </p:txBody>
      </p:sp>
    </p:spTree>
    <p:extLst>
      <p:ext uri="{BB962C8B-B14F-4D97-AF65-F5344CB8AC3E}">
        <p14:creationId xmlns:p14="http://schemas.microsoft.com/office/powerpoint/2010/main" val="1991619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3B2677E-54B4-70B1-79A1-E47118296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4B2A349-DF27-BC87-5FC7-2AE1A41B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616" y="1112968"/>
            <a:ext cx="10515600" cy="609398"/>
          </a:xfrm>
        </p:spPr>
        <p:txBody>
          <a:bodyPr lIns="0" tIns="0" rIns="0" bIns="0" anchor="t">
            <a:spAutoFit/>
          </a:bodyPr>
          <a:lstStyle/>
          <a:p>
            <a:pPr defTabSz="720000">
              <a:tabLst>
                <a:tab pos="360000" algn="l"/>
              </a:tabLst>
            </a:pPr>
            <a:r>
              <a:rPr lang="cs-CZ" dirty="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 </a:t>
            </a:r>
            <a:endParaRPr lang="cs-CZ" sz="4000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pic>
        <p:nvPicPr>
          <p:cNvPr id="28" name="Obrázek 27" descr="Obsah obrázku výjev, židle, nábytek, interiér&#10;&#10;Popis byl vytvořen automaticky">
            <a:extLst>
              <a:ext uri="{FF2B5EF4-FFF2-40B4-BE49-F238E27FC236}">
                <a16:creationId xmlns:a16="http://schemas.microsoft.com/office/drawing/2014/main" id="{9177AB64-B40B-5D44-06CE-466AAE9541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6" r="4869"/>
          <a:stretch/>
        </p:blipFill>
        <p:spPr>
          <a:xfrm>
            <a:off x="5833728" y="3429000"/>
            <a:ext cx="6102061" cy="3161600"/>
          </a:xfrm>
          <a:prstGeom prst="rect">
            <a:avLst/>
          </a:prstGeom>
          <a:ln w="254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59841"/>
              </a:prstClr>
            </a:outerShdw>
          </a:effectLst>
        </p:spPr>
      </p:pic>
      <p:pic>
        <p:nvPicPr>
          <p:cNvPr id="30" name="Obrázek 29" descr="Obsah obrázku interiér, osoba, oblečení, lidé&#10;&#10;Popis byl vytvořen automaticky">
            <a:extLst>
              <a:ext uri="{FF2B5EF4-FFF2-40B4-BE49-F238E27FC236}">
                <a16:creationId xmlns:a16="http://schemas.microsoft.com/office/drawing/2014/main" id="{68609ED9-318B-DFD6-E758-19206C0AC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249508"/>
            <a:ext cx="3980509" cy="2985382"/>
          </a:xfrm>
          <a:prstGeom prst="rect">
            <a:avLst/>
          </a:prstGeom>
          <a:ln w="254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59841"/>
              </a:prstClr>
            </a:outerShdw>
          </a:effectLst>
        </p:spPr>
      </p:pic>
      <p:pic>
        <p:nvPicPr>
          <p:cNvPr id="32" name="Obrázek 31" descr="Obsah obrázku interiér, židle, stůl, nábytek&#10;&#10;Popis byl vytvořen automaticky">
            <a:extLst>
              <a:ext uri="{FF2B5EF4-FFF2-40B4-BE49-F238E27FC236}">
                <a16:creationId xmlns:a16="http://schemas.microsoft.com/office/drawing/2014/main" id="{3A76E247-051A-6930-C81C-1D230ADF1A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21" t="13847" b="22731"/>
          <a:stretch/>
        </p:blipFill>
        <p:spPr>
          <a:xfrm>
            <a:off x="256213" y="3429000"/>
            <a:ext cx="5321302" cy="3176738"/>
          </a:xfrm>
          <a:prstGeom prst="rect">
            <a:avLst/>
          </a:prstGeom>
          <a:ln w="254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59841"/>
              </a:prstClr>
            </a:outerShdw>
          </a:effectLst>
        </p:spPr>
      </p:pic>
      <p:pic>
        <p:nvPicPr>
          <p:cNvPr id="29" name="Obrázek 28" descr="Obsah obrázku text, Lidská tvář, oblečení, snímek obrazovky&#10;&#10;Popis byl vytvořen automaticky">
            <a:extLst>
              <a:ext uri="{FF2B5EF4-FFF2-40B4-BE49-F238E27FC236}">
                <a16:creationId xmlns:a16="http://schemas.microsoft.com/office/drawing/2014/main" id="{6E5A7E79-67D8-E4B3-BA26-37FAC077C4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20" y="255119"/>
            <a:ext cx="4579949" cy="3839362"/>
          </a:xfrm>
          <a:prstGeom prst="rect">
            <a:avLst/>
          </a:prstGeom>
          <a:effectLst>
            <a:outerShdw blurRad="50800" dist="38100" dir="2700000" sx="101788" sy="101788" algn="tl" rotWithShape="0">
              <a:prstClr val="black">
                <a:alpha val="59000"/>
              </a:prst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287053E-FC04-DC98-AD9C-7256D115C22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5000"/>
          </a:blip>
          <a:stretch>
            <a:fillRect/>
          </a:stretch>
        </p:blipFill>
        <p:spPr>
          <a:xfrm rot="10800000">
            <a:off x="-659786" y="-405280"/>
            <a:ext cx="3322098" cy="334062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8875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A6D5239A-CC79-1E50-59E3-04B70F7FE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47" b="70173"/>
          <a:stretch/>
        </p:blipFill>
        <p:spPr>
          <a:xfrm>
            <a:off x="0" y="949587"/>
            <a:ext cx="12192000" cy="1095930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20DA2592-4AC5-3901-2722-63368FEAC099}"/>
              </a:ext>
            </a:extLst>
          </p:cNvPr>
          <p:cNvSpPr>
            <a:spLocks noChangeAspect="1"/>
          </p:cNvSpPr>
          <p:nvPr/>
        </p:nvSpPr>
        <p:spPr>
          <a:xfrm>
            <a:off x="10436699" y="4478784"/>
            <a:ext cx="2160000" cy="216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3830A69-5867-75D2-69EF-38EDC664E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6681" y="1812875"/>
            <a:ext cx="3580036" cy="3600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16C1044-32F9-1476-03A5-31CB9C34D53F}"/>
              </a:ext>
            </a:extLst>
          </p:cNvPr>
          <p:cNvSpPr>
            <a:spLocks noChangeAspect="1"/>
          </p:cNvSpPr>
          <p:nvPr/>
        </p:nvSpPr>
        <p:spPr>
          <a:xfrm>
            <a:off x="333908" y="1335919"/>
            <a:ext cx="3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B2A349-DF27-BC87-5FC7-2AE1A41B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043" y="1260135"/>
            <a:ext cx="10515600" cy="553998"/>
          </a:xfrm>
        </p:spPr>
        <p:txBody>
          <a:bodyPr lIns="0" tIns="0" rIns="0" bIns="0" anchor="t">
            <a:spAutoFit/>
          </a:bodyPr>
          <a:lstStyle/>
          <a:p>
            <a:pPr algn="ctr" defTabSz="720000">
              <a:tabLst>
                <a:tab pos="360000" algn="l"/>
              </a:tabLst>
            </a:pPr>
            <a:r>
              <a:rPr lang="cs-CZ" sz="4000" dirty="0">
                <a:solidFill>
                  <a:schemeClr val="bg2"/>
                </a:solidFill>
                <a:latin typeface="Rubik SemiBold" pitchFamily="2" charset="-79"/>
                <a:cs typeface="Rubik SemiBold" pitchFamily="2" charset="-79"/>
              </a:rPr>
              <a:t>Mapování a Analýza</a:t>
            </a:r>
            <a:endParaRPr lang="cs-CZ" sz="1400" dirty="0">
              <a:solidFill>
                <a:schemeClr val="bg2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8ECB1D06-5CDA-C6B7-8FE1-6B3245C5FB26}"/>
              </a:ext>
            </a:extLst>
          </p:cNvPr>
          <p:cNvSpPr/>
          <p:nvPr/>
        </p:nvSpPr>
        <p:spPr>
          <a:xfrm>
            <a:off x="0" y="6492875"/>
            <a:ext cx="12192000" cy="3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67BFB77B-EF38-3BBC-5B17-21B091425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908" y="6492875"/>
            <a:ext cx="9392773" cy="365125"/>
          </a:xfrm>
        </p:spPr>
        <p:txBody>
          <a:bodyPr vert="horz" lIns="0" tIns="45720" rIns="91440" bIns="72000" rtlCol="0" anchor="ctr"/>
          <a:lstStyle/>
          <a:p>
            <a:pPr algn="l"/>
            <a:r>
              <a:rPr lang="cs-CZ" dirty="0">
                <a:solidFill>
                  <a:schemeClr val="bg1"/>
                </a:solidFill>
              </a:rPr>
              <a:t>Financováno EU, projekt Rozvoj ekosystému sociálního podnikání (RESP), registrační číslo - CZ.03.02.02/00/22_004/0001397.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3301AAF-C32E-C9A0-3B55-2E18D41BA5E5}"/>
              </a:ext>
            </a:extLst>
          </p:cNvPr>
          <p:cNvSpPr/>
          <p:nvPr/>
        </p:nvSpPr>
        <p:spPr>
          <a:xfrm>
            <a:off x="0" y="0"/>
            <a:ext cx="12192000" cy="9495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A2720A-1C5E-7D1D-E57B-39BE07C52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91" y="0"/>
            <a:ext cx="7108893" cy="94958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624E88-3FD5-AB2B-F94A-53DFC5BD8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043" y="2365566"/>
            <a:ext cx="8257882" cy="3644699"/>
          </a:xfrm>
        </p:spPr>
        <p:txBody>
          <a:bodyPr>
            <a:normAutofit/>
          </a:bodyPr>
          <a:lstStyle/>
          <a:p>
            <a:pPr marL="468000" indent="-468000" fontAlgn="ctr">
              <a:lnSpc>
                <a:spcPct val="120000"/>
              </a:lnSpc>
              <a:spcBef>
                <a:spcPts val="1800"/>
              </a:spcBef>
              <a:buClr>
                <a:schemeClr val="tx2"/>
              </a:buClr>
              <a:buSzPct val="150000"/>
              <a:buFont typeface="Standardní systémové písmo"/>
              <a:buChar char="●"/>
            </a:pPr>
            <a:r>
              <a:rPr lang="cs-CZ" dirty="0"/>
              <a:t>přenos nových trendů a doporučení – např. Akčního plánu pro sociální ekonomiku </a:t>
            </a:r>
          </a:p>
          <a:p>
            <a:pPr marL="468000" indent="-468000" fontAlgn="ctr">
              <a:lnSpc>
                <a:spcPct val="120000"/>
              </a:lnSpc>
              <a:spcBef>
                <a:spcPts val="1800"/>
              </a:spcBef>
              <a:buClr>
                <a:schemeClr val="accent6"/>
              </a:buClr>
              <a:buSzPct val="150000"/>
              <a:buFont typeface="Standardní systémové písmo"/>
              <a:buChar char="●"/>
            </a:pPr>
            <a:r>
              <a:rPr lang="cs-CZ" dirty="0"/>
              <a:t>mapování prostředí sociálního podnikání v ČR – analýzy, metodiky, dotazníky </a:t>
            </a:r>
            <a:endParaRPr lang="cs-CZ" dirty="0">
              <a:solidFill>
                <a:schemeClr val="accent6"/>
              </a:solidFill>
            </a:endParaRPr>
          </a:p>
          <a:p>
            <a:pPr marL="468000" indent="-468000" fontAlgn="ctr">
              <a:lnSpc>
                <a:spcPct val="120000"/>
              </a:lnSpc>
              <a:spcBef>
                <a:spcPts val="1800"/>
              </a:spcBef>
              <a:buClr>
                <a:schemeClr val="accent5"/>
              </a:buClr>
              <a:buSzPct val="150000"/>
              <a:buFont typeface="Standardní systémové písmo"/>
              <a:buChar char="●"/>
            </a:pPr>
            <a:r>
              <a:rPr lang="cs-CZ" dirty="0"/>
              <a:t>síťování stakeholderů – Platforma sociální ekonomiky, mezirezortní setkání</a:t>
            </a:r>
          </a:p>
        </p:txBody>
      </p:sp>
    </p:spTree>
    <p:extLst>
      <p:ext uri="{BB962C8B-B14F-4D97-AF65-F5344CB8AC3E}">
        <p14:creationId xmlns:p14="http://schemas.microsoft.com/office/powerpoint/2010/main" val="184601775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resp">
      <a:dk1>
        <a:srgbClr val="6A6A69"/>
      </a:dk1>
      <a:lt1>
        <a:srgbClr val="9D9D9D"/>
      </a:lt1>
      <a:dk2>
        <a:srgbClr val="1D71B8"/>
      </a:dk2>
      <a:lt2>
        <a:srgbClr val="FFFFFF"/>
      </a:lt2>
      <a:accent1>
        <a:srgbClr val="E30613"/>
      </a:accent1>
      <a:accent2>
        <a:srgbClr val="DDDB00"/>
      </a:accent2>
      <a:accent3>
        <a:srgbClr val="A2C617"/>
      </a:accent3>
      <a:accent4>
        <a:srgbClr val="76B82A"/>
      </a:accent4>
      <a:accent5>
        <a:srgbClr val="00A799"/>
      </a:accent5>
      <a:accent6>
        <a:srgbClr val="3790AE"/>
      </a:accent6>
      <a:hlink>
        <a:srgbClr val="1D71B8"/>
      </a:hlink>
      <a:folHlink>
        <a:srgbClr val="9D9D9D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2637</TotalTime>
  <Words>555</Words>
  <Application>Microsoft Office PowerPoint</Application>
  <PresentationFormat>Širokoúhlá obrazovka</PresentationFormat>
  <Paragraphs>59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20" baseType="lpstr">
      <vt:lpstr>Arial</vt:lpstr>
      <vt:lpstr>Calibri</vt:lpstr>
      <vt:lpstr>Rubik</vt:lpstr>
      <vt:lpstr>Rubik Light</vt:lpstr>
      <vt:lpstr>Rubik SemiBold</vt:lpstr>
      <vt:lpstr>Standardní systémové písmo</vt:lpstr>
      <vt:lpstr>Motiv Office</vt:lpstr>
      <vt:lpstr> Rozvoj ekosystému sociálního podnikání  </vt:lpstr>
      <vt:lpstr>Rozvoj ekosystému sociálního podnikání (RESP) – cíle projektu</vt:lpstr>
      <vt:lpstr>Cílové skupiny projektu</vt:lpstr>
      <vt:lpstr>Vznik regionálních poradenských center tzv. SPointů </vt:lpstr>
      <vt:lpstr>Co se děje na SPointech? </vt:lpstr>
      <vt:lpstr> </vt:lpstr>
      <vt:lpstr>Institut sociálního podnikání</vt:lpstr>
      <vt:lpstr> </vt:lpstr>
      <vt:lpstr>Mapování a Analýza</vt:lpstr>
      <vt:lpstr>Osvěta a Propagace</vt:lpstr>
      <vt:lpstr> </vt:lpstr>
      <vt:lpstr> 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 na dva řádky</dc:title>
  <dc:creator>Štěpánka Našincová</dc:creator>
  <cp:lastModifiedBy>Marie Dohnalová</cp:lastModifiedBy>
  <cp:revision>22</cp:revision>
  <dcterms:created xsi:type="dcterms:W3CDTF">2023-10-25T08:06:40Z</dcterms:created>
  <dcterms:modified xsi:type="dcterms:W3CDTF">2024-02-20T11:52:10Z</dcterms:modified>
</cp:coreProperties>
</file>