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8EC5A0-F4A9-43C2-8EB1-3D87264447C6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31D7C09-25C1-4E86-8EA6-5C86F88FA89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TAVU</a:t>
            </a:r>
            <a:endParaRPr lang="cs-CZ" sz="36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975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KIELENHUOLTO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5005536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Vierasperäisiä </a:t>
            </a:r>
            <a:r>
              <a:rPr lang="fi-FI" dirty="0"/>
              <a:t>sanoja voi jakaa ääntymisen perusteella tai tunnistettavan etuliitteen </a:t>
            </a:r>
            <a:r>
              <a:rPr lang="fi-FI" dirty="0" smtClean="0"/>
              <a:t>mukaan: 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fi-FI" i="1" dirty="0" smtClean="0"/>
              <a:t>mikro-skooppi</a:t>
            </a:r>
            <a:r>
              <a:rPr lang="fi-FI" i="1" dirty="0"/>
              <a:t>, typo-grafia, </a:t>
            </a:r>
            <a:r>
              <a:rPr lang="fi-FI" i="1" dirty="0" smtClean="0"/>
              <a:t>tekno-kratia</a:t>
            </a:r>
            <a:r>
              <a:rPr lang="fi-FI" dirty="0" smtClean="0"/>
              <a:t> </a:t>
            </a:r>
            <a:endParaRPr lang="fi-FI" dirty="0"/>
          </a:p>
          <a:p>
            <a:r>
              <a:rPr lang="fi-FI" dirty="0" smtClean="0"/>
              <a:t>Yhtä </a:t>
            </a:r>
            <a:r>
              <a:rPr lang="fi-FI" dirty="0"/>
              <a:t>vierasperäisen sanan äännettä vastaavaa konsonanttiyhdistelmää ei tule hajottaa.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fi-FI" dirty="0" smtClean="0">
                <a:solidFill>
                  <a:srgbClr val="FF0000"/>
                </a:solidFill>
              </a:rPr>
              <a:t>ikein</a:t>
            </a:r>
            <a:r>
              <a:rPr lang="fi-FI" dirty="0"/>
              <a:t>: </a:t>
            </a:r>
            <a:r>
              <a:rPr lang="fi-FI" i="1" dirty="0"/>
              <a:t>Goe-the, Por-sche, Smi-thille</a:t>
            </a:r>
            <a:r>
              <a:rPr lang="fi-FI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dirty="0" smtClean="0">
                <a:solidFill>
                  <a:srgbClr val="FF0000"/>
                </a:solidFill>
              </a:rPr>
              <a:t>väärin</a:t>
            </a:r>
            <a:r>
              <a:rPr lang="fi-FI" dirty="0"/>
              <a:t>: </a:t>
            </a:r>
            <a:r>
              <a:rPr lang="fi-FI" i="1" dirty="0"/>
              <a:t>Go-ethe, Goet-he, Pors-che, </a:t>
            </a:r>
            <a:r>
              <a:rPr lang="fi-FI" i="1" dirty="0" smtClean="0"/>
              <a:t>Porsc-he</a:t>
            </a:r>
            <a:r>
              <a:rPr lang="fi-FI" dirty="0" smtClean="0"/>
              <a:t> </a:t>
            </a:r>
            <a:endParaRPr lang="fi-FI" dirty="0"/>
          </a:p>
          <a:p>
            <a:r>
              <a:rPr lang="fi-FI" dirty="0" smtClean="0"/>
              <a:t>Rivin </a:t>
            </a:r>
            <a:r>
              <a:rPr lang="fi-FI" dirty="0"/>
              <a:t>lopussa yksiosaisen sanan tai yhdyssanan osan alusta tai lopusta ei eroteta yhtä vokaalia omalle rivilleen, vaikka tavujaon puolesta se olisikin </a:t>
            </a:r>
            <a:r>
              <a:rPr lang="fi-FI" dirty="0" smtClean="0"/>
              <a:t>mahdollista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väärin</a:t>
            </a:r>
            <a:r>
              <a:rPr lang="cs-CZ" dirty="0" smtClean="0"/>
              <a:t>: </a:t>
            </a:r>
            <a:r>
              <a:rPr lang="fi-FI" i="1" dirty="0" smtClean="0"/>
              <a:t>a-loitus</a:t>
            </a:r>
            <a:r>
              <a:rPr lang="fi-FI" i="1" dirty="0"/>
              <a:t>, alu-e, </a:t>
            </a:r>
            <a:r>
              <a:rPr lang="fi-FI" i="1" dirty="0" smtClean="0"/>
              <a:t>valti</a:t>
            </a:r>
            <a:r>
              <a:rPr lang="cs-CZ" i="1" dirty="0" smtClean="0"/>
              <a:t>-</a:t>
            </a:r>
            <a:r>
              <a:rPr lang="fi-FI" i="1" dirty="0" smtClean="0"/>
              <a:t>omies</a:t>
            </a:r>
            <a:r>
              <a:rPr lang="fi-FI" i="1" dirty="0"/>
              <a:t>, kansane-dustaja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160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SUOMEN YLEISIMMÄT ALKUTAVUT</a:t>
            </a:r>
            <a:endParaRPr lang="cs-CZ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372" y="1844824"/>
            <a:ext cx="660100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4163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HARJOITUS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Valitse</a:t>
            </a:r>
            <a:r>
              <a:rPr lang="cs-CZ" dirty="0" smtClean="0"/>
              <a:t> </a:t>
            </a:r>
            <a:r>
              <a:rPr lang="cs-CZ" dirty="0" err="1" smtClean="0"/>
              <a:t>kaksi</a:t>
            </a:r>
            <a:r>
              <a:rPr lang="cs-CZ" dirty="0" smtClean="0"/>
              <a:t> </a:t>
            </a:r>
            <a:r>
              <a:rPr lang="cs-CZ" dirty="0" err="1" smtClean="0"/>
              <a:t>riviä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</a:t>
            </a:r>
            <a:r>
              <a:rPr lang="cs-CZ" dirty="0" err="1" smtClean="0"/>
              <a:t>keksi</a:t>
            </a:r>
            <a:r>
              <a:rPr lang="cs-CZ" dirty="0" smtClean="0"/>
              <a:t> </a:t>
            </a:r>
            <a:r>
              <a:rPr lang="cs-CZ" dirty="0" err="1" smtClean="0"/>
              <a:t>sanat</a:t>
            </a:r>
            <a:r>
              <a:rPr lang="cs-CZ" dirty="0" smtClean="0"/>
              <a:t>, </a:t>
            </a:r>
            <a:r>
              <a:rPr lang="cs-CZ" dirty="0" err="1" smtClean="0"/>
              <a:t>jotka</a:t>
            </a:r>
            <a:r>
              <a:rPr lang="cs-CZ" dirty="0" smtClean="0"/>
              <a:t> </a:t>
            </a:r>
            <a:r>
              <a:rPr lang="cs-CZ" dirty="0" err="1" smtClean="0"/>
              <a:t>alkavat</a:t>
            </a:r>
            <a:r>
              <a:rPr lang="cs-CZ" dirty="0" smtClean="0"/>
              <a:t> </a:t>
            </a:r>
            <a:r>
              <a:rPr lang="cs-CZ" dirty="0" err="1" smtClean="0"/>
              <a:t>näillä</a:t>
            </a:r>
            <a:r>
              <a:rPr lang="cs-CZ" dirty="0" smtClean="0"/>
              <a:t> </a:t>
            </a:r>
            <a:r>
              <a:rPr lang="cs-CZ" dirty="0" err="1" smtClean="0"/>
              <a:t>tavuilla</a:t>
            </a:r>
            <a:r>
              <a:rPr lang="cs-CZ" dirty="0"/>
              <a:t>: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93708"/>
            <a:ext cx="4896544" cy="283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549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b="1" dirty="0" smtClean="0"/>
              <a:t>SANASTO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3749040" cy="48230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/>
              <a:t>t</a:t>
            </a:r>
            <a:r>
              <a:rPr lang="cs-CZ" dirty="0" err="1" smtClean="0"/>
              <a:t>avu</a:t>
            </a:r>
            <a:r>
              <a:rPr lang="cs-CZ" dirty="0" smtClean="0"/>
              <a:t> – slabika</a:t>
            </a:r>
          </a:p>
          <a:p>
            <a:pPr marL="0" indent="0">
              <a:buNone/>
            </a:pPr>
            <a:r>
              <a:rPr lang="cs-CZ" dirty="0" err="1"/>
              <a:t>f</a:t>
            </a:r>
            <a:r>
              <a:rPr lang="cs-CZ" dirty="0" err="1" smtClean="0"/>
              <a:t>oneemi</a:t>
            </a:r>
            <a:r>
              <a:rPr lang="cs-CZ" dirty="0" smtClean="0"/>
              <a:t> – foném</a:t>
            </a:r>
          </a:p>
          <a:p>
            <a:pPr marL="0" indent="0">
              <a:buNone/>
            </a:pPr>
            <a:r>
              <a:rPr lang="cs-CZ" dirty="0" err="1"/>
              <a:t>v</a:t>
            </a:r>
            <a:r>
              <a:rPr lang="cs-CZ" dirty="0" err="1" smtClean="0"/>
              <a:t>okaali</a:t>
            </a:r>
            <a:r>
              <a:rPr lang="cs-CZ" dirty="0" smtClean="0"/>
              <a:t> – vokál</a:t>
            </a:r>
          </a:p>
          <a:p>
            <a:pPr marL="0" indent="0">
              <a:buNone/>
            </a:pPr>
            <a:r>
              <a:rPr lang="cs-CZ" dirty="0" err="1"/>
              <a:t>k</a:t>
            </a:r>
            <a:r>
              <a:rPr lang="cs-CZ" dirty="0" err="1" smtClean="0"/>
              <a:t>onsantti</a:t>
            </a:r>
            <a:r>
              <a:rPr lang="cs-CZ" dirty="0" smtClean="0"/>
              <a:t> – konsonant</a:t>
            </a:r>
          </a:p>
          <a:p>
            <a:pPr marL="0" indent="0">
              <a:buNone/>
            </a:pPr>
            <a:r>
              <a:rPr lang="cs-CZ" dirty="0" err="1"/>
              <a:t>k</a:t>
            </a:r>
            <a:r>
              <a:rPr lang="cs-CZ" dirty="0" err="1" smtClean="0"/>
              <a:t>onsonanttiyhtymä</a:t>
            </a:r>
            <a:r>
              <a:rPr lang="cs-CZ" dirty="0" smtClean="0"/>
              <a:t> – skupina konsonantů</a:t>
            </a:r>
          </a:p>
          <a:p>
            <a:pPr marL="0" indent="0">
              <a:buNone/>
            </a:pPr>
            <a:r>
              <a:rPr lang="cs-CZ" dirty="0" err="1"/>
              <a:t>j</a:t>
            </a:r>
            <a:r>
              <a:rPr lang="cs-CZ" dirty="0" err="1" smtClean="0"/>
              <a:t>ono</a:t>
            </a:r>
            <a:r>
              <a:rPr lang="cs-CZ" dirty="0" smtClean="0"/>
              <a:t> – řada, </a:t>
            </a:r>
            <a:r>
              <a:rPr lang="cs-CZ" dirty="0" smtClean="0"/>
              <a:t>řetězec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a</a:t>
            </a:r>
            <a:r>
              <a:rPr lang="cs-CZ" dirty="0" err="1" smtClean="0"/>
              <a:t>votavu</a:t>
            </a:r>
            <a:r>
              <a:rPr lang="cs-CZ" dirty="0" smtClean="0"/>
              <a:t> – otevřená slabika</a:t>
            </a:r>
          </a:p>
          <a:p>
            <a:pPr marL="0" indent="0">
              <a:buNone/>
            </a:pPr>
            <a:r>
              <a:rPr lang="cs-CZ" dirty="0" err="1"/>
              <a:t>u</a:t>
            </a:r>
            <a:r>
              <a:rPr lang="cs-CZ" dirty="0" err="1" smtClean="0"/>
              <a:t>mpitavu</a:t>
            </a:r>
            <a:r>
              <a:rPr lang="cs-CZ" dirty="0" smtClean="0"/>
              <a:t> – zavřená slabika</a:t>
            </a:r>
          </a:p>
          <a:p>
            <a:pPr marL="0" indent="0">
              <a:buNone/>
            </a:pPr>
            <a:r>
              <a:rPr lang="cs-CZ" dirty="0" err="1"/>
              <a:t>l</a:t>
            </a:r>
            <a:r>
              <a:rPr lang="cs-CZ" dirty="0" err="1" smtClean="0"/>
              <a:t>yhyt</a:t>
            </a:r>
            <a:r>
              <a:rPr lang="cs-CZ" dirty="0" smtClean="0"/>
              <a:t> </a:t>
            </a:r>
            <a:r>
              <a:rPr lang="cs-CZ" dirty="0" err="1" smtClean="0"/>
              <a:t>tavu</a:t>
            </a:r>
            <a:r>
              <a:rPr lang="cs-CZ" dirty="0" smtClean="0"/>
              <a:t> – krátká slabika</a:t>
            </a:r>
          </a:p>
          <a:p>
            <a:pPr marL="0" indent="0">
              <a:buNone/>
            </a:pPr>
            <a:r>
              <a:rPr lang="cs-CZ" dirty="0" err="1"/>
              <a:t>p</a:t>
            </a:r>
            <a:r>
              <a:rPr lang="cs-CZ" dirty="0" err="1" smtClean="0"/>
              <a:t>itkä</a:t>
            </a:r>
            <a:r>
              <a:rPr lang="cs-CZ" dirty="0" smtClean="0"/>
              <a:t> </a:t>
            </a:r>
            <a:r>
              <a:rPr lang="cs-CZ" dirty="0" err="1" smtClean="0"/>
              <a:t>tavu</a:t>
            </a:r>
            <a:r>
              <a:rPr lang="cs-CZ" dirty="0" smtClean="0"/>
              <a:t> – dlouhá slabika</a:t>
            </a:r>
          </a:p>
          <a:p>
            <a:pPr marL="0" indent="0">
              <a:buNone/>
            </a:pPr>
            <a:r>
              <a:rPr lang="cs-CZ" dirty="0" err="1"/>
              <a:t>t</a:t>
            </a:r>
            <a:r>
              <a:rPr lang="cs-CZ" dirty="0" err="1" smtClean="0"/>
              <a:t>avunraja</a:t>
            </a:r>
            <a:r>
              <a:rPr lang="cs-CZ" dirty="0" smtClean="0"/>
              <a:t> – hranice slabiky</a:t>
            </a:r>
          </a:p>
          <a:p>
            <a:pPr marL="0" indent="0">
              <a:buNone/>
            </a:pPr>
            <a:r>
              <a:rPr lang="cs-CZ" dirty="0" err="1"/>
              <a:t>j</a:t>
            </a:r>
            <a:r>
              <a:rPr lang="cs-CZ" dirty="0" err="1" smtClean="0"/>
              <a:t>äännöslopuke</a:t>
            </a:r>
            <a:r>
              <a:rPr lang="cs-CZ" dirty="0" smtClean="0"/>
              <a:t> – ráz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933950" y="1124744"/>
            <a:ext cx="3749040" cy="4895056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15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b="1" dirty="0" smtClean="0"/>
              <a:t>TAVU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352928" cy="5328592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kielen </a:t>
            </a:r>
            <a:r>
              <a:rPr lang="fi-FI" b="1" dirty="0"/>
              <a:t>rytmiyksikkö</a:t>
            </a:r>
            <a:r>
              <a:rPr lang="fi-FI" dirty="0"/>
              <a:t>, joka koostuu yhdestä tai useammasta </a:t>
            </a:r>
            <a:r>
              <a:rPr lang="fi-FI" dirty="0" smtClean="0"/>
              <a:t>foneemista </a:t>
            </a:r>
            <a:endParaRPr lang="cs-CZ" dirty="0"/>
          </a:p>
          <a:p>
            <a:r>
              <a:rPr lang="cs-CZ" dirty="0"/>
              <a:t>s</a:t>
            </a:r>
            <a:r>
              <a:rPr lang="fi-FI" dirty="0" smtClean="0"/>
              <a:t>anavartalot </a:t>
            </a:r>
            <a:r>
              <a:rPr lang="fi-FI" dirty="0"/>
              <a:t>ja sananmuodot </a:t>
            </a:r>
            <a:r>
              <a:rPr lang="fi-FI" dirty="0" smtClean="0"/>
              <a:t>koostuvat </a:t>
            </a:r>
            <a:r>
              <a:rPr lang="fi-FI" dirty="0"/>
              <a:t>yhdestä tai useammasta </a:t>
            </a:r>
            <a:r>
              <a:rPr lang="fi-FI" dirty="0" smtClean="0"/>
              <a:t>tavusta</a:t>
            </a:r>
            <a:endParaRPr lang="fi-FI" dirty="0"/>
          </a:p>
          <a:p>
            <a:pPr lvl="0"/>
            <a:r>
              <a:rPr lang="cs-CZ" dirty="0" err="1" smtClean="0"/>
              <a:t>suomessa</a:t>
            </a:r>
            <a:r>
              <a:rPr lang="cs-CZ" dirty="0" smtClean="0"/>
              <a:t> </a:t>
            </a:r>
            <a:r>
              <a:rPr lang="cs-CZ" dirty="0"/>
              <a:t>8 </a:t>
            </a:r>
            <a:r>
              <a:rPr lang="cs-CZ" dirty="0" err="1"/>
              <a:t>vokaalia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13 </a:t>
            </a:r>
            <a:r>
              <a:rPr lang="cs-CZ" dirty="0" err="1"/>
              <a:t>konsonanttia</a:t>
            </a:r>
            <a:r>
              <a:rPr lang="cs-CZ" dirty="0"/>
              <a:t> </a:t>
            </a:r>
          </a:p>
          <a:p>
            <a:pPr lvl="0"/>
            <a:r>
              <a:rPr lang="cs-CZ" dirty="0" err="1" smtClean="0"/>
              <a:t>teoreettisesti</a:t>
            </a:r>
            <a:r>
              <a:rPr lang="cs-CZ" dirty="0" smtClean="0"/>
              <a:t> </a:t>
            </a:r>
            <a:r>
              <a:rPr lang="cs-CZ" dirty="0"/>
              <a:t>33 000 </a:t>
            </a:r>
            <a:r>
              <a:rPr lang="cs-CZ" dirty="0" err="1"/>
              <a:t>erilaista</a:t>
            </a:r>
            <a:r>
              <a:rPr lang="cs-CZ" dirty="0"/>
              <a:t> </a:t>
            </a:r>
            <a:r>
              <a:rPr lang="cs-CZ" dirty="0" err="1"/>
              <a:t>tavua</a:t>
            </a:r>
            <a:r>
              <a:rPr lang="cs-CZ" dirty="0"/>
              <a:t>, </a:t>
            </a:r>
            <a:r>
              <a:rPr lang="cs-CZ" dirty="0" err="1"/>
              <a:t>mutta</a:t>
            </a:r>
            <a:r>
              <a:rPr lang="cs-CZ" dirty="0"/>
              <a:t> </a:t>
            </a:r>
            <a:r>
              <a:rPr lang="cs-CZ" b="1" dirty="0" err="1"/>
              <a:t>käytännössä</a:t>
            </a:r>
            <a:r>
              <a:rPr lang="cs-CZ" dirty="0"/>
              <a:t> </a:t>
            </a:r>
            <a:r>
              <a:rPr lang="cs-CZ" dirty="0" err="1"/>
              <a:t>vain</a:t>
            </a:r>
            <a:r>
              <a:rPr lang="cs-CZ" dirty="0"/>
              <a:t> 3 000!</a:t>
            </a:r>
          </a:p>
          <a:p>
            <a:pPr lvl="0"/>
            <a:r>
              <a:rPr lang="cs-CZ" dirty="0" err="1" smtClean="0"/>
              <a:t>perustavutyyppejä</a:t>
            </a:r>
            <a:r>
              <a:rPr lang="cs-CZ" dirty="0" smtClean="0"/>
              <a:t> </a:t>
            </a:r>
            <a:r>
              <a:rPr lang="cs-CZ" dirty="0"/>
              <a:t>on </a:t>
            </a:r>
            <a:r>
              <a:rPr lang="cs-CZ" dirty="0" smtClean="0"/>
              <a:t>10</a:t>
            </a:r>
          </a:p>
          <a:p>
            <a:pPr lvl="0"/>
            <a:r>
              <a:rPr lang="cs-CZ" dirty="0" err="1"/>
              <a:t>tavun</a:t>
            </a:r>
            <a:r>
              <a:rPr lang="cs-CZ" dirty="0"/>
              <a:t> </a:t>
            </a:r>
            <a:r>
              <a:rPr lang="cs-CZ" dirty="0" err="1" smtClean="0"/>
              <a:t>pakollisena</a:t>
            </a:r>
            <a:r>
              <a:rPr lang="cs-CZ" dirty="0" smtClean="0"/>
              <a:t> </a:t>
            </a:r>
            <a:r>
              <a:rPr lang="cs-CZ" dirty="0" err="1" smtClean="0"/>
              <a:t>osana</a:t>
            </a:r>
            <a:r>
              <a:rPr lang="cs-CZ" dirty="0" smtClean="0"/>
              <a:t> on </a:t>
            </a:r>
            <a:r>
              <a:rPr lang="cs-CZ" b="1" dirty="0" err="1"/>
              <a:t>vokaali</a:t>
            </a:r>
            <a:r>
              <a:rPr lang="cs-CZ" dirty="0"/>
              <a:t> – </a:t>
            </a:r>
            <a:r>
              <a:rPr lang="cs-CZ" dirty="0" err="1"/>
              <a:t>lyhyt</a:t>
            </a:r>
            <a:r>
              <a:rPr lang="cs-CZ" dirty="0"/>
              <a:t>, </a:t>
            </a:r>
            <a:r>
              <a:rPr lang="cs-CZ" dirty="0" err="1"/>
              <a:t>pitkä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/>
              <a:t>diftongi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+ </a:t>
            </a:r>
            <a:r>
              <a:rPr lang="cs-CZ" b="1" dirty="0" err="1"/>
              <a:t>konsonantti</a:t>
            </a:r>
            <a:r>
              <a:rPr lang="cs-CZ" dirty="0"/>
              <a:t>(-</a:t>
            </a:r>
            <a:r>
              <a:rPr lang="cs-CZ" dirty="0" err="1"/>
              <a:t>eja</a:t>
            </a:r>
            <a:r>
              <a:rPr lang="cs-CZ" dirty="0"/>
              <a:t>) </a:t>
            </a:r>
            <a:r>
              <a:rPr lang="cs-CZ" dirty="0" err="1"/>
              <a:t>ennen</a:t>
            </a:r>
            <a:r>
              <a:rPr lang="cs-CZ" dirty="0"/>
              <a:t> </a:t>
            </a:r>
            <a:r>
              <a:rPr lang="cs-CZ" dirty="0" err="1"/>
              <a:t>vokaalia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sen </a:t>
            </a:r>
            <a:r>
              <a:rPr lang="cs-CZ" dirty="0" err="1"/>
              <a:t>jälkeen</a:t>
            </a:r>
            <a:endParaRPr lang="cs-CZ" dirty="0"/>
          </a:p>
          <a:p>
            <a:pPr lvl="0"/>
            <a:r>
              <a:rPr lang="cs-CZ" dirty="0" err="1"/>
              <a:t>konsonanttiyhtymiä</a:t>
            </a:r>
            <a:r>
              <a:rPr lang="cs-CZ" dirty="0"/>
              <a:t> </a:t>
            </a:r>
            <a:r>
              <a:rPr lang="cs-CZ" dirty="0" err="1"/>
              <a:t>yleensä</a:t>
            </a:r>
            <a:r>
              <a:rPr lang="cs-CZ" dirty="0"/>
              <a:t> </a:t>
            </a:r>
            <a:r>
              <a:rPr lang="cs-CZ" dirty="0" err="1"/>
              <a:t>vain</a:t>
            </a:r>
            <a:r>
              <a:rPr lang="cs-CZ" dirty="0"/>
              <a:t> </a:t>
            </a:r>
            <a:r>
              <a:rPr lang="cs-CZ" dirty="0" err="1"/>
              <a:t>ensi</a:t>
            </a:r>
            <a:r>
              <a:rPr lang="cs-CZ" dirty="0"/>
              <a:t> </a:t>
            </a:r>
            <a:r>
              <a:rPr lang="cs-CZ" dirty="0" err="1"/>
              <a:t>tavun</a:t>
            </a:r>
            <a:r>
              <a:rPr lang="cs-CZ" dirty="0"/>
              <a:t> </a:t>
            </a:r>
            <a:r>
              <a:rPr lang="cs-CZ" dirty="0" err="1"/>
              <a:t>lopussa</a:t>
            </a:r>
            <a:r>
              <a:rPr lang="cs-CZ" dirty="0"/>
              <a:t>, </a:t>
            </a:r>
            <a:r>
              <a:rPr lang="cs-CZ" dirty="0" err="1"/>
              <a:t>yhtymän</a:t>
            </a:r>
            <a:r>
              <a:rPr lang="cs-CZ" dirty="0"/>
              <a:t> </a:t>
            </a:r>
            <a:r>
              <a:rPr lang="cs-CZ" dirty="0" err="1"/>
              <a:t>jälkeinen</a:t>
            </a:r>
            <a:r>
              <a:rPr lang="cs-CZ" dirty="0"/>
              <a:t> </a:t>
            </a:r>
            <a:r>
              <a:rPr lang="cs-CZ" dirty="0" err="1"/>
              <a:t>tavu</a:t>
            </a:r>
            <a:r>
              <a:rPr lang="cs-CZ" dirty="0"/>
              <a:t> </a:t>
            </a:r>
            <a:r>
              <a:rPr lang="cs-CZ" dirty="0" err="1"/>
              <a:t>alkaa</a:t>
            </a:r>
            <a:r>
              <a:rPr lang="cs-CZ" dirty="0"/>
              <a:t> </a:t>
            </a:r>
            <a:r>
              <a:rPr lang="cs-CZ" dirty="0" err="1"/>
              <a:t>usein</a:t>
            </a:r>
            <a:r>
              <a:rPr lang="cs-CZ" dirty="0"/>
              <a:t> </a:t>
            </a:r>
            <a:r>
              <a:rPr lang="cs-CZ" dirty="0" err="1"/>
              <a:t>samalla</a:t>
            </a:r>
            <a:r>
              <a:rPr lang="cs-CZ" dirty="0"/>
              <a:t> </a:t>
            </a:r>
            <a:r>
              <a:rPr lang="cs-CZ" dirty="0" err="1"/>
              <a:t>konsonantilla</a:t>
            </a:r>
            <a:r>
              <a:rPr lang="cs-CZ" dirty="0"/>
              <a:t>, </a:t>
            </a:r>
            <a:r>
              <a:rPr lang="cs-CZ" dirty="0" err="1"/>
              <a:t>johon</a:t>
            </a:r>
            <a:r>
              <a:rPr lang="cs-CZ" dirty="0"/>
              <a:t> on </a:t>
            </a:r>
            <a:r>
              <a:rPr lang="cs-CZ" dirty="0" err="1"/>
              <a:t>edellinen</a:t>
            </a:r>
            <a:r>
              <a:rPr lang="cs-CZ" dirty="0"/>
              <a:t> </a:t>
            </a:r>
            <a:r>
              <a:rPr lang="cs-CZ" dirty="0" err="1"/>
              <a:t>päättynyt</a:t>
            </a:r>
            <a:r>
              <a:rPr lang="cs-CZ" dirty="0"/>
              <a:t> – </a:t>
            </a:r>
            <a:r>
              <a:rPr lang="cs-CZ" dirty="0" err="1"/>
              <a:t>syntyy</a:t>
            </a:r>
            <a:r>
              <a:rPr lang="cs-CZ" dirty="0"/>
              <a:t> </a:t>
            </a:r>
            <a:r>
              <a:rPr lang="cs-CZ" dirty="0" err="1"/>
              <a:t>geminaatta</a:t>
            </a:r>
            <a:r>
              <a:rPr lang="cs-CZ" dirty="0"/>
              <a:t> (</a:t>
            </a:r>
            <a:r>
              <a:rPr lang="cs-CZ" i="1" dirty="0" err="1"/>
              <a:t>nilk-ka</a:t>
            </a:r>
            <a:r>
              <a:rPr lang="cs-CZ" dirty="0"/>
              <a:t>, </a:t>
            </a:r>
            <a:r>
              <a:rPr lang="cs-CZ" i="1" dirty="0" err="1"/>
              <a:t>kans-sa</a:t>
            </a:r>
            <a:r>
              <a:rPr lang="cs-CZ" dirty="0"/>
              <a:t>, </a:t>
            </a:r>
            <a:r>
              <a:rPr lang="cs-CZ" i="1" dirty="0" err="1"/>
              <a:t>pank-ki</a:t>
            </a:r>
            <a:r>
              <a:rPr lang="cs-CZ" dirty="0"/>
              <a:t>), </a:t>
            </a:r>
            <a:r>
              <a:rPr lang="cs-CZ" dirty="0" err="1"/>
              <a:t>mutta</a:t>
            </a:r>
            <a:r>
              <a:rPr lang="cs-CZ" dirty="0"/>
              <a:t> 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aina</a:t>
            </a:r>
            <a:r>
              <a:rPr lang="cs-CZ" dirty="0"/>
              <a:t> (</a:t>
            </a:r>
            <a:r>
              <a:rPr lang="cs-CZ" i="1" dirty="0" err="1"/>
              <a:t>pals</a:t>
            </a:r>
            <a:r>
              <a:rPr lang="cs-CZ" i="1" dirty="0"/>
              <a:t>-ta</a:t>
            </a:r>
            <a:r>
              <a:rPr lang="cs-CZ" dirty="0"/>
              <a:t>, </a:t>
            </a:r>
            <a:r>
              <a:rPr lang="cs-CZ" i="1" dirty="0" err="1"/>
              <a:t>myrs-ky</a:t>
            </a:r>
            <a:r>
              <a:rPr lang="cs-CZ" dirty="0"/>
              <a:t>) </a:t>
            </a:r>
          </a:p>
          <a:p>
            <a:pPr lvl="0"/>
            <a:r>
              <a:rPr lang="cs-CZ" b="1" dirty="0" err="1"/>
              <a:t>harvoin</a:t>
            </a:r>
            <a:r>
              <a:rPr lang="cs-CZ" dirty="0"/>
              <a:t>: </a:t>
            </a:r>
            <a:r>
              <a:rPr lang="cs-CZ" dirty="0" err="1"/>
              <a:t>tavunalkuinen</a:t>
            </a:r>
            <a:r>
              <a:rPr lang="cs-CZ" dirty="0"/>
              <a:t> KK-</a:t>
            </a:r>
            <a:r>
              <a:rPr lang="cs-CZ" dirty="0" err="1"/>
              <a:t>jono</a:t>
            </a:r>
            <a:r>
              <a:rPr lang="cs-CZ" dirty="0"/>
              <a:t> (</a:t>
            </a:r>
            <a:r>
              <a:rPr lang="cs-CZ" i="1" dirty="0" err="1"/>
              <a:t>prin-sessa</a:t>
            </a:r>
            <a:r>
              <a:rPr lang="cs-CZ" dirty="0"/>
              <a:t>, </a:t>
            </a:r>
            <a:r>
              <a:rPr lang="cs-CZ" i="1" dirty="0" err="1" smtClean="0"/>
              <a:t>kloo-nata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634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PERUSTAVUTYYPIT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59060585"/>
              </p:ext>
            </p:extLst>
          </p:nvPr>
        </p:nvGraphicFramePr>
        <p:xfrm>
          <a:off x="1115616" y="1556790"/>
          <a:ext cx="6552728" cy="47525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56163"/>
                <a:gridCol w="5096565"/>
              </a:tblGrid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KV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+mn-lt"/>
                          <a:ea typeface="Times New Roman"/>
                        </a:rPr>
                        <a:t>ka-la, su-ku, ma-ta-la</a:t>
                      </a:r>
                      <a:endParaRPr lang="cs-CZ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KVK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kas-tet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-ta, </a:t>
                      </a: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ras-tas, mul-lat</a:t>
                      </a:r>
                      <a:endParaRPr lang="cs-CZ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KVV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maa</a:t>
                      </a: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kaa-taa</a:t>
                      </a: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tuu-lee</a:t>
                      </a:r>
                      <a:endParaRPr lang="cs-CZ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KVVK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kaar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-re, </a:t>
                      </a: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liit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VK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us</a:t>
                      </a:r>
                      <a:r>
                        <a:rPr lang="cs-CZ" sz="2400" dirty="0" err="1">
                          <a:effectLst/>
                          <a:latin typeface="+mn-lt"/>
                          <a:ea typeface="Times New Roman"/>
                        </a:rPr>
                        <a:t>-ko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ok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400" dirty="0" err="1">
                          <a:effectLst/>
                          <a:latin typeface="+mn-lt"/>
                          <a:ea typeface="Times New Roman"/>
                        </a:rPr>
                        <a:t>sa</a:t>
                      </a:r>
                      <a:endParaRPr lang="cs-CZ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400" dirty="0" err="1">
                          <a:effectLst/>
                          <a:latin typeface="+mn-lt"/>
                          <a:ea typeface="Times New Roman"/>
                        </a:rPr>
                        <a:t>lo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400" dirty="0" err="1">
                          <a:effectLst/>
                          <a:latin typeface="+mn-lt"/>
                          <a:ea typeface="Times New Roman"/>
                        </a:rPr>
                        <a:t>sa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+mn-lt"/>
                          <a:ea typeface="Times New Roman"/>
                        </a:rPr>
                        <a:t>yk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-si-</a:t>
                      </a: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ö</a:t>
                      </a:r>
                      <a:endParaRPr lang="cs-CZ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VV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aa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-mu, </a:t>
                      </a: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uu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-si, </a:t>
                      </a: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ai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KVKK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vers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-tas, </a:t>
                      </a: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kilt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VVK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+mn-lt"/>
                          <a:ea typeface="Times New Roman"/>
                        </a:rPr>
                        <a:t>ais</a:t>
                      </a:r>
                      <a:r>
                        <a:rPr lang="cs-CZ" sz="2400" dirty="0">
                          <a:effectLst/>
                          <a:latin typeface="+mn-lt"/>
                          <a:ea typeface="Times New Roman"/>
                        </a:rPr>
                        <a:t>-ti, as-ti-</a:t>
                      </a: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aan</a:t>
                      </a:r>
                      <a:endParaRPr lang="cs-CZ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+mn-lt"/>
                          <a:ea typeface="Times New Roman"/>
                        </a:rPr>
                        <a:t>VKK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effectLst/>
                          <a:latin typeface="+mn-lt"/>
                          <a:ea typeface="Times New Roman"/>
                        </a:rPr>
                        <a:t>urk</a:t>
                      </a:r>
                      <a:r>
                        <a:rPr lang="cs-CZ" sz="2400" dirty="0" err="1">
                          <a:effectLst/>
                          <a:latin typeface="+mn-lt"/>
                          <a:ea typeface="Times New Roman"/>
                        </a:rPr>
                        <a:t>-kia</a:t>
                      </a:r>
                      <a:endParaRPr lang="cs-CZ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56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cs-CZ" b="1" dirty="0" smtClean="0"/>
              <a:t>TAVUTYYPPIEN YLEISYYS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5221560"/>
          </a:xfrm>
        </p:spPr>
        <p:txBody>
          <a:bodyPr/>
          <a:lstStyle/>
          <a:p>
            <a:r>
              <a:rPr lang="cs-CZ" dirty="0"/>
              <a:t>y</a:t>
            </a:r>
            <a:r>
              <a:rPr lang="fi-FI" dirty="0" smtClean="0"/>
              <a:t>leisimmät tavutyypit</a:t>
            </a:r>
            <a:r>
              <a:rPr lang="cs-CZ" dirty="0" smtClean="0"/>
              <a:t> </a:t>
            </a:r>
            <a:r>
              <a:rPr lang="fi-FI" dirty="0" smtClean="0"/>
              <a:t>ovat</a:t>
            </a:r>
            <a:r>
              <a:rPr lang="fi-FI" dirty="0"/>
              <a:t> </a:t>
            </a:r>
            <a:r>
              <a:rPr lang="fi-FI" i="1" dirty="0"/>
              <a:t>CV</a:t>
            </a:r>
            <a:r>
              <a:rPr lang="fi-FI" dirty="0"/>
              <a:t>, </a:t>
            </a:r>
            <a:r>
              <a:rPr lang="fi-FI" i="1" dirty="0"/>
              <a:t>CVC</a:t>
            </a:r>
            <a:r>
              <a:rPr lang="fi-FI" dirty="0"/>
              <a:t>, </a:t>
            </a:r>
            <a:r>
              <a:rPr lang="fi-FI" i="1" dirty="0"/>
              <a:t>CVV</a:t>
            </a:r>
            <a:r>
              <a:rPr lang="fi-FI" dirty="0"/>
              <a:t> ja </a:t>
            </a:r>
            <a:r>
              <a:rPr lang="fi-FI" i="1" dirty="0"/>
              <a:t>CVVC</a:t>
            </a:r>
            <a:r>
              <a:rPr lang="fi-FI" dirty="0"/>
              <a:t>. </a:t>
            </a:r>
            <a:endParaRPr lang="cs-CZ" dirty="0" smtClean="0"/>
          </a:p>
          <a:p>
            <a:r>
              <a:rPr lang="cs-CZ" dirty="0"/>
              <a:t>y</a:t>
            </a:r>
            <a:r>
              <a:rPr lang="fi-FI" dirty="0" smtClean="0"/>
              <a:t>leisin </a:t>
            </a:r>
            <a:r>
              <a:rPr lang="fi-FI" dirty="0"/>
              <a:t>tavu </a:t>
            </a:r>
            <a:r>
              <a:rPr lang="fi-FI" i="1" dirty="0"/>
              <a:t>CV</a:t>
            </a:r>
            <a:r>
              <a:rPr lang="fi-FI" dirty="0"/>
              <a:t> voi koostua lähes mistä hyvänsä </a:t>
            </a:r>
            <a:r>
              <a:rPr lang="fi-FI" dirty="0" smtClean="0"/>
              <a:t>konsonantista </a:t>
            </a:r>
            <a:r>
              <a:rPr lang="fi-FI" dirty="0"/>
              <a:t>ja </a:t>
            </a:r>
            <a:r>
              <a:rPr lang="fi-FI" dirty="0" smtClean="0"/>
              <a:t>vokaalista</a:t>
            </a:r>
            <a:endParaRPr lang="cs-CZ" dirty="0" smtClean="0"/>
          </a:p>
          <a:p>
            <a:r>
              <a:rPr lang="cs-CZ" dirty="0"/>
              <a:t>t</a:t>
            </a:r>
            <a:r>
              <a:rPr lang="fi-FI" dirty="0" smtClean="0"/>
              <a:t>eksti </a:t>
            </a:r>
            <a:r>
              <a:rPr lang="fi-FI" dirty="0"/>
              <a:t>1 on </a:t>
            </a:r>
            <a:r>
              <a:rPr lang="fi-FI" dirty="0" smtClean="0"/>
              <a:t>kansansatuja</a:t>
            </a:r>
            <a:r>
              <a:rPr lang="cs-CZ" dirty="0" smtClean="0"/>
              <a:t>, </a:t>
            </a:r>
            <a:r>
              <a:rPr lang="fi-FI" dirty="0" smtClean="0"/>
              <a:t>teksti </a:t>
            </a:r>
            <a:r>
              <a:rPr lang="fi-FI" dirty="0"/>
              <a:t>2 radiohartaus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10227"/>
              </p:ext>
            </p:extLst>
          </p:nvPr>
        </p:nvGraphicFramePr>
        <p:xfrm>
          <a:off x="1259631" y="3356994"/>
          <a:ext cx="6840760" cy="3384368"/>
        </p:xfrm>
        <a:graphic>
          <a:graphicData uri="http://schemas.openxmlformats.org/drawingml/2006/table">
            <a:tbl>
              <a:tblPr/>
              <a:tblGrid>
                <a:gridCol w="1368152"/>
                <a:gridCol w="1368152"/>
                <a:gridCol w="1368152"/>
                <a:gridCol w="1368152"/>
                <a:gridCol w="1368152"/>
              </a:tblGrid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cap="small" dirty="0" err="1">
                          <a:effectLst/>
                        </a:rPr>
                        <a:t>Tyyppi</a:t>
                      </a:r>
                      <a:endParaRPr lang="cs-CZ" sz="1200" b="1" dirty="0">
                        <a:effectLst/>
                      </a:endParaRP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b="1" cap="small" dirty="0" err="1">
                          <a:effectLst/>
                        </a:rPr>
                        <a:t>Teksti</a:t>
                      </a:r>
                      <a:r>
                        <a:rPr lang="cs-CZ" sz="1200" b="1" cap="small" dirty="0">
                          <a:effectLst/>
                        </a:rPr>
                        <a:t> 1</a:t>
                      </a:r>
                      <a:endParaRPr lang="cs-CZ" sz="1200" b="1" dirty="0">
                        <a:effectLst/>
                      </a:endParaRP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b="1" cap="small" dirty="0" err="1">
                          <a:effectLst/>
                        </a:rPr>
                        <a:t>Teksti</a:t>
                      </a:r>
                      <a:r>
                        <a:rPr lang="cs-CZ" sz="1200" b="1" cap="small" dirty="0">
                          <a:effectLst/>
                        </a:rPr>
                        <a:t> 2</a:t>
                      </a:r>
                      <a:endParaRPr lang="cs-CZ" sz="1200" b="1" dirty="0">
                        <a:effectLst/>
                      </a:endParaRP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CV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40,4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effectLst/>
                        </a:rPr>
                        <a:t>(32,4)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36,8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(24,5)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CVC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27,5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(24,8)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28,1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(18,9)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CVV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12,7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(16,0)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10,3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(16,0)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CVVC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9,6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(9,9)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7,5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(5,7)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VC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3,9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(7,1)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9,8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(18,9)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V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3,9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(5,9)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4,2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(7,2)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VV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1,2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(2,2)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1,9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(5,3)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VVC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0,7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(0,3)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0,5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(0,6)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CVCC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0,6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(1,0)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0,4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(1,9)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VCC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effectLst/>
                        </a:rPr>
                        <a:t>0,05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effectLst/>
                        </a:rPr>
                        <a:t>(0,1)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0,0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(0,0)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CCVC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–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effectLst/>
                        </a:rPr>
                        <a:t>–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effectLst/>
                        </a:rPr>
                        <a:t>0,3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effectLst/>
                        </a:rPr>
                        <a:t>(0,6)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60336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>
                          <a:effectLst/>
                        </a:rPr>
                        <a:t>CCVV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–</a:t>
                      </a:r>
                    </a:p>
                  </a:txBody>
                  <a:tcPr marL="20934" marR="20934" marT="25121" marB="25121">
                    <a:lnL>
                      <a:noFill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–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>
                          <a:effectLst/>
                        </a:rPr>
                        <a:t>0,1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effectLst/>
                        </a:rPr>
                        <a:t>(0,3)</a:t>
                      </a:r>
                    </a:p>
                  </a:txBody>
                  <a:tcPr marL="20934" marR="20934" marT="25121" marB="25121">
                    <a:lnL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1B1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1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AVO- JA UMPITAVU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AVOTAVU</a:t>
            </a:r>
            <a:r>
              <a:rPr lang="cs-CZ" dirty="0"/>
              <a:t> – </a:t>
            </a:r>
            <a:r>
              <a:rPr lang="cs-CZ" dirty="0" err="1"/>
              <a:t>jokainen</a:t>
            </a:r>
            <a:r>
              <a:rPr lang="cs-CZ" dirty="0"/>
              <a:t> </a:t>
            </a:r>
            <a:r>
              <a:rPr lang="cs-CZ" dirty="0" err="1"/>
              <a:t>vokaaliin</a:t>
            </a:r>
            <a:r>
              <a:rPr lang="cs-CZ" dirty="0"/>
              <a:t> </a:t>
            </a:r>
            <a:r>
              <a:rPr lang="cs-CZ" dirty="0" err="1"/>
              <a:t>päättyvä</a:t>
            </a:r>
            <a:r>
              <a:rPr lang="cs-CZ" dirty="0"/>
              <a:t> </a:t>
            </a:r>
            <a:r>
              <a:rPr lang="cs-CZ" dirty="0" err="1" smtClean="0"/>
              <a:t>tavu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b="1" i="1" dirty="0" smtClean="0"/>
              <a:t>a-</a:t>
            </a:r>
            <a:r>
              <a:rPr lang="cs-CZ" b="1" i="1" dirty="0" err="1" smtClean="0"/>
              <a:t>su</a:t>
            </a:r>
            <a:r>
              <a:rPr lang="cs-CZ" b="1" i="1" dirty="0" smtClean="0"/>
              <a:t>, </a:t>
            </a:r>
            <a:r>
              <a:rPr lang="cs-CZ" b="1" i="1" dirty="0" err="1" smtClean="0"/>
              <a:t>myy-rä</a:t>
            </a:r>
            <a:r>
              <a:rPr lang="cs-CZ" b="1" i="1" dirty="0"/>
              <a:t>,</a:t>
            </a:r>
            <a:r>
              <a:rPr lang="cs-CZ" b="1" i="1" dirty="0" smtClean="0"/>
              <a:t> </a:t>
            </a:r>
            <a:r>
              <a:rPr lang="cs-CZ" b="1" i="1" dirty="0" err="1" smtClean="0"/>
              <a:t>säi-li</a:t>
            </a:r>
            <a:r>
              <a:rPr lang="cs-CZ" b="1" i="1" dirty="0" smtClean="0"/>
              <a:t>-ö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b="1" dirty="0"/>
              <a:t>UMPITAVU</a:t>
            </a:r>
            <a:r>
              <a:rPr lang="cs-CZ" dirty="0"/>
              <a:t> – </a:t>
            </a:r>
            <a:r>
              <a:rPr lang="cs-CZ" dirty="0" err="1"/>
              <a:t>konsonanttiin</a:t>
            </a:r>
            <a:r>
              <a:rPr lang="cs-CZ" dirty="0"/>
              <a:t> </a:t>
            </a:r>
            <a:r>
              <a:rPr lang="cs-CZ" dirty="0" err="1"/>
              <a:t>päättyvä</a:t>
            </a:r>
            <a:r>
              <a:rPr lang="cs-CZ" dirty="0"/>
              <a:t> </a:t>
            </a:r>
            <a:r>
              <a:rPr lang="cs-CZ" dirty="0" err="1"/>
              <a:t>tavu</a:t>
            </a:r>
            <a:r>
              <a:rPr lang="cs-CZ" dirty="0"/>
              <a:t> (</a:t>
            </a:r>
            <a:r>
              <a:rPr lang="cs-CZ" dirty="0" err="1"/>
              <a:t>myös</a:t>
            </a:r>
            <a:r>
              <a:rPr lang="cs-CZ" dirty="0"/>
              <a:t> </a:t>
            </a:r>
            <a:r>
              <a:rPr lang="cs-CZ" dirty="0" err="1"/>
              <a:t>esim</a:t>
            </a:r>
            <a:r>
              <a:rPr lang="cs-CZ" dirty="0"/>
              <a:t>. </a:t>
            </a:r>
            <a:r>
              <a:rPr lang="cs-CZ" i="1" dirty="0" err="1"/>
              <a:t>kaste</a:t>
            </a:r>
            <a:r>
              <a:rPr lang="cs-CZ" dirty="0"/>
              <a:t>* = </a:t>
            </a:r>
            <a:r>
              <a:rPr lang="cs-CZ" dirty="0" err="1"/>
              <a:t>jäännöslopuke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b="1" i="1" dirty="0" err="1" smtClean="0"/>
              <a:t>ap</a:t>
            </a:r>
            <a:r>
              <a:rPr lang="cs-CZ" i="1" dirty="0" err="1"/>
              <a:t>-</a:t>
            </a:r>
            <a:r>
              <a:rPr lang="cs-CZ" i="1" dirty="0" err="1" smtClean="0"/>
              <a:t>pi</a:t>
            </a:r>
            <a:r>
              <a:rPr lang="cs-CZ" i="1" dirty="0" smtClean="0"/>
              <a:t>,</a:t>
            </a:r>
            <a:r>
              <a:rPr lang="cs-CZ" i="1" dirty="0"/>
              <a:t> </a:t>
            </a:r>
            <a:r>
              <a:rPr lang="cs-CZ" b="1" i="1" dirty="0" err="1" smtClean="0"/>
              <a:t>käs</a:t>
            </a:r>
            <a:r>
              <a:rPr lang="cs-CZ" b="1" i="1" dirty="0" smtClean="0"/>
              <a:t>-kyt,</a:t>
            </a:r>
            <a:r>
              <a:rPr lang="cs-CZ" i="1" dirty="0"/>
              <a:t> </a:t>
            </a:r>
            <a:r>
              <a:rPr lang="cs-CZ" b="1" i="1" dirty="0" smtClean="0"/>
              <a:t>alt-</a:t>
            </a:r>
            <a:r>
              <a:rPr lang="cs-CZ" i="1" dirty="0" smtClean="0"/>
              <a:t>ta-</a:t>
            </a:r>
            <a:r>
              <a:rPr lang="cs-CZ" i="1" dirty="0" err="1" smtClean="0"/>
              <a:t>ri</a:t>
            </a:r>
            <a:r>
              <a:rPr lang="cs-CZ" i="1" dirty="0" smtClean="0"/>
              <a:t>,</a:t>
            </a:r>
            <a:r>
              <a:rPr lang="cs-CZ" i="1" dirty="0"/>
              <a:t>  </a:t>
            </a:r>
            <a:r>
              <a:rPr lang="cs-CZ" b="1" i="1" dirty="0" err="1" smtClean="0"/>
              <a:t>peit-tees</a:t>
            </a:r>
            <a:r>
              <a:rPr lang="cs-CZ" i="1" dirty="0" err="1"/>
              <a:t>-</a:t>
            </a:r>
            <a:r>
              <a:rPr lang="cs-CZ" i="1" dirty="0" err="1" smtClean="0"/>
              <a:t>sä</a:t>
            </a:r>
            <a:endParaRPr lang="cs-CZ" i="1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734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LYHYT JA PITKÄ TAVU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933528"/>
          </a:xfrm>
        </p:spPr>
        <p:txBody>
          <a:bodyPr/>
          <a:lstStyle/>
          <a:p>
            <a:r>
              <a:rPr lang="cs-CZ" dirty="0"/>
              <a:t>LYHYT TAVU – </a:t>
            </a:r>
            <a:r>
              <a:rPr lang="cs-CZ" dirty="0" err="1"/>
              <a:t>päättyy</a:t>
            </a:r>
            <a:r>
              <a:rPr lang="cs-CZ" dirty="0"/>
              <a:t> </a:t>
            </a:r>
            <a:r>
              <a:rPr lang="cs-CZ" dirty="0" err="1"/>
              <a:t>lyhyeen</a:t>
            </a:r>
            <a:r>
              <a:rPr lang="cs-CZ" dirty="0"/>
              <a:t> </a:t>
            </a:r>
            <a:r>
              <a:rPr lang="cs-CZ" dirty="0" err="1" smtClean="0"/>
              <a:t>vokaaliin</a:t>
            </a:r>
            <a:endParaRPr lang="cs-CZ" dirty="0" smtClean="0"/>
          </a:p>
          <a:p>
            <a:pPr marL="0" indent="0">
              <a:buNone/>
            </a:pPr>
            <a:r>
              <a:rPr lang="cs-CZ" b="1" i="1" dirty="0" smtClean="0"/>
              <a:t>	a-</a:t>
            </a:r>
            <a:r>
              <a:rPr lang="cs-CZ" b="1" i="1" dirty="0" err="1" smtClean="0"/>
              <a:t>su</a:t>
            </a:r>
            <a:r>
              <a:rPr lang="cs-CZ" b="1" i="1" dirty="0"/>
              <a:t>, </a:t>
            </a:r>
            <a:r>
              <a:rPr lang="cs-CZ" i="1" dirty="0" err="1"/>
              <a:t>myy</a:t>
            </a:r>
            <a:r>
              <a:rPr lang="cs-CZ" b="1" i="1" dirty="0" err="1"/>
              <a:t>-rä</a:t>
            </a:r>
            <a:r>
              <a:rPr lang="cs-CZ" b="1" i="1" dirty="0"/>
              <a:t>, </a:t>
            </a:r>
            <a:r>
              <a:rPr lang="cs-CZ" i="1" dirty="0" err="1"/>
              <a:t>säi</a:t>
            </a:r>
            <a:r>
              <a:rPr lang="cs-CZ" b="1" i="1" dirty="0" err="1"/>
              <a:t>-li</a:t>
            </a:r>
            <a:r>
              <a:rPr lang="cs-CZ" b="1" i="1" dirty="0"/>
              <a:t>-ö</a:t>
            </a:r>
            <a:endParaRPr lang="cs-CZ" dirty="0"/>
          </a:p>
          <a:p>
            <a:endParaRPr lang="cs-CZ" dirty="0"/>
          </a:p>
          <a:p>
            <a:r>
              <a:rPr lang="cs-CZ" dirty="0"/>
              <a:t>PITKÄ </a:t>
            </a:r>
            <a:r>
              <a:rPr lang="cs-CZ" dirty="0" err="1"/>
              <a:t>tavu</a:t>
            </a:r>
            <a:r>
              <a:rPr lang="cs-CZ" dirty="0"/>
              <a:t> – </a:t>
            </a:r>
            <a:r>
              <a:rPr lang="cs-CZ" dirty="0" err="1"/>
              <a:t>kaikki</a:t>
            </a:r>
            <a:r>
              <a:rPr lang="cs-CZ" dirty="0"/>
              <a:t> </a:t>
            </a:r>
            <a:r>
              <a:rPr lang="cs-CZ" dirty="0" err="1"/>
              <a:t>muut</a:t>
            </a:r>
            <a:r>
              <a:rPr lang="cs-CZ" dirty="0"/>
              <a:t> (</a:t>
            </a:r>
            <a:r>
              <a:rPr lang="cs-CZ" dirty="0" err="1"/>
              <a:t>myös</a:t>
            </a:r>
            <a:r>
              <a:rPr lang="cs-CZ" dirty="0"/>
              <a:t> </a:t>
            </a:r>
            <a:r>
              <a:rPr lang="cs-CZ" dirty="0" err="1"/>
              <a:t>jäännöslopukkeinen</a:t>
            </a:r>
            <a:r>
              <a:rPr lang="cs-CZ" dirty="0"/>
              <a:t> </a:t>
            </a:r>
            <a:r>
              <a:rPr lang="cs-CZ" dirty="0" err="1"/>
              <a:t>tavu</a:t>
            </a:r>
            <a:r>
              <a:rPr lang="cs-CZ" dirty="0"/>
              <a:t> – </a:t>
            </a:r>
            <a:r>
              <a:rPr lang="cs-CZ" dirty="0" err="1"/>
              <a:t>voi</a:t>
            </a:r>
            <a:r>
              <a:rPr lang="cs-CZ" dirty="0"/>
              <a:t>, </a:t>
            </a:r>
            <a:r>
              <a:rPr lang="cs-CZ" b="1" i="1" dirty="0"/>
              <a:t>kas-</a:t>
            </a:r>
            <a:r>
              <a:rPr lang="cs-CZ" b="1" i="1" dirty="0" err="1"/>
              <a:t>te</a:t>
            </a:r>
            <a:r>
              <a:rPr lang="cs-CZ" i="1" dirty="0"/>
              <a:t>*</a:t>
            </a:r>
            <a:r>
              <a:rPr lang="cs-CZ" dirty="0"/>
              <a:t>, </a:t>
            </a:r>
            <a:r>
              <a:rPr lang="cs-CZ" b="1" i="1" dirty="0" err="1"/>
              <a:t>an</a:t>
            </a:r>
            <a:r>
              <a:rPr lang="cs-CZ" b="1" i="1" dirty="0"/>
              <a:t>-na*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b="1" i="1" dirty="0" err="1" smtClean="0"/>
              <a:t>ap</a:t>
            </a:r>
            <a:r>
              <a:rPr lang="cs-CZ" i="1" dirty="0" err="1" smtClean="0"/>
              <a:t>-pi</a:t>
            </a:r>
            <a:r>
              <a:rPr lang="cs-CZ" i="1" dirty="0"/>
              <a:t>, </a:t>
            </a:r>
            <a:r>
              <a:rPr lang="cs-CZ" b="1" i="1" dirty="0" err="1"/>
              <a:t>käs</a:t>
            </a:r>
            <a:r>
              <a:rPr lang="cs-CZ" b="1" i="1" dirty="0"/>
              <a:t>-kyt,</a:t>
            </a:r>
            <a:r>
              <a:rPr lang="cs-CZ" i="1" dirty="0"/>
              <a:t> </a:t>
            </a:r>
            <a:r>
              <a:rPr lang="cs-CZ" b="1" i="1" dirty="0"/>
              <a:t>alt-</a:t>
            </a:r>
            <a:r>
              <a:rPr lang="cs-CZ" i="1" dirty="0"/>
              <a:t>ta-</a:t>
            </a:r>
            <a:r>
              <a:rPr lang="cs-CZ" i="1" dirty="0" err="1"/>
              <a:t>ri</a:t>
            </a:r>
            <a:r>
              <a:rPr lang="cs-CZ" i="1" dirty="0"/>
              <a:t>,  </a:t>
            </a:r>
            <a:r>
              <a:rPr lang="cs-CZ" b="1" i="1" dirty="0" err="1" smtClean="0"/>
              <a:t>peit-tees</a:t>
            </a:r>
            <a:r>
              <a:rPr lang="cs-CZ" i="1" dirty="0" err="1" smtClean="0"/>
              <a:t>-sä</a:t>
            </a:r>
            <a:r>
              <a:rPr lang="cs-CZ" i="1" dirty="0" smtClean="0"/>
              <a:t>, </a:t>
            </a:r>
            <a:r>
              <a:rPr lang="cs-CZ" b="1" i="1" dirty="0" err="1" smtClean="0"/>
              <a:t>huo</a:t>
            </a:r>
            <a:r>
              <a:rPr lang="cs-CZ" dirty="0" smtClean="0"/>
              <a:t>-no,</a:t>
            </a:r>
            <a:r>
              <a:rPr lang="cs-CZ" dirty="0"/>
              <a:t> </a:t>
            </a:r>
            <a:r>
              <a:rPr lang="cs-CZ" b="1" i="1" dirty="0" err="1" smtClean="0"/>
              <a:t>tie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20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TAVUTUKSEN SÄÄNNÖT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933528"/>
          </a:xfrm>
        </p:spPr>
        <p:txBody>
          <a:bodyPr>
            <a:normAutofit/>
          </a:bodyPr>
          <a:lstStyle/>
          <a:p>
            <a:pPr lvl="0"/>
            <a:r>
              <a:rPr lang="cs-CZ" dirty="0" err="1"/>
              <a:t>tavunraja</a:t>
            </a:r>
            <a:r>
              <a:rPr lang="cs-CZ" dirty="0"/>
              <a:t> on </a:t>
            </a:r>
            <a:r>
              <a:rPr lang="cs-CZ" dirty="0" err="1"/>
              <a:t>jokaisen</a:t>
            </a:r>
            <a:r>
              <a:rPr lang="cs-CZ" dirty="0"/>
              <a:t> KV-</a:t>
            </a:r>
            <a:r>
              <a:rPr lang="cs-CZ" dirty="0" err="1"/>
              <a:t>jonon</a:t>
            </a:r>
            <a:r>
              <a:rPr lang="cs-CZ" dirty="0"/>
              <a:t> </a:t>
            </a:r>
            <a:r>
              <a:rPr lang="cs-CZ" dirty="0" err="1"/>
              <a:t>edessä</a:t>
            </a:r>
            <a:r>
              <a:rPr lang="cs-CZ" dirty="0"/>
              <a:t> (</a:t>
            </a:r>
            <a:r>
              <a:rPr lang="cs-CZ" i="1" dirty="0" err="1"/>
              <a:t>ka</a:t>
            </a:r>
            <a:r>
              <a:rPr lang="cs-CZ" i="1" dirty="0"/>
              <a:t>-la-</a:t>
            </a:r>
            <a:r>
              <a:rPr lang="cs-CZ" i="1" dirty="0" err="1"/>
              <a:t>pa</a:t>
            </a:r>
            <a:r>
              <a:rPr lang="cs-CZ" i="1" dirty="0"/>
              <a:t>-ta</a:t>
            </a:r>
            <a:r>
              <a:rPr lang="cs-CZ" dirty="0"/>
              <a:t>)</a:t>
            </a:r>
          </a:p>
          <a:p>
            <a:pPr lvl="0"/>
            <a:r>
              <a:rPr lang="cs-CZ" dirty="0" err="1"/>
              <a:t>tavunraja</a:t>
            </a:r>
            <a:r>
              <a:rPr lang="cs-CZ" dirty="0"/>
              <a:t> on </a:t>
            </a:r>
            <a:r>
              <a:rPr lang="cs-CZ" dirty="0" err="1"/>
              <a:t>sellaisen</a:t>
            </a:r>
            <a:r>
              <a:rPr lang="cs-CZ" dirty="0"/>
              <a:t> V1V2-jonon </a:t>
            </a:r>
            <a:r>
              <a:rPr lang="cs-CZ" dirty="0" err="1"/>
              <a:t>sisällä</a:t>
            </a:r>
            <a:r>
              <a:rPr lang="cs-CZ" dirty="0"/>
              <a:t>, </a:t>
            </a:r>
            <a:r>
              <a:rPr lang="cs-CZ" dirty="0" err="1"/>
              <a:t>joka</a:t>
            </a:r>
            <a:r>
              <a:rPr lang="cs-CZ" dirty="0"/>
              <a:t> 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ole</a:t>
            </a:r>
            <a:r>
              <a:rPr lang="cs-CZ" dirty="0"/>
              <a:t> </a:t>
            </a:r>
            <a:r>
              <a:rPr lang="cs-CZ" dirty="0" err="1"/>
              <a:t>diftongi</a:t>
            </a:r>
            <a:r>
              <a:rPr lang="cs-CZ" dirty="0"/>
              <a:t> (</a:t>
            </a:r>
            <a:r>
              <a:rPr lang="cs-CZ" i="1" dirty="0" err="1"/>
              <a:t>ko</a:t>
            </a:r>
            <a:r>
              <a:rPr lang="cs-CZ" i="1" dirty="0"/>
              <a:t>-et-</a:t>
            </a:r>
            <a:r>
              <a:rPr lang="cs-CZ" i="1" dirty="0" err="1"/>
              <a:t>taa</a:t>
            </a:r>
            <a:r>
              <a:rPr lang="cs-CZ" dirty="0"/>
              <a:t>, </a:t>
            </a:r>
            <a:r>
              <a:rPr lang="cs-CZ" i="1" dirty="0" err="1"/>
              <a:t>ampi-ai-nen</a:t>
            </a:r>
            <a:r>
              <a:rPr lang="cs-CZ" dirty="0"/>
              <a:t>)</a:t>
            </a:r>
          </a:p>
          <a:p>
            <a:pPr lvl="0"/>
            <a:r>
              <a:rPr lang="cs-CZ" dirty="0" err="1"/>
              <a:t>kaikki</a:t>
            </a:r>
            <a:r>
              <a:rPr lang="cs-CZ" dirty="0"/>
              <a:t> </a:t>
            </a:r>
            <a:r>
              <a:rPr lang="cs-CZ" dirty="0" err="1"/>
              <a:t>ensi</a:t>
            </a:r>
            <a:r>
              <a:rPr lang="cs-CZ" dirty="0"/>
              <a:t> </a:t>
            </a:r>
            <a:r>
              <a:rPr lang="cs-CZ" dirty="0" err="1"/>
              <a:t>tavua</a:t>
            </a:r>
            <a:r>
              <a:rPr lang="cs-CZ" dirty="0"/>
              <a:t> </a:t>
            </a:r>
            <a:r>
              <a:rPr lang="cs-CZ" dirty="0" err="1"/>
              <a:t>kauempana</a:t>
            </a:r>
            <a:r>
              <a:rPr lang="cs-CZ" dirty="0"/>
              <a:t> </a:t>
            </a:r>
            <a:r>
              <a:rPr lang="cs-CZ" dirty="0" err="1"/>
              <a:t>olevat</a:t>
            </a:r>
            <a:r>
              <a:rPr lang="cs-CZ" dirty="0"/>
              <a:t> </a:t>
            </a:r>
            <a:r>
              <a:rPr lang="cs-CZ" b="1" dirty="0" err="1"/>
              <a:t>Vi-jonot</a:t>
            </a:r>
            <a:r>
              <a:rPr lang="cs-CZ" b="1" dirty="0"/>
              <a:t>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dirty="0" err="1"/>
              <a:t>diftongeja</a:t>
            </a:r>
            <a:r>
              <a:rPr lang="cs-CZ" dirty="0"/>
              <a:t> </a:t>
            </a:r>
            <a:r>
              <a:rPr lang="cs-CZ" dirty="0" err="1"/>
              <a:t>ympäristön</a:t>
            </a:r>
            <a:r>
              <a:rPr lang="cs-CZ" dirty="0"/>
              <a:t> </a:t>
            </a:r>
            <a:r>
              <a:rPr lang="cs-CZ" dirty="0" err="1"/>
              <a:t>laadusta</a:t>
            </a:r>
            <a:r>
              <a:rPr lang="cs-CZ" dirty="0"/>
              <a:t> </a:t>
            </a:r>
            <a:r>
              <a:rPr lang="cs-CZ" dirty="0" err="1"/>
              <a:t>riippumatta</a:t>
            </a:r>
            <a:r>
              <a:rPr lang="cs-CZ" dirty="0"/>
              <a:t> (</a:t>
            </a:r>
            <a:r>
              <a:rPr lang="cs-CZ" i="1" dirty="0" err="1"/>
              <a:t>sa-noin</a:t>
            </a:r>
            <a:r>
              <a:rPr lang="cs-CZ" dirty="0"/>
              <a:t>)</a:t>
            </a:r>
          </a:p>
          <a:p>
            <a:pPr lvl="0"/>
            <a:r>
              <a:rPr lang="cs-CZ" dirty="0" err="1"/>
              <a:t>ensi</a:t>
            </a:r>
            <a:r>
              <a:rPr lang="cs-CZ" dirty="0"/>
              <a:t> </a:t>
            </a:r>
            <a:r>
              <a:rPr lang="cs-CZ" dirty="0" err="1"/>
              <a:t>tavua</a:t>
            </a:r>
            <a:r>
              <a:rPr lang="cs-CZ" dirty="0"/>
              <a:t> </a:t>
            </a:r>
            <a:r>
              <a:rPr lang="cs-CZ" dirty="0" err="1"/>
              <a:t>kauempana</a:t>
            </a:r>
            <a:r>
              <a:rPr lang="cs-CZ" dirty="0"/>
              <a:t> </a:t>
            </a:r>
            <a:r>
              <a:rPr lang="cs-CZ" dirty="0" err="1"/>
              <a:t>olevat</a:t>
            </a:r>
            <a:r>
              <a:rPr lang="cs-CZ" dirty="0"/>
              <a:t> VU-</a:t>
            </a:r>
            <a:r>
              <a:rPr lang="cs-CZ" dirty="0" err="1"/>
              <a:t>jonot</a:t>
            </a:r>
            <a:r>
              <a:rPr lang="cs-CZ" dirty="0"/>
              <a:t> </a:t>
            </a:r>
            <a:r>
              <a:rPr lang="cs-CZ" dirty="0" err="1"/>
              <a:t>voivat</a:t>
            </a:r>
            <a:r>
              <a:rPr lang="cs-CZ" dirty="0"/>
              <a:t> </a:t>
            </a:r>
            <a:r>
              <a:rPr lang="cs-CZ" dirty="0" err="1"/>
              <a:t>olla</a:t>
            </a:r>
            <a:r>
              <a:rPr lang="cs-CZ" dirty="0"/>
              <a:t> </a:t>
            </a:r>
            <a:r>
              <a:rPr lang="cs-CZ" dirty="0" err="1"/>
              <a:t>joko</a:t>
            </a:r>
            <a:r>
              <a:rPr lang="cs-CZ" dirty="0"/>
              <a:t> </a:t>
            </a:r>
            <a:r>
              <a:rPr lang="cs-CZ" dirty="0" err="1"/>
              <a:t>diftongeja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/>
              <a:t>vokaaliyhtymiä</a:t>
            </a:r>
            <a:r>
              <a:rPr lang="cs-CZ" dirty="0"/>
              <a:t> (</a:t>
            </a:r>
            <a:r>
              <a:rPr lang="cs-CZ" dirty="0" err="1"/>
              <a:t>välissä</a:t>
            </a:r>
            <a:r>
              <a:rPr lang="cs-CZ" dirty="0"/>
              <a:t> </a:t>
            </a:r>
            <a:r>
              <a:rPr lang="cs-CZ" dirty="0" err="1"/>
              <a:t>siis</a:t>
            </a:r>
            <a:r>
              <a:rPr lang="cs-CZ" dirty="0"/>
              <a:t> </a:t>
            </a:r>
            <a:r>
              <a:rPr lang="cs-CZ" dirty="0" err="1"/>
              <a:t>tavunraja</a:t>
            </a:r>
            <a:r>
              <a:rPr lang="cs-CZ" dirty="0" smtClean="0"/>
              <a:t>): </a:t>
            </a:r>
          </a:p>
          <a:p>
            <a:pPr marL="0" lv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sa</a:t>
            </a:r>
            <a:r>
              <a:rPr lang="cs-CZ" i="1" dirty="0" smtClean="0"/>
              <a:t>-</a:t>
            </a:r>
            <a:r>
              <a:rPr lang="cs-CZ" i="1" dirty="0" err="1" smtClean="0"/>
              <a:t>nou</a:t>
            </a:r>
            <a:r>
              <a:rPr lang="cs-CZ" i="1" dirty="0" smtClean="0"/>
              <a:t>-tu-a</a:t>
            </a:r>
            <a:r>
              <a:rPr lang="cs-CZ" dirty="0" smtClean="0"/>
              <a:t> </a:t>
            </a:r>
            <a:r>
              <a:rPr lang="cs-CZ" dirty="0"/>
              <a:t>/ </a:t>
            </a:r>
            <a:r>
              <a:rPr lang="cs-CZ" i="1" dirty="0" err="1" smtClean="0"/>
              <a:t>sa</a:t>
            </a:r>
            <a:r>
              <a:rPr lang="cs-CZ" i="1" dirty="0" smtClean="0"/>
              <a:t>-no-u-tu-a</a:t>
            </a:r>
            <a:r>
              <a:rPr lang="cs-CZ" dirty="0" smtClean="0"/>
              <a:t> </a:t>
            </a:r>
          </a:p>
          <a:p>
            <a:pPr marL="0" lv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vih</a:t>
            </a:r>
            <a:r>
              <a:rPr lang="cs-CZ" i="1" dirty="0" smtClean="0"/>
              <a:t>-</a:t>
            </a:r>
            <a:r>
              <a:rPr lang="cs-CZ" i="1" dirty="0" err="1" smtClean="0"/>
              <a:t>kiy</a:t>
            </a:r>
            <a:r>
              <a:rPr lang="cs-CZ" i="1" dirty="0" smtClean="0"/>
              <a:t>-</a:t>
            </a:r>
            <a:r>
              <a:rPr lang="cs-CZ" i="1" dirty="0" err="1" smtClean="0"/>
              <a:t>dyt</a:t>
            </a:r>
            <a:r>
              <a:rPr lang="cs-CZ" i="1" dirty="0" smtClean="0"/>
              <a:t>-ty-</a:t>
            </a:r>
            <a:r>
              <a:rPr lang="cs-CZ" i="1" dirty="0" err="1" smtClean="0"/>
              <a:t>ään</a:t>
            </a:r>
            <a:r>
              <a:rPr lang="cs-CZ" dirty="0" smtClean="0"/>
              <a:t> </a:t>
            </a:r>
            <a:r>
              <a:rPr lang="cs-CZ" dirty="0"/>
              <a:t>/ </a:t>
            </a:r>
            <a:r>
              <a:rPr lang="cs-CZ" i="1" dirty="0" err="1"/>
              <a:t>vih</a:t>
            </a:r>
            <a:r>
              <a:rPr lang="cs-CZ" i="1" dirty="0"/>
              <a:t>-</a:t>
            </a:r>
            <a:r>
              <a:rPr lang="cs-CZ" i="1" dirty="0" err="1"/>
              <a:t>ki</a:t>
            </a:r>
            <a:r>
              <a:rPr lang="cs-CZ" i="1" dirty="0"/>
              <a:t>-y-</a:t>
            </a:r>
            <a:r>
              <a:rPr lang="cs-CZ" i="1" dirty="0" err="1"/>
              <a:t>dyt</a:t>
            </a:r>
            <a:r>
              <a:rPr lang="cs-CZ" i="1" dirty="0"/>
              <a:t>-ty-</a:t>
            </a:r>
            <a:r>
              <a:rPr lang="cs-CZ" i="1" dirty="0" err="1"/>
              <a:t>ään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962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KIELENHUOLTO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861520"/>
          </a:xfrm>
        </p:spPr>
        <p:txBody>
          <a:bodyPr>
            <a:normAutofit/>
          </a:bodyPr>
          <a:lstStyle/>
          <a:p>
            <a:r>
              <a:rPr lang="fi-FI" dirty="0" smtClean="0"/>
              <a:t>Sanan </a:t>
            </a:r>
            <a:r>
              <a:rPr lang="fi-FI" dirty="0"/>
              <a:t>sisällä on tavuraja ennen sellaista konsonanttia, jota seuraa vokaali (paitsi jos sanan alussa on useampi </a:t>
            </a:r>
            <a:r>
              <a:rPr lang="fi-FI" dirty="0" smtClean="0"/>
              <a:t>konsonantti: 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fi-FI" i="1" dirty="0" smtClean="0"/>
              <a:t>kant-tori</a:t>
            </a:r>
            <a:r>
              <a:rPr lang="fi-FI" i="1" dirty="0"/>
              <a:t>, kat-ti-la, </a:t>
            </a:r>
            <a:r>
              <a:rPr lang="fi-FI" i="1" dirty="0" smtClean="0"/>
              <a:t>lei-po-mo</a:t>
            </a:r>
            <a:r>
              <a:rPr lang="fi-FI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fi-FI" dirty="0" smtClean="0">
                <a:solidFill>
                  <a:srgbClr val="FF0000"/>
                </a:solidFill>
              </a:rPr>
              <a:t>Mutta</a:t>
            </a:r>
            <a:r>
              <a:rPr lang="fi-FI" dirty="0"/>
              <a:t>: </a:t>
            </a:r>
            <a:r>
              <a:rPr lang="fi-FI" i="1" dirty="0"/>
              <a:t>sprint-te-ri, trak-to-ri</a:t>
            </a:r>
            <a:r>
              <a:rPr lang="fi-FI" dirty="0"/>
              <a:t>. </a:t>
            </a:r>
          </a:p>
          <a:p>
            <a:r>
              <a:rPr lang="fi-FI" dirty="0" smtClean="0"/>
              <a:t>Jos </a:t>
            </a:r>
            <a:r>
              <a:rPr lang="fi-FI" dirty="0"/>
              <a:t>kaksi peräkkäistä vokaalia kuuluu samaan tavuun, ne muodostavat diftongin. Suomen kielen diftongit ovat </a:t>
            </a:r>
            <a:r>
              <a:rPr lang="fi-FI" i="1" dirty="0"/>
              <a:t>ai, ei, oi, ui, yi, äi, öi, au, eu, iu, ou, äy, öy, uo, yö, iy, ey </a:t>
            </a:r>
            <a:r>
              <a:rPr lang="fi-FI" dirty="0"/>
              <a:t>ja</a:t>
            </a:r>
            <a:r>
              <a:rPr lang="fi-FI" i="1" dirty="0"/>
              <a:t> ie</a:t>
            </a:r>
            <a:r>
              <a:rPr lang="fi-FI" dirty="0"/>
              <a:t>. Seuraavissa kohdissa mainitut tilanteet ovat poikkeuksia tästä </a:t>
            </a:r>
            <a:r>
              <a:rPr lang="fi-FI" dirty="0" smtClean="0"/>
              <a:t>säännöstä: </a:t>
            </a:r>
            <a:r>
              <a:rPr lang="cs-CZ" dirty="0" smtClean="0"/>
              <a:t>	</a:t>
            </a:r>
            <a:r>
              <a:rPr lang="fi-FI" i="1" dirty="0" smtClean="0"/>
              <a:t>mai-to</a:t>
            </a:r>
            <a:r>
              <a:rPr lang="fi-FI" i="1" dirty="0"/>
              <a:t>, pei-li, noi-ta, kui-va, </a:t>
            </a:r>
            <a:r>
              <a:rPr lang="fi-FI" i="1" dirty="0" smtClean="0"/>
              <a:t>lyi-jy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193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KIELENHUOLTO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005536"/>
          </a:xfrm>
        </p:spPr>
        <p:txBody>
          <a:bodyPr>
            <a:normAutofit/>
          </a:bodyPr>
          <a:lstStyle/>
          <a:p>
            <a:r>
              <a:rPr lang="fi-FI" dirty="0" smtClean="0"/>
              <a:t>Tavunraja </a:t>
            </a:r>
            <a:r>
              <a:rPr lang="fi-FI" dirty="0"/>
              <a:t>on kahden eri vokaalin välissä, jos ne eivät muodosta </a:t>
            </a:r>
            <a:r>
              <a:rPr lang="fi-FI" dirty="0" smtClean="0"/>
              <a:t>diftongia: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fi-FI" i="1" dirty="0" smtClean="0"/>
              <a:t>jo-en-suu</a:t>
            </a:r>
            <a:r>
              <a:rPr lang="fi-FI" i="1" dirty="0"/>
              <a:t>, </a:t>
            </a:r>
            <a:r>
              <a:rPr lang="fi-FI" i="1" dirty="0" smtClean="0"/>
              <a:t>lau-an-tai-aa-mu </a:t>
            </a:r>
            <a:endParaRPr lang="fi-FI" i="1" dirty="0"/>
          </a:p>
          <a:p>
            <a:r>
              <a:rPr lang="fi-FI" dirty="0" smtClean="0"/>
              <a:t>Kahden </a:t>
            </a:r>
            <a:r>
              <a:rPr lang="fi-FI" dirty="0"/>
              <a:t>peräkkäisen saman konsonantin keskellä on </a:t>
            </a:r>
            <a:r>
              <a:rPr lang="fi-FI" dirty="0" smtClean="0"/>
              <a:t>tavunraja: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lam-mas</a:t>
            </a:r>
            <a:r>
              <a:rPr lang="fi-FI" i="1" dirty="0"/>
              <a:t>, pap-pi, </a:t>
            </a:r>
            <a:r>
              <a:rPr lang="fi-FI" i="1" dirty="0" smtClean="0"/>
              <a:t>tuut-ti</a:t>
            </a:r>
            <a:endParaRPr lang="fi-FI" i="1" dirty="0"/>
          </a:p>
          <a:p>
            <a:r>
              <a:rPr lang="fi-FI" b="1" dirty="0" smtClean="0"/>
              <a:t>Yhdyssanat</a:t>
            </a:r>
            <a:r>
              <a:rPr lang="fi-FI" dirty="0" smtClean="0"/>
              <a:t> </a:t>
            </a:r>
            <a:r>
              <a:rPr lang="fi-FI" dirty="0"/>
              <a:t>jaetaan sananrajan </a:t>
            </a:r>
            <a:r>
              <a:rPr lang="fi-FI" dirty="0" smtClean="0"/>
              <a:t>kohdalta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fi-FI" i="1" dirty="0" smtClean="0"/>
              <a:t>kirja-kauppa</a:t>
            </a:r>
            <a:r>
              <a:rPr lang="fi-FI" i="1" dirty="0"/>
              <a:t>, tie-alue, kansan-edustaja, vast-edes, </a:t>
            </a:r>
            <a:r>
              <a:rPr lang="cs-CZ" i="1" dirty="0" smtClean="0"/>
              <a:t>  	</a:t>
            </a:r>
            <a:r>
              <a:rPr lang="fi-FI" i="1" dirty="0" smtClean="0"/>
              <a:t>par-aikaa</a:t>
            </a:r>
            <a:r>
              <a:rPr lang="fi-FI" dirty="0" smtClean="0"/>
              <a:t> </a:t>
            </a:r>
            <a:endParaRPr lang="fi-FI" dirty="0"/>
          </a:p>
          <a:p>
            <a:r>
              <a:rPr lang="fi-FI" dirty="0" smtClean="0"/>
              <a:t>Sana </a:t>
            </a:r>
            <a:r>
              <a:rPr lang="fi-FI" dirty="0"/>
              <a:t>voidaan jakaa pitkän vokaalin kohdalta, jos vokaalien välillä ääntyy </a:t>
            </a:r>
            <a:r>
              <a:rPr lang="fi-FI" dirty="0" smtClean="0"/>
              <a:t>tavuraja: </a:t>
            </a:r>
            <a:r>
              <a:rPr lang="fi-FI" i="1" dirty="0"/>
              <a:t>ai-ottu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02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343</TotalTime>
  <Words>381</Words>
  <Application>Microsoft Office PowerPoint</Application>
  <PresentationFormat>Předvádění na obrazovce (4:3)</PresentationFormat>
  <Paragraphs>156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Jmění</vt:lpstr>
      <vt:lpstr>MORFOLOGIA</vt:lpstr>
      <vt:lpstr>TAVU</vt:lpstr>
      <vt:lpstr>PERUSTAVUTYYPIT</vt:lpstr>
      <vt:lpstr>TAVUTYYPPIEN YLEISYYS</vt:lpstr>
      <vt:lpstr>AVO- JA UMPITAVU</vt:lpstr>
      <vt:lpstr>LYHYT JA PITKÄ TAVU</vt:lpstr>
      <vt:lpstr>TAVUTUKSEN SÄÄNNÖT</vt:lpstr>
      <vt:lpstr>KIELENHUOLTO 1</vt:lpstr>
      <vt:lpstr>KIELENHUOLTO 2</vt:lpstr>
      <vt:lpstr>KIELENHUOLTO 3</vt:lpstr>
      <vt:lpstr>SUOMEN YLEISIMMÄT ALKUTAVUT</vt:lpstr>
      <vt:lpstr>HARJOITUS 1</vt:lpstr>
      <vt:lpstr>SANASTO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HP</dc:creator>
  <cp:lastModifiedBy>HP</cp:lastModifiedBy>
  <cp:revision>13</cp:revision>
  <dcterms:created xsi:type="dcterms:W3CDTF">2020-09-21T15:13:12Z</dcterms:created>
  <dcterms:modified xsi:type="dcterms:W3CDTF">2020-10-14T10:23:18Z</dcterms:modified>
</cp:coreProperties>
</file>