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2"/>
  </p:normalViewPr>
  <p:slideViewPr>
    <p:cSldViewPr snapToGrid="0" snapToObjects="1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804D3-0D5B-41D0-B4CD-EED7C5FF87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293A9E-9EA3-4826-98E1-2298C765F18E}">
      <dgm:prSet/>
      <dgm:spPr/>
      <dgm:t>
        <a:bodyPr/>
        <a:lstStyle/>
        <a:p>
          <a:r>
            <a:rPr lang="cs-CZ"/>
            <a:t>Výrazné zapojení do každodennosti</a:t>
          </a:r>
          <a:endParaRPr lang="en-US"/>
        </a:p>
      </dgm:t>
    </dgm:pt>
    <dgm:pt modelId="{00A137A2-DB2B-4124-B1D6-B5AFE1E4AE13}" type="parTrans" cxnId="{601A886C-833A-45DB-ABF2-065A8C717EA5}">
      <dgm:prSet/>
      <dgm:spPr/>
      <dgm:t>
        <a:bodyPr/>
        <a:lstStyle/>
        <a:p>
          <a:endParaRPr lang="en-US"/>
        </a:p>
      </dgm:t>
    </dgm:pt>
    <dgm:pt modelId="{47AA18D2-B05A-4890-AA00-78A5EDF1D479}" type="sibTrans" cxnId="{601A886C-833A-45DB-ABF2-065A8C717EA5}">
      <dgm:prSet/>
      <dgm:spPr/>
      <dgm:t>
        <a:bodyPr/>
        <a:lstStyle/>
        <a:p>
          <a:endParaRPr lang="en-US"/>
        </a:p>
      </dgm:t>
    </dgm:pt>
    <dgm:pt modelId="{E3566912-4333-49CC-BAC7-9D5D2B8460F4}">
      <dgm:prSet/>
      <dgm:spPr/>
      <dgm:t>
        <a:bodyPr/>
        <a:lstStyle/>
        <a:p>
          <a:r>
            <a:rPr lang="cs-CZ"/>
            <a:t>Jejich flexibilita a vývoj logaritmů, které specifikují obsah pro každého uživatele</a:t>
          </a:r>
          <a:endParaRPr lang="en-US"/>
        </a:p>
      </dgm:t>
    </dgm:pt>
    <dgm:pt modelId="{B3E678AB-82B4-4F52-A63A-E7CF123083E9}" type="parTrans" cxnId="{B7BCF1BD-EDBD-4F55-B12A-5605E003DBBD}">
      <dgm:prSet/>
      <dgm:spPr/>
      <dgm:t>
        <a:bodyPr/>
        <a:lstStyle/>
        <a:p>
          <a:endParaRPr lang="en-US"/>
        </a:p>
      </dgm:t>
    </dgm:pt>
    <dgm:pt modelId="{E6490DF8-9166-4189-8E82-E09D257BAE8A}" type="sibTrans" cxnId="{B7BCF1BD-EDBD-4F55-B12A-5605E003DBBD}">
      <dgm:prSet/>
      <dgm:spPr/>
      <dgm:t>
        <a:bodyPr/>
        <a:lstStyle/>
        <a:p>
          <a:endParaRPr lang="en-US"/>
        </a:p>
      </dgm:t>
    </dgm:pt>
    <dgm:pt modelId="{49D827D2-7DC9-4DC3-A7F3-4270A6F6C25F}">
      <dgm:prSet/>
      <dgm:spPr/>
      <dgm:t>
        <a:bodyPr/>
        <a:lstStyle/>
        <a:p>
          <a:r>
            <a:rPr lang="cs-CZ"/>
            <a:t>Změna mezilidských vztahů – tzv. kapesní vztahy (Bauman 2013), situationship</a:t>
          </a:r>
          <a:endParaRPr lang="en-US"/>
        </a:p>
      </dgm:t>
    </dgm:pt>
    <dgm:pt modelId="{EFB18790-F931-452F-A563-307F8B1A45C3}" type="parTrans" cxnId="{7DFE9DE4-53C8-43C5-9435-1C3B1162DEC9}">
      <dgm:prSet/>
      <dgm:spPr/>
      <dgm:t>
        <a:bodyPr/>
        <a:lstStyle/>
        <a:p>
          <a:endParaRPr lang="en-US"/>
        </a:p>
      </dgm:t>
    </dgm:pt>
    <dgm:pt modelId="{054B5FBC-6490-416C-93E8-90656418D82B}" type="sibTrans" cxnId="{7DFE9DE4-53C8-43C5-9435-1C3B1162DEC9}">
      <dgm:prSet/>
      <dgm:spPr/>
      <dgm:t>
        <a:bodyPr/>
        <a:lstStyle/>
        <a:p>
          <a:endParaRPr lang="en-US"/>
        </a:p>
      </dgm:t>
    </dgm:pt>
    <dgm:pt modelId="{050497C0-A19E-4B2D-99AD-E9A6B4410CEB}">
      <dgm:prSet/>
      <dgm:spPr/>
      <dgm:t>
        <a:bodyPr/>
        <a:lstStyle/>
        <a:p>
          <a:r>
            <a:rPr lang="cs-CZ"/>
            <a:t>Zvyšuje se čas trávený na internetu, soc. sítích  - 143 minut / den</a:t>
          </a:r>
          <a:endParaRPr lang="en-US"/>
        </a:p>
      </dgm:t>
    </dgm:pt>
    <dgm:pt modelId="{4F54967B-FBEC-4B49-AA2F-69104D059842}" type="parTrans" cxnId="{EF419860-54A2-4B80-BE6B-EE343ECDE6A8}">
      <dgm:prSet/>
      <dgm:spPr/>
      <dgm:t>
        <a:bodyPr/>
        <a:lstStyle/>
        <a:p>
          <a:endParaRPr lang="en-US"/>
        </a:p>
      </dgm:t>
    </dgm:pt>
    <dgm:pt modelId="{3CFC7078-7C5A-4500-BCE2-A3B4C3E9E040}" type="sibTrans" cxnId="{EF419860-54A2-4B80-BE6B-EE343ECDE6A8}">
      <dgm:prSet/>
      <dgm:spPr/>
      <dgm:t>
        <a:bodyPr/>
        <a:lstStyle/>
        <a:p>
          <a:endParaRPr lang="en-US"/>
        </a:p>
      </dgm:t>
    </dgm:pt>
    <dgm:pt modelId="{6BB6FC57-3EA3-46D0-A66B-843B346848F9}">
      <dgm:prSet/>
      <dgm:spPr/>
      <dgm:t>
        <a:bodyPr/>
        <a:lstStyle/>
        <a:p>
          <a:r>
            <a:rPr lang="cs-CZ"/>
            <a:t>U dětí a adolescentů roste pravděpodobnost výskytu problému s duševním zdravím -  WHO (2017) – nejčastěji social anxiety disorder a deprese</a:t>
          </a:r>
          <a:endParaRPr lang="en-US"/>
        </a:p>
      </dgm:t>
    </dgm:pt>
    <dgm:pt modelId="{906C5F7F-D341-438F-9EEB-FF381D1F3AB3}" type="parTrans" cxnId="{25213255-1C65-4D3F-A257-46509F776267}">
      <dgm:prSet/>
      <dgm:spPr/>
      <dgm:t>
        <a:bodyPr/>
        <a:lstStyle/>
        <a:p>
          <a:endParaRPr lang="en-US"/>
        </a:p>
      </dgm:t>
    </dgm:pt>
    <dgm:pt modelId="{354ED373-ABB6-474F-A2F6-25C6BDD59115}" type="sibTrans" cxnId="{25213255-1C65-4D3F-A257-46509F776267}">
      <dgm:prSet/>
      <dgm:spPr/>
      <dgm:t>
        <a:bodyPr/>
        <a:lstStyle/>
        <a:p>
          <a:endParaRPr lang="en-US"/>
        </a:p>
      </dgm:t>
    </dgm:pt>
    <dgm:pt modelId="{5C20976E-7B9C-48A8-8EF2-F1DBB06BF44B}">
      <dgm:prSet/>
      <dgm:spPr/>
      <dgm:t>
        <a:bodyPr/>
        <a:lstStyle/>
        <a:p>
          <a:r>
            <a:rPr lang="cs-CZ"/>
            <a:t>V průměru 50% všech duševních onemocnění se projeví do věku 14 let a 75% do 18 let (Kessler et al. 2007)</a:t>
          </a:r>
          <a:endParaRPr lang="en-US"/>
        </a:p>
      </dgm:t>
    </dgm:pt>
    <dgm:pt modelId="{75819309-7031-4153-9B6E-665B17514561}" type="parTrans" cxnId="{AB9C97AE-1289-48DF-8948-E88ECC2B1858}">
      <dgm:prSet/>
      <dgm:spPr/>
      <dgm:t>
        <a:bodyPr/>
        <a:lstStyle/>
        <a:p>
          <a:endParaRPr lang="en-US"/>
        </a:p>
      </dgm:t>
    </dgm:pt>
    <dgm:pt modelId="{9299D99F-93A1-4E96-AD5B-6225558AE6D9}" type="sibTrans" cxnId="{AB9C97AE-1289-48DF-8948-E88ECC2B1858}">
      <dgm:prSet/>
      <dgm:spPr/>
      <dgm:t>
        <a:bodyPr/>
        <a:lstStyle/>
        <a:p>
          <a:endParaRPr lang="en-US"/>
        </a:p>
      </dgm:t>
    </dgm:pt>
    <dgm:pt modelId="{984D35E4-1C41-4221-A78F-2EE19BD62F6E}" type="pres">
      <dgm:prSet presAssocID="{E78804D3-0D5B-41D0-B4CD-EED7C5FF879A}" presName="root" presStyleCnt="0">
        <dgm:presLayoutVars>
          <dgm:dir/>
          <dgm:resizeHandles val="exact"/>
        </dgm:presLayoutVars>
      </dgm:prSet>
      <dgm:spPr/>
    </dgm:pt>
    <dgm:pt modelId="{21D8995E-E30A-4343-9996-B9BDFABB2218}" type="pres">
      <dgm:prSet presAssocID="{E9293A9E-9EA3-4826-98E1-2298C765F18E}" presName="compNode" presStyleCnt="0"/>
      <dgm:spPr/>
    </dgm:pt>
    <dgm:pt modelId="{6A4400B7-385C-4571-A3A9-192B15B1E391}" type="pres">
      <dgm:prSet presAssocID="{E9293A9E-9EA3-4826-98E1-2298C765F18E}" presName="bgRect" presStyleLbl="bgShp" presStyleIdx="0" presStyleCnt="6"/>
      <dgm:spPr/>
    </dgm:pt>
    <dgm:pt modelId="{DC77543B-B60C-477A-9FE3-CB567395B452}" type="pres">
      <dgm:prSet presAssocID="{E9293A9E-9EA3-4826-98E1-2298C765F18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647356C0-E980-4768-8846-DC27B2FB87A0}" type="pres">
      <dgm:prSet presAssocID="{E9293A9E-9EA3-4826-98E1-2298C765F18E}" presName="spaceRect" presStyleCnt="0"/>
      <dgm:spPr/>
    </dgm:pt>
    <dgm:pt modelId="{E20DA47B-B133-4461-8A93-6DEE58E14E04}" type="pres">
      <dgm:prSet presAssocID="{E9293A9E-9EA3-4826-98E1-2298C765F18E}" presName="parTx" presStyleLbl="revTx" presStyleIdx="0" presStyleCnt="6">
        <dgm:presLayoutVars>
          <dgm:chMax val="0"/>
          <dgm:chPref val="0"/>
        </dgm:presLayoutVars>
      </dgm:prSet>
      <dgm:spPr/>
    </dgm:pt>
    <dgm:pt modelId="{5B670824-3B65-40DA-BE99-0D7E9137740B}" type="pres">
      <dgm:prSet presAssocID="{47AA18D2-B05A-4890-AA00-78A5EDF1D479}" presName="sibTrans" presStyleCnt="0"/>
      <dgm:spPr/>
    </dgm:pt>
    <dgm:pt modelId="{0FB6919F-3669-41AB-864F-33962A11447B}" type="pres">
      <dgm:prSet presAssocID="{E3566912-4333-49CC-BAC7-9D5D2B8460F4}" presName="compNode" presStyleCnt="0"/>
      <dgm:spPr/>
    </dgm:pt>
    <dgm:pt modelId="{DC13527E-0129-4465-980B-1ED9119CF304}" type="pres">
      <dgm:prSet presAssocID="{E3566912-4333-49CC-BAC7-9D5D2B8460F4}" presName="bgRect" presStyleLbl="bgShp" presStyleIdx="1" presStyleCnt="6"/>
      <dgm:spPr/>
    </dgm:pt>
    <dgm:pt modelId="{7CAE1021-DE52-4C4A-B812-ADAF8340DCDB}" type="pres">
      <dgm:prSet presAssocID="{E3566912-4333-49CC-BAC7-9D5D2B8460F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139C1CBD-867F-481E-BD2C-A644CEB3EA9E}" type="pres">
      <dgm:prSet presAssocID="{E3566912-4333-49CC-BAC7-9D5D2B8460F4}" presName="spaceRect" presStyleCnt="0"/>
      <dgm:spPr/>
    </dgm:pt>
    <dgm:pt modelId="{A82FB515-C980-42B6-8D62-42FBE816BC69}" type="pres">
      <dgm:prSet presAssocID="{E3566912-4333-49CC-BAC7-9D5D2B8460F4}" presName="parTx" presStyleLbl="revTx" presStyleIdx="1" presStyleCnt="6">
        <dgm:presLayoutVars>
          <dgm:chMax val="0"/>
          <dgm:chPref val="0"/>
        </dgm:presLayoutVars>
      </dgm:prSet>
      <dgm:spPr/>
    </dgm:pt>
    <dgm:pt modelId="{E1FF3BB3-C8C9-4C35-AE7D-00CA5FAC2213}" type="pres">
      <dgm:prSet presAssocID="{E6490DF8-9166-4189-8E82-E09D257BAE8A}" presName="sibTrans" presStyleCnt="0"/>
      <dgm:spPr/>
    </dgm:pt>
    <dgm:pt modelId="{C688F0CA-4D34-4180-AB43-0A96AE12C06A}" type="pres">
      <dgm:prSet presAssocID="{49D827D2-7DC9-4DC3-A7F3-4270A6F6C25F}" presName="compNode" presStyleCnt="0"/>
      <dgm:spPr/>
    </dgm:pt>
    <dgm:pt modelId="{C5E513DC-F0CF-4315-8F65-A70131EAC03D}" type="pres">
      <dgm:prSet presAssocID="{49D827D2-7DC9-4DC3-A7F3-4270A6F6C25F}" presName="bgRect" presStyleLbl="bgShp" presStyleIdx="2" presStyleCnt="6"/>
      <dgm:spPr/>
    </dgm:pt>
    <dgm:pt modelId="{A406E1AD-3C89-4D29-BFB8-4E3D9A896411}" type="pres">
      <dgm:prSet presAssocID="{49D827D2-7DC9-4DC3-A7F3-4270A6F6C25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53AAF2C0-32A2-485C-8D09-5A33FF1EA3B8}" type="pres">
      <dgm:prSet presAssocID="{49D827D2-7DC9-4DC3-A7F3-4270A6F6C25F}" presName="spaceRect" presStyleCnt="0"/>
      <dgm:spPr/>
    </dgm:pt>
    <dgm:pt modelId="{DC07FA92-A546-41C3-8A20-E0D86D289B09}" type="pres">
      <dgm:prSet presAssocID="{49D827D2-7DC9-4DC3-A7F3-4270A6F6C25F}" presName="parTx" presStyleLbl="revTx" presStyleIdx="2" presStyleCnt="6">
        <dgm:presLayoutVars>
          <dgm:chMax val="0"/>
          <dgm:chPref val="0"/>
        </dgm:presLayoutVars>
      </dgm:prSet>
      <dgm:spPr/>
    </dgm:pt>
    <dgm:pt modelId="{15280ABF-01CA-49CA-B1EB-925D909D652B}" type="pres">
      <dgm:prSet presAssocID="{054B5FBC-6490-416C-93E8-90656418D82B}" presName="sibTrans" presStyleCnt="0"/>
      <dgm:spPr/>
    </dgm:pt>
    <dgm:pt modelId="{05EE3F45-EAE0-4C1C-98CC-E69C2AB964B3}" type="pres">
      <dgm:prSet presAssocID="{050497C0-A19E-4B2D-99AD-E9A6B4410CEB}" presName="compNode" presStyleCnt="0"/>
      <dgm:spPr/>
    </dgm:pt>
    <dgm:pt modelId="{6662E080-97E6-4FC9-823F-55AD896FE127}" type="pres">
      <dgm:prSet presAssocID="{050497C0-A19E-4B2D-99AD-E9A6B4410CEB}" presName="bgRect" presStyleLbl="bgShp" presStyleIdx="3" presStyleCnt="6" custLinFactNeighborX="-1408" custLinFactNeighborY="-5394"/>
      <dgm:spPr/>
    </dgm:pt>
    <dgm:pt modelId="{72F22081-33C6-4552-ADD8-327EF67A64DD}" type="pres">
      <dgm:prSet presAssocID="{050497C0-A19E-4B2D-99AD-E9A6B4410CE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33F9E751-796E-4058-9AEF-B683252183F1}" type="pres">
      <dgm:prSet presAssocID="{050497C0-A19E-4B2D-99AD-E9A6B4410CEB}" presName="spaceRect" presStyleCnt="0"/>
      <dgm:spPr/>
    </dgm:pt>
    <dgm:pt modelId="{BC70D836-106E-494F-ABB4-C5225A4FC210}" type="pres">
      <dgm:prSet presAssocID="{050497C0-A19E-4B2D-99AD-E9A6B4410CEB}" presName="parTx" presStyleLbl="revTx" presStyleIdx="3" presStyleCnt="6">
        <dgm:presLayoutVars>
          <dgm:chMax val="0"/>
          <dgm:chPref val="0"/>
        </dgm:presLayoutVars>
      </dgm:prSet>
      <dgm:spPr/>
    </dgm:pt>
    <dgm:pt modelId="{69E48B57-B5C3-462D-93E3-F768B807DCC9}" type="pres">
      <dgm:prSet presAssocID="{3CFC7078-7C5A-4500-BCE2-A3B4C3E9E040}" presName="sibTrans" presStyleCnt="0"/>
      <dgm:spPr/>
    </dgm:pt>
    <dgm:pt modelId="{F609C984-6B88-460D-82DE-0B2FA30D2C03}" type="pres">
      <dgm:prSet presAssocID="{6BB6FC57-3EA3-46D0-A66B-843B346848F9}" presName="compNode" presStyleCnt="0"/>
      <dgm:spPr/>
    </dgm:pt>
    <dgm:pt modelId="{55759D1D-3BD7-4758-B3F1-82FC7D53E70D}" type="pres">
      <dgm:prSet presAssocID="{6BB6FC57-3EA3-46D0-A66B-843B346848F9}" presName="bgRect" presStyleLbl="bgShp" presStyleIdx="4" presStyleCnt="6"/>
      <dgm:spPr/>
    </dgm:pt>
    <dgm:pt modelId="{063AE45D-09C3-4F0B-A9AF-4DCC3C44A081}" type="pres">
      <dgm:prSet presAssocID="{6BB6FC57-3EA3-46D0-A66B-843B346848F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C4226134-093C-4FB7-8DDC-9AC1E09194AC}" type="pres">
      <dgm:prSet presAssocID="{6BB6FC57-3EA3-46D0-A66B-843B346848F9}" presName="spaceRect" presStyleCnt="0"/>
      <dgm:spPr/>
    </dgm:pt>
    <dgm:pt modelId="{82DDE06F-D78B-464F-B158-C8653647A7CA}" type="pres">
      <dgm:prSet presAssocID="{6BB6FC57-3EA3-46D0-A66B-843B346848F9}" presName="parTx" presStyleLbl="revTx" presStyleIdx="4" presStyleCnt="6">
        <dgm:presLayoutVars>
          <dgm:chMax val="0"/>
          <dgm:chPref val="0"/>
        </dgm:presLayoutVars>
      </dgm:prSet>
      <dgm:spPr/>
    </dgm:pt>
    <dgm:pt modelId="{76A2F1AE-DDE7-470A-9A59-17D03BC6B47D}" type="pres">
      <dgm:prSet presAssocID="{354ED373-ABB6-474F-A2F6-25C6BDD59115}" presName="sibTrans" presStyleCnt="0"/>
      <dgm:spPr/>
    </dgm:pt>
    <dgm:pt modelId="{106ABFFF-2854-4C6D-991D-A797DE64B076}" type="pres">
      <dgm:prSet presAssocID="{5C20976E-7B9C-48A8-8EF2-F1DBB06BF44B}" presName="compNode" presStyleCnt="0"/>
      <dgm:spPr/>
    </dgm:pt>
    <dgm:pt modelId="{C60A0FE0-CE62-4CA3-B5B4-0EE0D176F3FC}" type="pres">
      <dgm:prSet presAssocID="{5C20976E-7B9C-48A8-8EF2-F1DBB06BF44B}" presName="bgRect" presStyleLbl="bgShp" presStyleIdx="5" presStyleCnt="6"/>
      <dgm:spPr/>
    </dgm:pt>
    <dgm:pt modelId="{B3CA837F-1977-4A97-83A0-1E8D91576D37}" type="pres">
      <dgm:prSet presAssocID="{5C20976E-7B9C-48A8-8EF2-F1DBB06BF44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D92E27CB-0010-4799-8A9D-FB937DF6D49A}" type="pres">
      <dgm:prSet presAssocID="{5C20976E-7B9C-48A8-8EF2-F1DBB06BF44B}" presName="spaceRect" presStyleCnt="0"/>
      <dgm:spPr/>
    </dgm:pt>
    <dgm:pt modelId="{2D60083C-99F7-4DF5-9275-57BFACE54C5A}" type="pres">
      <dgm:prSet presAssocID="{5C20976E-7B9C-48A8-8EF2-F1DBB06BF44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7A16A2E-39DF-43E8-B0DE-A4AB2696269A}" type="presOf" srcId="{49D827D2-7DC9-4DC3-A7F3-4270A6F6C25F}" destId="{DC07FA92-A546-41C3-8A20-E0D86D289B09}" srcOrd="0" destOrd="0" presId="urn:microsoft.com/office/officeart/2018/2/layout/IconVerticalSolidList"/>
    <dgm:cxn modelId="{0A2B612F-9018-4F03-9ABE-276FCC02BAD9}" type="presOf" srcId="{E3566912-4333-49CC-BAC7-9D5D2B8460F4}" destId="{A82FB515-C980-42B6-8D62-42FBE816BC69}" srcOrd="0" destOrd="0" presId="urn:microsoft.com/office/officeart/2018/2/layout/IconVerticalSolidList"/>
    <dgm:cxn modelId="{EF419860-54A2-4B80-BE6B-EE343ECDE6A8}" srcId="{E78804D3-0D5B-41D0-B4CD-EED7C5FF879A}" destId="{050497C0-A19E-4B2D-99AD-E9A6B4410CEB}" srcOrd="3" destOrd="0" parTransId="{4F54967B-FBEC-4B49-AA2F-69104D059842}" sibTransId="{3CFC7078-7C5A-4500-BCE2-A3B4C3E9E040}"/>
    <dgm:cxn modelId="{26235F65-80D2-4503-A0DF-58F52CD4E932}" type="presOf" srcId="{6BB6FC57-3EA3-46D0-A66B-843B346848F9}" destId="{82DDE06F-D78B-464F-B158-C8653647A7CA}" srcOrd="0" destOrd="0" presId="urn:microsoft.com/office/officeart/2018/2/layout/IconVerticalSolidList"/>
    <dgm:cxn modelId="{601A886C-833A-45DB-ABF2-065A8C717EA5}" srcId="{E78804D3-0D5B-41D0-B4CD-EED7C5FF879A}" destId="{E9293A9E-9EA3-4826-98E1-2298C765F18E}" srcOrd="0" destOrd="0" parTransId="{00A137A2-DB2B-4124-B1D6-B5AFE1E4AE13}" sibTransId="{47AA18D2-B05A-4890-AA00-78A5EDF1D479}"/>
    <dgm:cxn modelId="{7750EB4F-8DA1-43E9-9A6C-C1EE642EC9C7}" type="presOf" srcId="{E78804D3-0D5B-41D0-B4CD-EED7C5FF879A}" destId="{984D35E4-1C41-4221-A78F-2EE19BD62F6E}" srcOrd="0" destOrd="0" presId="urn:microsoft.com/office/officeart/2018/2/layout/IconVerticalSolidList"/>
    <dgm:cxn modelId="{25213255-1C65-4D3F-A257-46509F776267}" srcId="{E78804D3-0D5B-41D0-B4CD-EED7C5FF879A}" destId="{6BB6FC57-3EA3-46D0-A66B-843B346848F9}" srcOrd="4" destOrd="0" parTransId="{906C5F7F-D341-438F-9EEB-FF381D1F3AB3}" sibTransId="{354ED373-ABB6-474F-A2F6-25C6BDD59115}"/>
    <dgm:cxn modelId="{AB9C97AE-1289-48DF-8948-E88ECC2B1858}" srcId="{E78804D3-0D5B-41D0-B4CD-EED7C5FF879A}" destId="{5C20976E-7B9C-48A8-8EF2-F1DBB06BF44B}" srcOrd="5" destOrd="0" parTransId="{75819309-7031-4153-9B6E-665B17514561}" sibTransId="{9299D99F-93A1-4E96-AD5B-6225558AE6D9}"/>
    <dgm:cxn modelId="{B7BCF1BD-EDBD-4F55-B12A-5605E003DBBD}" srcId="{E78804D3-0D5B-41D0-B4CD-EED7C5FF879A}" destId="{E3566912-4333-49CC-BAC7-9D5D2B8460F4}" srcOrd="1" destOrd="0" parTransId="{B3E678AB-82B4-4F52-A63A-E7CF123083E9}" sibTransId="{E6490DF8-9166-4189-8E82-E09D257BAE8A}"/>
    <dgm:cxn modelId="{966B5EE4-B67A-425E-AE2A-106AAA9E2414}" type="presOf" srcId="{5C20976E-7B9C-48A8-8EF2-F1DBB06BF44B}" destId="{2D60083C-99F7-4DF5-9275-57BFACE54C5A}" srcOrd="0" destOrd="0" presId="urn:microsoft.com/office/officeart/2018/2/layout/IconVerticalSolidList"/>
    <dgm:cxn modelId="{7DFE9DE4-53C8-43C5-9435-1C3B1162DEC9}" srcId="{E78804D3-0D5B-41D0-B4CD-EED7C5FF879A}" destId="{49D827D2-7DC9-4DC3-A7F3-4270A6F6C25F}" srcOrd="2" destOrd="0" parTransId="{EFB18790-F931-452F-A563-307F8B1A45C3}" sibTransId="{054B5FBC-6490-416C-93E8-90656418D82B}"/>
    <dgm:cxn modelId="{D992F0F5-D364-4FB0-9BF5-1CE82F57B555}" type="presOf" srcId="{050497C0-A19E-4B2D-99AD-E9A6B4410CEB}" destId="{BC70D836-106E-494F-ABB4-C5225A4FC210}" srcOrd="0" destOrd="0" presId="urn:microsoft.com/office/officeart/2018/2/layout/IconVerticalSolidList"/>
    <dgm:cxn modelId="{F8DEBCF6-041C-49AE-8A20-5625B63E6CFB}" type="presOf" srcId="{E9293A9E-9EA3-4826-98E1-2298C765F18E}" destId="{E20DA47B-B133-4461-8A93-6DEE58E14E04}" srcOrd="0" destOrd="0" presId="urn:microsoft.com/office/officeart/2018/2/layout/IconVerticalSolidList"/>
    <dgm:cxn modelId="{72661B26-347D-408C-BD66-0A50DDE19D77}" type="presParOf" srcId="{984D35E4-1C41-4221-A78F-2EE19BD62F6E}" destId="{21D8995E-E30A-4343-9996-B9BDFABB2218}" srcOrd="0" destOrd="0" presId="urn:microsoft.com/office/officeart/2018/2/layout/IconVerticalSolidList"/>
    <dgm:cxn modelId="{142D4F7E-2D23-4234-A4A2-BE5F7699E151}" type="presParOf" srcId="{21D8995E-E30A-4343-9996-B9BDFABB2218}" destId="{6A4400B7-385C-4571-A3A9-192B15B1E391}" srcOrd="0" destOrd="0" presId="urn:microsoft.com/office/officeart/2018/2/layout/IconVerticalSolidList"/>
    <dgm:cxn modelId="{29D2BC32-9BAF-4A56-B5E6-9B9812EC042F}" type="presParOf" srcId="{21D8995E-E30A-4343-9996-B9BDFABB2218}" destId="{DC77543B-B60C-477A-9FE3-CB567395B452}" srcOrd="1" destOrd="0" presId="urn:microsoft.com/office/officeart/2018/2/layout/IconVerticalSolidList"/>
    <dgm:cxn modelId="{13B08AC9-7D97-4238-A54C-0E878B66E9BE}" type="presParOf" srcId="{21D8995E-E30A-4343-9996-B9BDFABB2218}" destId="{647356C0-E980-4768-8846-DC27B2FB87A0}" srcOrd="2" destOrd="0" presId="urn:microsoft.com/office/officeart/2018/2/layout/IconVerticalSolidList"/>
    <dgm:cxn modelId="{72F65537-F20C-4383-A277-C488033AA5EA}" type="presParOf" srcId="{21D8995E-E30A-4343-9996-B9BDFABB2218}" destId="{E20DA47B-B133-4461-8A93-6DEE58E14E04}" srcOrd="3" destOrd="0" presId="urn:microsoft.com/office/officeart/2018/2/layout/IconVerticalSolidList"/>
    <dgm:cxn modelId="{1A0902B1-6129-4707-82D5-699A26A45E06}" type="presParOf" srcId="{984D35E4-1C41-4221-A78F-2EE19BD62F6E}" destId="{5B670824-3B65-40DA-BE99-0D7E9137740B}" srcOrd="1" destOrd="0" presId="urn:microsoft.com/office/officeart/2018/2/layout/IconVerticalSolidList"/>
    <dgm:cxn modelId="{07EB7170-2606-497C-B43B-936E8BA0AF0D}" type="presParOf" srcId="{984D35E4-1C41-4221-A78F-2EE19BD62F6E}" destId="{0FB6919F-3669-41AB-864F-33962A11447B}" srcOrd="2" destOrd="0" presId="urn:microsoft.com/office/officeart/2018/2/layout/IconVerticalSolidList"/>
    <dgm:cxn modelId="{DE69338B-B964-410E-A0E6-B392880FF75B}" type="presParOf" srcId="{0FB6919F-3669-41AB-864F-33962A11447B}" destId="{DC13527E-0129-4465-980B-1ED9119CF304}" srcOrd="0" destOrd="0" presId="urn:microsoft.com/office/officeart/2018/2/layout/IconVerticalSolidList"/>
    <dgm:cxn modelId="{5E30453F-3BD9-4B19-95C3-9A89FDF89625}" type="presParOf" srcId="{0FB6919F-3669-41AB-864F-33962A11447B}" destId="{7CAE1021-DE52-4C4A-B812-ADAF8340DCDB}" srcOrd="1" destOrd="0" presId="urn:microsoft.com/office/officeart/2018/2/layout/IconVerticalSolidList"/>
    <dgm:cxn modelId="{697AB0E5-56E6-4731-970E-78D7170F5B5A}" type="presParOf" srcId="{0FB6919F-3669-41AB-864F-33962A11447B}" destId="{139C1CBD-867F-481E-BD2C-A644CEB3EA9E}" srcOrd="2" destOrd="0" presId="urn:microsoft.com/office/officeart/2018/2/layout/IconVerticalSolidList"/>
    <dgm:cxn modelId="{34A19474-2E9B-4532-81DF-F55F498A9612}" type="presParOf" srcId="{0FB6919F-3669-41AB-864F-33962A11447B}" destId="{A82FB515-C980-42B6-8D62-42FBE816BC69}" srcOrd="3" destOrd="0" presId="urn:microsoft.com/office/officeart/2018/2/layout/IconVerticalSolidList"/>
    <dgm:cxn modelId="{20776D19-B693-4CFF-AAF1-B0E538EB51CE}" type="presParOf" srcId="{984D35E4-1C41-4221-A78F-2EE19BD62F6E}" destId="{E1FF3BB3-C8C9-4C35-AE7D-00CA5FAC2213}" srcOrd="3" destOrd="0" presId="urn:microsoft.com/office/officeart/2018/2/layout/IconVerticalSolidList"/>
    <dgm:cxn modelId="{9AF7524B-3B52-4D15-B393-0DD88E954677}" type="presParOf" srcId="{984D35E4-1C41-4221-A78F-2EE19BD62F6E}" destId="{C688F0CA-4D34-4180-AB43-0A96AE12C06A}" srcOrd="4" destOrd="0" presId="urn:microsoft.com/office/officeart/2018/2/layout/IconVerticalSolidList"/>
    <dgm:cxn modelId="{388833C3-CB67-43AE-B987-9E721491A551}" type="presParOf" srcId="{C688F0CA-4D34-4180-AB43-0A96AE12C06A}" destId="{C5E513DC-F0CF-4315-8F65-A70131EAC03D}" srcOrd="0" destOrd="0" presId="urn:microsoft.com/office/officeart/2018/2/layout/IconVerticalSolidList"/>
    <dgm:cxn modelId="{93E6B283-593B-4D85-B789-D24D57881414}" type="presParOf" srcId="{C688F0CA-4D34-4180-AB43-0A96AE12C06A}" destId="{A406E1AD-3C89-4D29-BFB8-4E3D9A896411}" srcOrd="1" destOrd="0" presId="urn:microsoft.com/office/officeart/2018/2/layout/IconVerticalSolidList"/>
    <dgm:cxn modelId="{72168A02-C149-4A80-A687-D03653EF277C}" type="presParOf" srcId="{C688F0CA-4D34-4180-AB43-0A96AE12C06A}" destId="{53AAF2C0-32A2-485C-8D09-5A33FF1EA3B8}" srcOrd="2" destOrd="0" presId="urn:microsoft.com/office/officeart/2018/2/layout/IconVerticalSolidList"/>
    <dgm:cxn modelId="{9CA41789-0A79-4194-8A84-C1246BCA9F1F}" type="presParOf" srcId="{C688F0CA-4D34-4180-AB43-0A96AE12C06A}" destId="{DC07FA92-A546-41C3-8A20-E0D86D289B09}" srcOrd="3" destOrd="0" presId="urn:microsoft.com/office/officeart/2018/2/layout/IconVerticalSolidList"/>
    <dgm:cxn modelId="{B7CABE2B-2FFB-4593-A338-1D26DE5EC4FF}" type="presParOf" srcId="{984D35E4-1C41-4221-A78F-2EE19BD62F6E}" destId="{15280ABF-01CA-49CA-B1EB-925D909D652B}" srcOrd="5" destOrd="0" presId="urn:microsoft.com/office/officeart/2018/2/layout/IconVerticalSolidList"/>
    <dgm:cxn modelId="{7A73CFA3-66BD-4AD4-B056-AAD6774C5C44}" type="presParOf" srcId="{984D35E4-1C41-4221-A78F-2EE19BD62F6E}" destId="{05EE3F45-EAE0-4C1C-98CC-E69C2AB964B3}" srcOrd="6" destOrd="0" presId="urn:microsoft.com/office/officeart/2018/2/layout/IconVerticalSolidList"/>
    <dgm:cxn modelId="{D8ADFF06-64F5-475F-8A0B-30E169C6A61F}" type="presParOf" srcId="{05EE3F45-EAE0-4C1C-98CC-E69C2AB964B3}" destId="{6662E080-97E6-4FC9-823F-55AD896FE127}" srcOrd="0" destOrd="0" presId="urn:microsoft.com/office/officeart/2018/2/layout/IconVerticalSolidList"/>
    <dgm:cxn modelId="{9472CBEA-EF9B-4724-A1AD-CC015F762459}" type="presParOf" srcId="{05EE3F45-EAE0-4C1C-98CC-E69C2AB964B3}" destId="{72F22081-33C6-4552-ADD8-327EF67A64DD}" srcOrd="1" destOrd="0" presId="urn:microsoft.com/office/officeart/2018/2/layout/IconVerticalSolidList"/>
    <dgm:cxn modelId="{D43E0A80-15CD-4988-BB17-ED7EAF7AA43C}" type="presParOf" srcId="{05EE3F45-EAE0-4C1C-98CC-E69C2AB964B3}" destId="{33F9E751-796E-4058-9AEF-B683252183F1}" srcOrd="2" destOrd="0" presId="urn:microsoft.com/office/officeart/2018/2/layout/IconVerticalSolidList"/>
    <dgm:cxn modelId="{80ACC00F-0CD7-4E1F-BC39-231D71B8197E}" type="presParOf" srcId="{05EE3F45-EAE0-4C1C-98CC-E69C2AB964B3}" destId="{BC70D836-106E-494F-ABB4-C5225A4FC210}" srcOrd="3" destOrd="0" presId="urn:microsoft.com/office/officeart/2018/2/layout/IconVerticalSolidList"/>
    <dgm:cxn modelId="{B0F864AA-DF88-478D-A6B6-2732D2ECC27A}" type="presParOf" srcId="{984D35E4-1C41-4221-A78F-2EE19BD62F6E}" destId="{69E48B57-B5C3-462D-93E3-F768B807DCC9}" srcOrd="7" destOrd="0" presId="urn:microsoft.com/office/officeart/2018/2/layout/IconVerticalSolidList"/>
    <dgm:cxn modelId="{F4094B57-92AD-4EB1-AF86-C7AE8DA9D2C6}" type="presParOf" srcId="{984D35E4-1C41-4221-A78F-2EE19BD62F6E}" destId="{F609C984-6B88-460D-82DE-0B2FA30D2C03}" srcOrd="8" destOrd="0" presId="urn:microsoft.com/office/officeart/2018/2/layout/IconVerticalSolidList"/>
    <dgm:cxn modelId="{E1AC9D09-2202-40BF-976C-86D9C3203DDD}" type="presParOf" srcId="{F609C984-6B88-460D-82DE-0B2FA30D2C03}" destId="{55759D1D-3BD7-4758-B3F1-82FC7D53E70D}" srcOrd="0" destOrd="0" presId="urn:microsoft.com/office/officeart/2018/2/layout/IconVerticalSolidList"/>
    <dgm:cxn modelId="{05C20D68-806E-4E2D-AB48-B407E3170869}" type="presParOf" srcId="{F609C984-6B88-460D-82DE-0B2FA30D2C03}" destId="{063AE45D-09C3-4F0B-A9AF-4DCC3C44A081}" srcOrd="1" destOrd="0" presId="urn:microsoft.com/office/officeart/2018/2/layout/IconVerticalSolidList"/>
    <dgm:cxn modelId="{F75597A1-8DB2-4E6B-8F55-EB5B63063D60}" type="presParOf" srcId="{F609C984-6B88-460D-82DE-0B2FA30D2C03}" destId="{C4226134-093C-4FB7-8DDC-9AC1E09194AC}" srcOrd="2" destOrd="0" presId="urn:microsoft.com/office/officeart/2018/2/layout/IconVerticalSolidList"/>
    <dgm:cxn modelId="{57FEA8A4-6B29-4B92-975B-9A19B509A6B7}" type="presParOf" srcId="{F609C984-6B88-460D-82DE-0B2FA30D2C03}" destId="{82DDE06F-D78B-464F-B158-C8653647A7CA}" srcOrd="3" destOrd="0" presId="urn:microsoft.com/office/officeart/2018/2/layout/IconVerticalSolidList"/>
    <dgm:cxn modelId="{B53E561B-AD9F-40F3-B880-94F8B46C1B5B}" type="presParOf" srcId="{984D35E4-1C41-4221-A78F-2EE19BD62F6E}" destId="{76A2F1AE-DDE7-470A-9A59-17D03BC6B47D}" srcOrd="9" destOrd="0" presId="urn:microsoft.com/office/officeart/2018/2/layout/IconVerticalSolidList"/>
    <dgm:cxn modelId="{CF739CD4-E13C-453C-A87E-3924DF2B1B1B}" type="presParOf" srcId="{984D35E4-1C41-4221-A78F-2EE19BD62F6E}" destId="{106ABFFF-2854-4C6D-991D-A797DE64B076}" srcOrd="10" destOrd="0" presId="urn:microsoft.com/office/officeart/2018/2/layout/IconVerticalSolidList"/>
    <dgm:cxn modelId="{579BB416-4B5E-447F-A603-AEAE060BBE7B}" type="presParOf" srcId="{106ABFFF-2854-4C6D-991D-A797DE64B076}" destId="{C60A0FE0-CE62-4CA3-B5B4-0EE0D176F3FC}" srcOrd="0" destOrd="0" presId="urn:microsoft.com/office/officeart/2018/2/layout/IconVerticalSolidList"/>
    <dgm:cxn modelId="{FAFAD966-D45A-400C-9D02-EAAAD37CF7CF}" type="presParOf" srcId="{106ABFFF-2854-4C6D-991D-A797DE64B076}" destId="{B3CA837F-1977-4A97-83A0-1E8D91576D37}" srcOrd="1" destOrd="0" presId="urn:microsoft.com/office/officeart/2018/2/layout/IconVerticalSolidList"/>
    <dgm:cxn modelId="{395C3129-DC4F-4AFB-B9F9-D12B8BAA8E5D}" type="presParOf" srcId="{106ABFFF-2854-4C6D-991D-A797DE64B076}" destId="{D92E27CB-0010-4799-8A9D-FB937DF6D49A}" srcOrd="2" destOrd="0" presId="urn:microsoft.com/office/officeart/2018/2/layout/IconVerticalSolidList"/>
    <dgm:cxn modelId="{3C34A2B3-A73B-498B-B8B3-5297C5AB65A5}" type="presParOf" srcId="{106ABFFF-2854-4C6D-991D-A797DE64B076}" destId="{2D60083C-99F7-4DF5-9275-57BFACE54C5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FD44F6-2F07-4F0C-8E65-F250B088085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982EF32-7563-42B4-9F5B-E18BF3A84513}">
      <dgm:prSet/>
      <dgm:spPr/>
      <dgm:t>
        <a:bodyPr/>
        <a:lstStyle/>
        <a:p>
          <a:r>
            <a:rPr lang="cs-CZ"/>
            <a:t>Omezení času u obrazovky telefonu, úprava notifikací</a:t>
          </a:r>
          <a:endParaRPr lang="en-US"/>
        </a:p>
      </dgm:t>
    </dgm:pt>
    <dgm:pt modelId="{8AD578EC-D29D-4425-8C59-EE321F97A976}" type="parTrans" cxnId="{063CDDEA-03B2-45F2-B691-B7358067A30E}">
      <dgm:prSet/>
      <dgm:spPr/>
      <dgm:t>
        <a:bodyPr/>
        <a:lstStyle/>
        <a:p>
          <a:endParaRPr lang="en-US"/>
        </a:p>
      </dgm:t>
    </dgm:pt>
    <dgm:pt modelId="{2B8DEE5C-B8FA-40D5-8351-4EBCD326DC5E}" type="sibTrans" cxnId="{063CDDEA-03B2-45F2-B691-B7358067A30E}">
      <dgm:prSet/>
      <dgm:spPr/>
      <dgm:t>
        <a:bodyPr/>
        <a:lstStyle/>
        <a:p>
          <a:endParaRPr lang="en-US"/>
        </a:p>
      </dgm:t>
    </dgm:pt>
    <dgm:pt modelId="{2B28AEDF-4808-4996-BD36-B9E82F00A2C3}">
      <dgm:prSet/>
      <dgm:spPr/>
      <dgm:t>
        <a:bodyPr/>
        <a:lstStyle/>
        <a:p>
          <a:r>
            <a:rPr lang="cs-CZ"/>
            <a:t>Digitální detox </a:t>
          </a:r>
          <a:endParaRPr lang="en-US"/>
        </a:p>
      </dgm:t>
    </dgm:pt>
    <dgm:pt modelId="{046C8727-4E08-42E8-B3F7-B8392BD915F9}" type="parTrans" cxnId="{4AA9FC84-5820-492E-BB1B-C7CA76D7A95A}">
      <dgm:prSet/>
      <dgm:spPr/>
      <dgm:t>
        <a:bodyPr/>
        <a:lstStyle/>
        <a:p>
          <a:endParaRPr lang="en-US"/>
        </a:p>
      </dgm:t>
    </dgm:pt>
    <dgm:pt modelId="{665D7A55-BA7C-4FAE-B402-609DDC3C549F}" type="sibTrans" cxnId="{4AA9FC84-5820-492E-BB1B-C7CA76D7A95A}">
      <dgm:prSet/>
      <dgm:spPr/>
      <dgm:t>
        <a:bodyPr/>
        <a:lstStyle/>
        <a:p>
          <a:endParaRPr lang="en-US"/>
        </a:p>
      </dgm:t>
    </dgm:pt>
    <dgm:pt modelId="{E2A92B1D-35BE-4B0F-B120-4EB752D0CB2D}" type="pres">
      <dgm:prSet presAssocID="{72FD44F6-2F07-4F0C-8E65-F250B0880859}" presName="root" presStyleCnt="0">
        <dgm:presLayoutVars>
          <dgm:dir/>
          <dgm:resizeHandles val="exact"/>
        </dgm:presLayoutVars>
      </dgm:prSet>
      <dgm:spPr/>
    </dgm:pt>
    <dgm:pt modelId="{B31A3737-B6C1-42DC-B2A9-32CF9F7514F9}" type="pres">
      <dgm:prSet presAssocID="{8982EF32-7563-42B4-9F5B-E18BF3A84513}" presName="compNode" presStyleCnt="0"/>
      <dgm:spPr/>
    </dgm:pt>
    <dgm:pt modelId="{C983C068-24B0-4C99-B768-8503799570A5}" type="pres">
      <dgm:prSet presAssocID="{8982EF32-7563-42B4-9F5B-E18BF3A84513}" presName="bgRect" presStyleLbl="bgShp" presStyleIdx="0" presStyleCnt="2"/>
      <dgm:spPr/>
    </dgm:pt>
    <dgm:pt modelId="{63FC7307-E33F-4836-ACE9-4E977FA63668}" type="pres">
      <dgm:prSet presAssocID="{8982EF32-7563-42B4-9F5B-E18BF3A8451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32E3500C-0409-45B1-BFC7-D04CD51B0E57}" type="pres">
      <dgm:prSet presAssocID="{8982EF32-7563-42B4-9F5B-E18BF3A84513}" presName="spaceRect" presStyleCnt="0"/>
      <dgm:spPr/>
    </dgm:pt>
    <dgm:pt modelId="{2C7C2489-2309-43FA-A8FB-CB7428EC013C}" type="pres">
      <dgm:prSet presAssocID="{8982EF32-7563-42B4-9F5B-E18BF3A84513}" presName="parTx" presStyleLbl="revTx" presStyleIdx="0" presStyleCnt="2">
        <dgm:presLayoutVars>
          <dgm:chMax val="0"/>
          <dgm:chPref val="0"/>
        </dgm:presLayoutVars>
      </dgm:prSet>
      <dgm:spPr/>
    </dgm:pt>
    <dgm:pt modelId="{6A87D903-9FD9-4247-AB23-9687E4F8304F}" type="pres">
      <dgm:prSet presAssocID="{2B8DEE5C-B8FA-40D5-8351-4EBCD326DC5E}" presName="sibTrans" presStyleCnt="0"/>
      <dgm:spPr/>
    </dgm:pt>
    <dgm:pt modelId="{F74957EE-F52E-477C-A0FC-9810B8F1D4ED}" type="pres">
      <dgm:prSet presAssocID="{2B28AEDF-4808-4996-BD36-B9E82F00A2C3}" presName="compNode" presStyleCnt="0"/>
      <dgm:spPr/>
    </dgm:pt>
    <dgm:pt modelId="{7073AEF9-D593-492F-AB3B-F209DDCCABD2}" type="pres">
      <dgm:prSet presAssocID="{2B28AEDF-4808-4996-BD36-B9E82F00A2C3}" presName="bgRect" presStyleLbl="bgShp" presStyleIdx="1" presStyleCnt="2"/>
      <dgm:spPr/>
    </dgm:pt>
    <dgm:pt modelId="{4775B4A6-EC6B-4140-A91C-83E4D9D15B66}" type="pres">
      <dgm:prSet presAssocID="{2B28AEDF-4808-4996-BD36-B9E82F00A2C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A014F55B-0AB3-478B-8F3C-89E63ED58754}" type="pres">
      <dgm:prSet presAssocID="{2B28AEDF-4808-4996-BD36-B9E82F00A2C3}" presName="spaceRect" presStyleCnt="0"/>
      <dgm:spPr/>
    </dgm:pt>
    <dgm:pt modelId="{A82C71EC-F735-45CE-9C3D-E3CF46C3153D}" type="pres">
      <dgm:prSet presAssocID="{2B28AEDF-4808-4996-BD36-B9E82F00A2C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906773A-8781-403C-A548-68CA9FA36A24}" type="presOf" srcId="{72FD44F6-2F07-4F0C-8E65-F250B0880859}" destId="{E2A92B1D-35BE-4B0F-B120-4EB752D0CB2D}" srcOrd="0" destOrd="0" presId="urn:microsoft.com/office/officeart/2018/2/layout/IconVerticalSolidList"/>
    <dgm:cxn modelId="{01888275-8ACE-4226-8D29-CB5D3C15E376}" type="presOf" srcId="{8982EF32-7563-42B4-9F5B-E18BF3A84513}" destId="{2C7C2489-2309-43FA-A8FB-CB7428EC013C}" srcOrd="0" destOrd="0" presId="urn:microsoft.com/office/officeart/2018/2/layout/IconVerticalSolidList"/>
    <dgm:cxn modelId="{4AA9FC84-5820-492E-BB1B-C7CA76D7A95A}" srcId="{72FD44F6-2F07-4F0C-8E65-F250B0880859}" destId="{2B28AEDF-4808-4996-BD36-B9E82F00A2C3}" srcOrd="1" destOrd="0" parTransId="{046C8727-4E08-42E8-B3F7-B8392BD915F9}" sibTransId="{665D7A55-BA7C-4FAE-B402-609DDC3C549F}"/>
    <dgm:cxn modelId="{081AA49C-8A4D-4EA8-A4EC-EDE57FC0C743}" type="presOf" srcId="{2B28AEDF-4808-4996-BD36-B9E82F00A2C3}" destId="{A82C71EC-F735-45CE-9C3D-E3CF46C3153D}" srcOrd="0" destOrd="0" presId="urn:microsoft.com/office/officeart/2018/2/layout/IconVerticalSolidList"/>
    <dgm:cxn modelId="{063CDDEA-03B2-45F2-B691-B7358067A30E}" srcId="{72FD44F6-2F07-4F0C-8E65-F250B0880859}" destId="{8982EF32-7563-42B4-9F5B-E18BF3A84513}" srcOrd="0" destOrd="0" parTransId="{8AD578EC-D29D-4425-8C59-EE321F97A976}" sibTransId="{2B8DEE5C-B8FA-40D5-8351-4EBCD326DC5E}"/>
    <dgm:cxn modelId="{565C7315-A0E5-4A84-A870-A9FD9E56EE97}" type="presParOf" srcId="{E2A92B1D-35BE-4B0F-B120-4EB752D0CB2D}" destId="{B31A3737-B6C1-42DC-B2A9-32CF9F7514F9}" srcOrd="0" destOrd="0" presId="urn:microsoft.com/office/officeart/2018/2/layout/IconVerticalSolidList"/>
    <dgm:cxn modelId="{E9C78364-289C-4ED1-867B-6F129EAE7EB2}" type="presParOf" srcId="{B31A3737-B6C1-42DC-B2A9-32CF9F7514F9}" destId="{C983C068-24B0-4C99-B768-8503799570A5}" srcOrd="0" destOrd="0" presId="urn:microsoft.com/office/officeart/2018/2/layout/IconVerticalSolidList"/>
    <dgm:cxn modelId="{7B206B61-8F90-45BF-8365-C4A1B62BA0A3}" type="presParOf" srcId="{B31A3737-B6C1-42DC-B2A9-32CF9F7514F9}" destId="{63FC7307-E33F-4836-ACE9-4E977FA63668}" srcOrd="1" destOrd="0" presId="urn:microsoft.com/office/officeart/2018/2/layout/IconVerticalSolidList"/>
    <dgm:cxn modelId="{2924EB2B-B4E7-46A7-887C-B8F3FCACD25C}" type="presParOf" srcId="{B31A3737-B6C1-42DC-B2A9-32CF9F7514F9}" destId="{32E3500C-0409-45B1-BFC7-D04CD51B0E57}" srcOrd="2" destOrd="0" presId="urn:microsoft.com/office/officeart/2018/2/layout/IconVerticalSolidList"/>
    <dgm:cxn modelId="{99477411-0D12-4F0E-B607-C48D6B6018B5}" type="presParOf" srcId="{B31A3737-B6C1-42DC-B2A9-32CF9F7514F9}" destId="{2C7C2489-2309-43FA-A8FB-CB7428EC013C}" srcOrd="3" destOrd="0" presId="urn:microsoft.com/office/officeart/2018/2/layout/IconVerticalSolidList"/>
    <dgm:cxn modelId="{2FA7BAFC-C355-4487-9F52-A2750B3A463A}" type="presParOf" srcId="{E2A92B1D-35BE-4B0F-B120-4EB752D0CB2D}" destId="{6A87D903-9FD9-4247-AB23-9687E4F8304F}" srcOrd="1" destOrd="0" presId="urn:microsoft.com/office/officeart/2018/2/layout/IconVerticalSolidList"/>
    <dgm:cxn modelId="{67976E1A-2F5A-42F2-AD50-4E7240FE96F0}" type="presParOf" srcId="{E2A92B1D-35BE-4B0F-B120-4EB752D0CB2D}" destId="{F74957EE-F52E-477C-A0FC-9810B8F1D4ED}" srcOrd="2" destOrd="0" presId="urn:microsoft.com/office/officeart/2018/2/layout/IconVerticalSolidList"/>
    <dgm:cxn modelId="{19636AC4-8C45-4C1C-9CD1-E43A730C9BA0}" type="presParOf" srcId="{F74957EE-F52E-477C-A0FC-9810B8F1D4ED}" destId="{7073AEF9-D593-492F-AB3B-F209DDCCABD2}" srcOrd="0" destOrd="0" presId="urn:microsoft.com/office/officeart/2018/2/layout/IconVerticalSolidList"/>
    <dgm:cxn modelId="{AA812B84-1C39-419A-B408-B515BF987C31}" type="presParOf" srcId="{F74957EE-F52E-477C-A0FC-9810B8F1D4ED}" destId="{4775B4A6-EC6B-4140-A91C-83E4D9D15B66}" srcOrd="1" destOrd="0" presId="urn:microsoft.com/office/officeart/2018/2/layout/IconVerticalSolidList"/>
    <dgm:cxn modelId="{10C879C2-D107-4AB6-A8BB-044050FE48C3}" type="presParOf" srcId="{F74957EE-F52E-477C-A0FC-9810B8F1D4ED}" destId="{A014F55B-0AB3-478B-8F3C-89E63ED58754}" srcOrd="2" destOrd="0" presId="urn:microsoft.com/office/officeart/2018/2/layout/IconVerticalSolidList"/>
    <dgm:cxn modelId="{680ABA68-3081-44EA-AD08-98BD6FFDB4F7}" type="presParOf" srcId="{F74957EE-F52E-477C-A0FC-9810B8F1D4ED}" destId="{A82C71EC-F735-45CE-9C3D-E3CF46C315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400B7-385C-4571-A3A9-192B15B1E391}">
      <dsp:nvSpPr>
        <dsp:cNvPr id="0" name=""/>
        <dsp:cNvSpPr/>
      </dsp:nvSpPr>
      <dsp:spPr>
        <a:xfrm>
          <a:off x="0" y="1706"/>
          <a:ext cx="6151562" cy="7273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7543B-B60C-477A-9FE3-CB567395B452}">
      <dsp:nvSpPr>
        <dsp:cNvPr id="0" name=""/>
        <dsp:cNvSpPr/>
      </dsp:nvSpPr>
      <dsp:spPr>
        <a:xfrm>
          <a:off x="220029" y="165365"/>
          <a:ext cx="400053" cy="4000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DA47B-B133-4461-8A93-6DEE58E14E04}">
      <dsp:nvSpPr>
        <dsp:cNvPr id="0" name=""/>
        <dsp:cNvSpPr/>
      </dsp:nvSpPr>
      <dsp:spPr>
        <a:xfrm>
          <a:off x="840112" y="1706"/>
          <a:ext cx="5311450" cy="72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80" tIns="76980" rIns="76980" bIns="769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Výrazné zapojení do každodennosti</a:t>
          </a:r>
          <a:endParaRPr lang="en-US" sz="1400" kern="1200"/>
        </a:p>
      </dsp:txBody>
      <dsp:txXfrm>
        <a:off x="840112" y="1706"/>
        <a:ext cx="5311450" cy="727370"/>
      </dsp:txXfrm>
    </dsp:sp>
    <dsp:sp modelId="{DC13527E-0129-4465-980B-1ED9119CF304}">
      <dsp:nvSpPr>
        <dsp:cNvPr id="0" name=""/>
        <dsp:cNvSpPr/>
      </dsp:nvSpPr>
      <dsp:spPr>
        <a:xfrm>
          <a:off x="0" y="910920"/>
          <a:ext cx="6151562" cy="7273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E1021-DE52-4C4A-B812-ADAF8340DCDB}">
      <dsp:nvSpPr>
        <dsp:cNvPr id="0" name=""/>
        <dsp:cNvSpPr/>
      </dsp:nvSpPr>
      <dsp:spPr>
        <a:xfrm>
          <a:off x="220029" y="1074578"/>
          <a:ext cx="400053" cy="4000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FB515-C980-42B6-8D62-42FBE816BC69}">
      <dsp:nvSpPr>
        <dsp:cNvPr id="0" name=""/>
        <dsp:cNvSpPr/>
      </dsp:nvSpPr>
      <dsp:spPr>
        <a:xfrm>
          <a:off x="840112" y="910920"/>
          <a:ext cx="5311450" cy="72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80" tIns="76980" rIns="76980" bIns="769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Jejich flexibilita a vývoj logaritmů, které specifikují obsah pro každého uživatele</a:t>
          </a:r>
          <a:endParaRPr lang="en-US" sz="1400" kern="1200"/>
        </a:p>
      </dsp:txBody>
      <dsp:txXfrm>
        <a:off x="840112" y="910920"/>
        <a:ext cx="5311450" cy="727370"/>
      </dsp:txXfrm>
    </dsp:sp>
    <dsp:sp modelId="{C5E513DC-F0CF-4315-8F65-A70131EAC03D}">
      <dsp:nvSpPr>
        <dsp:cNvPr id="0" name=""/>
        <dsp:cNvSpPr/>
      </dsp:nvSpPr>
      <dsp:spPr>
        <a:xfrm>
          <a:off x="0" y="1820133"/>
          <a:ext cx="6151562" cy="7273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6E1AD-3C89-4D29-BFB8-4E3D9A896411}">
      <dsp:nvSpPr>
        <dsp:cNvPr id="0" name=""/>
        <dsp:cNvSpPr/>
      </dsp:nvSpPr>
      <dsp:spPr>
        <a:xfrm>
          <a:off x="220029" y="1983791"/>
          <a:ext cx="400053" cy="4000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7FA92-A546-41C3-8A20-E0D86D289B09}">
      <dsp:nvSpPr>
        <dsp:cNvPr id="0" name=""/>
        <dsp:cNvSpPr/>
      </dsp:nvSpPr>
      <dsp:spPr>
        <a:xfrm>
          <a:off x="840112" y="1820133"/>
          <a:ext cx="5311450" cy="72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80" tIns="76980" rIns="76980" bIns="769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Změna mezilidských vztahů – tzv. kapesní vztahy (Bauman 2013), situationship</a:t>
          </a:r>
          <a:endParaRPr lang="en-US" sz="1400" kern="1200"/>
        </a:p>
      </dsp:txBody>
      <dsp:txXfrm>
        <a:off x="840112" y="1820133"/>
        <a:ext cx="5311450" cy="727370"/>
      </dsp:txXfrm>
    </dsp:sp>
    <dsp:sp modelId="{6662E080-97E6-4FC9-823F-55AD896FE127}">
      <dsp:nvSpPr>
        <dsp:cNvPr id="0" name=""/>
        <dsp:cNvSpPr/>
      </dsp:nvSpPr>
      <dsp:spPr>
        <a:xfrm>
          <a:off x="0" y="2690111"/>
          <a:ext cx="6151562" cy="7273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22081-33C6-4552-ADD8-327EF67A64DD}">
      <dsp:nvSpPr>
        <dsp:cNvPr id="0" name=""/>
        <dsp:cNvSpPr/>
      </dsp:nvSpPr>
      <dsp:spPr>
        <a:xfrm>
          <a:off x="220029" y="2893004"/>
          <a:ext cx="400053" cy="4000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0D836-106E-494F-ABB4-C5225A4FC210}">
      <dsp:nvSpPr>
        <dsp:cNvPr id="0" name=""/>
        <dsp:cNvSpPr/>
      </dsp:nvSpPr>
      <dsp:spPr>
        <a:xfrm>
          <a:off x="840112" y="2729346"/>
          <a:ext cx="5311450" cy="72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80" tIns="76980" rIns="76980" bIns="769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Zvyšuje se čas trávený na internetu, soc. sítích  - 143 minut / den</a:t>
          </a:r>
          <a:endParaRPr lang="en-US" sz="1400" kern="1200"/>
        </a:p>
      </dsp:txBody>
      <dsp:txXfrm>
        <a:off x="840112" y="2729346"/>
        <a:ext cx="5311450" cy="727370"/>
      </dsp:txXfrm>
    </dsp:sp>
    <dsp:sp modelId="{55759D1D-3BD7-4758-B3F1-82FC7D53E70D}">
      <dsp:nvSpPr>
        <dsp:cNvPr id="0" name=""/>
        <dsp:cNvSpPr/>
      </dsp:nvSpPr>
      <dsp:spPr>
        <a:xfrm>
          <a:off x="0" y="3638559"/>
          <a:ext cx="6151562" cy="7273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AE45D-09C3-4F0B-A9AF-4DCC3C44A081}">
      <dsp:nvSpPr>
        <dsp:cNvPr id="0" name=""/>
        <dsp:cNvSpPr/>
      </dsp:nvSpPr>
      <dsp:spPr>
        <a:xfrm>
          <a:off x="220029" y="3802217"/>
          <a:ext cx="400053" cy="4000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DE06F-D78B-464F-B158-C8653647A7CA}">
      <dsp:nvSpPr>
        <dsp:cNvPr id="0" name=""/>
        <dsp:cNvSpPr/>
      </dsp:nvSpPr>
      <dsp:spPr>
        <a:xfrm>
          <a:off x="840112" y="3638559"/>
          <a:ext cx="5311450" cy="72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80" tIns="76980" rIns="76980" bIns="769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U dětí a adolescentů roste pravděpodobnost výskytu problému s duševním zdravím -  WHO (2017) – nejčastěji social anxiety disorder a deprese</a:t>
          </a:r>
          <a:endParaRPr lang="en-US" sz="1400" kern="1200"/>
        </a:p>
      </dsp:txBody>
      <dsp:txXfrm>
        <a:off x="840112" y="3638559"/>
        <a:ext cx="5311450" cy="727370"/>
      </dsp:txXfrm>
    </dsp:sp>
    <dsp:sp modelId="{C60A0FE0-CE62-4CA3-B5B4-0EE0D176F3FC}">
      <dsp:nvSpPr>
        <dsp:cNvPr id="0" name=""/>
        <dsp:cNvSpPr/>
      </dsp:nvSpPr>
      <dsp:spPr>
        <a:xfrm>
          <a:off x="0" y="4547772"/>
          <a:ext cx="6151562" cy="7273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A837F-1977-4A97-83A0-1E8D91576D37}">
      <dsp:nvSpPr>
        <dsp:cNvPr id="0" name=""/>
        <dsp:cNvSpPr/>
      </dsp:nvSpPr>
      <dsp:spPr>
        <a:xfrm>
          <a:off x="220029" y="4711430"/>
          <a:ext cx="400053" cy="4000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0083C-99F7-4DF5-9275-57BFACE54C5A}">
      <dsp:nvSpPr>
        <dsp:cNvPr id="0" name=""/>
        <dsp:cNvSpPr/>
      </dsp:nvSpPr>
      <dsp:spPr>
        <a:xfrm>
          <a:off x="840112" y="4547772"/>
          <a:ext cx="5311450" cy="72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80" tIns="76980" rIns="76980" bIns="769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V průměru 50% všech duševních onemocnění se projeví do věku 14 let a 75% do 18 let (Kessler et al. 2007)</a:t>
          </a:r>
          <a:endParaRPr lang="en-US" sz="1400" kern="1200"/>
        </a:p>
      </dsp:txBody>
      <dsp:txXfrm>
        <a:off x="840112" y="4547772"/>
        <a:ext cx="5311450" cy="727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3C068-24B0-4C99-B768-8503799570A5}">
      <dsp:nvSpPr>
        <dsp:cNvPr id="0" name=""/>
        <dsp:cNvSpPr/>
      </dsp:nvSpPr>
      <dsp:spPr>
        <a:xfrm>
          <a:off x="0" y="807442"/>
          <a:ext cx="5651500" cy="14906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C7307-E33F-4836-ACE9-4E977FA63668}">
      <dsp:nvSpPr>
        <dsp:cNvPr id="0" name=""/>
        <dsp:cNvSpPr/>
      </dsp:nvSpPr>
      <dsp:spPr>
        <a:xfrm>
          <a:off x="450925" y="1142841"/>
          <a:ext cx="819864" cy="8198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7C2489-2309-43FA-A8FB-CB7428EC013C}">
      <dsp:nvSpPr>
        <dsp:cNvPr id="0" name=""/>
        <dsp:cNvSpPr/>
      </dsp:nvSpPr>
      <dsp:spPr>
        <a:xfrm>
          <a:off x="1721715" y="807442"/>
          <a:ext cx="3929784" cy="14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62" tIns="157762" rIns="157762" bIns="1577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Omezení času u obrazovky telefonu, úprava notifikací</a:t>
          </a:r>
          <a:endParaRPr lang="en-US" sz="2500" kern="1200"/>
        </a:p>
      </dsp:txBody>
      <dsp:txXfrm>
        <a:off x="1721715" y="807442"/>
        <a:ext cx="3929784" cy="1490662"/>
      </dsp:txXfrm>
    </dsp:sp>
    <dsp:sp modelId="{7073AEF9-D593-492F-AB3B-F209DDCCABD2}">
      <dsp:nvSpPr>
        <dsp:cNvPr id="0" name=""/>
        <dsp:cNvSpPr/>
      </dsp:nvSpPr>
      <dsp:spPr>
        <a:xfrm>
          <a:off x="0" y="2670770"/>
          <a:ext cx="5651500" cy="14906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5B4A6-EC6B-4140-A91C-83E4D9D15B66}">
      <dsp:nvSpPr>
        <dsp:cNvPr id="0" name=""/>
        <dsp:cNvSpPr/>
      </dsp:nvSpPr>
      <dsp:spPr>
        <a:xfrm>
          <a:off x="450925" y="3006169"/>
          <a:ext cx="819864" cy="8198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C71EC-F735-45CE-9C3D-E3CF46C3153D}">
      <dsp:nvSpPr>
        <dsp:cNvPr id="0" name=""/>
        <dsp:cNvSpPr/>
      </dsp:nvSpPr>
      <dsp:spPr>
        <a:xfrm>
          <a:off x="1721715" y="2670770"/>
          <a:ext cx="3929784" cy="14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62" tIns="157762" rIns="157762" bIns="1577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Digitální detox </a:t>
          </a:r>
          <a:endParaRPr lang="en-US" sz="2500" kern="1200"/>
        </a:p>
      </dsp:txBody>
      <dsp:txXfrm>
        <a:off x="1721715" y="2670770"/>
        <a:ext cx="3929784" cy="1490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747563217301607" TargetMode="External"/><Relationship Id="rId2" Type="http://schemas.openxmlformats.org/officeDocument/2006/relationships/hyperlink" Target="https://www.sciencedirect.com/science/article/pii/S074756321630754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0/02673843.2019.159085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6A24F-4CE6-5642-B17A-F59D4F1B32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Sociální média a závislost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363B8D-11E2-C040-B132-529A4B792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61240" y="5151441"/>
            <a:ext cx="2858583" cy="1104980"/>
          </a:xfrm>
        </p:spPr>
        <p:txBody>
          <a:bodyPr>
            <a:normAutofit/>
          </a:bodyPr>
          <a:lstStyle/>
          <a:p>
            <a:r>
              <a:rPr lang="cs-CZ" dirty="0"/>
              <a:t>Karolína </a:t>
            </a:r>
            <a:r>
              <a:rPr lang="cs-CZ" dirty="0" err="1"/>
              <a:t>Římková</a:t>
            </a:r>
            <a:endParaRPr lang="cs-CZ" dirty="0"/>
          </a:p>
          <a:p>
            <a:r>
              <a:rPr lang="cs-CZ" dirty="0"/>
              <a:t>Mario Vajda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741F3104-251A-4A8B-931D-ED82E5F85059}"/>
              </a:ext>
            </a:extLst>
          </p:cNvPr>
          <p:cNvSpPr txBox="1">
            <a:spLocks/>
          </p:cNvSpPr>
          <p:nvPr/>
        </p:nvSpPr>
        <p:spPr>
          <a:xfrm>
            <a:off x="372177" y="5151441"/>
            <a:ext cx="2858583" cy="11049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Depresivní společnost</a:t>
            </a:r>
          </a:p>
          <a:p>
            <a:r>
              <a:rPr lang="cs-CZ" dirty="0"/>
              <a:t>LS 2019/2020</a:t>
            </a:r>
          </a:p>
        </p:txBody>
      </p:sp>
      <p:pic>
        <p:nvPicPr>
          <p:cNvPr id="6" name="1_slide">
            <a:hlinkClick r:id="" action="ppaction://media"/>
            <a:extLst>
              <a:ext uri="{FF2B5EF4-FFF2-40B4-BE49-F238E27FC236}">
                <a16:creationId xmlns:a16="http://schemas.microsoft.com/office/drawing/2014/main" id="{3B0E85DF-4134-4D85-981E-2AA33D6DFD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7566.28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767" y="4630019"/>
            <a:ext cx="1418122" cy="14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235FDA-2947-C643-87F1-91BC3A6A9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cs-CZ" dirty="0"/>
              <a:t>Sociální sítě 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D2CD89C-A9E5-48BD-8298-F3DDEBDED0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260747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E44116-F7A9-4E37-8B77-9ED545E22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3200" y="4629786"/>
            <a:ext cx="1775327" cy="17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8A5CD6-B4B9-8D4B-95CD-2861235A7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+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5F5BDC-3D2D-F649-81F1-43410B7DF9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Inspirace, koníčky, motivace</a:t>
            </a:r>
          </a:p>
          <a:p>
            <a:r>
              <a:rPr lang="cs-CZ" dirty="0"/>
              <a:t>Poznávání lidí, pocit sounáležitosti</a:t>
            </a:r>
          </a:p>
          <a:p>
            <a:r>
              <a:rPr lang="cs-CZ" dirty="0"/>
              <a:t>Neomezeny časem a prostorem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4B01F97-CC6C-2243-A343-EDCFB14AC5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Falešné představy a sebeprezentace</a:t>
            </a:r>
          </a:p>
          <a:p>
            <a:r>
              <a:rPr lang="cs-CZ" dirty="0"/>
              <a:t>Deprese a úzkost z nenaplňování „normálu“</a:t>
            </a:r>
          </a:p>
          <a:p>
            <a:r>
              <a:rPr lang="cs-CZ" dirty="0"/>
              <a:t>Povrchní vztahy </a:t>
            </a:r>
          </a:p>
          <a:p>
            <a:r>
              <a:rPr lang="cs-CZ" dirty="0"/>
              <a:t>Stav </a:t>
            </a:r>
            <a:r>
              <a:rPr lang="cs-CZ" dirty="0" err="1"/>
              <a:t>offline</a:t>
            </a:r>
            <a:r>
              <a:rPr lang="cs-CZ" dirty="0"/>
              <a:t> znamená něco zameškat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1D1C750-2AF4-B04D-AA7A-E709DF3184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sz="4400" dirty="0"/>
              <a:t>-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1C7587-6E80-0247-92D4-8FD51534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Pozitivní a negativní aspekty soc. sítí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83CB74-41AE-4BEE-9EA5-F677FF563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804" y="4504622"/>
            <a:ext cx="2353377" cy="23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FC45D88-4A65-624C-A162-0C246550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 err="1">
                <a:solidFill>
                  <a:srgbClr val="FFFFFF"/>
                </a:solidFill>
              </a:rPr>
              <a:t>Social</a:t>
            </a:r>
            <a:r>
              <a:rPr lang="cs-CZ" sz="3000" dirty="0">
                <a:solidFill>
                  <a:srgbClr val="FFFFFF"/>
                </a:solidFill>
              </a:rPr>
              <a:t> media </a:t>
            </a:r>
            <a:r>
              <a:rPr lang="cs-CZ" sz="3000" dirty="0" err="1">
                <a:solidFill>
                  <a:srgbClr val="FFFFFF"/>
                </a:solidFill>
              </a:rPr>
              <a:t>anxiety</a:t>
            </a:r>
            <a:r>
              <a:rPr lang="cs-CZ" sz="3000" dirty="0">
                <a:solidFill>
                  <a:srgbClr val="FFFFFF"/>
                </a:solidFill>
              </a:rPr>
              <a:t> </a:t>
            </a:r>
            <a:r>
              <a:rPr lang="cs-CZ" sz="3000" dirty="0" err="1">
                <a:solidFill>
                  <a:srgbClr val="FFFFFF"/>
                </a:solidFill>
              </a:rPr>
              <a:t>disorder</a:t>
            </a:r>
            <a:r>
              <a:rPr lang="cs-CZ" sz="3000" dirty="0">
                <a:solidFill>
                  <a:srgbClr val="FFFFFF"/>
                </a:solidFill>
              </a:rPr>
              <a:t> </a:t>
            </a:r>
            <a:br>
              <a:rPr lang="cs-CZ" sz="3000" dirty="0">
                <a:solidFill>
                  <a:srgbClr val="FFFFFF"/>
                </a:solidFill>
              </a:rPr>
            </a:br>
            <a:r>
              <a:rPr lang="cs-CZ" sz="3000" dirty="0">
                <a:solidFill>
                  <a:srgbClr val="FFFFFF"/>
                </a:solidFill>
              </a:rPr>
              <a:t>a deprese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4671644-4ACB-234B-A6E2-9C89A2C7B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4" y="528637"/>
            <a:ext cx="6081193" cy="5900737"/>
          </a:xfrm>
        </p:spPr>
        <p:txBody>
          <a:bodyPr anchor="ctr">
            <a:normAutofit/>
          </a:bodyPr>
          <a:lstStyle/>
          <a:p>
            <a:r>
              <a:rPr lang="cs-CZ" sz="1600" dirty="0"/>
              <a:t>Studie potvrdila lineární vztah mezi počtem používaných soc. sítí a depresí </a:t>
            </a:r>
            <a:r>
              <a:rPr lang="cs-CZ" sz="1600" dirty="0">
                <a:sym typeface="Wingdings" pitchFamily="2" charset="2"/>
              </a:rPr>
              <a:t> </a:t>
            </a:r>
            <a:r>
              <a:rPr lang="cs-CZ" sz="1600" dirty="0"/>
              <a:t>respondenti, kteří používají 7-11 platforem soc. sítí mají větší pravděpodobnost diagnózy deprese a úzkosti</a:t>
            </a:r>
          </a:p>
          <a:p>
            <a:r>
              <a:rPr lang="cs-CZ" sz="1600" dirty="0"/>
              <a:t>Multidimenzionální škála sociální úzkosti pro uživatele sociálních médií (SAS-SMU)</a:t>
            </a:r>
          </a:p>
          <a:p>
            <a:r>
              <a:rPr lang="cs-CZ" sz="1600" dirty="0"/>
              <a:t>Podle </a:t>
            </a:r>
            <a:r>
              <a:rPr lang="cs-CZ" sz="1600" dirty="0" err="1"/>
              <a:t>Royal</a:t>
            </a:r>
            <a:r>
              <a:rPr lang="cs-CZ" sz="1600" dirty="0"/>
              <a:t> Society </a:t>
            </a:r>
            <a:r>
              <a:rPr lang="cs-CZ" sz="1600" dirty="0" err="1"/>
              <a:t>for</a:t>
            </a:r>
            <a:r>
              <a:rPr lang="cs-CZ" sz="1600" dirty="0"/>
              <a:t> Public </a:t>
            </a:r>
            <a:r>
              <a:rPr lang="cs-CZ" sz="1600" dirty="0" err="1"/>
              <a:t>Health</a:t>
            </a:r>
            <a:r>
              <a:rPr lang="cs-CZ" sz="1600" dirty="0"/>
              <a:t>, &amp; </a:t>
            </a:r>
            <a:r>
              <a:rPr lang="cs-CZ" sz="1600" dirty="0" err="1"/>
              <a:t>Young</a:t>
            </a:r>
            <a:r>
              <a:rPr lang="cs-CZ" sz="1600" dirty="0"/>
              <a:t> </a:t>
            </a:r>
            <a:r>
              <a:rPr lang="cs-CZ" sz="1600" dirty="0" err="1"/>
              <a:t>Health</a:t>
            </a:r>
            <a:r>
              <a:rPr lang="cs-CZ" sz="1600" dirty="0"/>
              <a:t> </a:t>
            </a:r>
            <a:r>
              <a:rPr lang="cs-CZ" sz="1600" dirty="0" err="1"/>
              <a:t>Movement</a:t>
            </a:r>
            <a:r>
              <a:rPr lang="cs-CZ" sz="1600" dirty="0"/>
              <a:t> (2017) prevalence úzkosti a deprese se zvýšila na 70% za posledních 25 let u mladých lidí </a:t>
            </a:r>
          </a:p>
          <a:p>
            <a:r>
              <a:rPr lang="cs-CZ" sz="1600" u="sng" dirty="0"/>
              <a:t>Deprese, úzkost a jejich nepříznivé účinky jsou např.: </a:t>
            </a:r>
          </a:p>
          <a:p>
            <a:r>
              <a:rPr lang="cs-CZ" sz="1600" i="1" dirty="0"/>
              <a:t>nižší vzdělání, předčasné ukončení školní docházky, narušené sociální vztahy a zvýšené riziko zneužívání návykových látek, problémy s duševním zdravím a sebevražda </a:t>
            </a:r>
            <a:r>
              <a:rPr lang="cs-CZ" sz="1600" dirty="0"/>
              <a:t>(</a:t>
            </a:r>
            <a:r>
              <a:rPr lang="cs-CZ" sz="1600" dirty="0" err="1"/>
              <a:t>Copeland</a:t>
            </a:r>
            <a:r>
              <a:rPr lang="cs-CZ" sz="1600" dirty="0"/>
              <a:t>, </a:t>
            </a:r>
            <a:r>
              <a:rPr lang="cs-CZ" sz="1600" dirty="0" err="1"/>
              <a:t>Angold</a:t>
            </a:r>
            <a:r>
              <a:rPr lang="cs-CZ" sz="1600" dirty="0"/>
              <a:t>, </a:t>
            </a:r>
            <a:r>
              <a:rPr lang="cs-CZ" sz="1600" dirty="0" err="1"/>
              <a:t>Shanahan</a:t>
            </a:r>
            <a:r>
              <a:rPr lang="cs-CZ" sz="1600" dirty="0"/>
              <a:t>, &amp; </a:t>
            </a:r>
            <a:r>
              <a:rPr lang="cs-CZ" sz="1600" dirty="0" err="1"/>
              <a:t>Costello</a:t>
            </a:r>
            <a:r>
              <a:rPr lang="cs-CZ" sz="1600" dirty="0"/>
              <a:t>, 2004)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2E31F9-1FF8-41DB-BF78-B768FC0AB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57" y="5014762"/>
            <a:ext cx="1914962" cy="19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3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C80E66-9EB7-C144-A97B-CCCAA804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2600" dirty="0" err="1">
                <a:solidFill>
                  <a:srgbClr val="FFFFFF"/>
                </a:solidFill>
              </a:rPr>
              <a:t>Nomofobie</a:t>
            </a:r>
            <a:r>
              <a:rPr lang="cs-CZ" sz="2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8C8000-237D-3A48-8E1E-2576A43CA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dirty="0"/>
              <a:t>Úzkostná porucha či fobie, která spočívá v závislosti na telefonu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K typickým příznakům </a:t>
            </a:r>
            <a:r>
              <a:rPr lang="cs-CZ" dirty="0" err="1">
                <a:solidFill>
                  <a:schemeClr val="tx1"/>
                </a:solidFill>
              </a:rPr>
              <a:t>nomofobie</a:t>
            </a:r>
            <a:r>
              <a:rPr lang="cs-CZ" dirty="0">
                <a:solidFill>
                  <a:schemeClr val="tx1"/>
                </a:solidFill>
              </a:rPr>
              <a:t> patří nervozita (když postižený nemá telefon u sebe), neschopnost vypnout svůj mobilní telefon nebo jeho neustálá kontrola - jestli postiženému nepřišla nová zpráva, nutkání okamžitě reagovat, případně tzv. fantomové vibrace (pocit, že telefon v tichém režimu vibruje, i když to tak není)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Nový záznam 5.m4a" descr="Nový záznam 5.m4a">
            <a:hlinkClick r:id="" action="ppaction://media"/>
            <a:extLst>
              <a:ext uri="{FF2B5EF4-FFF2-40B4-BE49-F238E27FC236}">
                <a16:creationId xmlns:a16="http://schemas.microsoft.com/office/drawing/2014/main" id="{3504ACF5-B363-FA4C-B4EF-CFB5410F9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570" y="4641610"/>
            <a:ext cx="1323706" cy="16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4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F9DB1E-7C0F-8643-BF2F-739EE9FD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„</a:t>
            </a:r>
            <a:r>
              <a:rPr lang="cs-CZ" sz="3200" dirty="0" err="1">
                <a:solidFill>
                  <a:schemeClr val="bg1"/>
                </a:solidFill>
              </a:rPr>
              <a:t>Fear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of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missing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out</a:t>
            </a:r>
            <a:r>
              <a:rPr lang="cs-CZ" sz="3200" dirty="0">
                <a:solidFill>
                  <a:schemeClr val="bg1"/>
                </a:solidFill>
              </a:rPr>
              <a:t>“</a:t>
            </a:r>
            <a:br>
              <a:rPr lang="cs-CZ" sz="3200" dirty="0">
                <a:solidFill>
                  <a:schemeClr val="bg1"/>
                </a:solidFill>
              </a:rPr>
            </a:br>
            <a:r>
              <a:rPr lang="cs-CZ" sz="3200" dirty="0">
                <a:solidFill>
                  <a:schemeClr val="bg1"/>
                </a:solidFill>
              </a:rPr>
              <a:t>(FOMO)</a:t>
            </a:r>
            <a:endParaRPr lang="cs-CZ" sz="30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F33120-C891-3F41-9313-DC9D7DE6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r>
              <a:rPr lang="cs-CZ" dirty="0"/>
              <a:t>Nutkavý pocit a obava člověka, že ostatní prožívají obohacující zážitky bez něj </a:t>
            </a:r>
          </a:p>
          <a:p>
            <a:r>
              <a:rPr lang="cs-CZ" dirty="0"/>
              <a:t>Tato sociální úzkost je charakterizována „touhou zůstat nepřetržitě spojen s tím, co ostatní dělají“</a:t>
            </a:r>
          </a:p>
          <a:p>
            <a:r>
              <a:rPr lang="cs-CZ" dirty="0"/>
              <a:t>Strach z toho udělat špatné rozhodnutí („kdybych se rozhodl jinak, tak bych to nepromeškal“)</a:t>
            </a:r>
          </a:p>
        </p:txBody>
      </p:sp>
      <p:pic>
        <p:nvPicPr>
          <p:cNvPr id="4" name="Nový záznam 6.m4a" descr="Nový záznam 6.m4a">
            <a:hlinkClick r:id="" action="ppaction://media"/>
            <a:extLst>
              <a:ext uri="{FF2B5EF4-FFF2-40B4-BE49-F238E27FC236}">
                <a16:creationId xmlns:a16="http://schemas.microsoft.com/office/drawing/2014/main" id="{4C0817D8-5CB9-EE4A-B64C-7E42DCB73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48" y="5008833"/>
            <a:ext cx="1079919" cy="13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8D213-C8FD-DF43-BD7C-F88BA234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sociálních médií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93109-56F6-FF4C-80F5-D21A0C8A7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1) spánek</a:t>
            </a:r>
          </a:p>
          <a:p>
            <a:r>
              <a:rPr lang="cs-CZ" dirty="0"/>
              <a:t>2) mezilidské vztahy</a:t>
            </a:r>
          </a:p>
          <a:p>
            <a:r>
              <a:rPr lang="cs-CZ" dirty="0"/>
              <a:t>3) paměť</a:t>
            </a:r>
          </a:p>
          <a:p>
            <a:r>
              <a:rPr lang="cs-CZ" dirty="0"/>
              <a:t>4) sebeúcta</a:t>
            </a:r>
          </a:p>
          <a:p>
            <a:r>
              <a:rPr lang="cs-CZ" dirty="0"/>
              <a:t>5) soustředění</a:t>
            </a:r>
          </a:p>
          <a:p>
            <a:r>
              <a:rPr lang="cs-CZ" dirty="0"/>
              <a:t>6) psychická rovnováha</a:t>
            </a:r>
          </a:p>
        </p:txBody>
      </p:sp>
      <p:pic>
        <p:nvPicPr>
          <p:cNvPr id="4" name="Nový záznam 7.m4a" descr="Nový záznam 7.m4a">
            <a:hlinkClick r:id="" action="ppaction://media"/>
            <a:extLst>
              <a:ext uri="{FF2B5EF4-FFF2-40B4-BE49-F238E27FC236}">
                <a16:creationId xmlns:a16="http://schemas.microsoft.com/office/drawing/2014/main" id="{1061B22D-5147-F941-AD44-0B61F8638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111" y="3579436"/>
            <a:ext cx="1422399" cy="14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1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8394CE-5E4D-7347-8A79-B0F5FCFE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</p:spPr>
        <p:txBody>
          <a:bodyPr wrap="square">
            <a:normAutofit/>
          </a:bodyPr>
          <a:lstStyle/>
          <a:p>
            <a:r>
              <a:rPr lang="cs-CZ" sz="2000">
                <a:solidFill>
                  <a:srgbClr val="FFFFFF"/>
                </a:solidFill>
              </a:rPr>
              <a:t>Moderní opatření zdravého užívání soc. sítí a médií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0FE9D55-FEA5-4F38-A769-3BE484F41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4615244"/>
              </p:ext>
            </p:extLst>
          </p:nvPr>
        </p:nvGraphicFramePr>
        <p:xfrm>
          <a:off x="920750" y="965200"/>
          <a:ext cx="5651500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Nový záznam 8.m4a" descr="Nový záznam 8.m4a">
            <a:hlinkClick r:id="" action="ppaction://media"/>
            <a:extLst>
              <a:ext uri="{FF2B5EF4-FFF2-40B4-BE49-F238E27FC236}">
                <a16:creationId xmlns:a16="http://schemas.microsoft.com/office/drawing/2014/main" id="{C92DCB6B-47E0-2444-9AB0-05A134A91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32711" y="4853160"/>
            <a:ext cx="1140177" cy="10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0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9D4C6-39BA-4650-81C5-1DF24C1C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37" y="370332"/>
            <a:ext cx="7729728" cy="1188720"/>
          </a:xfrm>
        </p:spPr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90D6-1CE9-421C-AA35-324E76170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29" y="2002776"/>
            <a:ext cx="11773622" cy="4648281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 Slab"/>
              </a:rPr>
              <a:t>Use of multiple social media platforms and symptoms of depression and anxiety: A nationally-representative study among U.S. young adults - ScienceDirect. </a:t>
            </a:r>
            <a:r>
              <a:rPr lang="en-US" b="0" i="1" dirty="0">
                <a:solidFill>
                  <a:srgbClr val="000000"/>
                </a:solidFill>
                <a:effectLst/>
                <a:latin typeface="Roboto Slab"/>
              </a:rPr>
              <a:t>ScienceDirect.com | Science, health and medical journals, full text articles and books.</a:t>
            </a:r>
            <a:r>
              <a:rPr lang="en-US" b="0" i="0" dirty="0">
                <a:solidFill>
                  <a:srgbClr val="000000"/>
                </a:solidFill>
                <a:effectLst/>
                <a:latin typeface="Roboto Slab"/>
              </a:rPr>
              <a:t> [online]. Copyright © 2016 Published by Elsevier Ltd. [cit. 2</a:t>
            </a:r>
            <a:r>
              <a:rPr lang="cs-CZ" b="0" i="0" dirty="0">
                <a:solidFill>
                  <a:srgbClr val="000000"/>
                </a:solidFill>
                <a:effectLst/>
                <a:latin typeface="Roboto Slab"/>
              </a:rPr>
              <a:t>7</a:t>
            </a:r>
            <a:r>
              <a:rPr lang="en-US" b="0" i="0" dirty="0">
                <a:solidFill>
                  <a:srgbClr val="000000"/>
                </a:solidFill>
                <a:effectLst/>
                <a:latin typeface="Roboto Slab"/>
              </a:rPr>
              <a:t>.04.2020].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oboto Slab"/>
              </a:rPr>
              <a:t>Dostupné</a:t>
            </a:r>
            <a:r>
              <a:rPr lang="en-US" b="0" i="0" dirty="0">
                <a:solidFill>
                  <a:srgbClr val="000000"/>
                </a:solidFill>
                <a:effectLst/>
                <a:latin typeface="Roboto Slab"/>
              </a:rPr>
              <a:t> z: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Roboto Slab"/>
                <a:hlinkClick r:id="rId2"/>
              </a:rPr>
              <a:t>https://www.sciencedirect.com/science/article/pii/S0747563216307543</a:t>
            </a:r>
            <a:endParaRPr lang="cs-CZ" b="0" i="0" u="none" strike="noStrike" dirty="0">
              <a:solidFill>
                <a:srgbClr val="000000"/>
              </a:solidFill>
              <a:effectLst/>
              <a:latin typeface="Roboto Slab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Roboto Slab"/>
              </a:rPr>
              <a:t>Development and Validation of Social Anxiety Scale for Social Media Users - ScienceDirect. </a:t>
            </a:r>
            <a:r>
              <a:rPr lang="en-US" b="0" i="1" dirty="0">
                <a:solidFill>
                  <a:srgbClr val="000000"/>
                </a:solidFill>
                <a:effectLst/>
                <a:latin typeface="Roboto Slab"/>
              </a:rPr>
              <a:t>ScienceDirect.com | Science, health and medical journals, full text articles and books.</a:t>
            </a:r>
            <a:r>
              <a:rPr lang="en-US" b="0" i="0" dirty="0">
                <a:solidFill>
                  <a:srgbClr val="000000"/>
                </a:solidFill>
                <a:effectLst/>
                <a:latin typeface="Roboto Slab"/>
              </a:rPr>
              <a:t> [online]. Copyright © 2017 Elsevier Ltd. All rights reserved. [cit. 2</a:t>
            </a:r>
            <a:r>
              <a:rPr lang="cs-CZ" b="0" i="0" dirty="0">
                <a:solidFill>
                  <a:srgbClr val="000000"/>
                </a:solidFill>
                <a:effectLst/>
                <a:latin typeface="Roboto Slab"/>
              </a:rPr>
              <a:t>8</a:t>
            </a:r>
            <a:r>
              <a:rPr lang="en-US" b="0" i="0" dirty="0">
                <a:solidFill>
                  <a:srgbClr val="000000"/>
                </a:solidFill>
                <a:effectLst/>
                <a:latin typeface="Roboto Slab"/>
              </a:rPr>
              <a:t>.04.2020].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oboto Slab"/>
              </a:rPr>
              <a:t>Dostupné</a:t>
            </a:r>
            <a:r>
              <a:rPr lang="en-US" b="0" i="0" dirty="0">
                <a:solidFill>
                  <a:srgbClr val="000000"/>
                </a:solidFill>
                <a:effectLst/>
                <a:latin typeface="Roboto Slab"/>
              </a:rPr>
              <a:t> z: 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Roboto Slab"/>
                <a:hlinkClick r:id="rId3"/>
              </a:rPr>
              <a:t>https://www.sciencedirect.com/science/article/pii/S0747563217301607</a:t>
            </a:r>
            <a:endParaRPr lang="cs-CZ" b="0" i="0" u="sng" dirty="0">
              <a:solidFill>
                <a:srgbClr val="000000"/>
              </a:solidFill>
              <a:effectLst/>
              <a:latin typeface="Roboto Slab"/>
            </a:endParaRPr>
          </a:p>
          <a:p>
            <a:pPr algn="l"/>
            <a:r>
              <a:rPr lang="en-US" b="0" i="0" dirty="0" err="1">
                <a:solidFill>
                  <a:srgbClr val="333333"/>
                </a:solidFill>
                <a:effectLst/>
                <a:latin typeface="Open Sans"/>
              </a:rPr>
              <a:t>Betul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Open Sans"/>
              </a:rPr>
              <a:t>Keles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/>
              </a:rPr>
              <a:t>, Niall McCrae &amp; Annmarie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Open Sans"/>
              </a:rPr>
              <a:t>Grealish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/>
              </a:rPr>
              <a:t> (2020) A systematic review: the influence of social media on depression, anxiety and psychological distress in adolescents, International Journal of Adolescence and Youth, 25:1, 79-93, DOI: </a:t>
            </a:r>
            <a:r>
              <a:rPr lang="en-US" b="0" i="0" u="sng" dirty="0">
                <a:solidFill>
                  <a:srgbClr val="333333"/>
                </a:solidFill>
                <a:effectLst/>
                <a:latin typeface="Open Sans"/>
                <a:hlinkClick r:id="rId4"/>
              </a:rPr>
              <a:t>10.1080/02673843.2019.1590851</a:t>
            </a:r>
            <a:endParaRPr lang="en-US" b="0" i="0" dirty="0">
              <a:solidFill>
                <a:srgbClr val="333333"/>
              </a:solidFill>
              <a:effectLst/>
              <a:latin typeface="Open Sans"/>
            </a:endParaRPr>
          </a:p>
          <a:p>
            <a:br>
              <a:rPr lang="en-US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6381228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632</Words>
  <Application>Microsoft Office PowerPoint</Application>
  <PresentationFormat>Širokoúhlá obrazovka</PresentationFormat>
  <Paragraphs>50</Paragraphs>
  <Slides>9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Gill Sans MT</vt:lpstr>
      <vt:lpstr>Open Sans</vt:lpstr>
      <vt:lpstr>Roboto Slab</vt:lpstr>
      <vt:lpstr>Balík</vt:lpstr>
      <vt:lpstr>Sociální média a závislost</vt:lpstr>
      <vt:lpstr>Sociální sítě </vt:lpstr>
      <vt:lpstr>Pozitivní a negativní aspekty soc. sítí </vt:lpstr>
      <vt:lpstr>Social media anxiety disorder  a deprese</vt:lpstr>
      <vt:lpstr>Nomofobie </vt:lpstr>
      <vt:lpstr>„Fear of missing out“ (FOMO)</vt:lpstr>
      <vt:lpstr>Vliv sociálních médií </vt:lpstr>
      <vt:lpstr>Moderní opatření zdravého užívání soc. sítí a médií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média a závislost</dc:title>
  <dc:creator>Římková, Karolína</dc:creator>
  <cp:lastModifiedBy>Olga Plíčková</cp:lastModifiedBy>
  <cp:revision>14</cp:revision>
  <dcterms:created xsi:type="dcterms:W3CDTF">2020-04-26T17:46:57Z</dcterms:created>
  <dcterms:modified xsi:type="dcterms:W3CDTF">2020-05-01T12:58:57Z</dcterms:modified>
</cp:coreProperties>
</file>