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71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360" r:id="rId16"/>
  </p:sldIdLst>
  <p:sldSz cx="12192000" cy="6858000"/>
  <p:notesSz cx="6808788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Výchozí oddíl" id="{AE4BC1E1-AE5E-44F7-9824-0ADB7D717B55}">
          <p14:sldIdLst>
            <p14:sldId id="342"/>
            <p14:sldId id="257"/>
            <p14:sldId id="269"/>
            <p14:sldId id="258"/>
            <p14:sldId id="259"/>
            <p14:sldId id="260"/>
            <p14:sldId id="261"/>
            <p14:sldId id="262"/>
            <p14:sldId id="263"/>
            <p14:sldId id="333"/>
            <p14:sldId id="334"/>
            <p14:sldId id="361"/>
            <p14:sldId id="335"/>
            <p14:sldId id="340"/>
            <p14:sldId id="341"/>
            <p14:sldId id="344"/>
            <p14:sldId id="343"/>
            <p14:sldId id="345"/>
            <p14:sldId id="346"/>
            <p14:sldId id="347"/>
            <p14:sldId id="348"/>
            <p14:sldId id="308"/>
            <p14:sldId id="327"/>
            <p14:sldId id="310"/>
            <p14:sldId id="311"/>
            <p14:sldId id="312"/>
            <p14:sldId id="315"/>
            <p14:sldId id="316"/>
            <p14:sldId id="314"/>
            <p14:sldId id="313"/>
            <p14:sldId id="317"/>
            <p14:sldId id="319"/>
            <p14:sldId id="328"/>
            <p14:sldId id="329"/>
            <p14:sldId id="330"/>
            <p14:sldId id="332"/>
            <p14:sldId id="349"/>
            <p14:sldId id="350"/>
            <p14:sldId id="351"/>
            <p14:sldId id="303"/>
          </p14:sldIdLst>
        </p14:section>
        <p14:section name="Oddíl bez názvu" id="{35CE6EBA-CD4F-4277-B5C6-ED463D84E4C7}">
          <p14:sldIdLst>
            <p14:sldId id="292"/>
            <p14:sldId id="294"/>
            <p14:sldId id="352"/>
            <p14:sldId id="355"/>
            <p14:sldId id="353"/>
            <p14:sldId id="354"/>
            <p14:sldId id="297"/>
            <p14:sldId id="356"/>
            <p14:sldId id="298"/>
            <p14:sldId id="299"/>
            <p14:sldId id="300"/>
            <p14:sldId id="301"/>
            <p14:sldId id="358"/>
            <p14:sldId id="359"/>
            <p14:sldId id="357"/>
            <p14:sldId id="295"/>
            <p14:sldId id="296"/>
            <p14:sldId id="264"/>
            <p14:sldId id="265"/>
            <p14:sldId id="266"/>
            <p14:sldId id="267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360"/>
            <p14:sldId id="325"/>
            <p14:sldId id="324"/>
            <p14:sldId id="362"/>
            <p14:sldId id="268"/>
            <p14:sldId id="285"/>
            <p14:sldId id="367"/>
            <p14:sldId id="286"/>
            <p14:sldId id="364"/>
            <p14:sldId id="288"/>
            <p14:sldId id="363"/>
            <p14:sldId id="290"/>
            <p14:sldId id="289"/>
            <p14:sldId id="291"/>
            <p14:sldId id="365"/>
            <p14:sldId id="369"/>
            <p14:sldId id="375"/>
            <p14:sldId id="376"/>
            <p14:sldId id="370"/>
            <p14:sldId id="379"/>
            <p14:sldId id="373"/>
            <p14:sldId id="378"/>
            <p14:sldId id="380"/>
            <p14:sldId id="381"/>
            <p14:sldId id="382"/>
            <p14:sldId id="383"/>
            <p14:sldId id="384"/>
            <p14:sldId id="385"/>
            <p14:sldId id="386"/>
            <p14:sldId id="388"/>
            <p14:sldId id="395"/>
            <p14:sldId id="396"/>
            <p14:sldId id="397"/>
            <p14:sldId id="398"/>
            <p14:sldId id="392"/>
            <p14:sldId id="389"/>
            <p14:sldId id="393"/>
            <p14:sldId id="394"/>
          </p14:sldIdLst>
        </p14:section>
        <p14:section name="Oddíl bez názvu" id="{6872D01D-46A7-496A-A9F6-0E1BC2C90144}">
          <p14:sldIdLst>
            <p14:sldId id="372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6699"/>
    <a:srgbClr val="00FFFF"/>
    <a:srgbClr val="FF33CC"/>
    <a:srgbClr val="FF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18" autoAdjust="0"/>
    <p:restoredTop sz="79511" autoAdjust="0"/>
  </p:normalViewPr>
  <p:slideViewPr>
    <p:cSldViewPr snapToGrid="0">
      <p:cViewPr varScale="1">
        <p:scale>
          <a:sx n="101" d="100"/>
          <a:sy n="101" d="100"/>
        </p:scale>
        <p:origin x="-1752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64710C-89AA-407C-A28B-3F7CDC5D1E8E}" type="datetimeFigureOut">
              <a:rPr lang="cs-CZ" smtClean="0"/>
              <a:pPr/>
              <a:t>31.10.2020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4238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0879" y="4784835"/>
            <a:ext cx="54470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0475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6737" y="9443662"/>
            <a:ext cx="2950475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DC0596-CD26-426B-875B-3F0D4BEAEB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98296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546465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491595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C0596-CD26-426B-875B-3F0D4BEAEBDD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27614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72085" y="3337560"/>
            <a:ext cx="8640064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77400" y="1544812"/>
            <a:ext cx="8640064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31.10.2020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31.10.2020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31.10.2020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31.10.2020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3583838"/>
            <a:ext cx="88392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2485800"/>
            <a:ext cx="88392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31.10.2020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68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31.10.2020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5486400"/>
            <a:ext cx="5386917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5486400"/>
            <a:ext cx="5389033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1516912"/>
            <a:ext cx="5386917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1516912"/>
            <a:ext cx="5389033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31.10.2020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320"/>
            <a:ext cx="9960864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31.10.2020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31.10.2020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85528"/>
            <a:ext cx="42672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214424"/>
            <a:ext cx="36576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9448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8992-8E32-4F4C-B1A8-FBD783B02946}" type="datetimeFigureOut">
              <a:rPr lang="cs-CZ" smtClean="0"/>
              <a:pPr/>
              <a:t>31.10.2020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875264" y="6422065"/>
            <a:ext cx="1016000" cy="365125"/>
          </a:xfrm>
        </p:spPr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08976" y="1705709"/>
            <a:ext cx="4071824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420837" y="1019907"/>
            <a:ext cx="54864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408979" y="2998765"/>
            <a:ext cx="4071821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09600" y="6422065"/>
            <a:ext cx="2844800" cy="365125"/>
          </a:xfrm>
        </p:spPr>
        <p:txBody>
          <a:bodyPr/>
          <a:lstStyle/>
          <a:p>
            <a:fld id="{F86D8992-8E32-4F4C-B1A8-FBD783B02946}" type="datetimeFigureOut">
              <a:rPr lang="cs-CZ" smtClean="0"/>
              <a:pPr/>
              <a:t>31.10.2020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9753600" y="0"/>
            <a:ext cx="24384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09600" y="6422065"/>
            <a:ext cx="28448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86D8992-8E32-4F4C-B1A8-FBD783B02946}" type="datetimeFigureOut">
              <a:rPr lang="cs-CZ" smtClean="0"/>
              <a:pPr/>
              <a:t>31.10.2020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165600" y="6422065"/>
            <a:ext cx="38608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0871200" y="6422065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39EDCA3-D183-4AA8-B828-E7846A0A735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RŮST A VÝVOJ</a:t>
            </a:r>
            <a:endParaRPr lang="cs-CZ" dirty="0"/>
          </a:p>
        </p:txBody>
      </p:sp>
      <p:sp>
        <p:nvSpPr>
          <p:cNvPr id="5" name="Elipsa 4"/>
          <p:cNvSpPr/>
          <p:nvPr/>
        </p:nvSpPr>
        <p:spPr>
          <a:xfrm>
            <a:off x="239151" y="1940560"/>
            <a:ext cx="4248443" cy="1076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NEUROMOTORIKA</a:t>
            </a:r>
            <a:endParaRPr lang="cs-CZ" sz="2400" b="1" dirty="0"/>
          </a:p>
        </p:txBody>
      </p:sp>
      <p:sp>
        <p:nvSpPr>
          <p:cNvPr id="6" name="Elipsa 5"/>
          <p:cNvSpPr/>
          <p:nvPr/>
        </p:nvSpPr>
        <p:spPr>
          <a:xfrm>
            <a:off x="2799471" y="2702560"/>
            <a:ext cx="4276578" cy="1076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SENZOMOTORIKA</a:t>
            </a:r>
            <a:endParaRPr lang="cs-CZ" sz="2400" b="1" dirty="0"/>
          </a:p>
        </p:txBody>
      </p:sp>
      <p:sp>
        <p:nvSpPr>
          <p:cNvPr id="7" name="Elipsa 6"/>
          <p:cNvSpPr/>
          <p:nvPr/>
        </p:nvSpPr>
        <p:spPr>
          <a:xfrm>
            <a:off x="5317587" y="3338733"/>
            <a:ext cx="4553243" cy="1076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PSYCHOMOTORIKA</a:t>
            </a:r>
            <a:endParaRPr lang="cs-CZ" sz="2400" b="1" dirty="0"/>
          </a:p>
        </p:txBody>
      </p:sp>
      <p:sp>
        <p:nvSpPr>
          <p:cNvPr id="8" name="Elipsa 7"/>
          <p:cNvSpPr/>
          <p:nvPr/>
        </p:nvSpPr>
        <p:spPr>
          <a:xfrm>
            <a:off x="7980289" y="4083538"/>
            <a:ext cx="4211711" cy="1076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SOCIOMOTORIKA</a:t>
            </a:r>
            <a:endParaRPr 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233055"/>
            <a:ext cx="9956800" cy="5264727"/>
          </a:xfrm>
        </p:spPr>
        <p:txBody>
          <a:bodyPr>
            <a:normAutofit fontScale="92500" lnSpcReduction="10000"/>
          </a:bodyPr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dirty="0" smtClean="0">
                <a:solidFill>
                  <a:srgbClr val="FF9900"/>
                </a:solidFill>
              </a:rPr>
              <a:t>MANIPULAČNÍ:</a:t>
            </a:r>
            <a:r>
              <a:rPr lang="en-GB" altLang="cs-CZ" b="1" dirty="0" smtClean="0">
                <a:solidFill>
                  <a:srgbClr val="00CCFF"/>
                </a:solidFill>
              </a:rPr>
              <a:t> </a:t>
            </a:r>
            <a:endParaRPr lang="cs-CZ" altLang="cs-CZ" b="1" dirty="0" smtClean="0">
              <a:solidFill>
                <a:srgbClr val="00CCFF"/>
              </a:solidFill>
            </a:endParaRPr>
          </a:p>
          <a:p>
            <a:pPr lvl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dirty="0" err="1" smtClean="0">
                <a:solidFill>
                  <a:srgbClr val="00CCFF"/>
                </a:solidFill>
              </a:rPr>
              <a:t>ovládání</a:t>
            </a:r>
            <a:r>
              <a:rPr lang="en-GB" altLang="cs-CZ" sz="3600" b="1" dirty="0" smtClean="0">
                <a:solidFill>
                  <a:srgbClr val="00CCFF"/>
                </a:solidFill>
              </a:rPr>
              <a:t> </a:t>
            </a:r>
            <a:r>
              <a:rPr lang="en-GB" altLang="cs-CZ" sz="3600" b="1" dirty="0" err="1" smtClean="0">
                <a:solidFill>
                  <a:srgbClr val="00CCFF"/>
                </a:solidFill>
              </a:rPr>
              <a:t>různých</a:t>
            </a:r>
            <a:r>
              <a:rPr lang="en-GB" altLang="cs-CZ" sz="3600" b="1" dirty="0" smtClean="0">
                <a:solidFill>
                  <a:srgbClr val="00CCFF"/>
                </a:solidFill>
              </a:rPr>
              <a:t> </a:t>
            </a:r>
            <a:r>
              <a:rPr lang="en-GB" altLang="cs-CZ" sz="3600" b="1" dirty="0" err="1" smtClean="0">
                <a:solidFill>
                  <a:srgbClr val="00CCFF"/>
                </a:solidFill>
              </a:rPr>
              <a:t>pomůcek</a:t>
            </a:r>
            <a:r>
              <a:rPr lang="en-GB" altLang="cs-CZ" sz="3600" b="1" dirty="0" smtClean="0">
                <a:solidFill>
                  <a:srgbClr val="00CCFF"/>
                </a:solidFill>
              </a:rPr>
              <a:t> (</a:t>
            </a:r>
            <a:r>
              <a:rPr lang="en-GB" altLang="cs-CZ" sz="3600" b="1" dirty="0" err="1" smtClean="0">
                <a:solidFill>
                  <a:srgbClr val="00CCFF"/>
                </a:solidFill>
              </a:rPr>
              <a:t>míče</a:t>
            </a:r>
            <a:r>
              <a:rPr lang="en-GB" altLang="cs-CZ" sz="3600" b="1" dirty="0" smtClean="0">
                <a:solidFill>
                  <a:srgbClr val="00CCFF"/>
                </a:solidFill>
              </a:rPr>
              <a:t> a </a:t>
            </a:r>
            <a:r>
              <a:rPr lang="en-GB" altLang="cs-CZ" sz="3600" b="1" dirty="0" err="1" smtClean="0">
                <a:solidFill>
                  <a:srgbClr val="00CCFF"/>
                </a:solidFill>
              </a:rPr>
              <a:t>míčky</a:t>
            </a:r>
            <a:r>
              <a:rPr lang="en-GB" altLang="cs-CZ" sz="3600" b="1" dirty="0" smtClean="0">
                <a:solidFill>
                  <a:srgbClr val="00CCFF"/>
                </a:solidFill>
              </a:rPr>
              <a:t>, </a:t>
            </a:r>
            <a:r>
              <a:rPr lang="en-GB" altLang="cs-CZ" sz="3600" b="1" dirty="0" err="1" smtClean="0">
                <a:solidFill>
                  <a:srgbClr val="00CCFF"/>
                </a:solidFill>
              </a:rPr>
              <a:t>šátky</a:t>
            </a:r>
            <a:r>
              <a:rPr lang="en-GB" altLang="cs-CZ" sz="3600" b="1" dirty="0" smtClean="0">
                <a:solidFill>
                  <a:srgbClr val="00CCFF"/>
                </a:solidFill>
              </a:rPr>
              <a:t>, </a:t>
            </a:r>
            <a:r>
              <a:rPr lang="en-GB" altLang="cs-CZ" sz="3600" b="1" dirty="0" err="1" smtClean="0">
                <a:solidFill>
                  <a:srgbClr val="00CCFF"/>
                </a:solidFill>
              </a:rPr>
              <a:t>tyče</a:t>
            </a:r>
            <a:r>
              <a:rPr lang="en-GB" altLang="cs-CZ" sz="3600" b="1" dirty="0" smtClean="0">
                <a:solidFill>
                  <a:srgbClr val="00CCFF"/>
                </a:solidFill>
              </a:rPr>
              <a:t>,  </a:t>
            </a:r>
            <a:r>
              <a:rPr lang="en-GB" altLang="cs-CZ" sz="3600" b="1" dirty="0" err="1" smtClean="0">
                <a:solidFill>
                  <a:srgbClr val="00CCFF"/>
                </a:solidFill>
              </a:rPr>
              <a:t>závoje</a:t>
            </a:r>
            <a:r>
              <a:rPr lang="en-GB" altLang="cs-CZ" sz="3600" b="1" dirty="0" smtClean="0">
                <a:solidFill>
                  <a:srgbClr val="00CCFF"/>
                </a:solidFill>
              </a:rPr>
              <a:t>, </a:t>
            </a:r>
            <a:r>
              <a:rPr lang="en-GB" altLang="cs-CZ" sz="3600" b="1" dirty="0" err="1" smtClean="0">
                <a:solidFill>
                  <a:srgbClr val="00CCFF"/>
                </a:solidFill>
              </a:rPr>
              <a:t>kostky</a:t>
            </a:r>
            <a:r>
              <a:rPr lang="en-GB" altLang="cs-CZ" sz="3600" b="1" dirty="0" smtClean="0">
                <a:solidFill>
                  <a:srgbClr val="00CCFF"/>
                </a:solidFill>
              </a:rPr>
              <a:t>, </a:t>
            </a:r>
            <a:r>
              <a:rPr lang="en-GB" altLang="cs-CZ" sz="3600" b="1" dirty="0" err="1" smtClean="0">
                <a:solidFill>
                  <a:srgbClr val="00CCFF"/>
                </a:solidFill>
              </a:rPr>
              <a:t>kruhy</a:t>
            </a:r>
            <a:r>
              <a:rPr lang="en-GB" altLang="cs-CZ" sz="3600" b="1" dirty="0" smtClean="0">
                <a:solidFill>
                  <a:srgbClr val="00CCFF"/>
                </a:solidFill>
              </a:rPr>
              <a:t>, </a:t>
            </a:r>
            <a:r>
              <a:rPr lang="en-GB" altLang="cs-CZ" sz="3600" b="1" dirty="0" err="1" smtClean="0">
                <a:solidFill>
                  <a:srgbClr val="00CCFF"/>
                </a:solidFill>
              </a:rPr>
              <a:t>obruče</a:t>
            </a:r>
            <a:r>
              <a:rPr lang="en-GB" altLang="cs-CZ" sz="3600" b="1" dirty="0" smtClean="0">
                <a:solidFill>
                  <a:srgbClr val="00CCFF"/>
                </a:solidFill>
              </a:rPr>
              <a:t>, </a:t>
            </a:r>
            <a:r>
              <a:rPr lang="en-GB" altLang="cs-CZ" sz="3600" b="1" dirty="0" err="1" smtClean="0">
                <a:solidFill>
                  <a:srgbClr val="00CCFF"/>
                </a:solidFill>
              </a:rPr>
              <a:t>padáky</a:t>
            </a:r>
            <a:r>
              <a:rPr lang="en-GB" altLang="cs-CZ" sz="3600" b="1" dirty="0" smtClean="0">
                <a:solidFill>
                  <a:srgbClr val="00CCFF"/>
                </a:solidFill>
              </a:rPr>
              <a:t> </a:t>
            </a:r>
            <a:r>
              <a:rPr lang="en-GB" altLang="cs-CZ" sz="3600" b="1" dirty="0" err="1" smtClean="0">
                <a:solidFill>
                  <a:srgbClr val="00CCFF"/>
                </a:solidFill>
              </a:rPr>
              <a:t>aj</a:t>
            </a:r>
            <a:r>
              <a:rPr lang="en-GB" altLang="cs-CZ" sz="3600" b="1" dirty="0" smtClean="0">
                <a:solidFill>
                  <a:srgbClr val="00CCFF"/>
                </a:solidFill>
              </a:rPr>
              <a:t>.)</a:t>
            </a:r>
            <a:r>
              <a:rPr lang="ar-SA" altLang="cs-CZ" sz="3600" b="1" dirty="0" smtClean="0">
                <a:solidFill>
                  <a:srgbClr val="00CCFF"/>
                </a:solidFill>
                <a:cs typeface="Arial" charset="0"/>
              </a:rPr>
              <a:t>‏</a:t>
            </a:r>
            <a:endParaRPr lang="cs-CZ" altLang="cs-CZ" sz="3600" b="1" dirty="0" smtClean="0">
              <a:solidFill>
                <a:srgbClr val="00CCFF"/>
              </a:solidFill>
              <a:cs typeface="Arial" charset="0"/>
            </a:endParaRPr>
          </a:p>
          <a:p>
            <a:pPr lvl="2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400" b="1" dirty="0" smtClean="0">
                <a:solidFill>
                  <a:srgbClr val="00CCFF"/>
                </a:solidFill>
                <a:cs typeface="Arial" charset="0"/>
              </a:rPr>
              <a:t>uchopování předmětů </a:t>
            </a:r>
          </a:p>
          <a:p>
            <a:pPr lvl="2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400" b="1" dirty="0" smtClean="0">
                <a:solidFill>
                  <a:srgbClr val="00CCFF"/>
                </a:solidFill>
                <a:cs typeface="Arial" charset="0"/>
              </a:rPr>
              <a:t>házení </a:t>
            </a:r>
          </a:p>
          <a:p>
            <a:pPr lvl="2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400" b="1" dirty="0" smtClean="0">
                <a:solidFill>
                  <a:srgbClr val="00CCFF"/>
                </a:solidFill>
                <a:cs typeface="Arial" charset="0"/>
              </a:rPr>
              <a:t>chytání </a:t>
            </a:r>
          </a:p>
          <a:p>
            <a:pPr lvl="2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400" b="1" dirty="0" smtClean="0">
                <a:solidFill>
                  <a:srgbClr val="00CCFF"/>
                </a:solidFill>
                <a:cs typeface="Arial" charset="0"/>
              </a:rPr>
              <a:t>kopání </a:t>
            </a:r>
            <a:endParaRPr lang="cs-CZ" altLang="cs-CZ" sz="3400" b="1" dirty="0" smtClean="0">
              <a:solidFill>
                <a:srgbClr val="00CCFF"/>
              </a:solidFill>
            </a:endParaRPr>
          </a:p>
          <a:p>
            <a:pPr lvl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dirty="0" err="1" smtClean="0">
                <a:solidFill>
                  <a:srgbClr val="00B0F0"/>
                </a:solidFill>
              </a:rPr>
              <a:t>ovládání</a:t>
            </a:r>
            <a:r>
              <a:rPr lang="en-GB" altLang="cs-CZ" sz="3600" b="1" dirty="0" smtClean="0">
                <a:solidFill>
                  <a:srgbClr val="00B0F0"/>
                </a:solidFill>
              </a:rPr>
              <a:t> </a:t>
            </a:r>
            <a:r>
              <a:rPr lang="en-GB" altLang="cs-CZ" sz="3600" b="1" dirty="0" err="1" smtClean="0">
                <a:solidFill>
                  <a:srgbClr val="00B0F0"/>
                </a:solidFill>
              </a:rPr>
              <a:t>předmětů</a:t>
            </a:r>
            <a:r>
              <a:rPr lang="en-GB" altLang="cs-CZ" sz="3600" b="1" dirty="0" smtClean="0">
                <a:solidFill>
                  <a:srgbClr val="00B0F0"/>
                </a:solidFill>
              </a:rPr>
              <a:t> </a:t>
            </a:r>
            <a:r>
              <a:rPr lang="en-GB" altLang="cs-CZ" sz="3600" b="1" dirty="0" err="1" smtClean="0">
                <a:solidFill>
                  <a:srgbClr val="00B0F0"/>
                </a:solidFill>
              </a:rPr>
              <a:t>pomocí</a:t>
            </a:r>
            <a:r>
              <a:rPr lang="en-GB" altLang="cs-CZ" sz="3600" b="1" dirty="0" smtClean="0">
                <a:solidFill>
                  <a:srgbClr val="00B0F0"/>
                </a:solidFill>
              </a:rPr>
              <a:t> </a:t>
            </a:r>
            <a:r>
              <a:rPr lang="en-GB" altLang="cs-CZ" sz="3600" b="1" dirty="0" err="1" smtClean="0">
                <a:solidFill>
                  <a:srgbClr val="00B0F0"/>
                </a:solidFill>
              </a:rPr>
              <a:t>předmětu</a:t>
            </a:r>
            <a:r>
              <a:rPr lang="en-GB" altLang="cs-CZ" sz="3600" b="1" dirty="0" smtClean="0">
                <a:solidFill>
                  <a:srgbClr val="00B0F0"/>
                </a:solidFill>
              </a:rPr>
              <a:t> - </a:t>
            </a:r>
            <a:r>
              <a:rPr lang="en-GB" altLang="cs-CZ" sz="3600" b="1" dirty="0" err="1" smtClean="0">
                <a:solidFill>
                  <a:srgbClr val="00B0F0"/>
                </a:solidFill>
              </a:rPr>
              <a:t>pomocí</a:t>
            </a:r>
            <a:r>
              <a:rPr lang="en-GB" altLang="cs-CZ" sz="3600" b="1" dirty="0" smtClean="0">
                <a:solidFill>
                  <a:srgbClr val="00B0F0"/>
                </a:solidFill>
              </a:rPr>
              <a:t> </a:t>
            </a:r>
            <a:r>
              <a:rPr lang="en-GB" altLang="cs-CZ" sz="3600" b="1" dirty="0" err="1" smtClean="0">
                <a:solidFill>
                  <a:srgbClr val="00B0F0"/>
                </a:solidFill>
              </a:rPr>
              <a:t>hokejky</a:t>
            </a:r>
            <a:r>
              <a:rPr lang="en-GB" altLang="cs-CZ" sz="3600" b="1" dirty="0" smtClean="0">
                <a:solidFill>
                  <a:srgbClr val="00B0F0"/>
                </a:solidFill>
              </a:rPr>
              <a:t>, </a:t>
            </a:r>
            <a:r>
              <a:rPr lang="en-GB" altLang="cs-CZ" sz="3600" b="1" dirty="0" err="1" smtClean="0">
                <a:solidFill>
                  <a:srgbClr val="00B0F0"/>
                </a:solidFill>
              </a:rPr>
              <a:t>pálky</a:t>
            </a:r>
            <a:r>
              <a:rPr lang="en-GB" altLang="cs-CZ" sz="3600" b="1" dirty="0" smtClean="0">
                <a:solidFill>
                  <a:srgbClr val="00B0F0"/>
                </a:solidFill>
              </a:rPr>
              <a:t>, </a:t>
            </a:r>
            <a:r>
              <a:rPr lang="en-GB" altLang="cs-CZ" sz="3600" b="1" dirty="0" err="1" smtClean="0">
                <a:solidFill>
                  <a:srgbClr val="00B0F0"/>
                </a:solidFill>
              </a:rPr>
              <a:t>tyče</a:t>
            </a:r>
            <a:r>
              <a:rPr lang="en-GB" altLang="cs-CZ" sz="3600" b="1" dirty="0" smtClean="0">
                <a:solidFill>
                  <a:srgbClr val="00B0F0"/>
                </a:solidFill>
              </a:rPr>
              <a:t> </a:t>
            </a:r>
            <a:r>
              <a:rPr lang="en-GB" altLang="cs-CZ" sz="3600" b="1" dirty="0" err="1" smtClean="0">
                <a:solidFill>
                  <a:srgbClr val="00B0F0"/>
                </a:solidFill>
              </a:rPr>
              <a:t>aj</a:t>
            </a:r>
            <a:r>
              <a:rPr lang="en-GB" altLang="cs-CZ" sz="3600" b="1" dirty="0" smtClean="0">
                <a:solidFill>
                  <a:srgbClr val="00B0F0"/>
                </a:solidFill>
              </a:rPr>
              <a:t>.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346364" y="0"/>
            <a:ext cx="9956800" cy="1143000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ZÁKLADNÍ MOTORIKA</a:t>
            </a:r>
            <a:endParaRPr lang="cs-CZ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SPORTOVNÍ ČINNOSTI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8246" y="1375118"/>
            <a:ext cx="10728960" cy="4941276"/>
          </a:xfrm>
        </p:spPr>
        <p:txBody>
          <a:bodyPr>
            <a:normAutofit fontScale="92500" lnSpcReduction="20000"/>
          </a:bodyPr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dirty="0" smtClean="0">
                <a:solidFill>
                  <a:srgbClr val="FF99FF"/>
                </a:solidFill>
              </a:rPr>
              <a:t>GYMNASTICKÉ ČIN. </a:t>
            </a:r>
            <a:endParaRPr lang="cs-CZ" altLang="cs-CZ" b="1" dirty="0" smtClean="0">
              <a:solidFill>
                <a:srgbClr val="FF99FF"/>
              </a:solidFill>
            </a:endParaRPr>
          </a:p>
          <a:p>
            <a:pPr lvl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dirty="0" err="1" smtClean="0"/>
              <a:t>obratnost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rovnováha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rytmus</a:t>
            </a:r>
            <a:r>
              <a:rPr lang="en-GB" altLang="cs-CZ" dirty="0" smtClean="0"/>
              <a:t>,</a:t>
            </a:r>
            <a:r>
              <a:rPr lang="cs-CZ" altLang="cs-CZ" dirty="0" smtClean="0"/>
              <a:t> </a:t>
            </a:r>
            <a:r>
              <a:rPr lang="en-GB" altLang="cs-CZ" dirty="0" err="1" smtClean="0"/>
              <a:t>pomůcky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nářadí</a:t>
            </a:r>
            <a:endParaRPr lang="en-GB" altLang="cs-CZ" dirty="0" smtClean="0"/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cs-CZ" b="1" dirty="0" smtClean="0">
              <a:solidFill>
                <a:srgbClr val="3333CC"/>
              </a:solidFill>
            </a:endParaRP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dirty="0" smtClean="0">
                <a:solidFill>
                  <a:srgbClr val="92D050"/>
                </a:solidFill>
              </a:rPr>
              <a:t>SPORTOVNÍ HRY </a:t>
            </a:r>
            <a:endParaRPr lang="cs-CZ" altLang="cs-CZ" b="1" dirty="0" smtClean="0">
              <a:solidFill>
                <a:srgbClr val="92D050"/>
              </a:solidFill>
            </a:endParaRPr>
          </a:p>
          <a:p>
            <a:pPr lvl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dirty="0" err="1" smtClean="0"/>
              <a:t>hry</a:t>
            </a:r>
            <a:r>
              <a:rPr lang="en-GB" altLang="cs-CZ" dirty="0" smtClean="0"/>
              <a:t> – </a:t>
            </a:r>
            <a:r>
              <a:rPr lang="en-GB" altLang="cs-CZ" dirty="0" err="1" smtClean="0"/>
              <a:t>pravidla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spolupráce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pohyb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po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prostoru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orientace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dovednosti</a:t>
            </a:r>
            <a:r>
              <a:rPr lang="en-GB" altLang="cs-CZ" dirty="0" smtClean="0"/>
              <a:t> s </a:t>
            </a:r>
            <a:r>
              <a:rPr lang="en-GB" altLang="cs-CZ" dirty="0" err="1" smtClean="0"/>
              <a:t>míčem</a:t>
            </a:r>
            <a:r>
              <a:rPr lang="en-GB" altLang="cs-CZ" dirty="0" smtClean="0"/>
              <a:t>, s </a:t>
            </a:r>
            <a:r>
              <a:rPr lang="en-GB" altLang="cs-CZ" dirty="0" err="1" smtClean="0"/>
              <a:t>pálkou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hokejkou</a:t>
            </a:r>
            <a:r>
              <a:rPr lang="en-GB" altLang="cs-CZ" dirty="0" smtClean="0"/>
              <a:t>...</a:t>
            </a: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cs-CZ" b="1" dirty="0" smtClean="0">
              <a:solidFill>
                <a:srgbClr val="3333CC"/>
              </a:solidFill>
            </a:endParaRP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dirty="0" smtClean="0">
                <a:solidFill>
                  <a:srgbClr val="FF420E"/>
                </a:solidFill>
              </a:rPr>
              <a:t>ATLETICKÉ ČIN. </a:t>
            </a:r>
            <a:endParaRPr lang="cs-CZ" altLang="cs-CZ" b="1" dirty="0" smtClean="0">
              <a:solidFill>
                <a:srgbClr val="3333CC"/>
              </a:solidFill>
            </a:endParaRPr>
          </a:p>
          <a:p>
            <a:pPr lvl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dirty="0" err="1" smtClean="0"/>
              <a:t>běh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skoky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hody</a:t>
            </a:r>
            <a:r>
              <a:rPr lang="en-GB" altLang="cs-CZ" dirty="0" smtClean="0"/>
              <a:t>..., </a:t>
            </a:r>
            <a:r>
              <a:rPr lang="en-GB" altLang="cs-CZ" dirty="0" err="1" smtClean="0"/>
              <a:t>návaznost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na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zákl</a:t>
            </a:r>
            <a:r>
              <a:rPr lang="en-GB" altLang="cs-CZ" dirty="0" smtClean="0"/>
              <a:t>. </a:t>
            </a:r>
            <a:r>
              <a:rPr lang="en-GB" altLang="cs-CZ" dirty="0" err="1" smtClean="0"/>
              <a:t>motoriku</a:t>
            </a:r>
            <a:endParaRPr lang="en-GB" altLang="cs-CZ" dirty="0" smtClean="0"/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cs-CZ" b="1" dirty="0" smtClean="0">
              <a:solidFill>
                <a:srgbClr val="3333CC"/>
              </a:solidFill>
            </a:endParaRP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dirty="0" smtClean="0">
                <a:solidFill>
                  <a:srgbClr val="00FFFF"/>
                </a:solidFill>
              </a:rPr>
              <a:t>PLAVÁNÍ </a:t>
            </a:r>
            <a:endParaRPr lang="cs-CZ" altLang="cs-CZ" b="1" dirty="0" smtClean="0">
              <a:solidFill>
                <a:srgbClr val="3333CC"/>
              </a:solidFill>
            </a:endParaRPr>
          </a:p>
          <a:p>
            <a:pPr lvl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dirty="0" err="1" smtClean="0"/>
              <a:t>od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kojenců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pocit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vody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dovednosti</a:t>
            </a:r>
            <a:endParaRPr lang="en-GB" altLang="cs-CZ" dirty="0" smtClean="0"/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cs-CZ" b="1" dirty="0" smtClean="0">
              <a:solidFill>
                <a:srgbClr val="00FF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7907" y="1121900"/>
            <a:ext cx="10827435" cy="5461780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cs-CZ" b="1" dirty="0" smtClean="0">
              <a:solidFill>
                <a:srgbClr val="00FF00"/>
              </a:solidFill>
            </a:endParaRP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dirty="0" smtClean="0">
                <a:solidFill>
                  <a:srgbClr val="00FF00"/>
                </a:solidFill>
              </a:rPr>
              <a:t>ZIMNÍ ČIN.</a:t>
            </a:r>
            <a:endParaRPr lang="cs-CZ" altLang="cs-CZ" b="1" dirty="0" smtClean="0">
              <a:solidFill>
                <a:srgbClr val="3333CC"/>
              </a:solidFill>
            </a:endParaRPr>
          </a:p>
          <a:p>
            <a:pPr lvl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dirty="0" err="1" smtClean="0"/>
              <a:t>sáňkování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klouzání</a:t>
            </a:r>
            <a:r>
              <a:rPr lang="en-GB" altLang="cs-CZ" dirty="0" smtClean="0"/>
              <a:t>...</a:t>
            </a:r>
            <a:endParaRPr lang="cs-CZ" altLang="cs-CZ" dirty="0" smtClean="0"/>
          </a:p>
          <a:p>
            <a:pPr marL="448056" lvl="1" indent="0"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cs-CZ" dirty="0" smtClean="0"/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dirty="0" smtClean="0">
                <a:solidFill>
                  <a:srgbClr val="FF3333"/>
                </a:solidFill>
              </a:rPr>
              <a:t>LYŽOVÁNÍ</a:t>
            </a:r>
            <a:r>
              <a:rPr lang="en-GB" altLang="cs-CZ" b="1" dirty="0" smtClean="0">
                <a:solidFill>
                  <a:srgbClr val="3333CC"/>
                </a:solidFill>
              </a:rPr>
              <a:t> </a:t>
            </a:r>
            <a:endParaRPr lang="cs-CZ" altLang="cs-CZ" b="1" dirty="0" smtClean="0">
              <a:solidFill>
                <a:srgbClr val="3333CC"/>
              </a:solidFill>
            </a:endParaRPr>
          </a:p>
          <a:p>
            <a:pPr lvl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dirty="0" err="1" smtClean="0"/>
              <a:t>od</a:t>
            </a:r>
            <a:r>
              <a:rPr lang="en-GB" altLang="cs-CZ" dirty="0" smtClean="0"/>
              <a:t> 3 let </a:t>
            </a:r>
            <a:r>
              <a:rPr lang="en-GB" altLang="cs-CZ" dirty="0" err="1" smtClean="0"/>
              <a:t>možné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rovnováha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skluz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zákl</a:t>
            </a:r>
            <a:r>
              <a:rPr lang="cs-CZ" altLang="cs-CZ" dirty="0" err="1" smtClean="0"/>
              <a:t>adní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postoj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vybav</a:t>
            </a:r>
            <a:r>
              <a:rPr lang="cs-CZ" altLang="cs-CZ" dirty="0" err="1" smtClean="0"/>
              <a:t>ení</a:t>
            </a:r>
            <a:endParaRPr lang="cs-CZ" altLang="cs-CZ" dirty="0" smtClean="0"/>
          </a:p>
          <a:p>
            <a:pPr marL="448056" lvl="1" indent="0"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cs-CZ" dirty="0" smtClean="0"/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dirty="0" smtClean="0">
                <a:solidFill>
                  <a:srgbClr val="944794"/>
                </a:solidFill>
              </a:rPr>
              <a:t>BRUSLENÍ</a:t>
            </a:r>
            <a:endParaRPr lang="cs-CZ" altLang="cs-CZ" b="1" dirty="0" smtClean="0">
              <a:solidFill>
                <a:srgbClr val="944794"/>
              </a:solidFill>
            </a:endParaRPr>
          </a:p>
          <a:p>
            <a:pPr lvl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dirty="0" err="1" smtClean="0"/>
              <a:t>od</a:t>
            </a:r>
            <a:r>
              <a:rPr lang="en-GB" altLang="cs-CZ" dirty="0" smtClean="0"/>
              <a:t> 4 let, </a:t>
            </a:r>
            <a:r>
              <a:rPr lang="en-GB" altLang="cs-CZ" dirty="0" err="1" smtClean="0"/>
              <a:t>rovnováha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skluz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zákl</a:t>
            </a:r>
            <a:r>
              <a:rPr lang="cs-CZ" altLang="cs-CZ" dirty="0" err="1" smtClean="0"/>
              <a:t>adní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postoj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vybavení</a:t>
            </a:r>
            <a:endParaRPr lang="en-GB" altLang="cs-CZ" dirty="0" smtClean="0"/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cs-CZ" b="1" dirty="0" smtClean="0">
              <a:solidFill>
                <a:srgbClr val="3333CC"/>
              </a:solidFill>
            </a:endParaRP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dirty="0" smtClean="0">
                <a:solidFill>
                  <a:srgbClr val="00AE00"/>
                </a:solidFill>
              </a:rPr>
              <a:t>POBYT V PŘÍRODĚ </a:t>
            </a:r>
            <a:endParaRPr lang="cs-CZ" altLang="cs-CZ" b="1" dirty="0" smtClean="0">
              <a:solidFill>
                <a:srgbClr val="3333CC"/>
              </a:solidFill>
            </a:endParaRPr>
          </a:p>
          <a:p>
            <a:pPr lvl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dirty="0" err="1" smtClean="0"/>
              <a:t>dovednosti</a:t>
            </a:r>
            <a:r>
              <a:rPr lang="en-GB" altLang="cs-CZ" dirty="0" smtClean="0"/>
              <a:t> a </a:t>
            </a:r>
            <a:r>
              <a:rPr lang="en-GB" altLang="cs-CZ" dirty="0" err="1" smtClean="0"/>
              <a:t>poznatky</a:t>
            </a:r>
            <a:endParaRPr lang="en-GB" altLang="cs-CZ" dirty="0" smtClean="0"/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cs-CZ" b="1" dirty="0" smtClean="0">
              <a:solidFill>
                <a:srgbClr val="3333CC"/>
              </a:solidFill>
            </a:endParaRP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dirty="0" smtClean="0">
                <a:solidFill>
                  <a:srgbClr val="FF0000"/>
                </a:solidFill>
              </a:rPr>
              <a:t>RODIČE, KROUŽKY, KLUBY, SPORTOVNÍ ODD. 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SPORTOVNÍ ČINNOSTI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cs-CZ" dirty="0" smtClean="0">
                <a:solidFill>
                  <a:srgbClr val="00B0F0"/>
                </a:solidFill>
              </a:rPr>
              <a:t>OBSAH </a:t>
            </a:r>
            <a:br>
              <a:rPr lang="en-GB" altLang="cs-CZ" dirty="0" smtClean="0">
                <a:solidFill>
                  <a:srgbClr val="00B0F0"/>
                </a:solidFill>
              </a:rPr>
            </a:br>
            <a:r>
              <a:rPr lang="en-GB" altLang="cs-CZ" dirty="0" smtClean="0">
                <a:solidFill>
                  <a:srgbClr val="00B0F0"/>
                </a:solidFill>
              </a:rPr>
              <a:t>VÝVOJOVÉ  ZÁKONITOSTI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9920" y="2057401"/>
            <a:ext cx="9956800" cy="4525963"/>
          </a:xfrm>
        </p:spPr>
        <p:txBody>
          <a:bodyPr/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dirty="0" smtClean="0"/>
              <a:t>PROBÍHAJÍCÍ OSIFIKACE</a:t>
            </a: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dirty="0" smtClean="0"/>
              <a:t>NEDOKONČENÁ STAVBA KLOUBŮ</a:t>
            </a: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dirty="0" smtClean="0"/>
              <a:t>SVALY S VYŠŠÍM OBSAHEM VODY</a:t>
            </a: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dirty="0" smtClean="0"/>
              <a:t>NIŽŠÍ OBJEMY SRDCE A PLIC</a:t>
            </a:r>
          </a:p>
          <a:p>
            <a:endParaRPr lang="cs-CZ" dirty="0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6121400" y="4607560"/>
            <a:ext cx="4800600" cy="485775"/>
          </a:xfrm>
          <a:prstGeom prst="notchedRightArrow">
            <a:avLst>
              <a:gd name="adj1" fmla="val 50000"/>
              <a:gd name="adj2" fmla="val 247059"/>
            </a:avLst>
          </a:prstGeom>
          <a:solidFill>
            <a:srgbClr val="00CC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457201"/>
            <a:ext cx="9956800" cy="1143000"/>
          </a:xfrm>
        </p:spPr>
        <p:txBody>
          <a:bodyPr>
            <a:normAutofit fontScale="90000"/>
          </a:bodyPr>
          <a:lstStyle/>
          <a:p>
            <a:r>
              <a:rPr lang="en-GB" altLang="cs-CZ" b="1" dirty="0" smtClean="0">
                <a:solidFill>
                  <a:srgbClr val="FF0000"/>
                </a:solidFill>
              </a:rPr>
              <a:t>NEVHODNÉ - RIZIKOVÉ - ČINNOSTI </a:t>
            </a:r>
            <a:r>
              <a:rPr lang="en-GB" altLang="cs-CZ" b="1" dirty="0" err="1" smtClean="0">
                <a:solidFill>
                  <a:srgbClr val="FF0000"/>
                </a:solidFill>
              </a:rPr>
              <a:t>při</a:t>
            </a:r>
            <a:r>
              <a:rPr lang="en-GB" altLang="cs-CZ" b="1" dirty="0" smtClean="0">
                <a:solidFill>
                  <a:srgbClr val="FF0000"/>
                </a:solidFill>
              </a:rPr>
              <a:t> </a:t>
            </a:r>
            <a:r>
              <a:rPr lang="en-GB" altLang="cs-CZ" b="1" dirty="0" err="1" smtClean="0">
                <a:solidFill>
                  <a:srgbClr val="FF0000"/>
                </a:solidFill>
              </a:rPr>
              <a:t>řízené</a:t>
            </a:r>
            <a:r>
              <a:rPr lang="en-GB" altLang="cs-CZ" b="1" dirty="0" smtClean="0">
                <a:solidFill>
                  <a:srgbClr val="FF0000"/>
                </a:solidFill>
              </a:rPr>
              <a:t> </a:t>
            </a:r>
            <a:r>
              <a:rPr lang="en-GB" altLang="cs-CZ" b="1" dirty="0" err="1" smtClean="0">
                <a:solidFill>
                  <a:srgbClr val="FF0000"/>
                </a:solidFill>
              </a:rPr>
              <a:t>aktivitě</a:t>
            </a:r>
            <a:r>
              <a:rPr lang="en-GB" altLang="cs-CZ" b="1" dirty="0" smtClean="0">
                <a:solidFill>
                  <a:srgbClr val="FF0000"/>
                </a:solidFill>
              </a:rPr>
              <a:t/>
            </a:r>
            <a:br>
              <a:rPr lang="en-GB" altLang="cs-CZ" b="1" dirty="0" smtClean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dirty="0" smtClean="0">
                <a:solidFill>
                  <a:srgbClr val="669900"/>
                </a:solidFill>
              </a:rPr>
              <a:t>- </a:t>
            </a:r>
            <a:r>
              <a:rPr lang="en-GB" altLang="cs-CZ" b="1" dirty="0" err="1" smtClean="0">
                <a:solidFill>
                  <a:srgbClr val="669900"/>
                </a:solidFill>
              </a:rPr>
              <a:t>dlouhodobá</a:t>
            </a:r>
            <a:r>
              <a:rPr lang="en-GB" altLang="cs-CZ" b="1" dirty="0" smtClean="0">
                <a:solidFill>
                  <a:srgbClr val="669900"/>
                </a:solidFill>
              </a:rPr>
              <a:t> </a:t>
            </a:r>
            <a:r>
              <a:rPr lang="en-GB" altLang="cs-CZ" b="1" dirty="0" err="1" smtClean="0">
                <a:solidFill>
                  <a:srgbClr val="669900"/>
                </a:solidFill>
              </a:rPr>
              <a:t>statická</a:t>
            </a:r>
            <a:r>
              <a:rPr lang="en-GB" altLang="cs-CZ" b="1" dirty="0" smtClean="0">
                <a:solidFill>
                  <a:srgbClr val="669900"/>
                </a:solidFill>
              </a:rPr>
              <a:t> </a:t>
            </a:r>
            <a:r>
              <a:rPr lang="en-GB" altLang="cs-CZ" b="1" dirty="0" err="1" smtClean="0">
                <a:solidFill>
                  <a:srgbClr val="669900"/>
                </a:solidFill>
              </a:rPr>
              <a:t>zátěž</a:t>
            </a:r>
            <a:r>
              <a:rPr lang="en-GB" altLang="cs-CZ" b="1" dirty="0" smtClean="0">
                <a:solidFill>
                  <a:srgbClr val="669900"/>
                </a:solidFill>
              </a:rPr>
              <a:t> - </a:t>
            </a:r>
            <a:r>
              <a:rPr lang="en-GB" altLang="cs-CZ" b="1" dirty="0" err="1" smtClean="0">
                <a:solidFill>
                  <a:srgbClr val="669900"/>
                </a:solidFill>
              </a:rPr>
              <a:t>sezení</a:t>
            </a:r>
            <a:r>
              <a:rPr lang="en-GB" altLang="cs-CZ" b="1" dirty="0" smtClean="0">
                <a:solidFill>
                  <a:srgbClr val="669900"/>
                </a:solidFill>
              </a:rPr>
              <a:t>, </a:t>
            </a:r>
            <a:r>
              <a:rPr lang="en-GB" altLang="cs-CZ" b="1" dirty="0" err="1" smtClean="0">
                <a:solidFill>
                  <a:srgbClr val="669900"/>
                </a:solidFill>
              </a:rPr>
              <a:t>stání</a:t>
            </a:r>
            <a:endParaRPr lang="en-GB" altLang="cs-CZ" b="1" dirty="0" smtClean="0">
              <a:solidFill>
                <a:srgbClr val="669900"/>
              </a:solidFill>
            </a:endParaRP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dirty="0" smtClean="0">
                <a:solidFill>
                  <a:srgbClr val="000000"/>
                </a:solidFill>
              </a:rPr>
              <a:t> </a:t>
            </a:r>
            <a:r>
              <a:rPr lang="en-GB" altLang="cs-CZ" b="1" dirty="0" err="1" smtClean="0">
                <a:solidFill>
                  <a:srgbClr val="FFFF00"/>
                </a:solidFill>
              </a:rPr>
              <a:t>chránit</a:t>
            </a:r>
            <a:r>
              <a:rPr lang="en-GB" altLang="cs-CZ" b="1" dirty="0" smtClean="0">
                <a:solidFill>
                  <a:srgbClr val="FFFF00"/>
                </a:solidFill>
              </a:rPr>
              <a:t> </a:t>
            </a:r>
            <a:r>
              <a:rPr lang="en-GB" altLang="cs-CZ" b="1" dirty="0" err="1" smtClean="0">
                <a:solidFill>
                  <a:srgbClr val="FFFF00"/>
                </a:solidFill>
              </a:rPr>
              <a:t>páteř</a:t>
            </a:r>
            <a:r>
              <a:rPr lang="en-GB" altLang="cs-CZ" b="1" dirty="0" smtClean="0">
                <a:solidFill>
                  <a:srgbClr val="FFFF00"/>
                </a:solidFill>
              </a:rPr>
              <a:t> </a:t>
            </a:r>
            <a:r>
              <a:rPr lang="en-GB" altLang="cs-CZ" b="1" dirty="0" err="1" smtClean="0">
                <a:solidFill>
                  <a:srgbClr val="FFFF00"/>
                </a:solidFill>
              </a:rPr>
              <a:t>před</a:t>
            </a:r>
            <a:r>
              <a:rPr lang="en-GB" altLang="cs-CZ" b="1" dirty="0" smtClean="0">
                <a:solidFill>
                  <a:srgbClr val="FFFF00"/>
                </a:solidFill>
              </a:rPr>
              <a:t> </a:t>
            </a:r>
            <a:r>
              <a:rPr lang="en-GB" altLang="cs-CZ" b="1" dirty="0" err="1" smtClean="0">
                <a:solidFill>
                  <a:srgbClr val="FFFF00"/>
                </a:solidFill>
              </a:rPr>
              <a:t>nepřiměřenými</a:t>
            </a:r>
            <a:r>
              <a:rPr lang="en-GB" altLang="cs-CZ" b="1" dirty="0" smtClean="0">
                <a:solidFill>
                  <a:srgbClr val="FFFF00"/>
                </a:solidFill>
              </a:rPr>
              <a:t> </a:t>
            </a:r>
            <a:r>
              <a:rPr lang="en-GB" altLang="cs-CZ" b="1" dirty="0" err="1" smtClean="0">
                <a:solidFill>
                  <a:srgbClr val="FFFF00"/>
                </a:solidFill>
              </a:rPr>
              <a:t>zátěžemi</a:t>
            </a:r>
            <a:r>
              <a:rPr lang="en-GB" altLang="cs-CZ" b="1" dirty="0" smtClean="0">
                <a:solidFill>
                  <a:srgbClr val="FFFF00"/>
                </a:solidFill>
              </a:rPr>
              <a:t> </a:t>
            </a:r>
          </a:p>
          <a:p>
            <a:pPr marL="36576" indent="0"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dirty="0">
                <a:solidFill>
                  <a:srgbClr val="FFFF00"/>
                </a:solidFill>
              </a:rPr>
              <a:t>	</a:t>
            </a:r>
            <a:r>
              <a:rPr lang="cs-CZ" altLang="cs-CZ" b="1" dirty="0" smtClean="0">
                <a:solidFill>
                  <a:srgbClr val="FFFF00"/>
                </a:solidFill>
              </a:rPr>
              <a:t>	</a:t>
            </a:r>
            <a:r>
              <a:rPr lang="en-GB" altLang="cs-CZ" b="1" dirty="0" smtClean="0">
                <a:solidFill>
                  <a:srgbClr val="FFFF00"/>
                </a:solidFill>
              </a:rPr>
              <a:t>- </a:t>
            </a:r>
            <a:r>
              <a:rPr lang="en-GB" altLang="cs-CZ" b="1" dirty="0" err="1" smtClean="0">
                <a:solidFill>
                  <a:srgbClr val="FFFF00"/>
                </a:solidFill>
              </a:rPr>
              <a:t>nošení</a:t>
            </a:r>
            <a:r>
              <a:rPr lang="en-GB" altLang="cs-CZ" b="1" dirty="0" smtClean="0">
                <a:solidFill>
                  <a:srgbClr val="FFFF00"/>
                </a:solidFill>
              </a:rPr>
              <a:t> </a:t>
            </a:r>
            <a:r>
              <a:rPr lang="en-GB" altLang="cs-CZ" b="1" dirty="0" err="1" smtClean="0">
                <a:solidFill>
                  <a:srgbClr val="FFFF00"/>
                </a:solidFill>
              </a:rPr>
              <a:t>břemen</a:t>
            </a:r>
            <a:endParaRPr lang="cs-CZ" altLang="cs-CZ" b="1" dirty="0">
              <a:solidFill>
                <a:srgbClr val="FFFF00"/>
              </a:solidFill>
            </a:endParaRPr>
          </a:p>
          <a:p>
            <a:pPr marL="36576" indent="0"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dirty="0" smtClean="0">
                <a:solidFill>
                  <a:srgbClr val="FFFF00"/>
                </a:solidFill>
              </a:rPr>
              <a:t>		</a:t>
            </a:r>
            <a:r>
              <a:rPr lang="en-GB" altLang="cs-CZ" b="1" dirty="0" smtClean="0">
                <a:solidFill>
                  <a:srgbClr val="FFFF00"/>
                </a:solidFill>
              </a:rPr>
              <a:t>- </a:t>
            </a:r>
            <a:r>
              <a:rPr lang="en-GB" altLang="cs-CZ" b="1" dirty="0" err="1" smtClean="0">
                <a:solidFill>
                  <a:srgbClr val="FFFF00"/>
                </a:solidFill>
              </a:rPr>
              <a:t>záklony</a:t>
            </a:r>
            <a:r>
              <a:rPr lang="en-GB" altLang="cs-CZ" b="1" dirty="0" smtClean="0">
                <a:solidFill>
                  <a:srgbClr val="FFFF00"/>
                </a:solidFill>
              </a:rPr>
              <a:t> </a:t>
            </a:r>
            <a:r>
              <a:rPr lang="en-GB" altLang="cs-CZ" b="1" dirty="0" err="1" smtClean="0">
                <a:solidFill>
                  <a:srgbClr val="FFFF00"/>
                </a:solidFill>
              </a:rPr>
              <a:t>hlavy</a:t>
            </a:r>
            <a:r>
              <a:rPr lang="en-GB" altLang="cs-CZ" b="1" dirty="0" smtClean="0">
                <a:solidFill>
                  <a:srgbClr val="FFFF00"/>
                </a:solidFill>
              </a:rPr>
              <a:t>, </a:t>
            </a:r>
            <a:endParaRPr lang="cs-CZ" altLang="cs-CZ" b="1" dirty="0" smtClean="0">
              <a:solidFill>
                <a:srgbClr val="FFFF00"/>
              </a:solidFill>
            </a:endParaRPr>
          </a:p>
          <a:p>
            <a:pPr marL="36576" indent="0"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dirty="0">
                <a:solidFill>
                  <a:srgbClr val="FFFF00"/>
                </a:solidFill>
              </a:rPr>
              <a:t>	</a:t>
            </a:r>
            <a:r>
              <a:rPr lang="cs-CZ" altLang="cs-CZ" b="1" dirty="0" smtClean="0">
                <a:solidFill>
                  <a:srgbClr val="FFFF00"/>
                </a:solidFill>
              </a:rPr>
              <a:t>	</a:t>
            </a:r>
            <a:r>
              <a:rPr lang="en-GB" altLang="cs-CZ" b="1" dirty="0" smtClean="0">
                <a:solidFill>
                  <a:srgbClr val="FFFF00"/>
                </a:solidFill>
              </a:rPr>
              <a:t>- </a:t>
            </a:r>
            <a:r>
              <a:rPr lang="en-GB" altLang="cs-CZ" b="1" dirty="0" err="1" smtClean="0">
                <a:solidFill>
                  <a:srgbClr val="FFFF00"/>
                </a:solidFill>
              </a:rPr>
              <a:t>záklony</a:t>
            </a:r>
            <a:r>
              <a:rPr lang="en-GB" altLang="cs-CZ" b="1" dirty="0" smtClean="0">
                <a:solidFill>
                  <a:srgbClr val="FFFF00"/>
                </a:solidFill>
              </a:rPr>
              <a:t> v </a:t>
            </a:r>
            <a:r>
              <a:rPr lang="en-GB" altLang="cs-CZ" b="1" dirty="0" err="1" smtClean="0">
                <a:solidFill>
                  <a:srgbClr val="FFFF00"/>
                </a:solidFill>
              </a:rPr>
              <a:t>bedrech</a:t>
            </a:r>
            <a:r>
              <a:rPr lang="en-GB" altLang="cs-CZ" b="1" dirty="0" smtClean="0">
                <a:solidFill>
                  <a:srgbClr val="FFFF00"/>
                </a:solidFill>
              </a:rPr>
              <a:t> bez </a:t>
            </a:r>
            <a:r>
              <a:rPr lang="en-GB" altLang="cs-CZ" b="1" dirty="0" err="1" smtClean="0">
                <a:solidFill>
                  <a:srgbClr val="FFFF00"/>
                </a:solidFill>
              </a:rPr>
              <a:t>kompenzace</a:t>
            </a:r>
            <a:endParaRPr lang="cs-CZ" altLang="cs-CZ" b="1" dirty="0">
              <a:solidFill>
                <a:srgbClr val="FFFF00"/>
              </a:solidFill>
            </a:endParaRPr>
          </a:p>
          <a:p>
            <a:pPr marL="36576" indent="0"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dirty="0" smtClean="0">
                <a:solidFill>
                  <a:srgbClr val="FFFF00"/>
                </a:solidFill>
              </a:rPr>
              <a:t>		</a:t>
            </a:r>
            <a:r>
              <a:rPr lang="en-GB" altLang="cs-CZ" b="1" dirty="0" smtClean="0">
                <a:solidFill>
                  <a:srgbClr val="FFFF00"/>
                </a:solidFill>
              </a:rPr>
              <a:t>- </a:t>
            </a:r>
            <a:r>
              <a:rPr lang="en-GB" altLang="cs-CZ" b="1" dirty="0" err="1" smtClean="0">
                <a:solidFill>
                  <a:srgbClr val="FFFF00"/>
                </a:solidFill>
              </a:rPr>
              <a:t>kotoul</a:t>
            </a:r>
            <a:r>
              <a:rPr lang="en-GB" altLang="cs-CZ" b="1" dirty="0" smtClean="0">
                <a:solidFill>
                  <a:srgbClr val="FFFF00"/>
                </a:solidFill>
              </a:rPr>
              <a:t> </a:t>
            </a:r>
            <a:r>
              <a:rPr lang="en-GB" altLang="cs-CZ" b="1" dirty="0" err="1" smtClean="0">
                <a:solidFill>
                  <a:srgbClr val="FFFF00"/>
                </a:solidFill>
              </a:rPr>
              <a:t>vzad</a:t>
            </a:r>
            <a:endParaRPr lang="en-GB" altLang="cs-CZ" b="1" dirty="0" smtClean="0">
              <a:solidFill>
                <a:srgbClr val="FFFF00"/>
              </a:solidFill>
            </a:endParaRPr>
          </a:p>
          <a:p>
            <a:pPr>
              <a:buClr>
                <a:srgbClr val="3333CC"/>
              </a:buClr>
              <a:buSzPct val="100000"/>
              <a:buFont typeface="Times New Roman" pitchFamily="16" charset="0"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00202"/>
            <a:ext cx="9956800" cy="5022272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3333CC"/>
              </a:buClr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dirty="0" err="1" smtClean="0"/>
              <a:t>chránit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nedozrálé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klouby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před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přetížením</a:t>
            </a:r>
            <a:r>
              <a:rPr lang="cs-CZ" altLang="cs-CZ" dirty="0" smtClean="0"/>
              <a:t> </a:t>
            </a:r>
            <a:r>
              <a:rPr lang="cs-CZ" altLang="cs-CZ" dirty="0" smtClean="0">
                <a:sym typeface="Wingdings" pitchFamily="2" charset="2"/>
              </a:rPr>
              <a:t></a:t>
            </a:r>
            <a:endParaRPr lang="cs-CZ" altLang="cs-CZ" dirty="0" smtClean="0"/>
          </a:p>
          <a:p>
            <a:pPr lvl="1">
              <a:buClr>
                <a:srgbClr val="3333CC"/>
              </a:buClr>
              <a:buSzPct val="100000"/>
              <a:buFont typeface="Times New Roman" pitchFamily="16" charset="0"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dirty="0" err="1" smtClean="0"/>
              <a:t>skoky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na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tvrdou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podložku</a:t>
            </a:r>
            <a:endParaRPr lang="cs-CZ" altLang="cs-CZ" dirty="0" smtClean="0"/>
          </a:p>
          <a:p>
            <a:pPr lvl="1">
              <a:buClr>
                <a:srgbClr val="3333CC"/>
              </a:buClr>
              <a:buSzPct val="100000"/>
              <a:buFont typeface="Times New Roman" pitchFamily="16" charset="0"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dirty="0" err="1" smtClean="0"/>
              <a:t>tahání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za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ruce</a:t>
            </a:r>
            <a:r>
              <a:rPr lang="en-GB" altLang="cs-CZ" dirty="0" smtClean="0"/>
              <a:t> a </a:t>
            </a:r>
            <a:r>
              <a:rPr lang="en-GB" altLang="cs-CZ" dirty="0" err="1" smtClean="0"/>
              <a:t>nohy</a:t>
            </a:r>
            <a:endParaRPr lang="cs-CZ" altLang="cs-CZ" dirty="0" smtClean="0"/>
          </a:p>
          <a:p>
            <a:pPr lvl="1">
              <a:buClr>
                <a:srgbClr val="3333CC"/>
              </a:buClr>
              <a:buSzPct val="100000"/>
              <a:buFont typeface="Times New Roman" pitchFamily="16" charset="0"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dirty="0" err="1" smtClean="0"/>
              <a:t>visy</a:t>
            </a:r>
            <a:r>
              <a:rPr lang="en-GB" altLang="cs-CZ" dirty="0" smtClean="0"/>
              <a:t> a </a:t>
            </a:r>
            <a:r>
              <a:rPr lang="en-GB" altLang="cs-CZ" dirty="0" err="1" smtClean="0"/>
              <a:t>vzpory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prosté</a:t>
            </a:r>
            <a:endParaRPr lang="cs-CZ" altLang="cs-CZ" dirty="0" smtClean="0"/>
          </a:p>
          <a:p>
            <a:pPr lvl="1">
              <a:buClr>
                <a:srgbClr val="3333CC"/>
              </a:buClr>
              <a:buSzPct val="100000"/>
              <a:buFont typeface="Times New Roman" pitchFamily="16" charset="0"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dirty="0" err="1" smtClean="0"/>
              <a:t>chůze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ve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dřepu</a:t>
            </a:r>
            <a:r>
              <a:rPr lang="en-GB" altLang="cs-CZ" dirty="0" smtClean="0"/>
              <a:t>,</a:t>
            </a:r>
            <a:endParaRPr lang="cs-CZ" altLang="cs-CZ" dirty="0" smtClean="0"/>
          </a:p>
          <a:p>
            <a:pPr lvl="1">
              <a:buClr>
                <a:srgbClr val="3333CC"/>
              </a:buClr>
              <a:buSzPct val="100000"/>
              <a:buFont typeface="Times New Roman" pitchFamily="16" charset="0"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dirty="0" err="1" smtClean="0"/>
              <a:t>rychlé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lezení</a:t>
            </a:r>
            <a:r>
              <a:rPr lang="en-GB" altLang="cs-CZ" dirty="0" smtClean="0"/>
              <a:t> s </a:t>
            </a:r>
            <a:r>
              <a:rPr lang="en-GB" altLang="cs-CZ" dirty="0" err="1" smtClean="0"/>
              <a:t>údery</a:t>
            </a:r>
            <a:r>
              <a:rPr lang="en-GB" altLang="cs-CZ" dirty="0" smtClean="0"/>
              <a:t> do </a:t>
            </a:r>
            <a:r>
              <a:rPr lang="en-GB" altLang="cs-CZ" dirty="0" err="1" smtClean="0"/>
              <a:t>kolen</a:t>
            </a:r>
            <a:r>
              <a:rPr lang="en-GB" altLang="cs-CZ" dirty="0" smtClean="0"/>
              <a:t>,</a:t>
            </a:r>
            <a:endParaRPr lang="cs-CZ" altLang="cs-CZ" dirty="0" smtClean="0"/>
          </a:p>
          <a:p>
            <a:pPr lvl="1">
              <a:buClr>
                <a:srgbClr val="3333CC"/>
              </a:buClr>
              <a:buSzPct val="100000"/>
              <a:buFont typeface="Times New Roman" pitchFamily="16" charset="0"/>
              <a:buChar char="-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dirty="0" err="1" smtClean="0"/>
              <a:t>rozštěpy</a:t>
            </a:r>
            <a:endParaRPr lang="en-GB" altLang="cs-CZ" dirty="0" smtClean="0"/>
          </a:p>
          <a:p>
            <a:pPr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 b="1" dirty="0" smtClean="0">
              <a:solidFill>
                <a:srgbClr val="3333CC"/>
              </a:solidFill>
            </a:endParaRPr>
          </a:p>
          <a:p>
            <a:pPr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dirty="0" smtClean="0">
                <a:solidFill>
                  <a:srgbClr val="00B0F0"/>
                </a:solidFill>
              </a:rPr>
              <a:t>POŽADOVÁNÍ MAXIMÁLNÍCH VÝKONŮ – INTENZITY</a:t>
            </a:r>
            <a:endParaRPr lang="cs-CZ" altLang="cs-CZ" b="1" dirty="0" smtClean="0">
              <a:solidFill>
                <a:srgbClr val="00B0F0"/>
              </a:solidFill>
            </a:endParaRPr>
          </a:p>
          <a:p>
            <a:pPr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 b="1" dirty="0" smtClean="0">
              <a:solidFill>
                <a:srgbClr val="00B0F0"/>
              </a:solidFill>
            </a:endParaRP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dirty="0" err="1" smtClean="0">
                <a:solidFill>
                  <a:srgbClr val="FF99FF"/>
                </a:solidFill>
              </a:rPr>
              <a:t>respektovat</a:t>
            </a:r>
            <a:r>
              <a:rPr lang="en-GB" altLang="cs-CZ" b="1" dirty="0" smtClean="0">
                <a:solidFill>
                  <a:srgbClr val="FF99FF"/>
                </a:solidFill>
              </a:rPr>
              <a:t> </a:t>
            </a:r>
            <a:r>
              <a:rPr lang="en-GB" altLang="cs-CZ" b="1" dirty="0" err="1" smtClean="0">
                <a:solidFill>
                  <a:srgbClr val="FF99FF"/>
                </a:solidFill>
              </a:rPr>
              <a:t>individuální</a:t>
            </a:r>
            <a:r>
              <a:rPr lang="en-GB" altLang="cs-CZ" b="1" dirty="0" smtClean="0">
                <a:solidFill>
                  <a:srgbClr val="FF99FF"/>
                </a:solidFill>
              </a:rPr>
              <a:t> </a:t>
            </a:r>
            <a:r>
              <a:rPr lang="en-GB" altLang="cs-CZ" b="1" dirty="0" err="1" smtClean="0">
                <a:solidFill>
                  <a:srgbClr val="FF99FF"/>
                </a:solidFill>
              </a:rPr>
              <a:t>předpoklady</a:t>
            </a:r>
            <a:endParaRPr lang="en-GB" altLang="cs-CZ" b="1" dirty="0" smtClean="0">
              <a:solidFill>
                <a:srgbClr val="FF99FF"/>
              </a:solidFill>
            </a:endParaRP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dirty="0" err="1" smtClean="0">
                <a:solidFill>
                  <a:srgbClr val="FFFF00"/>
                </a:solidFill>
              </a:rPr>
              <a:t>učitelka</a:t>
            </a:r>
            <a:r>
              <a:rPr lang="en-GB" altLang="cs-CZ" b="1" dirty="0" smtClean="0">
                <a:solidFill>
                  <a:srgbClr val="FFFF00"/>
                </a:solidFill>
              </a:rPr>
              <a:t> by </a:t>
            </a:r>
            <a:r>
              <a:rPr lang="en-GB" altLang="cs-CZ" b="1" dirty="0" err="1" smtClean="0">
                <a:solidFill>
                  <a:srgbClr val="FFFF00"/>
                </a:solidFill>
              </a:rPr>
              <a:t>měla</a:t>
            </a:r>
            <a:r>
              <a:rPr lang="en-GB" altLang="cs-CZ" b="1" dirty="0" smtClean="0">
                <a:solidFill>
                  <a:srgbClr val="FFFF00"/>
                </a:solidFill>
              </a:rPr>
              <a:t> </a:t>
            </a:r>
            <a:r>
              <a:rPr lang="en-GB" altLang="cs-CZ" b="1" dirty="0" err="1" smtClean="0">
                <a:solidFill>
                  <a:srgbClr val="FFFF00"/>
                </a:solidFill>
              </a:rPr>
              <a:t>vědět</a:t>
            </a:r>
            <a:r>
              <a:rPr lang="en-GB" altLang="cs-CZ" b="1" dirty="0" smtClean="0">
                <a:solidFill>
                  <a:srgbClr val="FFFF00"/>
                </a:solidFill>
              </a:rPr>
              <a:t> </a:t>
            </a:r>
            <a:r>
              <a:rPr lang="en-GB" altLang="cs-CZ" b="1" dirty="0" err="1" smtClean="0">
                <a:solidFill>
                  <a:srgbClr val="FFFF00"/>
                </a:solidFill>
              </a:rPr>
              <a:t>proč</a:t>
            </a:r>
            <a:r>
              <a:rPr lang="en-GB" altLang="cs-CZ" b="1" dirty="0" smtClean="0">
                <a:solidFill>
                  <a:srgbClr val="FFFF00"/>
                </a:solidFill>
              </a:rPr>
              <a:t> - </a:t>
            </a:r>
            <a:r>
              <a:rPr lang="en-GB" altLang="cs-CZ" b="1" dirty="0" err="1" smtClean="0">
                <a:solidFill>
                  <a:srgbClr val="FFFF00"/>
                </a:solidFill>
              </a:rPr>
              <a:t>zdůvodnění</a:t>
            </a:r>
            <a:r>
              <a:rPr lang="en-GB" altLang="cs-CZ" b="1" dirty="0" smtClean="0">
                <a:solidFill>
                  <a:srgbClr val="FFFF00"/>
                </a:solidFill>
              </a:rPr>
              <a:t>!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623667" y="429383"/>
            <a:ext cx="9956800" cy="1143000"/>
          </a:xfrm>
        </p:spPr>
        <p:txBody>
          <a:bodyPr>
            <a:normAutofit fontScale="90000"/>
          </a:bodyPr>
          <a:lstStyle/>
          <a:p>
            <a:r>
              <a:rPr lang="en-GB" altLang="cs-CZ" b="1" dirty="0" smtClean="0">
                <a:solidFill>
                  <a:srgbClr val="FF0000"/>
                </a:solidFill>
              </a:rPr>
              <a:t>NEVHODNÉ - RIZIKOVÉ - ČINNOSTI </a:t>
            </a:r>
            <a:r>
              <a:rPr lang="en-GB" altLang="cs-CZ" b="1" dirty="0" err="1" smtClean="0">
                <a:solidFill>
                  <a:srgbClr val="FF0000"/>
                </a:solidFill>
              </a:rPr>
              <a:t>při</a:t>
            </a:r>
            <a:r>
              <a:rPr lang="en-GB" altLang="cs-CZ" b="1" dirty="0" smtClean="0">
                <a:solidFill>
                  <a:srgbClr val="FF0000"/>
                </a:solidFill>
              </a:rPr>
              <a:t> </a:t>
            </a:r>
            <a:r>
              <a:rPr lang="en-GB" altLang="cs-CZ" b="1" dirty="0" err="1" smtClean="0">
                <a:solidFill>
                  <a:srgbClr val="FF0000"/>
                </a:solidFill>
              </a:rPr>
              <a:t>řízené</a:t>
            </a:r>
            <a:r>
              <a:rPr lang="en-GB" altLang="cs-CZ" b="1" dirty="0" smtClean="0">
                <a:solidFill>
                  <a:srgbClr val="FF0000"/>
                </a:solidFill>
              </a:rPr>
              <a:t> </a:t>
            </a:r>
            <a:r>
              <a:rPr lang="en-GB" altLang="cs-CZ" b="1" dirty="0" err="1" smtClean="0">
                <a:solidFill>
                  <a:srgbClr val="FF0000"/>
                </a:solidFill>
              </a:rPr>
              <a:t>aktivitě</a:t>
            </a:r>
            <a:r>
              <a:rPr lang="en-GB" altLang="cs-CZ" b="1" dirty="0" smtClean="0">
                <a:solidFill>
                  <a:srgbClr val="FF0000"/>
                </a:solidFill>
              </a:rPr>
              <a:t/>
            </a:r>
            <a:br>
              <a:rPr lang="en-GB" altLang="cs-CZ" b="1" dirty="0" smtClean="0">
                <a:solidFill>
                  <a:srgbClr val="FF0000"/>
                </a:solidFill>
              </a:rPr>
            </a:b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TĚLESNÝ RŮST A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prenatální – postnatální – nejrychlejší v 1. roce</a:t>
            </a:r>
          </a:p>
          <a:p>
            <a:endParaRPr lang="cs-CZ" dirty="0" smtClean="0"/>
          </a:p>
          <a:p>
            <a:r>
              <a:rPr lang="cs-CZ" dirty="0" smtClean="0"/>
              <a:t>1. rok:</a:t>
            </a:r>
          </a:p>
          <a:p>
            <a:pPr lvl="1"/>
            <a:r>
              <a:rPr lang="cs-CZ" dirty="0" smtClean="0"/>
              <a:t>ležící kojenec </a:t>
            </a:r>
            <a:r>
              <a:rPr lang="cs-CZ" dirty="0" smtClean="0">
                <a:sym typeface="Wingdings" pitchFamily="2" charset="2"/>
              </a:rPr>
              <a:t> chodící batole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hmotnost nárůst 3x, výška méně než 2x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tělesné rozměry – velká hlava vůči tělu krátké končetiny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okolo 6. roku:</a:t>
            </a:r>
          </a:p>
          <a:p>
            <a:pPr lvl="1"/>
            <a:r>
              <a:rPr lang="cs-CZ" dirty="0" smtClean="0"/>
              <a:t>předškolní růstový spurt (</a:t>
            </a:r>
            <a:r>
              <a:rPr lang="cs-CZ" dirty="0" err="1" smtClean="0"/>
              <a:t>obd</a:t>
            </a:r>
            <a:r>
              <a:rPr lang="cs-CZ" dirty="0" smtClean="0"/>
              <a:t>. 1. vytáhlosti)</a:t>
            </a:r>
          </a:p>
          <a:p>
            <a:pPr lvl="1"/>
            <a:r>
              <a:rPr lang="cs-CZ" dirty="0" smtClean="0"/>
              <a:t>Filipínská míra</a:t>
            </a:r>
          </a:p>
          <a:p>
            <a:pPr lvl="1"/>
            <a:r>
              <a:rPr lang="cs-CZ" dirty="0" smtClean="0"/>
              <a:t>dozrávání CNS, </a:t>
            </a:r>
            <a:r>
              <a:rPr lang="cs-CZ" dirty="0" err="1" smtClean="0"/>
              <a:t>myelinizace</a:t>
            </a:r>
            <a:r>
              <a:rPr lang="cs-CZ" dirty="0" smtClean="0"/>
              <a:t> nervových vláken</a:t>
            </a:r>
          </a:p>
          <a:p>
            <a:pPr>
              <a:buSzPct val="100000"/>
              <a:buFont typeface="Wingdings"/>
              <a:buChar char="à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</a:pPr>
            <a:r>
              <a:rPr lang="cs-CZ" dirty="0" smtClean="0">
                <a:sym typeface="Wingdings" pitchFamily="2" charset="2"/>
              </a:rPr>
              <a:t>dobrý základ pro řízení pohybu</a:t>
            </a:r>
          </a:p>
          <a:p>
            <a:pPr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</a:pPr>
            <a:endParaRPr lang="cs-CZ" altLang="cs-CZ" dirty="0" smtClean="0"/>
          </a:p>
          <a:p>
            <a:pPr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</a:pPr>
            <a:r>
              <a:rPr lang="cs-CZ" altLang="cs-CZ" dirty="0" smtClean="0"/>
              <a:t>VĚK KALENDÁŘNÍ x BIOLOGICKÝ</a:t>
            </a:r>
          </a:p>
          <a:p>
            <a:pPr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</a:pPr>
            <a:r>
              <a:rPr lang="cs-CZ" altLang="cs-CZ" dirty="0" smtClean="0"/>
              <a:t>	akcelerované – normální – retardované</a:t>
            </a:r>
          </a:p>
          <a:p>
            <a:pPr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</a:pP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TĚLESNÝ RŮST A VÝVOJ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FUNKČNÍ PŘEDPOKLADY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Objem srdce a plic menší </a:t>
            </a:r>
            <a:r>
              <a:rPr lang="cs-CZ" dirty="0" smtClean="0">
                <a:sym typeface="Wingdings" pitchFamily="2" charset="2"/>
              </a:rPr>
              <a:t> </a:t>
            </a:r>
            <a:r>
              <a:rPr lang="cs-CZ" dirty="0" err="1" smtClean="0">
                <a:sym typeface="Wingdings" pitchFamily="2" charset="2"/>
              </a:rPr>
              <a:t>menší</a:t>
            </a:r>
            <a:r>
              <a:rPr lang="cs-CZ" dirty="0" smtClean="0">
                <a:sym typeface="Wingdings" pitchFamily="2" charset="2"/>
              </a:rPr>
              <a:t> objemy, frekvence, intenzita </a:t>
            </a:r>
            <a:r>
              <a:rPr lang="cs-CZ" dirty="0" smtClean="0"/>
              <a:t>– neekonomičnost práce při zátěži </a:t>
            </a:r>
            <a:r>
              <a:rPr lang="cs-CZ" dirty="0" smtClean="0">
                <a:sym typeface="Wingdings" pitchFamily="2" charset="2"/>
              </a:rPr>
              <a:t> rychlé zvyšování SF a DF</a:t>
            </a:r>
          </a:p>
          <a:p>
            <a:endParaRPr lang="cs-CZ" dirty="0" smtClean="0">
              <a:sym typeface="Wingdings" pitchFamily="2" charset="2"/>
            </a:endParaRPr>
          </a:p>
          <a:p>
            <a:r>
              <a:rPr lang="cs-CZ" dirty="0" smtClean="0">
                <a:sym typeface="Wingdings" pitchFamily="2" charset="2"/>
              </a:rPr>
              <a:t>V relativních poměrech (ve vztahu k hmotnosti) – </a:t>
            </a:r>
            <a:r>
              <a:rPr lang="cs-CZ" u="sng" dirty="0" smtClean="0">
                <a:sym typeface="Wingdings" pitchFamily="2" charset="2"/>
              </a:rPr>
              <a:t>srovnatelné předpoklady pro vyrovnávání se se zátěží jako dospělí</a:t>
            </a:r>
          </a:p>
          <a:p>
            <a:endParaRPr lang="cs-CZ" u="sng" dirty="0" smtClean="0">
              <a:sym typeface="Wingdings" pitchFamily="2" charset="2"/>
            </a:endParaRPr>
          </a:p>
          <a:p>
            <a:r>
              <a:rPr lang="cs-CZ" altLang="cs-CZ" sz="3200" b="1" dirty="0" smtClean="0"/>
              <a:t>RYCHLÁ REGENERACE = </a:t>
            </a:r>
            <a:r>
              <a:rPr lang="cs-CZ" altLang="cs-CZ" sz="3200" b="1" dirty="0" smtClean="0">
                <a:solidFill>
                  <a:srgbClr val="9900FF"/>
                </a:solidFill>
              </a:rPr>
              <a:t>vysoká aerobní kapacita</a:t>
            </a:r>
            <a:endParaRPr lang="cs-CZ" u="sng" dirty="0" smtClean="0">
              <a:sym typeface="Wingdings" pitchFamily="2" charset="2"/>
            </a:endParaRPr>
          </a:p>
          <a:p>
            <a:endParaRPr lang="cs-CZ" dirty="0" smtClean="0">
              <a:sym typeface="Wingdings" pitchFamily="2" charset="2"/>
            </a:endParaRPr>
          </a:p>
          <a:p>
            <a:r>
              <a:rPr lang="cs-CZ" dirty="0" smtClean="0">
                <a:sym typeface="Wingdings" pitchFamily="2" charset="2"/>
              </a:rPr>
              <a:t>Projevy únavy x přetížení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PSYCHIKY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Důležitý věk kolem 3. roku – uvědomování si vlastního „já“ </a:t>
            </a:r>
            <a:r>
              <a:rPr lang="cs-CZ" dirty="0" smtClean="0">
                <a:sym typeface="Wingdings" pitchFamily="2" charset="2"/>
              </a:rPr>
              <a:t> období vzdoru</a:t>
            </a:r>
          </a:p>
          <a:p>
            <a:endParaRPr lang="cs-CZ" dirty="0" smtClean="0">
              <a:sym typeface="Wingdings" pitchFamily="2" charset="2"/>
            </a:endParaRPr>
          </a:p>
          <a:p>
            <a:r>
              <a:rPr lang="cs-CZ" dirty="0" smtClean="0">
                <a:sym typeface="Wingdings" pitchFamily="2" charset="2"/>
              </a:rPr>
              <a:t>Postupně rozšíření sociálních kontaktů a vztahů, rozvoj úrovně myšlení… (výrazné v pubertě)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ZÍSKÁVÁNÍ ZÁKLADNÍCH DOVEDNOSTÍ V ONTOGENEZI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7040" y="1833881"/>
            <a:ext cx="9956800" cy="4525963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individuální předpoklady</a:t>
            </a:r>
          </a:p>
          <a:p>
            <a:r>
              <a:rPr lang="cs-CZ" dirty="0" smtClean="0"/>
              <a:t>možnosti k vykonávání činností</a:t>
            </a:r>
          </a:p>
          <a:p>
            <a:endParaRPr lang="cs-CZ" dirty="0" smtClean="0"/>
          </a:p>
          <a:p>
            <a:r>
              <a:rPr lang="cs-CZ" dirty="0" smtClean="0"/>
              <a:t>Vývoj ve stádiích / sekvencích </a:t>
            </a:r>
            <a:r>
              <a:rPr lang="cs-CZ" dirty="0" smtClean="0">
                <a:sym typeface="Wingdings" pitchFamily="2" charset="2"/>
              </a:rPr>
              <a:t> nutno jimi projít</a:t>
            </a:r>
            <a:endParaRPr lang="cs-CZ" dirty="0" smtClean="0"/>
          </a:p>
          <a:p>
            <a:r>
              <a:rPr lang="cs-CZ" dirty="0" smtClean="0"/>
              <a:t>Nedokonalost pohybových dovedností v raném věku = vývojové stupně</a:t>
            </a:r>
          </a:p>
          <a:p>
            <a:endParaRPr lang="cs-CZ" dirty="0" smtClean="0"/>
          </a:p>
          <a:p>
            <a:r>
              <a:rPr lang="cs-CZ" dirty="0" smtClean="0"/>
              <a:t>Od 30. </a:t>
            </a:r>
            <a:r>
              <a:rPr lang="cs-CZ" dirty="0" err="1" smtClean="0"/>
              <a:t>měs</a:t>
            </a:r>
            <a:r>
              <a:rPr lang="cs-CZ" dirty="0" smtClean="0"/>
              <a:t>. – děti schopny napodobovat předvedený pohyb s chybami</a:t>
            </a:r>
          </a:p>
          <a:p>
            <a:r>
              <a:rPr lang="cs-CZ" dirty="0" smtClean="0"/>
              <a:t>4-5 let – napodobování relativně přesné</a:t>
            </a:r>
          </a:p>
          <a:p>
            <a:endParaRPr lang="cs-CZ" dirty="0" smtClean="0"/>
          </a:p>
          <a:p>
            <a:r>
              <a:rPr lang="cs-CZ" dirty="0" smtClean="0"/>
              <a:t>Rovnovážná schopnost – základ kvalitní motoriky dítěte</a:t>
            </a:r>
          </a:p>
          <a:p>
            <a:endParaRPr lang="cs-CZ" dirty="0" smtClean="0"/>
          </a:p>
          <a:p>
            <a:r>
              <a:rPr lang="en-GB" altLang="cs-CZ" sz="3200" b="1" dirty="0" smtClean="0">
                <a:solidFill>
                  <a:srgbClr val="FF0000"/>
                </a:solidFill>
              </a:rPr>
              <a:t>VÝVOJOVÉ  ZÁKONITOSTI KAŽDÉ DOVEDNOSTI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280" y="0"/>
            <a:ext cx="9956800" cy="1143000"/>
          </a:xfrm>
        </p:spPr>
        <p:txBody>
          <a:bodyPr>
            <a:normAutofit/>
          </a:bodyPr>
          <a:lstStyle/>
          <a:p>
            <a:r>
              <a:rPr lang="cs-CZ" sz="4000" dirty="0" smtClean="0"/>
              <a:t>ZÁKLADNÍ MOTORIKA</a:t>
            </a:r>
            <a:endParaRPr lang="cs-CZ" sz="4000" dirty="0"/>
          </a:p>
        </p:txBody>
      </p:sp>
      <p:sp>
        <p:nvSpPr>
          <p:cNvPr id="5" name="Oval 2"/>
          <p:cNvSpPr>
            <a:spLocks noGrp="1" noChangeArrowheads="1"/>
          </p:cNvSpPr>
          <p:nvPr>
            <p:ph idx="1"/>
          </p:nvPr>
        </p:nvSpPr>
        <p:spPr bwMode="auto">
          <a:xfrm>
            <a:off x="528320" y="929641"/>
            <a:ext cx="3525520" cy="2026919"/>
          </a:xfrm>
          <a:prstGeom prst="ellipse">
            <a:avLst/>
          </a:prstGeom>
          <a:solidFill>
            <a:srgbClr val="CCE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>
            <a:normAutofit fontScale="92500" lnSpcReduction="10000"/>
          </a:bodyPr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dirty="0" err="1">
                <a:solidFill>
                  <a:srgbClr val="0000CC"/>
                </a:solidFill>
              </a:rPr>
              <a:t>nelokomoční</a:t>
            </a:r>
            <a:endParaRPr lang="en-GB" altLang="cs-CZ" b="1" dirty="0">
              <a:solidFill>
                <a:srgbClr val="0000CC"/>
              </a:solidFill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dirty="0">
                <a:solidFill>
                  <a:srgbClr val="0000CC"/>
                </a:solidFill>
              </a:rPr>
              <a:t> </a:t>
            </a:r>
            <a:r>
              <a:rPr lang="en-GB" altLang="cs-CZ" b="1" dirty="0" err="1">
                <a:solidFill>
                  <a:srgbClr val="0000CC"/>
                </a:solidFill>
              </a:rPr>
              <a:t>lokomoční</a:t>
            </a:r>
            <a:endParaRPr lang="en-GB" altLang="cs-CZ" b="1" dirty="0">
              <a:solidFill>
                <a:srgbClr val="0000CC"/>
              </a:solidFill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dirty="0">
                <a:solidFill>
                  <a:srgbClr val="0000CC"/>
                </a:solidFill>
              </a:rPr>
              <a:t> </a:t>
            </a:r>
            <a:r>
              <a:rPr lang="en-GB" altLang="cs-CZ" b="1" dirty="0" err="1">
                <a:solidFill>
                  <a:srgbClr val="0000CC"/>
                </a:solidFill>
              </a:rPr>
              <a:t>manipulační</a:t>
            </a:r>
            <a:endParaRPr lang="en-GB" altLang="cs-CZ" b="1" dirty="0">
              <a:solidFill>
                <a:srgbClr val="0000CC"/>
              </a:solidFill>
            </a:endParaRPr>
          </a:p>
        </p:txBody>
      </p:sp>
      <p:sp>
        <p:nvSpPr>
          <p:cNvPr id="6" name="Oval 3"/>
          <p:cNvSpPr>
            <a:spLocks noChangeArrowheads="1"/>
          </p:cNvSpPr>
          <p:nvPr/>
        </p:nvSpPr>
        <p:spPr bwMode="auto">
          <a:xfrm>
            <a:off x="3835400" y="939800"/>
            <a:ext cx="5125720" cy="3200400"/>
          </a:xfrm>
          <a:prstGeom prst="ellipse">
            <a:avLst/>
          </a:prstGeom>
          <a:solidFill>
            <a:srgbClr val="FFFF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2800" b="1" dirty="0" err="1">
                <a:solidFill>
                  <a:srgbClr val="9900FF"/>
                </a:solidFill>
              </a:rPr>
              <a:t>vnímání</a:t>
            </a:r>
            <a:r>
              <a:rPr lang="en-GB" altLang="cs-CZ" sz="2800" b="1" dirty="0">
                <a:solidFill>
                  <a:srgbClr val="9900FF"/>
                </a:solidFill>
              </a:rPr>
              <a:t> </a:t>
            </a:r>
            <a:r>
              <a:rPr lang="en-GB" altLang="cs-CZ" sz="2800" b="1" dirty="0" err="1">
                <a:solidFill>
                  <a:srgbClr val="9900FF"/>
                </a:solidFill>
              </a:rPr>
              <a:t>vlastního</a:t>
            </a:r>
            <a:r>
              <a:rPr lang="en-GB" altLang="cs-CZ" sz="2800" b="1" dirty="0">
                <a:solidFill>
                  <a:srgbClr val="9900FF"/>
                </a:solidFill>
              </a:rPr>
              <a:t> </a:t>
            </a:r>
            <a:r>
              <a:rPr lang="en-GB" altLang="cs-CZ" sz="2800" b="1" dirty="0" err="1">
                <a:solidFill>
                  <a:srgbClr val="9900FF"/>
                </a:solidFill>
              </a:rPr>
              <a:t>těla</a:t>
            </a:r>
            <a:endParaRPr lang="en-GB" altLang="cs-CZ" sz="2800" b="1" dirty="0">
              <a:solidFill>
                <a:srgbClr val="9900FF"/>
              </a:solidFill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2800" b="1" dirty="0" err="1">
                <a:solidFill>
                  <a:srgbClr val="9900FF"/>
                </a:solidFill>
              </a:rPr>
              <a:t>orientace</a:t>
            </a:r>
            <a:r>
              <a:rPr lang="en-GB" altLang="cs-CZ" sz="2800" b="1" dirty="0">
                <a:solidFill>
                  <a:srgbClr val="9900FF"/>
                </a:solidFill>
              </a:rPr>
              <a:t> v </a:t>
            </a:r>
            <a:r>
              <a:rPr lang="en-GB" altLang="cs-CZ" sz="2800" b="1" dirty="0" err="1">
                <a:solidFill>
                  <a:srgbClr val="9900FF"/>
                </a:solidFill>
              </a:rPr>
              <a:t>prostoru</a:t>
            </a:r>
            <a:r>
              <a:rPr lang="en-GB" altLang="cs-CZ" sz="2800" b="1" dirty="0">
                <a:solidFill>
                  <a:srgbClr val="9900FF"/>
                </a:solidFill>
              </a:rPr>
              <a:t> </a:t>
            </a: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2800" b="1" dirty="0" err="1">
                <a:solidFill>
                  <a:srgbClr val="9900FF"/>
                </a:solidFill>
              </a:rPr>
              <a:t>vnímání</a:t>
            </a:r>
            <a:r>
              <a:rPr lang="en-GB" altLang="cs-CZ" sz="2800" b="1" dirty="0">
                <a:solidFill>
                  <a:srgbClr val="9900FF"/>
                </a:solidFill>
              </a:rPr>
              <a:t> </a:t>
            </a:r>
            <a:r>
              <a:rPr lang="en-GB" altLang="cs-CZ" sz="2800" b="1" dirty="0" err="1">
                <a:solidFill>
                  <a:srgbClr val="9900FF"/>
                </a:solidFill>
              </a:rPr>
              <a:t>intenzity</a:t>
            </a:r>
            <a:endParaRPr lang="en-GB" altLang="cs-CZ" sz="2800" b="1" dirty="0">
              <a:solidFill>
                <a:srgbClr val="9900FF"/>
              </a:solidFill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2800" b="1" dirty="0" err="1">
                <a:solidFill>
                  <a:srgbClr val="9900FF"/>
                </a:solidFill>
              </a:rPr>
              <a:t>vztahy</a:t>
            </a:r>
            <a:endParaRPr lang="en-GB" altLang="cs-CZ" sz="2800" b="1" dirty="0">
              <a:solidFill>
                <a:srgbClr val="9900FF"/>
              </a:solidFill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35280" y="3568700"/>
            <a:ext cx="99568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ZÁKLADY</a:t>
            </a:r>
            <a:r>
              <a:rPr kumimoji="0" lang="cs-CZ" sz="4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SPORTŮ</a:t>
            </a:r>
            <a:endParaRPr kumimoji="0" lang="cs-CZ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9158" y="4613133"/>
            <a:ext cx="9049043" cy="2015197"/>
          </a:xfrm>
          <a:prstGeom prst="rect">
            <a:avLst/>
          </a:prstGeom>
          <a:solidFill>
            <a:srgbClr val="CCFF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cs-CZ" altLang="cs-CZ" sz="3200" dirty="0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404216" y="4711700"/>
            <a:ext cx="8116622" cy="1818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2800" b="1" dirty="0" err="1">
                <a:solidFill>
                  <a:srgbClr val="FF9900"/>
                </a:solidFill>
              </a:rPr>
              <a:t>atletiky</a:t>
            </a:r>
            <a:r>
              <a:rPr lang="en-GB" altLang="cs-CZ" sz="2800" dirty="0">
                <a:solidFill>
                  <a:srgbClr val="000000"/>
                </a:solidFill>
              </a:rPr>
              <a:t>                                             </a:t>
            </a:r>
            <a:r>
              <a:rPr lang="en-GB" altLang="cs-CZ" sz="2800" b="1" dirty="0" err="1">
                <a:solidFill>
                  <a:srgbClr val="FF9900"/>
                </a:solidFill>
              </a:rPr>
              <a:t>lyžování</a:t>
            </a:r>
            <a:r>
              <a:rPr lang="en-GB" altLang="cs-CZ" sz="2800" dirty="0">
                <a:solidFill>
                  <a:srgbClr val="000000"/>
                </a:solidFill>
              </a:rPr>
              <a:t> </a:t>
            </a: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2800" b="1" dirty="0" err="1">
                <a:solidFill>
                  <a:srgbClr val="FF9900"/>
                </a:solidFill>
              </a:rPr>
              <a:t>gymnastiky</a:t>
            </a:r>
            <a:r>
              <a:rPr lang="en-GB" altLang="cs-CZ" sz="2800" b="1" dirty="0">
                <a:solidFill>
                  <a:srgbClr val="FF9900"/>
                </a:solidFill>
              </a:rPr>
              <a:t>                                      </a:t>
            </a:r>
            <a:r>
              <a:rPr lang="en-GB" altLang="cs-CZ" sz="2800" b="1" dirty="0" err="1">
                <a:solidFill>
                  <a:srgbClr val="FF9900"/>
                </a:solidFill>
              </a:rPr>
              <a:t>bruslení</a:t>
            </a:r>
            <a:endParaRPr lang="en-GB" altLang="cs-CZ" sz="2800" b="1" dirty="0">
              <a:solidFill>
                <a:srgbClr val="FF9900"/>
              </a:solidFill>
            </a:endParaRP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2800" b="1" dirty="0" err="1">
                <a:solidFill>
                  <a:srgbClr val="FF9900"/>
                </a:solidFill>
              </a:rPr>
              <a:t>sportovních</a:t>
            </a:r>
            <a:r>
              <a:rPr lang="en-GB" altLang="cs-CZ" sz="2800" b="1" dirty="0">
                <a:solidFill>
                  <a:srgbClr val="FF9900"/>
                </a:solidFill>
              </a:rPr>
              <a:t> her                               </a:t>
            </a:r>
            <a:r>
              <a:rPr lang="en-GB" altLang="cs-CZ" sz="2800" b="1" dirty="0" err="1">
                <a:solidFill>
                  <a:srgbClr val="FF9900"/>
                </a:solidFill>
              </a:rPr>
              <a:t>jízda</a:t>
            </a:r>
            <a:r>
              <a:rPr lang="en-GB" altLang="cs-CZ" sz="2800" b="1" dirty="0">
                <a:solidFill>
                  <a:srgbClr val="FF9900"/>
                </a:solidFill>
              </a:rPr>
              <a:t> </a:t>
            </a:r>
            <a:r>
              <a:rPr lang="en-GB" altLang="cs-CZ" sz="2800" b="1" dirty="0" err="1">
                <a:solidFill>
                  <a:srgbClr val="FF9900"/>
                </a:solidFill>
              </a:rPr>
              <a:t>na</a:t>
            </a:r>
            <a:r>
              <a:rPr lang="en-GB" altLang="cs-CZ" sz="2800" b="1" dirty="0">
                <a:solidFill>
                  <a:srgbClr val="FF9900"/>
                </a:solidFill>
              </a:rPr>
              <a:t> </a:t>
            </a:r>
            <a:r>
              <a:rPr lang="en-GB" altLang="cs-CZ" sz="2800" b="1" dirty="0" err="1">
                <a:solidFill>
                  <a:srgbClr val="FF9900"/>
                </a:solidFill>
              </a:rPr>
              <a:t>kole</a:t>
            </a:r>
            <a:endParaRPr lang="en-GB" altLang="cs-CZ" sz="2800" b="1" dirty="0">
              <a:solidFill>
                <a:srgbClr val="FF9900"/>
              </a:solidFill>
            </a:endParaRPr>
          </a:p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2800" b="1" dirty="0" err="1">
                <a:solidFill>
                  <a:srgbClr val="FF9900"/>
                </a:solidFill>
              </a:rPr>
              <a:t>plavání</a:t>
            </a:r>
            <a:r>
              <a:rPr lang="en-GB" altLang="cs-CZ" sz="2800" b="1" dirty="0">
                <a:solidFill>
                  <a:srgbClr val="FF9900"/>
                </a:solidFill>
              </a:rPr>
              <a:t>                                             </a:t>
            </a:r>
            <a:r>
              <a:rPr lang="en-GB" altLang="cs-CZ" sz="2800" b="1" dirty="0" err="1">
                <a:solidFill>
                  <a:srgbClr val="FF9900"/>
                </a:solidFill>
              </a:rPr>
              <a:t>aj</a:t>
            </a:r>
            <a:r>
              <a:rPr lang="en-GB" altLang="cs-CZ" sz="2800" b="1" dirty="0">
                <a:solidFill>
                  <a:srgbClr val="FF99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FFFF00"/>
                </a:solidFill>
              </a:rPr>
              <a:t>NELOKOMOČNÍ:</a:t>
            </a:r>
          </a:p>
          <a:p>
            <a:pPr lvl="1"/>
            <a:r>
              <a:rPr lang="cs-CZ" sz="3600" dirty="0" smtClean="0"/>
              <a:t>změny poloh těla</a:t>
            </a:r>
          </a:p>
          <a:p>
            <a:pPr lvl="1"/>
            <a:r>
              <a:rPr lang="cs-CZ" sz="3600" dirty="0" smtClean="0"/>
              <a:t>pohyby částí těla</a:t>
            </a:r>
            <a:endParaRPr lang="cs-CZ" sz="36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ZÁKLADNÍ MOTORIKA</a:t>
            </a:r>
            <a:endParaRPr lang="cs-CZ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dirty="0" smtClean="0">
                <a:solidFill>
                  <a:srgbClr val="009900"/>
                </a:solidFill>
              </a:rPr>
              <a:t>LOKOMOČNÍ:</a:t>
            </a:r>
            <a:r>
              <a:rPr lang="en-GB" altLang="cs-CZ" sz="3600" b="1" dirty="0" smtClean="0">
                <a:solidFill>
                  <a:srgbClr val="000000"/>
                </a:solidFill>
              </a:rPr>
              <a:t> </a:t>
            </a:r>
            <a:r>
              <a:rPr lang="en-GB" altLang="cs-CZ" sz="3600" b="1" dirty="0" smtClean="0">
                <a:solidFill>
                  <a:srgbClr val="9900FF"/>
                </a:solidFill>
              </a:rPr>
              <a:t>   </a:t>
            </a:r>
            <a:endParaRPr lang="cs-CZ" altLang="cs-CZ" sz="3600" b="1" dirty="0" smtClean="0">
              <a:solidFill>
                <a:srgbClr val="9900FF"/>
              </a:solidFill>
            </a:endParaRPr>
          </a:p>
          <a:p>
            <a:pPr lvl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dirty="0" err="1" smtClean="0"/>
              <a:t>l</a:t>
            </a:r>
            <a:r>
              <a:rPr lang="en-GB" altLang="cs-CZ" sz="3200" dirty="0" err="1" smtClean="0"/>
              <a:t>ezení</a:t>
            </a:r>
            <a:endParaRPr lang="cs-CZ" altLang="cs-CZ" sz="3200" dirty="0" smtClean="0"/>
          </a:p>
          <a:p>
            <a:pPr lvl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dirty="0" smtClean="0"/>
              <a:t>chůze …. chůze po schodech</a:t>
            </a:r>
          </a:p>
          <a:p>
            <a:pPr lvl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dirty="0" err="1" smtClean="0"/>
              <a:t>b</a:t>
            </a:r>
            <a:r>
              <a:rPr lang="en-GB" altLang="cs-CZ" sz="3200" dirty="0" err="1" smtClean="0"/>
              <a:t>ěh</a:t>
            </a:r>
            <a:endParaRPr lang="cs-CZ" altLang="cs-CZ" sz="3200" dirty="0" smtClean="0"/>
          </a:p>
          <a:p>
            <a:pPr lvl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dirty="0" err="1" smtClean="0"/>
              <a:t>s</a:t>
            </a:r>
            <a:r>
              <a:rPr lang="en-GB" altLang="cs-CZ" sz="3200" dirty="0" err="1" smtClean="0"/>
              <a:t>ko</a:t>
            </a:r>
            <a:r>
              <a:rPr lang="cs-CZ" altLang="cs-CZ" sz="3200" dirty="0" err="1" smtClean="0"/>
              <a:t>ky</a:t>
            </a:r>
            <a:r>
              <a:rPr lang="cs-CZ" altLang="cs-CZ" sz="3200" dirty="0" smtClean="0"/>
              <a:t> – skok do hloubky (seskok) – skok do dálky z místa – skok do výšky ….</a:t>
            </a:r>
          </a:p>
          <a:p>
            <a:pPr lvl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200" dirty="0" err="1" smtClean="0"/>
              <a:t>jejich</a:t>
            </a:r>
            <a:r>
              <a:rPr lang="en-GB" altLang="cs-CZ" sz="3200" dirty="0" smtClean="0"/>
              <a:t> </a:t>
            </a:r>
            <a:r>
              <a:rPr lang="en-GB" altLang="cs-CZ" sz="3200" dirty="0" err="1" smtClean="0"/>
              <a:t>kombinace</a:t>
            </a:r>
            <a:endParaRPr lang="cs-CZ" altLang="cs-CZ" sz="3200" dirty="0" smtClean="0"/>
          </a:p>
          <a:p>
            <a:pPr lvl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dirty="0" smtClean="0"/>
              <a:t>lokomoce pomocí dalších pomůcek (tříkolka, lyže, koloběžka, kolo, brusle…)</a:t>
            </a:r>
            <a:endParaRPr lang="en-GB" altLang="cs-CZ" sz="3200" dirty="0" smtClean="0"/>
          </a:p>
          <a:p>
            <a:endParaRPr lang="cs-CZ" sz="32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ZÁKLADNÍ MOTORIKA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5528</TotalTime>
  <Words>583</Words>
  <Application>Microsoft Office PowerPoint</Application>
  <PresentationFormat>Vlastní</PresentationFormat>
  <Paragraphs>142</Paragraphs>
  <Slides>15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Technický</vt:lpstr>
      <vt:lpstr>RŮST A VÝVOJ</vt:lpstr>
      <vt:lpstr>TĚLESNÝ RŮST A VÝVOJ</vt:lpstr>
      <vt:lpstr>TĚLESNÝ RŮST A VÝVOJ</vt:lpstr>
      <vt:lpstr>FUNKČNÍ PŘEDPOKLADY</vt:lpstr>
      <vt:lpstr>VÝVOJ PSYCHIKY</vt:lpstr>
      <vt:lpstr>ZÍSKÁVÁNÍ ZÁKLADNÍCH DOVEDNOSTÍ V ONTOGENEZI</vt:lpstr>
      <vt:lpstr>ZÁKLADNÍ MOTORIKA</vt:lpstr>
      <vt:lpstr>ZÁKLADNÍ MOTORIKA</vt:lpstr>
      <vt:lpstr>ZÁKLADNÍ MOTORIKA</vt:lpstr>
      <vt:lpstr>ZÁKLADNÍ MOTORIKA</vt:lpstr>
      <vt:lpstr>SPORTOVNÍ ČINNOSTI</vt:lpstr>
      <vt:lpstr>SPORTOVNÍ ČINNOSTI</vt:lpstr>
      <vt:lpstr>OBSAH  VÝVOJOVÉ  ZÁKONITOSTI</vt:lpstr>
      <vt:lpstr>NEVHODNÉ - RIZIKOVÉ - ČINNOSTI při řízené aktivitě </vt:lpstr>
      <vt:lpstr>NEVHODNÉ - RIZIKOVÉ - ČINNOSTI při řízené aktivitě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 tělesné výchovy pro MŠ</dc:title>
  <dc:creator>Ucitel</dc:creator>
  <cp:lastModifiedBy>Windows User</cp:lastModifiedBy>
  <cp:revision>150</cp:revision>
  <dcterms:created xsi:type="dcterms:W3CDTF">2018-09-25T10:09:13Z</dcterms:created>
  <dcterms:modified xsi:type="dcterms:W3CDTF">2020-10-31T18:52:54Z</dcterms:modified>
</cp:coreProperties>
</file>