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8"/>
  </p:notesMasterIdLst>
  <p:sldIdLst>
    <p:sldId id="257" r:id="rId2"/>
    <p:sldId id="292" r:id="rId3"/>
    <p:sldId id="322" r:id="rId4"/>
    <p:sldId id="324" r:id="rId5"/>
    <p:sldId id="326" r:id="rId6"/>
    <p:sldId id="312" r:id="rId7"/>
    <p:sldId id="341" r:id="rId8"/>
    <p:sldId id="342" r:id="rId9"/>
    <p:sldId id="343" r:id="rId10"/>
    <p:sldId id="329" r:id="rId11"/>
    <p:sldId id="344" r:id="rId12"/>
    <p:sldId id="346" r:id="rId13"/>
    <p:sldId id="347" r:id="rId14"/>
    <p:sldId id="345" r:id="rId15"/>
    <p:sldId id="348" r:id="rId16"/>
    <p:sldId id="330" r:id="rId17"/>
    <p:sldId id="349" r:id="rId18"/>
    <p:sldId id="350" r:id="rId19"/>
    <p:sldId id="351" r:id="rId20"/>
    <p:sldId id="352" r:id="rId21"/>
    <p:sldId id="353" r:id="rId22"/>
    <p:sldId id="354" r:id="rId23"/>
    <p:sldId id="297" r:id="rId24"/>
    <p:sldId id="340" r:id="rId25"/>
    <p:sldId id="355" r:id="rId26"/>
    <p:sldId id="302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ED13-5271-4F89-92B5-E14B2F20EEF9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64142-77CC-4B27-B3E9-6162C01CD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48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a.europa.eu/info-hub/news/article/2013/12/10/defence-data-2012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cs-CZ" sz="1500" dirty="0" smtClean="0"/>
              <a:t>Od roku 2008 celkem 16 evropských států NATO snížilo své vojenské výdaje a snížení prostředků na obranu v mnoha zemích dosáhlo 10 procent. </a:t>
            </a:r>
          </a:p>
          <a:p>
            <a:endParaRPr lang="cs-CZ" sz="1500" dirty="0" smtClean="0"/>
          </a:p>
          <a:p>
            <a:pPr defTabSz="957646">
              <a:defRPr/>
            </a:pPr>
            <a:r>
              <a:rPr lang="sk-SK" sz="1500" dirty="0" smtClean="0"/>
              <a:t>Celkové výdaje na obranu 26 členských </a:t>
            </a:r>
            <a:r>
              <a:rPr lang="sk-SK" sz="1500" dirty="0" err="1" smtClean="0"/>
              <a:t>států</a:t>
            </a:r>
            <a:r>
              <a:rPr lang="sk-SK" sz="1500" dirty="0" smtClean="0"/>
              <a:t> EU </a:t>
            </a:r>
            <a:r>
              <a:rPr lang="sk-SK" sz="1500" dirty="0" err="1" smtClean="0"/>
              <a:t>sdružených</a:t>
            </a:r>
            <a:r>
              <a:rPr lang="sk-SK" sz="1500" dirty="0" smtClean="0"/>
              <a:t> v EDA v </a:t>
            </a:r>
            <a:r>
              <a:rPr lang="sk-SK" sz="1500" dirty="0" err="1" smtClean="0"/>
              <a:t>reálném</a:t>
            </a:r>
            <a:r>
              <a:rPr lang="sk-SK" sz="1500" dirty="0" smtClean="0"/>
              <a:t> </a:t>
            </a:r>
            <a:r>
              <a:rPr lang="sk-SK" sz="1500" dirty="0" err="1" smtClean="0"/>
              <a:t>vyjádření</a:t>
            </a:r>
            <a:r>
              <a:rPr lang="sk-SK" sz="1500" dirty="0" smtClean="0"/>
              <a:t> </a:t>
            </a:r>
            <a:r>
              <a:rPr lang="sk-SK" sz="1500" dirty="0" err="1" smtClean="0"/>
              <a:t>klesají</a:t>
            </a:r>
            <a:r>
              <a:rPr lang="sk-SK" sz="1500" dirty="0" smtClean="0"/>
              <a:t> </a:t>
            </a:r>
            <a:r>
              <a:rPr lang="sk-SK" sz="1500" dirty="0" err="1" smtClean="0"/>
              <a:t>již</a:t>
            </a:r>
            <a:r>
              <a:rPr lang="sk-SK" sz="1500" dirty="0" smtClean="0"/>
              <a:t> od roku 2006. V období 2006 až 2011 </a:t>
            </a:r>
            <a:r>
              <a:rPr lang="sk-SK" sz="1500" dirty="0" err="1" smtClean="0"/>
              <a:t>klesly</a:t>
            </a:r>
            <a:r>
              <a:rPr lang="sk-SK" sz="1500" dirty="0" smtClean="0"/>
              <a:t> o 21 mld. EUR (</a:t>
            </a:r>
            <a:r>
              <a:rPr lang="sk-SK" sz="1500" dirty="0" err="1" smtClean="0"/>
              <a:t>téměř</a:t>
            </a:r>
            <a:r>
              <a:rPr lang="sk-SK" sz="1500" dirty="0" smtClean="0"/>
              <a:t> o 10%) a v </a:t>
            </a:r>
            <a:r>
              <a:rPr lang="sk-SK" sz="1500" dirty="0" err="1" smtClean="0"/>
              <a:t>letech</a:t>
            </a:r>
            <a:r>
              <a:rPr lang="sk-SK" sz="1500" dirty="0" smtClean="0"/>
              <a:t> 2011 a 2012 </a:t>
            </a:r>
            <a:r>
              <a:rPr lang="sk-SK" sz="1500" dirty="0" err="1" smtClean="0"/>
              <a:t>se</a:t>
            </a:r>
            <a:r>
              <a:rPr lang="sk-SK" sz="1500" dirty="0" smtClean="0"/>
              <a:t> </a:t>
            </a:r>
            <a:r>
              <a:rPr lang="sk-SK" sz="1500" dirty="0" err="1" smtClean="0"/>
              <a:t>snížily</a:t>
            </a:r>
            <a:r>
              <a:rPr lang="sk-SK" sz="1500" dirty="0" smtClean="0"/>
              <a:t> </a:t>
            </a:r>
            <a:r>
              <a:rPr lang="sk-SK" sz="1500" dirty="0" err="1" smtClean="0"/>
              <a:t>ještě</a:t>
            </a:r>
            <a:r>
              <a:rPr lang="sk-SK" sz="1500" dirty="0" smtClean="0"/>
              <a:t> o </a:t>
            </a:r>
            <a:r>
              <a:rPr lang="sk-SK" sz="1500" dirty="0" err="1" smtClean="0"/>
              <a:t>další</a:t>
            </a:r>
            <a:r>
              <a:rPr lang="sk-SK" sz="1500" dirty="0" smtClean="0"/>
              <a:t> </a:t>
            </a:r>
            <a:r>
              <a:rPr lang="sk-SK" sz="1500" dirty="0" err="1" smtClean="0"/>
              <a:t>téměř</a:t>
            </a:r>
            <a:r>
              <a:rPr lang="sk-SK" sz="1500" dirty="0" smtClean="0"/>
              <a:t> 3%. EDA. </a:t>
            </a:r>
            <a:r>
              <a:rPr lang="sk-SK" sz="1500" i="1" dirty="0" err="1" smtClean="0"/>
              <a:t>Defence</a:t>
            </a:r>
            <a:r>
              <a:rPr lang="sk-SK" sz="1500" i="1" dirty="0" smtClean="0"/>
              <a:t> </a:t>
            </a:r>
            <a:r>
              <a:rPr lang="sk-SK" sz="1500" i="1" dirty="0" err="1" smtClean="0"/>
              <a:t>Data</a:t>
            </a:r>
            <a:r>
              <a:rPr lang="sk-SK" sz="1500" i="1" dirty="0" smtClean="0"/>
              <a:t> 2012</a:t>
            </a:r>
            <a:r>
              <a:rPr lang="sk-SK" sz="1500" dirty="0" smtClean="0"/>
              <a:t>. Brusel, 10. </a:t>
            </a:r>
            <a:r>
              <a:rPr lang="sk-SK" sz="1500" dirty="0" err="1" smtClean="0"/>
              <a:t>prosince</a:t>
            </a:r>
            <a:r>
              <a:rPr lang="sk-SK" sz="1500" dirty="0" smtClean="0"/>
              <a:t> 2013. [cit. 2015-05-15]. Dostupné z: </a:t>
            </a:r>
            <a:r>
              <a:rPr lang="sk-SK" sz="1500" u="sng" dirty="0" smtClean="0">
                <a:hlinkClick r:id="rId3"/>
              </a:rPr>
              <a:t>http://www.eda.europa.eu/info-hub/news/article/2013/12/10/defence-data-2012</a:t>
            </a:r>
            <a:endParaRPr lang="cs-CZ" sz="1500" dirty="0" smtClean="0"/>
          </a:p>
          <a:p>
            <a:pPr defTabSz="954470" eaLnBrk="1" hangingPunct="1">
              <a:spcBef>
                <a:spcPct val="0"/>
              </a:spcBef>
              <a:defRPr/>
            </a:pPr>
            <a:endParaRPr lang="cs-CZ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954470" eaLnBrk="1" hangingPunct="1">
              <a:spcBef>
                <a:spcPct val="0"/>
              </a:spcBef>
              <a:defRPr/>
            </a:pPr>
            <a:r>
              <a:rPr lang="cs-CZ" sz="1500" dirty="0" smtClean="0"/>
              <a:t>Mezi příčiny poklesu lze počítat obecný pocit bezpečí po ukončení studené války a orientaci národních vlád na sociální programy.</a:t>
            </a:r>
          </a:p>
          <a:p>
            <a:pPr defTabSz="954470" eaLnBrk="1" hangingPunct="1">
              <a:spcBef>
                <a:spcPct val="0"/>
              </a:spcBef>
              <a:defRPr/>
            </a:pPr>
            <a:endParaRPr lang="cs-CZ" sz="1500" dirty="0" smtClean="0"/>
          </a:p>
          <a:p>
            <a:pPr defTabSz="954470" eaLnBrk="1" hangingPunct="1">
              <a:spcBef>
                <a:spcPct val="0"/>
              </a:spcBef>
              <a:defRPr/>
            </a:pPr>
            <a:r>
              <a:rPr lang="cs-CZ" sz="1500" dirty="0" smtClean="0"/>
              <a:t>Problémem je i nízká efektivita vynakládaných prostředků, způsobená nedostatečnou úrovní mezinárodní spolupráce a ochranářskými praktikami vůči národním průmyslovým subjektům</a:t>
            </a:r>
          </a:p>
          <a:p>
            <a:pPr defTabSz="954470" eaLnBrk="1" hangingPunct="1">
              <a:spcBef>
                <a:spcPct val="0"/>
              </a:spcBef>
              <a:defRPr/>
            </a:pPr>
            <a:endParaRPr lang="cs-CZ" sz="2000" dirty="0" smtClean="0"/>
          </a:p>
          <a:p>
            <a:pPr defTabSz="954470" eaLnBrk="1" hangingPunct="1">
              <a:spcBef>
                <a:spcPct val="0"/>
              </a:spcBef>
              <a:defRPr/>
            </a:pPr>
            <a:endParaRPr lang="cs-CZ" sz="14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27814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7098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0650"/>
            <a:ext cx="91440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Testování, výběr a hodnocení vojáků v ZTP v rezortu MO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Tělesná zdatnost vojáků AČR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445" y="1384664"/>
            <a:ext cx="8621485" cy="531658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Testování tělesné výkonnosti vojáků je součástí kontroly a vyhodnocování a slouží k posuzování míry plnění cílů a úkolů nejen tělesného tréninku, ale také výcviku. </a:t>
            </a:r>
            <a:endParaRPr lang="cs-CZ" altLang="cs-CZ" sz="2800" dirty="0" smtClean="0">
              <a:latin typeface="Arial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Cíle, úkoly, obsah, způsob kontroly služební tělesné výchovy byly součástí armádní legislativy od vzniku samostatného Československa 28. 10. </a:t>
            </a:r>
            <a:r>
              <a:rPr lang="cs-CZ" altLang="cs-CZ" sz="2800" dirty="0" smtClean="0">
                <a:latin typeface="Arial" charset="0"/>
              </a:rPr>
              <a:t>1918.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Jsou uvedeny zejména v předpisech pro tuto oblast vydaných v letech 1935, 1950, 1955, 1961, 1969, </a:t>
            </a:r>
            <a:r>
              <a:rPr lang="cs-CZ" altLang="cs-CZ" sz="2800" dirty="0" smtClean="0">
                <a:latin typeface="Arial" charset="0"/>
              </a:rPr>
              <a:t>1989. </a:t>
            </a:r>
          </a:p>
        </p:txBody>
      </p:sp>
    </p:spTree>
    <p:extLst>
      <p:ext uri="{BB962C8B-B14F-4D97-AF65-F5344CB8AC3E}">
        <p14:creationId xmlns:p14="http://schemas.microsoft.com/office/powerpoint/2010/main" val="178707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Tělesná zdatnost vojáků AČR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445" y="1384664"/>
            <a:ext cx="8621485" cy="531658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Nařízení </a:t>
            </a:r>
            <a:r>
              <a:rPr lang="cs-CZ" altLang="cs-CZ" sz="2800" dirty="0">
                <a:latin typeface="Arial" charset="0"/>
              </a:rPr>
              <a:t>náčelníka Generálního štábu AČR číslo 5/1993 v části C jako „Kontrola a hodnocení tělesné přípravy“. </a:t>
            </a:r>
            <a:endParaRPr lang="cs-CZ" altLang="cs-CZ" sz="2800" dirty="0" smtClean="0">
              <a:latin typeface="Arial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Nařízení náčelníka Generálního štábu Armády České republiky, č. 10/2000 v platném znění. </a:t>
            </a:r>
            <a:endParaRPr lang="cs-CZ" altLang="cs-CZ" sz="2800" dirty="0" smtClean="0">
              <a:latin typeface="Arial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Normativní výnos Ministerstva obrany, Služební tělesná výchova v resortu Ministerstva obrany. Praha 2011.</a:t>
            </a: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799"/>
          </a:xfrm>
        </p:spPr>
        <p:txBody>
          <a:bodyPr/>
          <a:lstStyle/>
          <a:p>
            <a:pPr algn="ctr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výročního 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přezkoušení z tělesné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výkonnosti v letech 2010−2012 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9" y="1593669"/>
            <a:ext cx="8530045" cy="40102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8780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799"/>
          </a:xfrm>
        </p:spPr>
        <p:txBody>
          <a:bodyPr/>
          <a:lstStyle/>
          <a:p>
            <a:pPr algn="ctr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výročního 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přezkoušení z tělesné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výkonnosti v letech 2010−2012 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765" y="1489166"/>
            <a:ext cx="8125097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21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Výběr uchazečů pro službu v armádě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445" y="1384664"/>
            <a:ext cx="8621485" cy="531658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Vojákem z povolání se může stát každý občan České republiky, který splňuje zákonné podmínky pro povolání do služebního poměru dané § 3, odst. 1 a 2 zákona č. 221/1999 Sb., o vojácích z povolání, ve znění pozdějších předpisů. Výjimky z nich nejsou možné a uchazeč podle tohoto zákona musí splňovat </a:t>
            </a:r>
            <a:r>
              <a:rPr lang="cs-CZ" altLang="cs-CZ" sz="2800" dirty="0" smtClean="0">
                <a:latin typeface="Arial" charset="0"/>
              </a:rPr>
              <a:t>následující </a:t>
            </a:r>
            <a:r>
              <a:rPr lang="cs-CZ" altLang="cs-CZ" sz="2800" dirty="0">
                <a:latin typeface="Arial" charset="0"/>
              </a:rPr>
              <a:t>podmínky</a:t>
            </a:r>
            <a:r>
              <a:rPr lang="cs-CZ" altLang="cs-CZ" sz="2800" dirty="0" smtClean="0">
                <a:latin typeface="Arial" charset="0"/>
              </a:rPr>
              <a:t>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„(1) Do služebního poměru může být povolán občan České republiky starší 18 let, který: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a) složil vojenskou přísahu,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8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Výběr uchazečů pro službu v armádě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445" y="1384664"/>
            <a:ext cx="8621485" cy="531658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b) není členem politické strany, politického hnutí, odborové organizace, nepodporuje, nepropaguje nebo nesympatizuje s hnutím, které prokazatelně směřuje k potlačování práv a svobod člověka nebo hlásá národnostní, náboženskou anebo rasovou zášť nebo zášť vůči jiné skupině osob,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c) je trestně bezúhonný,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d) je zdravotně způsobilý k výkonu služby,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e) splňuje kvalifikační předpoklady stanovené pro služební zařazení.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 </a:t>
            </a:r>
            <a:r>
              <a:rPr lang="cs-CZ" altLang="cs-CZ" sz="3200" dirty="0">
                <a:latin typeface="Arial" panose="020B0604020202020204" pitchFamily="34" charset="0"/>
              </a:rPr>
              <a:t>uchazečů pro službu v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628" y="1188720"/>
            <a:ext cx="8895805" cy="566928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(</a:t>
            </a:r>
            <a:r>
              <a:rPr lang="cs-CZ" altLang="cs-CZ" sz="2800" dirty="0">
                <a:latin typeface="Arial" charset="0"/>
              </a:rPr>
              <a:t>2) Ministerstvo obrany (dále jen "ministerstvo") stanoví vyhláškou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a) po dohodě s Ministerstvem zdravotnictví způsob posuzování zdravotní způsobilosti občanů pro povolávání do služebního poměru,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b) </a:t>
            </a:r>
            <a:r>
              <a:rPr lang="cs-CZ" altLang="cs-CZ" sz="2800" dirty="0" smtClean="0">
                <a:latin typeface="Arial" charset="0"/>
              </a:rPr>
              <a:t>Kvalifikační </a:t>
            </a:r>
            <a:r>
              <a:rPr lang="cs-CZ" altLang="cs-CZ" sz="2800" dirty="0">
                <a:latin typeface="Arial" charset="0"/>
              </a:rPr>
              <a:t>předpoklady pro služební zařazení</a:t>
            </a:r>
            <a:r>
              <a:rPr lang="cs-CZ" altLang="cs-CZ" sz="2800" dirty="0" smtClean="0">
                <a:latin typeface="Arial" charset="0"/>
              </a:rPr>
              <a:t>.“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Kromě </a:t>
            </a:r>
            <a:r>
              <a:rPr lang="cs-CZ" altLang="cs-CZ" sz="2800" dirty="0">
                <a:latin typeface="Arial" charset="0"/>
              </a:rPr>
              <a:t>splnění zákonných podmínek musí uchazeč splňovat i další požadavky, spjaté s konkrétní obsazovanou pozicí (např. specifické kvalifikační požadavky, vyšší nároky na zdravotní způsobilost, míry, praxe apod.).</a:t>
            </a:r>
          </a:p>
        </p:txBody>
      </p:sp>
    </p:spTree>
    <p:extLst>
      <p:ext uri="{BB962C8B-B14F-4D97-AF65-F5344CB8AC3E}">
        <p14:creationId xmlns:p14="http://schemas.microsoft.com/office/powerpoint/2010/main" val="324335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 </a:t>
            </a:r>
            <a:r>
              <a:rPr lang="cs-CZ" altLang="cs-CZ" sz="3200" dirty="0">
                <a:latin typeface="Arial" panose="020B0604020202020204" pitchFamily="34" charset="0"/>
              </a:rPr>
              <a:t>uchazečů pro službu v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3" y="1515290"/>
            <a:ext cx="8543108" cy="5342709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Potřeba doplňovat počty armády se několikrát promítla i do hodnocení tělesné zdatnosti a nově také do připravovaného zákona o zdravotní způsobilosti, který v mnoha ohledech zmírňuje požadovaná zdravotní kritéria. </a:t>
            </a:r>
            <a:endParaRPr lang="cs-CZ" altLang="cs-CZ" sz="280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První </a:t>
            </a:r>
            <a:r>
              <a:rPr lang="cs-CZ" altLang="cs-CZ" sz="2800" dirty="0">
                <a:latin typeface="Arial" charset="0"/>
              </a:rPr>
              <a:t>metodika fyzického šetření, která byla součástí výběrového řízení uchazečů o službu v ozbrojených silách, vznikla na konci roku 2002. Měla zajistit jednotný, rychlý a celoročně fungující systém výběru uchazečů o službu v ozbrojených silách AČR. </a:t>
            </a:r>
          </a:p>
        </p:txBody>
      </p:sp>
    </p:spTree>
    <p:extLst>
      <p:ext uri="{BB962C8B-B14F-4D97-AF65-F5344CB8AC3E}">
        <p14:creationId xmlns:p14="http://schemas.microsoft.com/office/powerpoint/2010/main" val="211633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 </a:t>
            </a:r>
            <a:r>
              <a:rPr lang="cs-CZ" altLang="cs-CZ" sz="3200" dirty="0">
                <a:latin typeface="Arial" panose="020B0604020202020204" pitchFamily="34" charset="0"/>
              </a:rPr>
              <a:t>uchazečů pro službu v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3" y="1515290"/>
            <a:ext cx="8543108" cy="5342709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Metodika byla dána do používání 27. 1. 2003 a v této podobě byla platná do 31. 3. 2004. Od 1. 4. 2004, na základě rozkazu NGŠ, byly výkonnostní normy sníženy o 15 % a zrušena kategorizace vojenských útvarů a jednotlivých vojenských odborností</a:t>
            </a:r>
            <a:r>
              <a:rPr lang="cs-CZ" altLang="cs-CZ" sz="2800" dirty="0" smtClean="0">
                <a:latin typeface="Arial" charset="0"/>
              </a:rPr>
              <a:t>.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Obsah přezkoušení zůstal zachován, jedinou změnou bylo vyřazení testu plavání na 300 m volným způsobem. Od té doby se plavecká dovednost zjišťovala pouze </a:t>
            </a:r>
            <a:r>
              <a:rPr lang="cs-CZ" altLang="cs-CZ" sz="2800" dirty="0" smtClean="0">
                <a:latin typeface="Arial" charset="0"/>
              </a:rPr>
              <a:t>dotazem.</a:t>
            </a: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06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 </a:t>
            </a:r>
            <a:r>
              <a:rPr lang="cs-CZ" altLang="cs-CZ" sz="3200" dirty="0">
                <a:latin typeface="Arial" panose="020B0604020202020204" pitchFamily="34" charset="0"/>
              </a:rPr>
              <a:t>uchazečů pro službu v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2" y="1515290"/>
            <a:ext cx="8739051" cy="5342709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Složení testové baterie (% uchazečů, kteří nesplnily):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Leh-sed			</a:t>
            </a:r>
            <a:r>
              <a:rPr lang="cs-CZ" altLang="cs-CZ" sz="2800" dirty="0" smtClean="0">
                <a:latin typeface="Arial" charset="0"/>
              </a:rPr>
              <a:t>(8%)</a:t>
            </a:r>
            <a:r>
              <a:rPr lang="cs-CZ" altLang="cs-CZ" sz="2800" dirty="0">
                <a:latin typeface="Arial" charset="0"/>
              </a:rPr>
              <a:t>	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Shyb/výdrž ve shybu	</a:t>
            </a:r>
            <a:r>
              <a:rPr lang="cs-CZ" altLang="cs-CZ" sz="2800" dirty="0" smtClean="0">
                <a:latin typeface="Arial" charset="0"/>
              </a:rPr>
              <a:t>(47%)</a:t>
            </a:r>
            <a:r>
              <a:rPr lang="cs-CZ" altLang="cs-CZ" sz="2800" dirty="0">
                <a:latin typeface="Arial" charset="0"/>
              </a:rPr>
              <a:t>	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Skok z místa		</a:t>
            </a:r>
            <a:r>
              <a:rPr lang="cs-CZ" altLang="cs-CZ" sz="2800" dirty="0" smtClean="0">
                <a:latin typeface="Arial" charset="0"/>
              </a:rPr>
              <a:t>(1%)</a:t>
            </a:r>
            <a:endParaRPr lang="cs-CZ" altLang="cs-CZ" sz="2800" dirty="0">
              <a:latin typeface="Arial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800" dirty="0" smtClean="0">
                <a:latin typeface="Arial" charset="0"/>
              </a:rPr>
              <a:t>      Předklon</a:t>
            </a:r>
            <a:r>
              <a:rPr lang="cs-CZ" altLang="cs-CZ" sz="2800" dirty="0">
                <a:latin typeface="Arial" charset="0"/>
              </a:rPr>
              <a:t>			</a:t>
            </a:r>
            <a:r>
              <a:rPr lang="cs-CZ" altLang="cs-CZ" sz="2800" dirty="0" smtClean="0">
                <a:latin typeface="Arial" charset="0"/>
              </a:rPr>
              <a:t>(0%)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800" dirty="0">
                <a:latin typeface="Arial" charset="0"/>
              </a:rPr>
              <a:t>	W170			</a:t>
            </a:r>
            <a:r>
              <a:rPr lang="cs-CZ" altLang="cs-CZ" sz="2800" dirty="0" smtClean="0">
                <a:latin typeface="Arial" charset="0"/>
              </a:rPr>
              <a:t>(8%)</a:t>
            </a:r>
            <a:r>
              <a:rPr lang="cs-CZ" altLang="cs-CZ" sz="2800" dirty="0">
                <a:latin typeface="Arial" charset="0"/>
              </a:rPr>
              <a:t>	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Zatím k poslední změně došlo od 1. 1. 2015, kdy shyby byly nahrazeny kliky, a bylo vyřazeno testování hloubky předklonu. </a:t>
            </a:r>
          </a:p>
        </p:txBody>
      </p:sp>
    </p:spTree>
    <p:extLst>
      <p:ext uri="{BB962C8B-B14F-4D97-AF65-F5344CB8AC3E}">
        <p14:creationId xmlns:p14="http://schemas.microsoft.com/office/powerpoint/2010/main" val="5116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Testování</a:t>
            </a:r>
            <a:r>
              <a:rPr lang="cs-CZ" altLang="cs-CZ" sz="3200" dirty="0">
                <a:latin typeface="Arial" panose="020B0604020202020204" pitchFamily="34" charset="0"/>
              </a:rPr>
              <a:t>, výběr a hodnocení vojáků v ZTP v rezortu </a:t>
            </a:r>
            <a:r>
              <a:rPr lang="cs-CZ" altLang="cs-CZ" sz="3200" dirty="0" smtClean="0">
                <a:latin typeface="Arial" panose="020B0604020202020204" pitchFamily="34" charset="0"/>
              </a:rPr>
              <a:t>MO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3" y="1776548"/>
            <a:ext cx="8634548" cy="4319451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objasnit současný stav tělesné zdatnosti v AČR na základě podstatných dat z výběru a výcviku vojáků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výběr vojáků pro službu v armádě, testové baterie, hodnocení vojáků v ZTP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charakteristických znaků ZTP 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 </a:t>
            </a:r>
            <a:r>
              <a:rPr lang="cs-CZ" altLang="cs-CZ" sz="3200" dirty="0">
                <a:latin typeface="Arial" panose="020B0604020202020204" pitchFamily="34" charset="0"/>
              </a:rPr>
              <a:t>uchazečů pro službu v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2" y="1515290"/>
            <a:ext cx="8739051" cy="5342709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Další lidské zdroje: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</a:t>
            </a:r>
            <a:r>
              <a:rPr lang="cs-CZ" altLang="cs-CZ" sz="2800" dirty="0" smtClean="0">
                <a:latin typeface="Arial" charset="0"/>
              </a:rPr>
              <a:t>Studenti Univerzity obrany</a:t>
            </a:r>
            <a:r>
              <a:rPr lang="cs-CZ" altLang="cs-CZ" sz="2800" dirty="0">
                <a:latin typeface="Arial" charset="0"/>
              </a:rPr>
              <a:t>	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</a:t>
            </a:r>
            <a:r>
              <a:rPr lang="cs-CZ" altLang="cs-CZ" sz="2800" dirty="0" smtClean="0">
                <a:latin typeface="Arial" charset="0"/>
              </a:rPr>
              <a:t>Studenti Vojenského oboru</a:t>
            </a:r>
            <a:r>
              <a:rPr lang="cs-CZ" altLang="cs-CZ" sz="2800" dirty="0">
                <a:latin typeface="Arial" charset="0"/>
              </a:rPr>
              <a:t>	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</a:t>
            </a:r>
            <a:r>
              <a:rPr lang="cs-CZ" altLang="cs-CZ" sz="2800" dirty="0" smtClean="0">
                <a:latin typeface="Arial" charset="0"/>
              </a:rPr>
              <a:t>Aktivní zálohy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Specifické vstupní testy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Specifické podmínky pro uchazeče pro vstup do </a:t>
            </a:r>
            <a:r>
              <a:rPr lang="cs-CZ" altLang="cs-CZ" sz="2800" dirty="0">
                <a:latin typeface="Arial" charset="0"/>
              </a:rPr>
              <a:t>AZ </a:t>
            </a:r>
            <a:r>
              <a:rPr lang="cs-CZ" altLang="cs-CZ" sz="2800" dirty="0" smtClean="0">
                <a:latin typeface="Arial" charset="0"/>
              </a:rPr>
              <a:t>(potřeba </a:t>
            </a:r>
            <a:r>
              <a:rPr lang="cs-CZ" altLang="cs-CZ" sz="2800" dirty="0">
                <a:latin typeface="Arial" charset="0"/>
              </a:rPr>
              <a:t>ozbrojených </a:t>
            </a:r>
            <a:r>
              <a:rPr lang="cs-CZ" altLang="cs-CZ" sz="2800" dirty="0" smtClean="0">
                <a:latin typeface="Arial" charset="0"/>
              </a:rPr>
              <a:t>sil, zdravotní </a:t>
            </a:r>
            <a:r>
              <a:rPr lang="cs-CZ" altLang="cs-CZ" sz="2800" dirty="0">
                <a:latin typeface="Arial" charset="0"/>
              </a:rPr>
              <a:t>způsobilost,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trestní bezúhonnost, personální bezpečnost).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 </a:t>
            </a:r>
            <a:r>
              <a:rPr lang="cs-CZ" altLang="cs-CZ" sz="3200" dirty="0">
                <a:latin typeface="Arial" panose="020B0604020202020204" pitchFamily="34" charset="0"/>
              </a:rPr>
              <a:t>uchazečů pro službu v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2" y="1254034"/>
            <a:ext cx="8739051" cy="560396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Pro všechny výše uvedené kategorie vojáků je povinné absolvování základní přípravy. Centrum základní přípravy (</a:t>
            </a:r>
            <a:r>
              <a:rPr lang="cs-CZ" altLang="cs-CZ" sz="2800" dirty="0" err="1">
                <a:latin typeface="Arial" charset="0"/>
              </a:rPr>
              <a:t>VeV</a:t>
            </a:r>
            <a:r>
              <a:rPr lang="cs-CZ" altLang="cs-CZ" sz="2800" dirty="0">
                <a:latin typeface="Arial" charset="0"/>
              </a:rPr>
              <a:t> – VA Vyškov) realizuje tyto kurzy základní přípravy: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základní příprava </a:t>
            </a:r>
            <a:r>
              <a:rPr lang="cs-CZ" altLang="cs-CZ" sz="2800" dirty="0" smtClean="0">
                <a:latin typeface="Arial" charset="0"/>
              </a:rPr>
              <a:t>rekrutů,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základní příprava studentů UO Brno a VO FTVS UK </a:t>
            </a:r>
            <a:r>
              <a:rPr lang="cs-CZ" altLang="cs-CZ" sz="2800" dirty="0" smtClean="0">
                <a:latin typeface="Arial" charset="0"/>
              </a:rPr>
              <a:t>Praha,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základní příprava vojáků aktivní </a:t>
            </a:r>
            <a:r>
              <a:rPr lang="cs-CZ" altLang="cs-CZ" sz="2800" dirty="0" smtClean="0">
                <a:latin typeface="Arial" charset="0"/>
              </a:rPr>
              <a:t>zálohy,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-	základní příprava – zdokonalovací kurz pro vojáky, kteří jsou po propuštění opakovaně povoláni do služebního </a:t>
            </a:r>
            <a:r>
              <a:rPr lang="cs-CZ" altLang="cs-CZ" sz="2800" dirty="0" smtClean="0">
                <a:latin typeface="Arial" charset="0"/>
              </a:rPr>
              <a:t>poměru.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2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Základní tělesná příprava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2" y="1489167"/>
            <a:ext cx="8739051" cy="49769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ZTP: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800" dirty="0" smtClean="0">
                <a:latin typeface="Arial" charset="0"/>
              </a:rPr>
              <a:t>Rozhodující pro další přípravu vojáka (nejen v oblasti STP, ale především pro jeho profesi),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800" dirty="0" smtClean="0">
                <a:latin typeface="Arial" charset="0"/>
              </a:rPr>
              <a:t>Rozhodující, pro dosažení požadovaných základních standardů v oblasti tělesné přípravy,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800" dirty="0" smtClean="0">
                <a:latin typeface="Arial" charset="0"/>
              </a:rPr>
              <a:t>Rozhodující pro prevenci obezity a nemocí spojených s hypokinezí</a:t>
            </a:r>
          </a:p>
          <a:p>
            <a:pPr eaLnBrk="1" hangingPunct="1">
              <a:buFontTx/>
              <a:buChar char="-"/>
              <a:defRPr/>
            </a:pP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71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627832"/>
            <a:ext cx="8943975" cy="4799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je ZTP a proč je důležitá?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Jaký je stav tělesné zdatnosti české mladé populace a jaké to může mít důsledky pro doplňování armády?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Jaké jsou možnosti doplňování AČR?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Vyjmenuj a vysvětli základní legislativní rámec pro výroční </a:t>
            </a:r>
            <a:r>
              <a:rPr lang="cs-CZ" altLang="cs-CZ" sz="2800" dirty="0" smtClean="0">
                <a:latin typeface="Arial" panose="020B0604020202020204" pitchFamily="34" charset="0"/>
              </a:rPr>
              <a:t>přezkoušení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293224"/>
            <a:ext cx="8943975" cy="51345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CHYTRÁČKOVÁ, J. et al (2002). </a:t>
            </a:r>
            <a:r>
              <a:rPr lang="cs-CZ" altLang="cs-CZ" sz="2800" dirty="0" err="1">
                <a:latin typeface="Arial" panose="020B0604020202020204" pitchFamily="34" charset="0"/>
              </a:rPr>
              <a:t>Unifit</a:t>
            </a:r>
            <a:r>
              <a:rPr lang="cs-CZ" altLang="cs-CZ" sz="2800" dirty="0">
                <a:latin typeface="Arial" panose="020B0604020202020204" pitchFamily="34" charset="0"/>
              </a:rPr>
              <a:t> test (6 – 60) Příručka pro manuální a počítačové hodnocení základní motorické výkonnosti a vybraných charakteristik tělesné stavby mládeže a dospělých v České republice. Praha: Univerzita Karlova, 66 s.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MĚKOTA, K., KOVÁŘ, R.: </a:t>
            </a:r>
            <a:r>
              <a:rPr lang="cs-CZ" altLang="cs-CZ" sz="2800" dirty="0" err="1">
                <a:latin typeface="Arial" panose="020B0604020202020204" pitchFamily="34" charset="0"/>
              </a:rPr>
              <a:t>Unifittest</a:t>
            </a:r>
            <a:r>
              <a:rPr lang="cs-CZ" altLang="cs-CZ" sz="2800" dirty="0">
                <a:latin typeface="Arial" panose="020B0604020202020204" pitchFamily="34" charset="0"/>
              </a:rPr>
              <a:t> (6 – 60) Manuál pro hodnocení základní motorické výkonnosti a vybraných charakteristik tělesné stavby mládeže a dospělých v České republice. Praha 1996.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RYCHTECKÝ, A.: Monitorování účasti mládeže ve sportu a pohybové aktivitě v České republice. Univerzita Karlova v Praze, Fakulta tělesné výchovy a sportu. Praha 2006. ISBN 80-86317-44-7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  <a:endParaRPr lang="cs-CZ" altLang="cs-CZ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627832"/>
            <a:ext cx="8943975" cy="4799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VĚSTNÍK </a:t>
            </a:r>
            <a:r>
              <a:rPr lang="cs-CZ" altLang="cs-CZ" sz="2800" dirty="0">
                <a:latin typeface="Arial" panose="020B0604020202020204" pitchFamily="34" charset="0"/>
              </a:rPr>
              <a:t>MO. (2011). Služební tělesná výchova v rezortu Ministerstva obrany (NVMO č.12/2011). Praha: MO.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Koncepce výstavby Armády České armády </a:t>
            </a:r>
            <a:r>
              <a:rPr lang="cs-CZ" altLang="cs-CZ" sz="2800" dirty="0" smtClean="0">
                <a:latin typeface="Arial" panose="020B0604020202020204" pitchFamily="34" charset="0"/>
              </a:rPr>
              <a:t>2030. </a:t>
            </a:r>
            <a:r>
              <a:rPr lang="cs-CZ" altLang="cs-CZ" sz="2800" dirty="0">
                <a:latin typeface="Arial" panose="020B0604020202020204" pitchFamily="34" charset="0"/>
              </a:rPr>
              <a:t>Praha </a:t>
            </a:r>
            <a:r>
              <a:rPr lang="cs-CZ" altLang="cs-CZ" sz="2800" dirty="0" smtClean="0">
                <a:latin typeface="Arial" panose="020B0604020202020204" pitchFamily="34" charset="0"/>
              </a:rPr>
              <a:t>2019.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Nařízení náčelníka Generálního štábu Armády České republiky, č. 5/1993 v platném znění. Praha 1993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Nařízení náčelníka Generálního štábu Armády České republiky, č. 10/2000 v platném znění. Praha 2000.</a:t>
            </a: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2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545124"/>
            <a:ext cx="7841274" cy="604391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65760" y="1854925"/>
            <a:ext cx="8347166" cy="4490189"/>
          </a:xfrm>
        </p:spPr>
        <p:txBody>
          <a:bodyPr/>
          <a:lstStyle/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Profesionální připravenost vojáka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Tělesná zdatnost vojáka (TZ zdravotně orientovaná a TZ výkonově orientovaná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Potřeby armády/požadavky na vojáka versus aktuální situace v ČR 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AČR při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rekrutacích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/doplňování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základě PESTLE analýzy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2585" dirty="0"/>
          </a:p>
          <a:p>
            <a:pPr marL="0" indent="0">
              <a:buNone/>
            </a:pP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685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34023" y="274320"/>
            <a:ext cx="7841274" cy="78377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PESTLE analýza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39634" y="1476103"/>
            <a:ext cx="8477795" cy="4869013"/>
          </a:xfrm>
        </p:spPr>
        <p:txBody>
          <a:bodyPr/>
          <a:lstStyle/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PESTLE analýza je analytická technika sloužící ke strategické analýze okolního prostředí organizace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PESTLE je akronym počátečních písmen různých typů vnějších faktorů: politické, ekonomické, sociální, technologické, legislativní, ekologické.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P-NATO, EU, armáda založená na povinné vojenské službě versus profesionální armáda</a:t>
            </a: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r>
              <a:rPr lang="cs-CZ" sz="2308" dirty="0" smtClean="0"/>
              <a:t>  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E-růst HDP, rozpočet MO a jeho %podíl na HDP</a:t>
            </a: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S-demografické procesy a konkurenceschopnost AČR na trhu práce, tabulkové a skutečné počty </a:t>
            </a: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L-ústava, ústavní zákony a zákony, RMO, NNGŠ</a:t>
            </a: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341325"/>
            <a:ext cx="1905000" cy="45719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496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117566" y="152400"/>
            <a:ext cx="926156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Tělesná zdatnost populace v ČR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3" y="1410790"/>
            <a:ext cx="8634548" cy="468521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Tělesná zdatnost je spolu s motorickou výkonností v ČR dlouhodobě sledována. Testování tělesné výkonnosti u nás začalo již ve dvacátých </a:t>
            </a:r>
            <a:r>
              <a:rPr lang="cs-CZ" altLang="cs-CZ" sz="2800" dirty="0" smtClean="0">
                <a:latin typeface="Arial" charset="0"/>
              </a:rPr>
              <a:t>letech. </a:t>
            </a:r>
            <a:endParaRPr lang="cs-CZ" altLang="cs-CZ" sz="2800" dirty="0">
              <a:latin typeface="Arial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Z </a:t>
            </a:r>
            <a:r>
              <a:rPr lang="cs-CZ" altLang="cs-CZ" sz="2800" dirty="0">
                <a:latin typeface="Arial" charset="0"/>
              </a:rPr>
              <a:t>hlediska možnosti porovnat výsledky s testováním minulým nebo aktuálním, je nezbytné vybírat takové testy, které jsou realizovatelné a </a:t>
            </a:r>
            <a:r>
              <a:rPr lang="cs-CZ" altLang="cs-CZ" sz="2800" dirty="0" smtClean="0">
                <a:latin typeface="Arial" charset="0"/>
              </a:rPr>
              <a:t>srovnatelné.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Z toho důvodu se tvořily takové testové baterie, které by bylo možno použít opakovaně. V Evropě pro tyto účely vznikl </a:t>
            </a:r>
            <a:r>
              <a:rPr lang="cs-CZ" altLang="cs-CZ" sz="2800" dirty="0" err="1" smtClean="0">
                <a:latin typeface="Arial" charset="0"/>
              </a:rPr>
              <a:t>Eurofit</a:t>
            </a:r>
            <a:r>
              <a:rPr lang="cs-CZ" altLang="cs-CZ" sz="2800" dirty="0" smtClean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464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cs-CZ" sz="3200" dirty="0">
                <a:latin typeface="Arial" charset="0"/>
              </a:rPr>
              <a:t>Tělesná zdatnost populace v ČR 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31" y="1319349"/>
            <a:ext cx="8595360" cy="47766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Arial" charset="0"/>
              </a:rPr>
              <a:t>V České republice se více než čtvrt století skupina odborníků (většinou vysokoškolských pedagogů) orientovaných na </a:t>
            </a:r>
            <a:r>
              <a:rPr lang="cs-CZ" altLang="cs-CZ" sz="2800" dirty="0" err="1">
                <a:latin typeface="Arial" charset="0"/>
              </a:rPr>
              <a:t>antropomotoriku</a:t>
            </a:r>
            <a:r>
              <a:rPr lang="cs-CZ" altLang="cs-CZ" sz="2800" dirty="0">
                <a:latin typeface="Arial" charset="0"/>
              </a:rPr>
              <a:t> zabývala studiem motorických schopností, motorické výkonnosti a tělesné zdatnosti se zřetelem na její </a:t>
            </a:r>
            <a:r>
              <a:rPr lang="cs-CZ" altLang="cs-CZ" sz="2800" dirty="0" smtClean="0">
                <a:latin typeface="Arial" charset="0"/>
              </a:rPr>
              <a:t>diagnostiku.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Arial" charset="0"/>
              </a:rPr>
              <a:t>Rozsáhlé výzkumy umožnily získat podkladové údaje potřebné k sestavení souhrnných celostátně platných testových norem. Výsledkem je testový systém, který se nazývá „</a:t>
            </a:r>
            <a:r>
              <a:rPr lang="cs-CZ" altLang="cs-CZ" sz="2800" dirty="0" err="1">
                <a:latin typeface="Arial" charset="0"/>
              </a:rPr>
              <a:t>Unifittest</a:t>
            </a:r>
            <a:r>
              <a:rPr lang="cs-CZ" altLang="cs-CZ" sz="2800" dirty="0">
                <a:latin typeface="Arial" charset="0"/>
              </a:rPr>
              <a:t> (6-60)“ (Měkota, Kovář, 1996).</a:t>
            </a:r>
          </a:p>
        </p:txBody>
      </p:sp>
    </p:spTree>
    <p:extLst>
      <p:ext uri="{BB962C8B-B14F-4D97-AF65-F5344CB8AC3E}">
        <p14:creationId xmlns:p14="http://schemas.microsoft.com/office/powerpoint/2010/main" val="3127573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cs-CZ" sz="3200" dirty="0">
                <a:latin typeface="Arial" charset="0"/>
              </a:rPr>
              <a:t>Tělesná zdatnost populace v ČR 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88721"/>
            <a:ext cx="9144000" cy="49072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Arial" charset="0"/>
              </a:rPr>
              <a:t>Tento testový </a:t>
            </a:r>
            <a:r>
              <a:rPr lang="cs-CZ" altLang="cs-CZ" sz="2800" dirty="0">
                <a:latin typeface="Arial" charset="0"/>
              </a:rPr>
              <a:t>systém byl </a:t>
            </a:r>
            <a:r>
              <a:rPr lang="cs-CZ" altLang="cs-CZ" sz="2800" dirty="0" smtClean="0">
                <a:latin typeface="Arial" charset="0"/>
              </a:rPr>
              <a:t>následně zdokonalen  a </a:t>
            </a:r>
            <a:r>
              <a:rPr lang="cs-CZ" altLang="cs-CZ" sz="2800" dirty="0">
                <a:latin typeface="Arial" charset="0"/>
              </a:rPr>
              <a:t>jeho testy jsou využívány </a:t>
            </a:r>
            <a:r>
              <a:rPr lang="cs-CZ" altLang="cs-CZ" sz="2800" dirty="0" smtClean="0">
                <a:latin typeface="Arial" charset="0"/>
              </a:rPr>
              <a:t>dodnes</a:t>
            </a:r>
            <a:r>
              <a:rPr lang="cs-CZ" altLang="cs-CZ" sz="2800" dirty="0">
                <a:latin typeface="Arial" charset="0"/>
              </a:rPr>
              <a:t> (</a:t>
            </a:r>
            <a:r>
              <a:rPr lang="cs-CZ" altLang="cs-CZ" sz="2800" dirty="0" err="1">
                <a:latin typeface="Arial" charset="0"/>
              </a:rPr>
              <a:t>Chytráčková</a:t>
            </a:r>
            <a:r>
              <a:rPr lang="cs-CZ" altLang="cs-CZ" sz="2800" dirty="0">
                <a:latin typeface="Arial" charset="0"/>
              </a:rPr>
              <a:t>, 2002)</a:t>
            </a:r>
            <a:r>
              <a:rPr lang="cs-CZ" altLang="cs-CZ" sz="2800" dirty="0" smtClean="0">
                <a:latin typeface="Arial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Arial" charset="0"/>
              </a:rPr>
              <a:t>MT </a:t>
            </a:r>
            <a:r>
              <a:rPr lang="cs-CZ" altLang="cs-CZ" sz="2800" dirty="0">
                <a:latin typeface="Arial" charset="0"/>
              </a:rPr>
              <a:t>byly a jsou využívány ke sledování vybraných skupin obyvatelstva. Poslední výzkum, který zahrnul průřezově všechny věkové kategorie obyvatelstva, byl realizován v letech 1968-1976 (</a:t>
            </a:r>
            <a:r>
              <a:rPr lang="cs-CZ" altLang="cs-CZ" sz="2800" dirty="0" err="1">
                <a:latin typeface="Arial" charset="0"/>
              </a:rPr>
              <a:t>Seliger</a:t>
            </a:r>
            <a:r>
              <a:rPr lang="cs-CZ" altLang="cs-CZ" sz="2800" dirty="0">
                <a:latin typeface="Arial" charset="0"/>
              </a:rPr>
              <a:t>, 1976). </a:t>
            </a:r>
            <a:endParaRPr lang="cs-CZ" altLang="cs-CZ" sz="2800" dirty="0" smtClean="0">
              <a:latin typeface="Arial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Arial" charset="0"/>
              </a:rPr>
              <a:t>V posledních dekádách se daří získávat relevantní údaje o motorické výkonnosti prakticky jen na školách. Na </a:t>
            </a:r>
            <a:r>
              <a:rPr lang="cs-CZ" altLang="cs-CZ" sz="2800" dirty="0" smtClean="0">
                <a:latin typeface="Arial" charset="0"/>
              </a:rPr>
              <a:t>TZ </a:t>
            </a:r>
            <a:r>
              <a:rPr lang="cs-CZ" altLang="cs-CZ" sz="2800" dirty="0">
                <a:latin typeface="Arial" charset="0"/>
              </a:rPr>
              <a:t>lze pohlížet </a:t>
            </a:r>
            <a:r>
              <a:rPr lang="cs-CZ" altLang="cs-CZ" sz="2800" dirty="0" smtClean="0">
                <a:latin typeface="Arial" charset="0"/>
              </a:rPr>
              <a:t>jen </a:t>
            </a:r>
            <a:r>
              <a:rPr lang="cs-CZ" altLang="cs-CZ" sz="2800" dirty="0">
                <a:latin typeface="Arial" charset="0"/>
              </a:rPr>
              <a:t>zprostředkovaně skrze porovnávání stavu </a:t>
            </a:r>
            <a:r>
              <a:rPr lang="cs-CZ" altLang="cs-CZ" sz="2800" dirty="0" smtClean="0">
                <a:latin typeface="Arial" charset="0"/>
              </a:rPr>
              <a:t>TZ </a:t>
            </a:r>
            <a:r>
              <a:rPr lang="cs-CZ" altLang="cs-CZ" sz="2800" dirty="0">
                <a:latin typeface="Arial" charset="0"/>
              </a:rPr>
              <a:t>mládeže, popř. vybraných skupin </a:t>
            </a:r>
            <a:r>
              <a:rPr lang="cs-CZ" altLang="cs-CZ" sz="2800" dirty="0" smtClean="0">
                <a:latin typeface="Arial" charset="0"/>
              </a:rPr>
              <a:t>obyvatelstva a </a:t>
            </a:r>
            <a:r>
              <a:rPr lang="cs-CZ" altLang="cs-CZ" sz="2800" dirty="0">
                <a:latin typeface="Arial" charset="0"/>
              </a:rPr>
              <a:t>prevalence nadváhy a obezity a zvýšeného výskytu civilizačních chorob. 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866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pPr algn="ctr"/>
            <a:r>
              <a:rPr lang="pl-PL" altLang="cs-CZ" sz="3200" dirty="0" smtClean="0">
                <a:latin typeface="Arial" charset="0"/>
              </a:rPr>
              <a:t>Motorická výkonnost mládeže (Rychtecký, 2006)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88721"/>
            <a:ext cx="9144000" cy="49072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Arial" charset="0"/>
              </a:rPr>
              <a:t>více než 4.000 respondentů </a:t>
            </a:r>
            <a:r>
              <a:rPr lang="cs-CZ" altLang="cs-CZ" sz="2800" dirty="0" smtClean="0">
                <a:latin typeface="Arial" charset="0"/>
              </a:rPr>
              <a:t>ZŠ a SŠ  </a:t>
            </a:r>
          </a:p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   - trendy </a:t>
            </a:r>
            <a:r>
              <a:rPr lang="cs-CZ" altLang="cs-CZ" sz="2800" dirty="0">
                <a:latin typeface="Arial" charset="0"/>
              </a:rPr>
              <a:t>ve vývoji tělesné výkonnosti mládeže odpovídají předchozím šetřením i výsledkům v zahraničních přehledech, které potvrzují mírný pokles tělesné výkonnosti za posledních 20 – 30 </a:t>
            </a:r>
            <a:r>
              <a:rPr lang="cs-CZ" altLang="cs-CZ" sz="2800" dirty="0" smtClean="0">
                <a:latin typeface="Arial" charset="0"/>
              </a:rPr>
              <a:t>let,</a:t>
            </a:r>
          </a:p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   - v </a:t>
            </a:r>
            <a:r>
              <a:rPr lang="cs-CZ" altLang="cs-CZ" sz="2800" dirty="0">
                <a:latin typeface="Arial" charset="0"/>
              </a:rPr>
              <a:t>testu dynamické, vytrvalostně silové schopnosti břišního svalstva a </a:t>
            </a:r>
            <a:r>
              <a:rPr lang="cs-CZ" altLang="cs-CZ" sz="2800" dirty="0" err="1">
                <a:latin typeface="Arial" charset="0"/>
              </a:rPr>
              <a:t>bedrokyčlostehenních</a:t>
            </a:r>
            <a:r>
              <a:rPr lang="cs-CZ" altLang="cs-CZ" sz="2800" dirty="0">
                <a:latin typeface="Arial" charset="0"/>
              </a:rPr>
              <a:t> flexorů (leh – sed) u obou pohlaví, i ve statické vytrvalostně silové schopnosti (persistence) horních končetin a pletence ramenního u dívek (výdrž ve shybu) byla prokázána ve větší části věkových kategorií mírně lepší výkonnost současného souboru, než jsou publikované normy,</a:t>
            </a:r>
          </a:p>
        </p:txBody>
      </p:sp>
    </p:spTree>
    <p:extLst>
      <p:ext uri="{BB962C8B-B14F-4D97-AF65-F5344CB8AC3E}">
        <p14:creationId xmlns:p14="http://schemas.microsoft.com/office/powerpoint/2010/main" val="43961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pPr algn="ctr"/>
            <a:r>
              <a:rPr lang="pl-PL" altLang="cs-CZ" sz="3200" dirty="0" smtClean="0">
                <a:latin typeface="Arial" charset="0"/>
              </a:rPr>
              <a:t>Motorická výkonnost mládeže (Rychtecký, 2006)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   </a:t>
            </a:r>
            <a:r>
              <a:rPr lang="cs-CZ" altLang="cs-CZ" sz="2800" dirty="0">
                <a:latin typeface="Arial" charset="0"/>
              </a:rPr>
              <a:t>- </a:t>
            </a:r>
            <a:r>
              <a:rPr lang="cs-CZ" altLang="cs-CZ" sz="2800" dirty="0" smtClean="0">
                <a:latin typeface="Arial" charset="0"/>
              </a:rPr>
              <a:t>v </a:t>
            </a:r>
            <a:r>
              <a:rPr lang="cs-CZ" altLang="cs-CZ" sz="2800" dirty="0">
                <a:latin typeface="Arial" charset="0"/>
              </a:rPr>
              <a:t>testech dynamické, výbušné (explozivní) silové schopnosti dolních končetin (skok z místa), dlouhodobé běžecké vytrvalostní, aerobní schopnosti (člunkový běh 20 m) a běžecké rychlostní schopnosti se změnou směru (částečně i obratnostní dispozice), (člunkový běh 4 x 10 m) nedosahují zjištěné výsledky průměrných hodnot publikovaných norem zejména v aerobní </a:t>
            </a:r>
            <a:r>
              <a:rPr lang="cs-CZ" altLang="cs-CZ" sz="2800" dirty="0" smtClean="0">
                <a:latin typeface="Arial" charset="0"/>
              </a:rPr>
              <a:t>vytrvalosti.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Arial" charset="0"/>
              </a:rPr>
              <a:t>Jedna </a:t>
            </a:r>
            <a:r>
              <a:rPr lang="cs-CZ" altLang="cs-CZ" sz="2800" dirty="0">
                <a:latin typeface="Arial" charset="0"/>
              </a:rPr>
              <a:t>z příčin poklesu motorické výkonnosti je obezita. </a:t>
            </a:r>
            <a:r>
              <a:rPr lang="cs-CZ" altLang="cs-CZ" sz="2800" dirty="0" smtClean="0">
                <a:latin typeface="Arial" charset="0"/>
              </a:rPr>
              <a:t>Jsme svědky </a:t>
            </a:r>
            <a:r>
              <a:rPr lang="cs-CZ" altLang="cs-CZ" sz="2800" dirty="0">
                <a:latin typeface="Arial" charset="0"/>
              </a:rPr>
              <a:t>celosvětové epidemie obezity. </a:t>
            </a:r>
            <a:r>
              <a:rPr lang="cs-CZ" altLang="cs-CZ" sz="2800" dirty="0" smtClean="0">
                <a:latin typeface="Arial" charset="0"/>
              </a:rPr>
              <a:t>V ČR asi 50% populace nadměrná hmotnost, 35% nadváha, 15% obézní.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Arial" charset="0"/>
              </a:rPr>
              <a:t>Riziko onemocnění spojených s hypokinezí </a:t>
            </a: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247795"/>
      </p:ext>
    </p:extLst>
  </p:cSld>
  <p:clrMapOvr>
    <a:masterClrMapping/>
  </p:clrMapOvr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3268</TotalTime>
  <Words>1507</Words>
  <Application>Microsoft Office PowerPoint</Application>
  <PresentationFormat>Předvádění na obrazovce (4:3)</PresentationFormat>
  <Paragraphs>127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2_worldmap</vt:lpstr>
      <vt:lpstr>Testování, výběr a hodnocení vojáků v ZTP v rezortu MO</vt:lpstr>
      <vt:lpstr>Testování, výběr a hodnocení vojáků v ZTP v rezortu MO</vt:lpstr>
      <vt:lpstr>Úvod</vt:lpstr>
      <vt:lpstr>PESTLE analýza</vt:lpstr>
      <vt:lpstr>Tělesná zdatnost populace v ČR </vt:lpstr>
      <vt:lpstr>Tělesná zdatnost populace v ČR </vt:lpstr>
      <vt:lpstr>Tělesná zdatnost populace v ČR </vt:lpstr>
      <vt:lpstr>Motorická výkonnost mládeže (Rychtecký, 2006)</vt:lpstr>
      <vt:lpstr>Motorická výkonnost mládeže (Rychtecký, 2006)</vt:lpstr>
      <vt:lpstr>Tělesná zdatnost vojáků AČR</vt:lpstr>
      <vt:lpstr>Tělesná zdatnost vojáků AČR</vt:lpstr>
      <vt:lpstr> Srovnání výročního přezkoušení z tělesné     výkonnosti v letech 2010−2012  </vt:lpstr>
      <vt:lpstr> Srovnání výročního přezkoušení z tělesné     výkonnosti v letech 2010−2012  </vt:lpstr>
      <vt:lpstr>Výběr uchazečů pro službu v armádě</vt:lpstr>
      <vt:lpstr>Výběr uchazečů pro službu v armádě</vt:lpstr>
      <vt:lpstr>Výběr uchazečů pro službu v armádě</vt:lpstr>
      <vt:lpstr>Výběr uchazečů pro službu v armádě</vt:lpstr>
      <vt:lpstr>Výběr uchazečů pro službu v armádě</vt:lpstr>
      <vt:lpstr>Výběr uchazečů pro službu v armádě</vt:lpstr>
      <vt:lpstr>Výběr uchazečů pro službu v armádě</vt:lpstr>
      <vt:lpstr>Výběr uchazečů pro službu v armádě</vt:lpstr>
      <vt:lpstr>Základní tělesná příprava</vt:lpstr>
      <vt:lpstr>Otázky</vt:lpstr>
      <vt:lpstr>Literatura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124</cp:revision>
  <dcterms:created xsi:type="dcterms:W3CDTF">2000-11-19T15:42:47Z</dcterms:created>
  <dcterms:modified xsi:type="dcterms:W3CDTF">2022-03-29T21:16:26Z</dcterms:modified>
</cp:coreProperties>
</file>