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67" r:id="rId3"/>
    <p:sldId id="273" r:id="rId4"/>
    <p:sldId id="293" r:id="rId5"/>
    <p:sldId id="264" r:id="rId6"/>
    <p:sldId id="369" r:id="rId7"/>
    <p:sldId id="274" r:id="rId8"/>
    <p:sldId id="275" r:id="rId9"/>
    <p:sldId id="277" r:id="rId10"/>
    <p:sldId id="278" r:id="rId11"/>
    <p:sldId id="279" r:id="rId12"/>
    <p:sldId id="280" r:id="rId13"/>
    <p:sldId id="368" r:id="rId14"/>
    <p:sldId id="282" r:id="rId15"/>
    <p:sldId id="283" r:id="rId16"/>
    <p:sldId id="290" r:id="rId17"/>
    <p:sldId id="291" r:id="rId18"/>
    <p:sldId id="292" r:id="rId19"/>
    <p:sldId id="370" r:id="rId20"/>
    <p:sldId id="285" r:id="rId21"/>
    <p:sldId id="286" r:id="rId22"/>
    <p:sldId id="269" r:id="rId23"/>
    <p:sldId id="287" r:id="rId24"/>
    <p:sldId id="288" r:id="rId25"/>
    <p:sldId id="289" r:id="rId26"/>
    <p:sldId id="270"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onymous" initials="anonymous" lastIdx="9" clrIdx="0"/>
  <p:cmAuthor id="2" name="Marta Kučerová" initials="MK" lastIdx="6" clrIdx="1">
    <p:extLst>
      <p:ext uri="{19B8F6BF-5375-455C-9EA6-DF929625EA0E}">
        <p15:presenceInfo xmlns:p15="http://schemas.microsoft.com/office/powerpoint/2012/main" userId="S-1-5-21-2141392567-1894731518-2036863733-4304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DFF458-626D-4E4E-A4EA-CB4FD6BF2EF2}" v="4" dt="2022-01-07T16:18:29.381"/>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28" autoAdjust="0"/>
    <p:restoredTop sz="80588" autoAdjust="0"/>
  </p:normalViewPr>
  <p:slideViewPr>
    <p:cSldViewPr snapToGrid="0">
      <p:cViewPr varScale="1">
        <p:scale>
          <a:sx n="88" d="100"/>
          <a:sy n="88" d="100"/>
        </p:scale>
        <p:origin x="804" y="90"/>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5C9F72-8F2E-42F4-BCB8-08E34E255C2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cs-CZ"/>
        </a:p>
      </dgm:t>
    </dgm:pt>
    <dgm:pt modelId="{A49A024F-AEE4-4433-A50D-F4797CD77786}">
      <dgm:prSet phldrT="[Text]" phldr="1"/>
      <dgm:spPr/>
      <dgm:t>
        <a:bodyPr/>
        <a:lstStyle/>
        <a:p>
          <a:endParaRPr lang="cs-CZ"/>
        </a:p>
      </dgm:t>
    </dgm:pt>
    <dgm:pt modelId="{43EDE53A-66B4-4832-971A-23A4AAB0F7E8}" type="parTrans" cxnId="{344CD083-201A-4F62-B743-B9A7606F06AE}">
      <dgm:prSet/>
      <dgm:spPr/>
      <dgm:t>
        <a:bodyPr/>
        <a:lstStyle/>
        <a:p>
          <a:endParaRPr lang="cs-CZ"/>
        </a:p>
      </dgm:t>
    </dgm:pt>
    <dgm:pt modelId="{D7B102AD-E1D8-489F-BDC6-7297824CBE7A}" type="sibTrans" cxnId="{344CD083-201A-4F62-B743-B9A7606F06AE}">
      <dgm:prSet/>
      <dgm:spPr/>
      <dgm:t>
        <a:bodyPr/>
        <a:lstStyle/>
        <a:p>
          <a:endParaRPr lang="cs-CZ"/>
        </a:p>
      </dgm:t>
    </dgm:pt>
    <dgm:pt modelId="{6E2EB1A5-6A2B-4E6C-B91B-95E509C08C28}">
      <dgm:prSet phldrT="[Text]"/>
      <dgm:spPr/>
      <dgm:t>
        <a:bodyPr/>
        <a:lstStyle/>
        <a:p>
          <a:r>
            <a:rPr lang="en-US" dirty="0"/>
            <a:t>Protein selection &amp; preparation</a:t>
          </a:r>
          <a:endParaRPr lang="cs-CZ" dirty="0"/>
        </a:p>
      </dgm:t>
    </dgm:pt>
    <dgm:pt modelId="{277ECF6E-50F4-4A37-8174-913A99A816DA}" type="parTrans" cxnId="{B4DEA42E-F50F-4887-8F70-9A8BC5550D18}">
      <dgm:prSet/>
      <dgm:spPr/>
      <dgm:t>
        <a:bodyPr/>
        <a:lstStyle/>
        <a:p>
          <a:endParaRPr lang="cs-CZ"/>
        </a:p>
      </dgm:t>
    </dgm:pt>
    <dgm:pt modelId="{2938BC7C-DC23-4A8D-B1F1-A49AAFD89FA4}" type="sibTrans" cxnId="{B4DEA42E-F50F-4887-8F70-9A8BC5550D18}">
      <dgm:prSet/>
      <dgm:spPr/>
      <dgm:t>
        <a:bodyPr/>
        <a:lstStyle/>
        <a:p>
          <a:endParaRPr lang="cs-CZ"/>
        </a:p>
      </dgm:t>
    </dgm:pt>
    <dgm:pt modelId="{E6E993B6-4C66-47A4-9D68-8789937FC451}">
      <dgm:prSet phldrT="[Text]"/>
      <dgm:spPr/>
      <dgm:t>
        <a:bodyPr/>
        <a:lstStyle/>
        <a:p>
          <a:r>
            <a:rPr lang="en-US" dirty="0"/>
            <a:t>Ligand selection &amp; preparation</a:t>
          </a:r>
          <a:endParaRPr lang="cs-CZ" dirty="0"/>
        </a:p>
      </dgm:t>
    </dgm:pt>
    <dgm:pt modelId="{4DF5A847-F220-4F6E-BCFA-BD102F3DBDE4}" type="parTrans" cxnId="{8592952C-5D26-44C0-B22B-F73D7CE76A20}">
      <dgm:prSet/>
      <dgm:spPr/>
      <dgm:t>
        <a:bodyPr/>
        <a:lstStyle/>
        <a:p>
          <a:endParaRPr lang="cs-CZ"/>
        </a:p>
      </dgm:t>
    </dgm:pt>
    <dgm:pt modelId="{6A9E8052-0AE0-4EFD-AE7A-ADF5D131D340}" type="sibTrans" cxnId="{8592952C-5D26-44C0-B22B-F73D7CE76A20}">
      <dgm:prSet/>
      <dgm:spPr/>
      <dgm:t>
        <a:bodyPr/>
        <a:lstStyle/>
        <a:p>
          <a:endParaRPr lang="cs-CZ"/>
        </a:p>
      </dgm:t>
    </dgm:pt>
    <dgm:pt modelId="{AE83B81B-AD6E-4F26-9F77-47F804AE0F39}">
      <dgm:prSet phldrT="[Text]" phldr="1"/>
      <dgm:spPr/>
      <dgm:t>
        <a:bodyPr/>
        <a:lstStyle/>
        <a:p>
          <a:endParaRPr lang="cs-CZ"/>
        </a:p>
      </dgm:t>
    </dgm:pt>
    <dgm:pt modelId="{02FE78C6-4BDB-4958-BEB0-F6C5966949AC}" type="parTrans" cxnId="{2B3175EA-FC6E-4138-BCCC-FED728073725}">
      <dgm:prSet/>
      <dgm:spPr/>
      <dgm:t>
        <a:bodyPr/>
        <a:lstStyle/>
        <a:p>
          <a:endParaRPr lang="cs-CZ"/>
        </a:p>
      </dgm:t>
    </dgm:pt>
    <dgm:pt modelId="{71547E74-81F5-4BCA-8E91-13704296052C}" type="sibTrans" cxnId="{2B3175EA-FC6E-4138-BCCC-FED728073725}">
      <dgm:prSet/>
      <dgm:spPr/>
      <dgm:t>
        <a:bodyPr/>
        <a:lstStyle/>
        <a:p>
          <a:endParaRPr lang="cs-CZ"/>
        </a:p>
      </dgm:t>
    </dgm:pt>
    <dgm:pt modelId="{51EBE9E9-3468-4B48-AC7A-677A24A6CF23}">
      <dgm:prSet phldrT="[Text]"/>
      <dgm:spPr/>
      <dgm:t>
        <a:bodyPr/>
        <a:lstStyle/>
        <a:p>
          <a:r>
            <a:rPr lang="en-US" dirty="0"/>
            <a:t>(Grid generation)</a:t>
          </a:r>
          <a:endParaRPr lang="cs-CZ" dirty="0"/>
        </a:p>
      </dgm:t>
    </dgm:pt>
    <dgm:pt modelId="{16C812B5-5778-48BA-B1A7-6406B7ED6810}" type="parTrans" cxnId="{50079B89-5488-46A0-8518-5333F69239FF}">
      <dgm:prSet/>
      <dgm:spPr/>
      <dgm:t>
        <a:bodyPr/>
        <a:lstStyle/>
        <a:p>
          <a:endParaRPr lang="cs-CZ"/>
        </a:p>
      </dgm:t>
    </dgm:pt>
    <dgm:pt modelId="{AD438248-A19B-4A8D-8CC4-2FF601B54F4D}" type="sibTrans" cxnId="{50079B89-5488-46A0-8518-5333F69239FF}">
      <dgm:prSet/>
      <dgm:spPr/>
      <dgm:t>
        <a:bodyPr/>
        <a:lstStyle/>
        <a:p>
          <a:endParaRPr lang="cs-CZ"/>
        </a:p>
      </dgm:t>
    </dgm:pt>
    <dgm:pt modelId="{89D139CA-0D45-4646-8ED6-B520EC66DBA2}">
      <dgm:prSet phldrT="[Text]"/>
      <dgm:spPr/>
      <dgm:t>
        <a:bodyPr/>
        <a:lstStyle/>
        <a:p>
          <a:r>
            <a:rPr lang="en-US" dirty="0"/>
            <a:t>Docking</a:t>
          </a:r>
          <a:endParaRPr lang="cs-CZ" dirty="0"/>
        </a:p>
      </dgm:t>
    </dgm:pt>
    <dgm:pt modelId="{CA0727C1-6887-4D2F-8467-3FE52242553B}" type="parTrans" cxnId="{0609F6E6-9B87-4BF3-BAC4-E479B7126BB8}">
      <dgm:prSet/>
      <dgm:spPr/>
      <dgm:t>
        <a:bodyPr/>
        <a:lstStyle/>
        <a:p>
          <a:endParaRPr lang="cs-CZ"/>
        </a:p>
      </dgm:t>
    </dgm:pt>
    <dgm:pt modelId="{414C8DA8-CCF1-4F3E-9A9E-7B52267F02C7}" type="sibTrans" cxnId="{0609F6E6-9B87-4BF3-BAC4-E479B7126BB8}">
      <dgm:prSet/>
      <dgm:spPr/>
      <dgm:t>
        <a:bodyPr/>
        <a:lstStyle/>
        <a:p>
          <a:endParaRPr lang="cs-CZ"/>
        </a:p>
      </dgm:t>
    </dgm:pt>
    <dgm:pt modelId="{61E0B3CD-D261-4D81-AD3C-CF01D9C3480A}">
      <dgm:prSet phldrT="[Text]" phldr="1"/>
      <dgm:spPr/>
      <dgm:t>
        <a:bodyPr/>
        <a:lstStyle/>
        <a:p>
          <a:endParaRPr lang="cs-CZ"/>
        </a:p>
      </dgm:t>
    </dgm:pt>
    <dgm:pt modelId="{B039B82D-3AF9-4EE9-954C-9930C481F59E}" type="parTrans" cxnId="{0E2E80F0-5A8F-4F89-A0A4-944ED519D617}">
      <dgm:prSet/>
      <dgm:spPr/>
      <dgm:t>
        <a:bodyPr/>
        <a:lstStyle/>
        <a:p>
          <a:endParaRPr lang="cs-CZ"/>
        </a:p>
      </dgm:t>
    </dgm:pt>
    <dgm:pt modelId="{02E92E64-5B84-4D9F-BB94-F503FBA7B619}" type="sibTrans" cxnId="{0E2E80F0-5A8F-4F89-A0A4-944ED519D617}">
      <dgm:prSet/>
      <dgm:spPr/>
      <dgm:t>
        <a:bodyPr/>
        <a:lstStyle/>
        <a:p>
          <a:endParaRPr lang="cs-CZ"/>
        </a:p>
      </dgm:t>
    </dgm:pt>
    <dgm:pt modelId="{F44FF359-8A56-4CAA-B602-1FD8B499FA51}">
      <dgm:prSet phldrT="[Text]"/>
      <dgm:spPr/>
      <dgm:t>
        <a:bodyPr/>
        <a:lstStyle/>
        <a:p>
          <a:r>
            <a:rPr lang="en-US" dirty="0"/>
            <a:t>(Refinement of ligand-receptor complexes)</a:t>
          </a:r>
          <a:endParaRPr lang="cs-CZ" dirty="0"/>
        </a:p>
      </dgm:t>
    </dgm:pt>
    <dgm:pt modelId="{E770A71A-6380-48FE-BEDD-D757EBEDADCF}" type="parTrans" cxnId="{B29FFA55-9EA6-40B5-B15A-5998291BD615}">
      <dgm:prSet/>
      <dgm:spPr/>
      <dgm:t>
        <a:bodyPr/>
        <a:lstStyle/>
        <a:p>
          <a:endParaRPr lang="cs-CZ"/>
        </a:p>
      </dgm:t>
    </dgm:pt>
    <dgm:pt modelId="{A3F2393B-75ED-4A87-91CA-F01016EA8D3D}" type="sibTrans" cxnId="{B29FFA55-9EA6-40B5-B15A-5998291BD615}">
      <dgm:prSet/>
      <dgm:spPr/>
      <dgm:t>
        <a:bodyPr/>
        <a:lstStyle/>
        <a:p>
          <a:endParaRPr lang="cs-CZ"/>
        </a:p>
      </dgm:t>
    </dgm:pt>
    <dgm:pt modelId="{A3AEA329-BA92-463F-B225-3F2565AE44E8}">
      <dgm:prSet phldrT="[Text]"/>
      <dgm:spPr/>
      <dgm:t>
        <a:bodyPr/>
        <a:lstStyle/>
        <a:p>
          <a:r>
            <a:rPr lang="en-US" dirty="0"/>
            <a:t>Analysis of binding modes and important ligand-receptor interactions</a:t>
          </a:r>
          <a:endParaRPr lang="cs-CZ" dirty="0"/>
        </a:p>
      </dgm:t>
    </dgm:pt>
    <dgm:pt modelId="{4A9CBE81-A8C4-4F63-842F-B4CDD4EC1E8C}" type="parTrans" cxnId="{EB8658E5-DA99-40B6-889B-A2ED09C34B4B}">
      <dgm:prSet/>
      <dgm:spPr/>
      <dgm:t>
        <a:bodyPr/>
        <a:lstStyle/>
        <a:p>
          <a:endParaRPr lang="cs-CZ"/>
        </a:p>
      </dgm:t>
    </dgm:pt>
    <dgm:pt modelId="{A190057F-9D69-4A2F-B62B-F2505B99E060}" type="sibTrans" cxnId="{EB8658E5-DA99-40B6-889B-A2ED09C34B4B}">
      <dgm:prSet/>
      <dgm:spPr/>
      <dgm:t>
        <a:bodyPr/>
        <a:lstStyle/>
        <a:p>
          <a:endParaRPr lang="cs-CZ"/>
        </a:p>
      </dgm:t>
    </dgm:pt>
    <dgm:pt modelId="{6462F002-EB29-44DE-B314-203920AC7307}" type="pres">
      <dgm:prSet presAssocID="{DA5C9F72-8F2E-42F4-BCB8-08E34E255C27}" presName="linearFlow" presStyleCnt="0">
        <dgm:presLayoutVars>
          <dgm:dir/>
          <dgm:animLvl val="lvl"/>
          <dgm:resizeHandles val="exact"/>
        </dgm:presLayoutVars>
      </dgm:prSet>
      <dgm:spPr/>
    </dgm:pt>
    <dgm:pt modelId="{DCFA30A6-B6D0-4E8E-AECA-6440C7731E76}" type="pres">
      <dgm:prSet presAssocID="{A49A024F-AEE4-4433-A50D-F4797CD77786}" presName="composite" presStyleCnt="0"/>
      <dgm:spPr/>
    </dgm:pt>
    <dgm:pt modelId="{AF7D18C7-F649-4E68-9459-1AE1931BDAD5}" type="pres">
      <dgm:prSet presAssocID="{A49A024F-AEE4-4433-A50D-F4797CD77786}" presName="parentText" presStyleLbl="alignNode1" presStyleIdx="0" presStyleCnt="3">
        <dgm:presLayoutVars>
          <dgm:chMax val="1"/>
          <dgm:bulletEnabled val="1"/>
        </dgm:presLayoutVars>
      </dgm:prSet>
      <dgm:spPr/>
    </dgm:pt>
    <dgm:pt modelId="{FFAEA2A3-2E1A-4FAE-9641-5B58FB5D1EA5}" type="pres">
      <dgm:prSet presAssocID="{A49A024F-AEE4-4433-A50D-F4797CD77786}" presName="descendantText" presStyleLbl="alignAcc1" presStyleIdx="0" presStyleCnt="3">
        <dgm:presLayoutVars>
          <dgm:bulletEnabled val="1"/>
        </dgm:presLayoutVars>
      </dgm:prSet>
      <dgm:spPr/>
    </dgm:pt>
    <dgm:pt modelId="{ACC44127-3B21-4B04-A2A7-DA62C2924580}" type="pres">
      <dgm:prSet presAssocID="{D7B102AD-E1D8-489F-BDC6-7297824CBE7A}" presName="sp" presStyleCnt="0"/>
      <dgm:spPr/>
    </dgm:pt>
    <dgm:pt modelId="{4A245FFE-3806-4D23-AF99-20F72316C5EA}" type="pres">
      <dgm:prSet presAssocID="{AE83B81B-AD6E-4F26-9F77-47F804AE0F39}" presName="composite" presStyleCnt="0"/>
      <dgm:spPr/>
    </dgm:pt>
    <dgm:pt modelId="{4075CF70-B7CC-4C97-B48D-BA5BF576D687}" type="pres">
      <dgm:prSet presAssocID="{AE83B81B-AD6E-4F26-9F77-47F804AE0F39}" presName="parentText" presStyleLbl="alignNode1" presStyleIdx="1" presStyleCnt="3">
        <dgm:presLayoutVars>
          <dgm:chMax val="1"/>
          <dgm:bulletEnabled val="1"/>
        </dgm:presLayoutVars>
      </dgm:prSet>
      <dgm:spPr/>
    </dgm:pt>
    <dgm:pt modelId="{9CAC42E2-7C79-4E97-A0E9-1110385B9F4C}" type="pres">
      <dgm:prSet presAssocID="{AE83B81B-AD6E-4F26-9F77-47F804AE0F39}" presName="descendantText" presStyleLbl="alignAcc1" presStyleIdx="1" presStyleCnt="3">
        <dgm:presLayoutVars>
          <dgm:bulletEnabled val="1"/>
        </dgm:presLayoutVars>
      </dgm:prSet>
      <dgm:spPr/>
    </dgm:pt>
    <dgm:pt modelId="{51A6E1E9-C44E-49FE-A4BF-0BFAAFCCDFD1}" type="pres">
      <dgm:prSet presAssocID="{71547E74-81F5-4BCA-8E91-13704296052C}" presName="sp" presStyleCnt="0"/>
      <dgm:spPr/>
    </dgm:pt>
    <dgm:pt modelId="{958DAE69-A90B-4DAF-9973-57025599E10A}" type="pres">
      <dgm:prSet presAssocID="{61E0B3CD-D261-4D81-AD3C-CF01D9C3480A}" presName="composite" presStyleCnt="0"/>
      <dgm:spPr/>
    </dgm:pt>
    <dgm:pt modelId="{098B93F5-E6F0-4C07-8834-246A53B872BB}" type="pres">
      <dgm:prSet presAssocID="{61E0B3CD-D261-4D81-AD3C-CF01D9C3480A}" presName="parentText" presStyleLbl="alignNode1" presStyleIdx="2" presStyleCnt="3">
        <dgm:presLayoutVars>
          <dgm:chMax val="1"/>
          <dgm:bulletEnabled val="1"/>
        </dgm:presLayoutVars>
      </dgm:prSet>
      <dgm:spPr/>
    </dgm:pt>
    <dgm:pt modelId="{0A9D012C-E180-4ED8-8BAC-1C845B901805}" type="pres">
      <dgm:prSet presAssocID="{61E0B3CD-D261-4D81-AD3C-CF01D9C3480A}" presName="descendantText" presStyleLbl="alignAcc1" presStyleIdx="2" presStyleCnt="3">
        <dgm:presLayoutVars>
          <dgm:bulletEnabled val="1"/>
        </dgm:presLayoutVars>
      </dgm:prSet>
      <dgm:spPr/>
    </dgm:pt>
  </dgm:ptLst>
  <dgm:cxnLst>
    <dgm:cxn modelId="{8089232B-FFE3-483F-99C0-554E8E921867}" type="presOf" srcId="{A49A024F-AEE4-4433-A50D-F4797CD77786}" destId="{AF7D18C7-F649-4E68-9459-1AE1931BDAD5}" srcOrd="0" destOrd="0" presId="urn:microsoft.com/office/officeart/2005/8/layout/chevron2"/>
    <dgm:cxn modelId="{8592952C-5D26-44C0-B22B-F73D7CE76A20}" srcId="{A49A024F-AEE4-4433-A50D-F4797CD77786}" destId="{E6E993B6-4C66-47A4-9D68-8789937FC451}" srcOrd="1" destOrd="0" parTransId="{4DF5A847-F220-4F6E-BCFA-BD102F3DBDE4}" sibTransId="{6A9E8052-0AE0-4EFD-AE7A-ADF5D131D340}"/>
    <dgm:cxn modelId="{B4DEA42E-F50F-4887-8F70-9A8BC5550D18}" srcId="{A49A024F-AEE4-4433-A50D-F4797CD77786}" destId="{6E2EB1A5-6A2B-4E6C-B91B-95E509C08C28}" srcOrd="0" destOrd="0" parTransId="{277ECF6E-50F4-4A37-8174-913A99A816DA}" sibTransId="{2938BC7C-DC23-4A8D-B1F1-A49AAFD89FA4}"/>
    <dgm:cxn modelId="{E9844332-8471-43A2-A799-28685520692E}" type="presOf" srcId="{AE83B81B-AD6E-4F26-9F77-47F804AE0F39}" destId="{4075CF70-B7CC-4C97-B48D-BA5BF576D687}" srcOrd="0" destOrd="0" presId="urn:microsoft.com/office/officeart/2005/8/layout/chevron2"/>
    <dgm:cxn modelId="{C183EE38-1751-4991-9967-CE2E2A5B61EB}" type="presOf" srcId="{6E2EB1A5-6A2B-4E6C-B91B-95E509C08C28}" destId="{FFAEA2A3-2E1A-4FAE-9641-5B58FB5D1EA5}" srcOrd="0" destOrd="0" presId="urn:microsoft.com/office/officeart/2005/8/layout/chevron2"/>
    <dgm:cxn modelId="{2D345C60-3B18-4BF6-8732-0D0152E7C493}" type="presOf" srcId="{89D139CA-0D45-4646-8ED6-B520EC66DBA2}" destId="{9CAC42E2-7C79-4E97-A0E9-1110385B9F4C}" srcOrd="0" destOrd="1" presId="urn:microsoft.com/office/officeart/2005/8/layout/chevron2"/>
    <dgm:cxn modelId="{CC0DD44C-3070-4705-A280-73AF9FAC58B6}" type="presOf" srcId="{DA5C9F72-8F2E-42F4-BCB8-08E34E255C27}" destId="{6462F002-EB29-44DE-B314-203920AC7307}" srcOrd="0" destOrd="0" presId="urn:microsoft.com/office/officeart/2005/8/layout/chevron2"/>
    <dgm:cxn modelId="{B29FFA55-9EA6-40B5-B15A-5998291BD615}" srcId="{61E0B3CD-D261-4D81-AD3C-CF01D9C3480A}" destId="{F44FF359-8A56-4CAA-B602-1FD8B499FA51}" srcOrd="0" destOrd="0" parTransId="{E770A71A-6380-48FE-BEDD-D757EBEDADCF}" sibTransId="{A3F2393B-75ED-4A87-91CA-F01016EA8D3D}"/>
    <dgm:cxn modelId="{344CD083-201A-4F62-B743-B9A7606F06AE}" srcId="{DA5C9F72-8F2E-42F4-BCB8-08E34E255C27}" destId="{A49A024F-AEE4-4433-A50D-F4797CD77786}" srcOrd="0" destOrd="0" parTransId="{43EDE53A-66B4-4832-971A-23A4AAB0F7E8}" sibTransId="{D7B102AD-E1D8-489F-BDC6-7297824CBE7A}"/>
    <dgm:cxn modelId="{50079B89-5488-46A0-8518-5333F69239FF}" srcId="{AE83B81B-AD6E-4F26-9F77-47F804AE0F39}" destId="{51EBE9E9-3468-4B48-AC7A-677A24A6CF23}" srcOrd="0" destOrd="0" parTransId="{16C812B5-5778-48BA-B1A7-6406B7ED6810}" sibTransId="{AD438248-A19B-4A8D-8CC4-2FF601B54F4D}"/>
    <dgm:cxn modelId="{A4EB77C0-1AD8-43A4-AF51-6E92D00A0E2C}" type="presOf" srcId="{E6E993B6-4C66-47A4-9D68-8789937FC451}" destId="{FFAEA2A3-2E1A-4FAE-9641-5B58FB5D1EA5}" srcOrd="0" destOrd="1" presId="urn:microsoft.com/office/officeart/2005/8/layout/chevron2"/>
    <dgm:cxn modelId="{B2E7C3C1-79EC-476A-8F66-CAB1438999D6}" type="presOf" srcId="{51EBE9E9-3468-4B48-AC7A-677A24A6CF23}" destId="{9CAC42E2-7C79-4E97-A0E9-1110385B9F4C}" srcOrd="0" destOrd="0" presId="urn:microsoft.com/office/officeart/2005/8/layout/chevron2"/>
    <dgm:cxn modelId="{373C2FD3-A22E-4951-8D65-B5065BEB9C6E}" type="presOf" srcId="{F44FF359-8A56-4CAA-B602-1FD8B499FA51}" destId="{0A9D012C-E180-4ED8-8BAC-1C845B901805}" srcOrd="0" destOrd="0" presId="urn:microsoft.com/office/officeart/2005/8/layout/chevron2"/>
    <dgm:cxn modelId="{EB8658E5-DA99-40B6-889B-A2ED09C34B4B}" srcId="{61E0B3CD-D261-4D81-AD3C-CF01D9C3480A}" destId="{A3AEA329-BA92-463F-B225-3F2565AE44E8}" srcOrd="1" destOrd="0" parTransId="{4A9CBE81-A8C4-4F63-842F-B4CDD4EC1E8C}" sibTransId="{A190057F-9D69-4A2F-B62B-F2505B99E060}"/>
    <dgm:cxn modelId="{0609F6E6-9B87-4BF3-BAC4-E479B7126BB8}" srcId="{AE83B81B-AD6E-4F26-9F77-47F804AE0F39}" destId="{89D139CA-0D45-4646-8ED6-B520EC66DBA2}" srcOrd="1" destOrd="0" parTransId="{CA0727C1-6887-4D2F-8467-3FE52242553B}" sibTransId="{414C8DA8-CCF1-4F3E-9A9E-7B52267F02C7}"/>
    <dgm:cxn modelId="{2B3175EA-FC6E-4138-BCCC-FED728073725}" srcId="{DA5C9F72-8F2E-42F4-BCB8-08E34E255C27}" destId="{AE83B81B-AD6E-4F26-9F77-47F804AE0F39}" srcOrd="1" destOrd="0" parTransId="{02FE78C6-4BDB-4958-BEB0-F6C5966949AC}" sibTransId="{71547E74-81F5-4BCA-8E91-13704296052C}"/>
    <dgm:cxn modelId="{990090EB-1475-46B9-9884-8584FD9A5F81}" type="presOf" srcId="{A3AEA329-BA92-463F-B225-3F2565AE44E8}" destId="{0A9D012C-E180-4ED8-8BAC-1C845B901805}" srcOrd="0" destOrd="1" presId="urn:microsoft.com/office/officeart/2005/8/layout/chevron2"/>
    <dgm:cxn modelId="{0E2E80F0-5A8F-4F89-A0A4-944ED519D617}" srcId="{DA5C9F72-8F2E-42F4-BCB8-08E34E255C27}" destId="{61E0B3CD-D261-4D81-AD3C-CF01D9C3480A}" srcOrd="2" destOrd="0" parTransId="{B039B82D-3AF9-4EE9-954C-9930C481F59E}" sibTransId="{02E92E64-5B84-4D9F-BB94-F503FBA7B619}"/>
    <dgm:cxn modelId="{DDA24EFB-FD07-41D1-9D47-EAF299A043F1}" type="presOf" srcId="{61E0B3CD-D261-4D81-AD3C-CF01D9C3480A}" destId="{098B93F5-E6F0-4C07-8834-246A53B872BB}" srcOrd="0" destOrd="0" presId="urn:microsoft.com/office/officeart/2005/8/layout/chevron2"/>
    <dgm:cxn modelId="{BD4FDBB4-24D9-47B2-A1DB-2A86B6844566}" type="presParOf" srcId="{6462F002-EB29-44DE-B314-203920AC7307}" destId="{DCFA30A6-B6D0-4E8E-AECA-6440C7731E76}" srcOrd="0" destOrd="0" presId="urn:microsoft.com/office/officeart/2005/8/layout/chevron2"/>
    <dgm:cxn modelId="{3EB99C42-1666-4428-A90B-1A1EB3DB33CE}" type="presParOf" srcId="{DCFA30A6-B6D0-4E8E-AECA-6440C7731E76}" destId="{AF7D18C7-F649-4E68-9459-1AE1931BDAD5}" srcOrd="0" destOrd="0" presId="urn:microsoft.com/office/officeart/2005/8/layout/chevron2"/>
    <dgm:cxn modelId="{07FB5159-3E96-4917-94CF-2CFD8BB4EE83}" type="presParOf" srcId="{DCFA30A6-B6D0-4E8E-AECA-6440C7731E76}" destId="{FFAEA2A3-2E1A-4FAE-9641-5B58FB5D1EA5}" srcOrd="1" destOrd="0" presId="urn:microsoft.com/office/officeart/2005/8/layout/chevron2"/>
    <dgm:cxn modelId="{AD9A9AEA-E93E-4214-9BF8-46D47AD87BAA}" type="presParOf" srcId="{6462F002-EB29-44DE-B314-203920AC7307}" destId="{ACC44127-3B21-4B04-A2A7-DA62C2924580}" srcOrd="1" destOrd="0" presId="urn:microsoft.com/office/officeart/2005/8/layout/chevron2"/>
    <dgm:cxn modelId="{DC30C5B8-A426-44B9-B97B-C3F1256C4CF4}" type="presParOf" srcId="{6462F002-EB29-44DE-B314-203920AC7307}" destId="{4A245FFE-3806-4D23-AF99-20F72316C5EA}" srcOrd="2" destOrd="0" presId="urn:microsoft.com/office/officeart/2005/8/layout/chevron2"/>
    <dgm:cxn modelId="{BCC37DD9-D7FA-4F3E-94A0-53BFBB4099BF}" type="presParOf" srcId="{4A245FFE-3806-4D23-AF99-20F72316C5EA}" destId="{4075CF70-B7CC-4C97-B48D-BA5BF576D687}" srcOrd="0" destOrd="0" presId="urn:microsoft.com/office/officeart/2005/8/layout/chevron2"/>
    <dgm:cxn modelId="{827B0026-2153-47D4-9120-CF1430046F0A}" type="presParOf" srcId="{4A245FFE-3806-4D23-AF99-20F72316C5EA}" destId="{9CAC42E2-7C79-4E97-A0E9-1110385B9F4C}" srcOrd="1" destOrd="0" presId="urn:microsoft.com/office/officeart/2005/8/layout/chevron2"/>
    <dgm:cxn modelId="{147D62D0-9BA6-4F11-8004-D700036B44BE}" type="presParOf" srcId="{6462F002-EB29-44DE-B314-203920AC7307}" destId="{51A6E1E9-C44E-49FE-A4BF-0BFAAFCCDFD1}" srcOrd="3" destOrd="0" presId="urn:microsoft.com/office/officeart/2005/8/layout/chevron2"/>
    <dgm:cxn modelId="{73600667-EF48-4A59-907D-F152EBBC5B96}" type="presParOf" srcId="{6462F002-EB29-44DE-B314-203920AC7307}" destId="{958DAE69-A90B-4DAF-9973-57025599E10A}" srcOrd="4" destOrd="0" presId="urn:microsoft.com/office/officeart/2005/8/layout/chevron2"/>
    <dgm:cxn modelId="{E7C9C10A-FC84-464B-A09F-F3420EA0A0C9}" type="presParOf" srcId="{958DAE69-A90B-4DAF-9973-57025599E10A}" destId="{098B93F5-E6F0-4C07-8834-246A53B872BB}" srcOrd="0" destOrd="0" presId="urn:microsoft.com/office/officeart/2005/8/layout/chevron2"/>
    <dgm:cxn modelId="{B7005BBB-A941-4217-A422-B7954C23662C}" type="presParOf" srcId="{958DAE69-A90B-4DAF-9973-57025599E10A}" destId="{0A9D012C-E180-4ED8-8BAC-1C845B90180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D18C7-F649-4E68-9459-1AE1931BDAD5}">
      <dsp:nvSpPr>
        <dsp:cNvPr id="0" name=""/>
        <dsp:cNvSpPr/>
      </dsp:nvSpPr>
      <dsp:spPr>
        <a:xfrm rot="5400000">
          <a:off x="-229250" y="229748"/>
          <a:ext cx="1528339" cy="106983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cs-CZ" sz="3000" kern="1200"/>
        </a:p>
      </dsp:txBody>
      <dsp:txXfrm rot="-5400000">
        <a:off x="2" y="535416"/>
        <a:ext cx="1069837" cy="458502"/>
      </dsp:txXfrm>
    </dsp:sp>
    <dsp:sp modelId="{FFAEA2A3-2E1A-4FAE-9641-5B58FB5D1EA5}">
      <dsp:nvSpPr>
        <dsp:cNvPr id="0" name=""/>
        <dsp:cNvSpPr/>
      </dsp:nvSpPr>
      <dsp:spPr>
        <a:xfrm rot="5400000">
          <a:off x="3394183" y="-2323848"/>
          <a:ext cx="993420" cy="56421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Protein selection &amp; preparation</a:t>
          </a:r>
          <a:endParaRPr lang="cs-CZ" sz="1900" kern="1200" dirty="0"/>
        </a:p>
        <a:p>
          <a:pPr marL="171450" lvl="1" indent="-171450" algn="l" defTabSz="844550">
            <a:lnSpc>
              <a:spcPct val="90000"/>
            </a:lnSpc>
            <a:spcBef>
              <a:spcPct val="0"/>
            </a:spcBef>
            <a:spcAft>
              <a:spcPct val="15000"/>
            </a:spcAft>
            <a:buChar char="•"/>
          </a:pPr>
          <a:r>
            <a:rPr lang="en-US" sz="1900" kern="1200" dirty="0"/>
            <a:t>Ligand selection &amp; preparation</a:t>
          </a:r>
          <a:endParaRPr lang="cs-CZ" sz="1900" kern="1200" dirty="0"/>
        </a:p>
      </dsp:txBody>
      <dsp:txXfrm rot="-5400000">
        <a:off x="1069838" y="48992"/>
        <a:ext cx="5593617" cy="896430"/>
      </dsp:txXfrm>
    </dsp:sp>
    <dsp:sp modelId="{4075CF70-B7CC-4C97-B48D-BA5BF576D687}">
      <dsp:nvSpPr>
        <dsp:cNvPr id="0" name=""/>
        <dsp:cNvSpPr/>
      </dsp:nvSpPr>
      <dsp:spPr>
        <a:xfrm rot="5400000">
          <a:off x="-229250" y="1562962"/>
          <a:ext cx="1528339" cy="106983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cs-CZ" sz="3000" kern="1200"/>
        </a:p>
      </dsp:txBody>
      <dsp:txXfrm rot="-5400000">
        <a:off x="2" y="1868630"/>
        <a:ext cx="1069837" cy="458502"/>
      </dsp:txXfrm>
    </dsp:sp>
    <dsp:sp modelId="{9CAC42E2-7C79-4E97-A0E9-1110385B9F4C}">
      <dsp:nvSpPr>
        <dsp:cNvPr id="0" name=""/>
        <dsp:cNvSpPr/>
      </dsp:nvSpPr>
      <dsp:spPr>
        <a:xfrm rot="5400000">
          <a:off x="3394183" y="-990634"/>
          <a:ext cx="993420" cy="56421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(Grid generation)</a:t>
          </a:r>
          <a:endParaRPr lang="cs-CZ" sz="1900" kern="1200" dirty="0"/>
        </a:p>
        <a:p>
          <a:pPr marL="171450" lvl="1" indent="-171450" algn="l" defTabSz="844550">
            <a:lnSpc>
              <a:spcPct val="90000"/>
            </a:lnSpc>
            <a:spcBef>
              <a:spcPct val="0"/>
            </a:spcBef>
            <a:spcAft>
              <a:spcPct val="15000"/>
            </a:spcAft>
            <a:buChar char="•"/>
          </a:pPr>
          <a:r>
            <a:rPr lang="en-US" sz="1900" kern="1200" dirty="0"/>
            <a:t>Docking</a:t>
          </a:r>
          <a:endParaRPr lang="cs-CZ" sz="1900" kern="1200" dirty="0"/>
        </a:p>
      </dsp:txBody>
      <dsp:txXfrm rot="-5400000">
        <a:off x="1069838" y="1382206"/>
        <a:ext cx="5593617" cy="896430"/>
      </dsp:txXfrm>
    </dsp:sp>
    <dsp:sp modelId="{098B93F5-E6F0-4C07-8834-246A53B872BB}">
      <dsp:nvSpPr>
        <dsp:cNvPr id="0" name=""/>
        <dsp:cNvSpPr/>
      </dsp:nvSpPr>
      <dsp:spPr>
        <a:xfrm rot="5400000">
          <a:off x="-229250" y="2896175"/>
          <a:ext cx="1528339" cy="106983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cs-CZ" sz="3000" kern="1200"/>
        </a:p>
      </dsp:txBody>
      <dsp:txXfrm rot="-5400000">
        <a:off x="2" y="3201843"/>
        <a:ext cx="1069837" cy="458502"/>
      </dsp:txXfrm>
    </dsp:sp>
    <dsp:sp modelId="{0A9D012C-E180-4ED8-8BAC-1C845B901805}">
      <dsp:nvSpPr>
        <dsp:cNvPr id="0" name=""/>
        <dsp:cNvSpPr/>
      </dsp:nvSpPr>
      <dsp:spPr>
        <a:xfrm rot="5400000">
          <a:off x="3394183" y="342578"/>
          <a:ext cx="993420" cy="56421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(Refinement of ligand-receptor complexes)</a:t>
          </a:r>
          <a:endParaRPr lang="cs-CZ" sz="1900" kern="1200" dirty="0"/>
        </a:p>
        <a:p>
          <a:pPr marL="171450" lvl="1" indent="-171450" algn="l" defTabSz="844550">
            <a:lnSpc>
              <a:spcPct val="90000"/>
            </a:lnSpc>
            <a:spcBef>
              <a:spcPct val="0"/>
            </a:spcBef>
            <a:spcAft>
              <a:spcPct val="15000"/>
            </a:spcAft>
            <a:buChar char="•"/>
          </a:pPr>
          <a:r>
            <a:rPr lang="en-US" sz="1900" kern="1200" dirty="0"/>
            <a:t>Analysis of binding modes and important ligand-receptor interactions</a:t>
          </a:r>
          <a:endParaRPr lang="cs-CZ" sz="1900" kern="1200" dirty="0"/>
        </a:p>
      </dsp:txBody>
      <dsp:txXfrm rot="-5400000">
        <a:off x="1069838" y="2715419"/>
        <a:ext cx="5593617" cy="89643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AD0B1-244E-4103-8E48-86B146E5E8E7}" type="datetimeFigureOut">
              <a:rPr lang="cs-CZ" smtClean="0"/>
              <a:t>07.01.2022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5F613-BB89-4A4F-A383-250BBB5BD62A}" type="slidenum">
              <a:rPr lang="cs-CZ" smtClean="0"/>
              <a:t>‹#›</a:t>
            </a:fld>
            <a:endParaRPr lang="cs-CZ"/>
          </a:p>
        </p:txBody>
      </p:sp>
    </p:spTree>
    <p:extLst>
      <p:ext uri="{BB962C8B-B14F-4D97-AF65-F5344CB8AC3E}">
        <p14:creationId xmlns:p14="http://schemas.microsoft.com/office/powerpoint/2010/main" val="3845560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indent="-342900">
              <a:buFont typeface="Arial" panose="020B0604020202020204" pitchFamily="34" charset="0"/>
              <a:buChar char="•"/>
            </a:pPr>
            <a:r>
              <a:rPr lang="en-GB" sz="1200" dirty="0"/>
              <a:t>goal -&gt; find all possible positions of ligand in the defined site of the receptor</a:t>
            </a:r>
          </a:p>
          <a:p>
            <a:pPr marL="342900" indent="-342900">
              <a:buFont typeface="Arial" panose="020B0604020202020204" pitchFamily="34" charset="0"/>
              <a:buChar char="•"/>
            </a:pPr>
            <a:r>
              <a:rPr lang="en-GB" sz="1200" dirty="0"/>
              <a:t>sampling of the conformational space</a:t>
            </a:r>
          </a:p>
          <a:p>
            <a:endParaRPr lang="en-GB" dirty="0"/>
          </a:p>
        </p:txBody>
      </p:sp>
      <p:sp>
        <p:nvSpPr>
          <p:cNvPr id="4" name="Zástupný symbol pro číslo snímku 3"/>
          <p:cNvSpPr>
            <a:spLocks noGrp="1"/>
          </p:cNvSpPr>
          <p:nvPr>
            <p:ph type="sldNum" sz="quarter" idx="5"/>
          </p:nvPr>
        </p:nvSpPr>
        <p:spPr/>
        <p:txBody>
          <a:bodyPr/>
          <a:lstStyle/>
          <a:p>
            <a:fld id="{6DE950E7-468B-4092-9EF5-0B97F8060482}" type="slidenum">
              <a:rPr lang="en-GB" smtClean="0"/>
              <a:t>2</a:t>
            </a:fld>
            <a:endParaRPr lang="en-GB"/>
          </a:p>
        </p:txBody>
      </p:sp>
    </p:spTree>
    <p:extLst>
      <p:ext uri="{BB962C8B-B14F-4D97-AF65-F5344CB8AC3E}">
        <p14:creationId xmlns:p14="http://schemas.microsoft.com/office/powerpoint/2010/main" val="325473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67A5F613-BB89-4A4F-A383-250BBB5BD62A}" type="slidenum">
              <a:rPr lang="cs-CZ" smtClean="0"/>
              <a:t>6</a:t>
            </a:fld>
            <a:endParaRPr lang="cs-CZ"/>
          </a:p>
        </p:txBody>
      </p:sp>
    </p:spTree>
    <p:extLst>
      <p:ext uri="{BB962C8B-B14F-4D97-AF65-F5344CB8AC3E}">
        <p14:creationId xmlns:p14="http://schemas.microsoft.com/office/powerpoint/2010/main" val="1948412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A5F613-BB89-4A4F-A383-250BBB5BD62A}" type="slidenum">
              <a:rPr lang="cs-CZ" smtClean="0"/>
              <a:t>7</a:t>
            </a:fld>
            <a:endParaRPr lang="cs-CZ"/>
          </a:p>
        </p:txBody>
      </p:sp>
    </p:spTree>
    <p:extLst>
      <p:ext uri="{BB962C8B-B14F-4D97-AF65-F5344CB8AC3E}">
        <p14:creationId xmlns:p14="http://schemas.microsoft.com/office/powerpoint/2010/main" val="3430700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en-GB" baseline="0" dirty="0"/>
              <a:t>talk about cis/trans amidic bond</a:t>
            </a:r>
          </a:p>
          <a:p>
            <a:pPr marL="171450" indent="-171450">
              <a:buFontTx/>
              <a:buChar char="-"/>
            </a:pPr>
            <a:r>
              <a:rPr lang="en-GB" baseline="0" dirty="0"/>
              <a:t>elimination of ligands with high number of rotatable bonds from HTVS</a:t>
            </a:r>
            <a:endParaRPr lang="en-GB" dirty="0"/>
          </a:p>
        </p:txBody>
      </p:sp>
      <p:sp>
        <p:nvSpPr>
          <p:cNvPr id="4" name="Zástupný symbol pro číslo snímku 3"/>
          <p:cNvSpPr>
            <a:spLocks noGrp="1"/>
          </p:cNvSpPr>
          <p:nvPr>
            <p:ph type="sldNum" sz="quarter" idx="10"/>
          </p:nvPr>
        </p:nvSpPr>
        <p:spPr/>
        <p:txBody>
          <a:bodyPr/>
          <a:lstStyle/>
          <a:p>
            <a:fld id="{67A5F613-BB89-4A4F-A383-250BBB5BD62A}" type="slidenum">
              <a:rPr lang="cs-CZ" smtClean="0"/>
              <a:t>14</a:t>
            </a:fld>
            <a:endParaRPr lang="cs-CZ"/>
          </a:p>
        </p:txBody>
      </p:sp>
    </p:spTree>
    <p:extLst>
      <p:ext uri="{BB962C8B-B14F-4D97-AF65-F5344CB8AC3E}">
        <p14:creationId xmlns:p14="http://schemas.microsoft.com/office/powerpoint/2010/main" val="47155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A5F613-BB89-4A4F-A383-250BBB5BD62A}" type="slidenum">
              <a:rPr lang="cs-CZ" smtClean="0"/>
              <a:t>25</a:t>
            </a:fld>
            <a:endParaRPr lang="cs-CZ"/>
          </a:p>
        </p:txBody>
      </p:sp>
    </p:spTree>
    <p:extLst>
      <p:ext uri="{BB962C8B-B14F-4D97-AF65-F5344CB8AC3E}">
        <p14:creationId xmlns:p14="http://schemas.microsoft.com/office/powerpoint/2010/main" val="792349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8F0B4552-DD6E-4312-AB9A-FE39F7F92571}" type="datetimeFigureOut">
              <a:rPr lang="cs-CZ" smtClean="0"/>
              <a:t>07.01.2022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342871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F0B4552-DD6E-4312-AB9A-FE39F7F92571}" type="datetimeFigureOut">
              <a:rPr lang="cs-CZ" smtClean="0"/>
              <a:t>07.01.2022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319436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F0B4552-DD6E-4312-AB9A-FE39F7F92571}" type="datetimeFigureOut">
              <a:rPr lang="cs-CZ" smtClean="0"/>
              <a:t>07.01.2022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45596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F0B4552-DD6E-4312-AB9A-FE39F7F92571}" type="datetimeFigureOut">
              <a:rPr lang="cs-CZ" smtClean="0"/>
              <a:t>07.01.2022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284991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8F0B4552-DD6E-4312-AB9A-FE39F7F92571}" type="datetimeFigureOut">
              <a:rPr lang="cs-CZ" smtClean="0"/>
              <a:t>07.01.2022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17217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F0B4552-DD6E-4312-AB9A-FE39F7F92571}" type="datetimeFigureOut">
              <a:rPr lang="cs-CZ" smtClean="0"/>
              <a:t>07.01.2022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189923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8F0B4552-DD6E-4312-AB9A-FE39F7F92571}" type="datetimeFigureOut">
              <a:rPr lang="cs-CZ" smtClean="0"/>
              <a:t>07.01.2022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353687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8F0B4552-DD6E-4312-AB9A-FE39F7F92571}" type="datetimeFigureOut">
              <a:rPr lang="cs-CZ" smtClean="0"/>
              <a:t>07.01.2022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2513213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F0B4552-DD6E-4312-AB9A-FE39F7F92571}" type="datetimeFigureOut">
              <a:rPr lang="cs-CZ" smtClean="0"/>
              <a:t>07.01.2022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4023507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8F0B4552-DD6E-4312-AB9A-FE39F7F92571}" type="datetimeFigureOut">
              <a:rPr lang="cs-CZ" smtClean="0"/>
              <a:t>07.01.2022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7798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8F0B4552-DD6E-4312-AB9A-FE39F7F92571}" type="datetimeFigureOut">
              <a:rPr lang="cs-CZ" smtClean="0"/>
              <a:t>07.01.2022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009EDE9-B068-4A53-8FA2-7AAC3684C508}" type="slidenum">
              <a:rPr lang="cs-CZ" smtClean="0"/>
              <a:t>‹#›</a:t>
            </a:fld>
            <a:endParaRPr lang="cs-CZ"/>
          </a:p>
        </p:txBody>
      </p:sp>
    </p:spTree>
    <p:extLst>
      <p:ext uri="{BB962C8B-B14F-4D97-AF65-F5344CB8AC3E}">
        <p14:creationId xmlns:p14="http://schemas.microsoft.com/office/powerpoint/2010/main" val="151190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B4552-DD6E-4312-AB9A-FE39F7F92571}" type="datetimeFigureOut">
              <a:rPr lang="cs-CZ" smtClean="0"/>
              <a:t>07.01.2022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9EDE9-B068-4A53-8FA2-7AAC3684C508}" type="slidenum">
              <a:rPr lang="cs-CZ" smtClean="0"/>
              <a:t>‹#›</a:t>
            </a:fld>
            <a:endParaRPr lang="cs-CZ"/>
          </a:p>
        </p:txBody>
      </p:sp>
    </p:spTree>
    <p:extLst>
      <p:ext uri="{BB962C8B-B14F-4D97-AF65-F5344CB8AC3E}">
        <p14:creationId xmlns:p14="http://schemas.microsoft.com/office/powerpoint/2010/main" val="2453241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lick2drug.org/index.html#Docking" TargetMode="External"/><Relationship Id="rId2" Type="http://schemas.openxmlformats.org/officeDocument/2006/relationships/hyperlink" Target="https://en.wikipedia.org/wiki/Docking_(molecular)#List_of_protein-ligand_docking_software" TargetMode="External"/><Relationship Id="rId1" Type="http://schemas.openxmlformats.org/officeDocument/2006/relationships/slideLayout" Target="../slideLayouts/slideLayout2.xml"/><Relationship Id="rId4" Type="http://schemas.openxmlformats.org/officeDocument/2006/relationships/hyperlink" Target="http://vina.scripps.edu/tutorial.htm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dovepress.com/pharmacophore-generation-atom-based-3d-qsar-docking-and-virtual-screen-peer-reviewed-fulltext-article-RRMC"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hyperlink" Target="https://en.wikipedia.org/wiki/Scoring_functions_for_docki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video" Target="../media/media2.mp4"/><Relationship Id="rId7" Type="http://schemas.openxmlformats.org/officeDocument/2006/relationships/video" Target="../media/media4.mp4"/><Relationship Id="rId12" Type="http://schemas.openxmlformats.org/officeDocument/2006/relationships/image" Target="../media/image8.png"/><Relationship Id="rId2" Type="http://schemas.microsoft.com/office/2007/relationships/media" Target="../media/media2.mp4"/><Relationship Id="rId1" Type="http://schemas.openxmlformats.org/officeDocument/2006/relationships/themeOverride" Target="../theme/themeOverride1.xml"/><Relationship Id="rId6" Type="http://schemas.microsoft.com/office/2007/relationships/media" Target="../media/media4.mp4"/><Relationship Id="rId11" Type="http://schemas.openxmlformats.org/officeDocument/2006/relationships/image" Target="../media/image7.png"/><Relationship Id="rId5" Type="http://schemas.openxmlformats.org/officeDocument/2006/relationships/video" Target="../media/media3.mp4"/><Relationship Id="rId10" Type="http://schemas.openxmlformats.org/officeDocument/2006/relationships/image" Target="../media/image6.png"/><Relationship Id="rId4" Type="http://schemas.microsoft.com/office/2007/relationships/media" Target="../media/media3.mp4"/><Relationship Id="rId9"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GB" noProof="0" dirty="0"/>
              <a:t>Basics in Molecular Modelling of Drugs</a:t>
            </a:r>
          </a:p>
        </p:txBody>
      </p:sp>
      <p:sp>
        <p:nvSpPr>
          <p:cNvPr id="3" name="Podnadpis 2"/>
          <p:cNvSpPr>
            <a:spLocks noGrp="1"/>
          </p:cNvSpPr>
          <p:nvPr>
            <p:ph type="subTitle" idx="1"/>
          </p:nvPr>
        </p:nvSpPr>
        <p:spPr/>
        <p:txBody>
          <a:bodyPr>
            <a:normAutofit fontScale="55000" lnSpcReduction="20000"/>
          </a:bodyPr>
          <a:lstStyle/>
          <a:p>
            <a:r>
              <a:rPr lang="en-GB" noProof="0" dirty="0"/>
              <a:t>Pharmacy – 4</a:t>
            </a:r>
            <a:r>
              <a:rPr lang="en-GB" baseline="30000" noProof="0" dirty="0"/>
              <a:t>th</a:t>
            </a:r>
            <a:r>
              <a:rPr lang="en-GB" noProof="0" dirty="0"/>
              <a:t> section of study</a:t>
            </a:r>
          </a:p>
          <a:p>
            <a:r>
              <a:rPr lang="en-GB" noProof="0" dirty="0"/>
              <a:t>Specialization: Pharmaceutical Chemistry</a:t>
            </a:r>
          </a:p>
          <a:p>
            <a:r>
              <a:rPr lang="en-GB" noProof="0" dirty="0"/>
              <a:t>4</a:t>
            </a:r>
            <a:r>
              <a:rPr lang="en-GB" baseline="30000" noProof="0" dirty="0"/>
              <a:t>th</a:t>
            </a:r>
            <a:r>
              <a:rPr lang="en-GB" noProof="0" dirty="0"/>
              <a:t> Lecture</a:t>
            </a:r>
          </a:p>
          <a:p>
            <a:r>
              <a:rPr lang="en-GB" noProof="0" dirty="0"/>
              <a:t>Topics: Survey of molecular docking methods, rigid docking, flexible docking. Searching function, algorithm for conformers searching, scoring functions. Survey and comparison of programs for molecular docking. Free available software (AutoDock Vina, DOCK), commercially available software, on-line docking possibilities (servers). Critical evaluation of molecular docking results. Usage of molecular docking – virtual screening (HTVS), ligand modification (ligand growth).</a:t>
            </a:r>
          </a:p>
          <a:p>
            <a:endParaRPr lang="en-GB" noProof="0" dirty="0"/>
          </a:p>
          <a:p>
            <a:endParaRPr lang="en-GB" noProof="0" dirty="0"/>
          </a:p>
        </p:txBody>
      </p:sp>
    </p:spTree>
    <p:extLst>
      <p:ext uri="{BB962C8B-B14F-4D97-AF65-F5344CB8AC3E}">
        <p14:creationId xmlns:p14="http://schemas.microsoft.com/office/powerpoint/2010/main" val="261733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Search Algorithms</a:t>
            </a:r>
            <a:endParaRPr lang="cs-CZ" dirty="0"/>
          </a:p>
        </p:txBody>
      </p:sp>
      <p:sp>
        <p:nvSpPr>
          <p:cNvPr id="3" name="Zástupný symbol pro obsah 2"/>
          <p:cNvSpPr>
            <a:spLocks noGrp="1"/>
          </p:cNvSpPr>
          <p:nvPr>
            <p:ph idx="1"/>
          </p:nvPr>
        </p:nvSpPr>
        <p:spPr>
          <a:xfrm>
            <a:off x="838200" y="1825625"/>
            <a:ext cx="10515600" cy="4627426"/>
          </a:xfrm>
        </p:spPr>
        <p:txBody>
          <a:bodyPr>
            <a:normAutofit/>
          </a:bodyPr>
          <a:lstStyle/>
          <a:p>
            <a:pPr marL="514350" indent="-514350">
              <a:buFont typeface="+mj-lt"/>
              <a:buAutoNum type="arabicPeriod" startAt="4"/>
            </a:pPr>
            <a:r>
              <a:rPr lang="en-GB" dirty="0"/>
              <a:t>Genetic Algorithms</a:t>
            </a:r>
          </a:p>
          <a:p>
            <a:pPr lvl="1"/>
            <a:r>
              <a:rPr lang="en-GB" dirty="0"/>
              <a:t>based on Darwin genetics</a:t>
            </a:r>
          </a:p>
          <a:p>
            <a:pPr lvl="1"/>
            <a:r>
              <a:rPr lang="en-GB" dirty="0"/>
              <a:t>translation + orientation + conformation is transformed into GENES</a:t>
            </a:r>
          </a:p>
          <a:p>
            <a:pPr lvl="1"/>
            <a:r>
              <a:rPr lang="en-GB" dirty="0"/>
              <a:t>combination of genes with favourable interactions gives rise to 2</a:t>
            </a:r>
            <a:r>
              <a:rPr lang="en-GB" baseline="30000" dirty="0"/>
              <a:t>nd</a:t>
            </a:r>
            <a:r>
              <a:rPr lang="en-GB" dirty="0"/>
              <a:t> generation</a:t>
            </a:r>
          </a:p>
          <a:p>
            <a:pPr lvl="1"/>
            <a:r>
              <a:rPr lang="en-GB" dirty="0"/>
              <a:t>random mutation to genes</a:t>
            </a:r>
            <a:br>
              <a:rPr lang="en-GB" dirty="0"/>
            </a:br>
            <a:endParaRPr lang="en-GB" dirty="0"/>
          </a:p>
          <a:p>
            <a:pPr marL="457200" lvl="1" indent="0">
              <a:buNone/>
            </a:pPr>
            <a:endParaRPr lang="cs-CZ" dirty="0"/>
          </a:p>
        </p:txBody>
      </p:sp>
      <p:pic>
        <p:nvPicPr>
          <p:cNvPr id="4" name="Obrázek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294223" y="640080"/>
            <a:ext cx="2059577" cy="1544683"/>
          </a:xfrm>
          <a:prstGeom prst="rect">
            <a:avLst/>
          </a:prstGeom>
        </p:spPr>
      </p:pic>
    </p:spTree>
    <p:extLst>
      <p:ext uri="{BB962C8B-B14F-4D97-AF65-F5344CB8AC3E}">
        <p14:creationId xmlns:p14="http://schemas.microsoft.com/office/powerpoint/2010/main" val="2268070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Scoring functions</a:t>
            </a:r>
            <a:endParaRPr lang="cs-CZ" dirty="0"/>
          </a:p>
        </p:txBody>
      </p:sp>
      <p:sp>
        <p:nvSpPr>
          <p:cNvPr id="3" name="Zástupný symbol pro obsah 2"/>
          <p:cNvSpPr>
            <a:spLocks noGrp="1"/>
          </p:cNvSpPr>
          <p:nvPr>
            <p:ph idx="1"/>
          </p:nvPr>
        </p:nvSpPr>
        <p:spPr>
          <a:xfrm>
            <a:off x="838200" y="1825625"/>
            <a:ext cx="10515600" cy="4627426"/>
          </a:xfrm>
        </p:spPr>
        <p:txBody>
          <a:bodyPr>
            <a:normAutofit/>
          </a:bodyPr>
          <a:lstStyle/>
          <a:p>
            <a:r>
              <a:rPr lang="en-GB" dirty="0"/>
              <a:t>goal -&gt; estimate ligand-target binding energy (affinity); i.e. </a:t>
            </a:r>
            <a:r>
              <a:rPr lang="en-GB" b="1" dirty="0"/>
              <a:t>score</a:t>
            </a:r>
            <a:r>
              <a:rPr lang="en-GB" dirty="0"/>
              <a:t> the positions obtained by search algorithm</a:t>
            </a:r>
          </a:p>
          <a:p>
            <a:endParaRPr lang="en-GB" dirty="0"/>
          </a:p>
          <a:p>
            <a:r>
              <a:rPr lang="en-GB" dirty="0"/>
              <a:t>crucial phase of docking – source of failures</a:t>
            </a:r>
          </a:p>
          <a:p>
            <a:pPr marL="0" indent="0">
              <a:buNone/>
            </a:pPr>
            <a:endParaRPr lang="en-GB" dirty="0"/>
          </a:p>
        </p:txBody>
      </p:sp>
    </p:spTree>
    <p:extLst>
      <p:ext uri="{BB962C8B-B14F-4D97-AF65-F5344CB8AC3E}">
        <p14:creationId xmlns:p14="http://schemas.microsoft.com/office/powerpoint/2010/main" val="1021526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Scoring functions</a:t>
            </a:r>
            <a:endParaRPr lang="cs-CZ" dirty="0"/>
          </a:p>
        </p:txBody>
      </p:sp>
      <p:sp>
        <p:nvSpPr>
          <p:cNvPr id="3" name="Zástupný symbol pro obsah 2"/>
          <p:cNvSpPr>
            <a:spLocks noGrp="1"/>
          </p:cNvSpPr>
          <p:nvPr>
            <p:ph idx="1"/>
          </p:nvPr>
        </p:nvSpPr>
        <p:spPr>
          <a:xfrm>
            <a:off x="838200" y="1825625"/>
            <a:ext cx="10515600" cy="4627426"/>
          </a:xfrm>
        </p:spPr>
        <p:txBody>
          <a:bodyPr>
            <a:normAutofit/>
          </a:bodyPr>
          <a:lstStyle/>
          <a:p>
            <a:pPr marL="514350" indent="-514350">
              <a:buFont typeface="+mj-lt"/>
              <a:buAutoNum type="arabicPeriod"/>
            </a:pPr>
            <a:r>
              <a:rPr lang="en-GB" b="1" dirty="0"/>
              <a:t>Shape based</a:t>
            </a:r>
          </a:p>
          <a:p>
            <a:pPr marL="514350" indent="-514350">
              <a:buFont typeface="+mj-lt"/>
              <a:buAutoNum type="arabicPeriod"/>
            </a:pPr>
            <a:r>
              <a:rPr lang="en-GB" b="1" dirty="0"/>
              <a:t>MM Force</a:t>
            </a:r>
            <a:r>
              <a:rPr lang="cs-CZ" b="1" dirty="0"/>
              <a:t> </a:t>
            </a:r>
            <a:r>
              <a:rPr lang="en-GB" b="1" dirty="0"/>
              <a:t>field based - </a:t>
            </a:r>
            <a:r>
              <a:rPr lang="en-GB" dirty="0"/>
              <a:t>van der Waals interactions, electrostatic interactions, strain energy, desolvation energy </a:t>
            </a:r>
            <a:endParaRPr lang="en-GB" b="1" dirty="0"/>
          </a:p>
          <a:p>
            <a:pPr marL="514350" indent="-514350">
              <a:buFont typeface="+mj-lt"/>
              <a:buAutoNum type="arabicPeriod"/>
            </a:pPr>
            <a:r>
              <a:rPr lang="en-GB" b="1" dirty="0"/>
              <a:t>Empirical</a:t>
            </a:r>
            <a:r>
              <a:rPr lang="en-GB" dirty="0"/>
              <a:t> - hydrophobic-hydrophobic contacts, hydrophobic-hydrophilic contacts, number oh </a:t>
            </a:r>
            <a:r>
              <a:rPr lang="en-GB" i="1" dirty="0"/>
              <a:t>H</a:t>
            </a:r>
            <a:r>
              <a:rPr lang="en-GB" dirty="0"/>
              <a:t>-bonds</a:t>
            </a:r>
          </a:p>
          <a:p>
            <a:pPr marL="514350" indent="-514350">
              <a:buFont typeface="+mj-lt"/>
              <a:buAutoNum type="arabicPeriod"/>
            </a:pPr>
            <a:r>
              <a:rPr lang="en-GB" b="1" dirty="0"/>
              <a:t>Knowledge-based</a:t>
            </a:r>
            <a:r>
              <a:rPr lang="en-GB" dirty="0"/>
              <a:t> - </a:t>
            </a:r>
            <a:r>
              <a:rPr lang="en-US" dirty="0"/>
              <a:t>statistical observations of intermolecular close contacts in large 3D databases</a:t>
            </a:r>
            <a:endParaRPr lang="en-GB" dirty="0"/>
          </a:p>
        </p:txBody>
      </p:sp>
    </p:spTree>
    <p:extLst>
      <p:ext uri="{BB962C8B-B14F-4D97-AF65-F5344CB8AC3E}">
        <p14:creationId xmlns:p14="http://schemas.microsoft.com/office/powerpoint/2010/main" val="1302694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Scoring functions</a:t>
            </a:r>
            <a:endParaRPr lang="cs-CZ" dirty="0"/>
          </a:p>
        </p:txBody>
      </p:sp>
      <p:sp>
        <p:nvSpPr>
          <p:cNvPr id="5" name="Zástupný obsah 4">
            <a:extLst>
              <a:ext uri="{FF2B5EF4-FFF2-40B4-BE49-F238E27FC236}">
                <a16:creationId xmlns:a16="http://schemas.microsoft.com/office/drawing/2014/main" id="{FE28589A-16F8-4314-A43C-3D44997B7917}"/>
              </a:ext>
            </a:extLst>
          </p:cNvPr>
          <p:cNvSpPr>
            <a:spLocks noGrp="1"/>
          </p:cNvSpPr>
          <p:nvPr>
            <p:ph idx="1"/>
          </p:nvPr>
        </p:nvSpPr>
        <p:spPr/>
        <p:txBody>
          <a:bodyPr/>
          <a:lstStyle/>
          <a:p>
            <a:pPr marL="0" indent="0">
              <a:buNone/>
            </a:pPr>
            <a:r>
              <a:rPr lang="en-GB" b="1" noProof="0" dirty="0"/>
              <a:t>scoring</a:t>
            </a:r>
            <a:r>
              <a:rPr lang="en-GB" noProof="0" dirty="0"/>
              <a:t> operation takes into account</a:t>
            </a:r>
          </a:p>
          <a:p>
            <a:pPr lvl="1"/>
            <a:r>
              <a:rPr lang="en-GB" noProof="0" dirty="0"/>
              <a:t>steric interactions</a:t>
            </a:r>
          </a:p>
          <a:p>
            <a:pPr lvl="1"/>
            <a:r>
              <a:rPr lang="en-GB" noProof="0" dirty="0"/>
              <a:t>HB interactions</a:t>
            </a:r>
          </a:p>
          <a:p>
            <a:pPr lvl="1"/>
            <a:r>
              <a:rPr lang="en-GB" noProof="0" dirty="0"/>
              <a:t>other types of intermolecular interactions</a:t>
            </a:r>
          </a:p>
          <a:p>
            <a:pPr lvl="1"/>
            <a:r>
              <a:rPr lang="en-GB" noProof="0" dirty="0" err="1"/>
              <a:t>desolvation</a:t>
            </a:r>
            <a:endParaRPr lang="en-GB" noProof="0" dirty="0"/>
          </a:p>
          <a:p>
            <a:pPr lvl="1"/>
            <a:r>
              <a:rPr lang="en-GB" noProof="0" dirty="0"/>
              <a:t>difference in energy between a ligand´s different conformation</a:t>
            </a:r>
          </a:p>
          <a:p>
            <a:pPr lvl="1"/>
            <a:r>
              <a:rPr lang="en-GB" noProof="0" dirty="0"/>
              <a:t>decrease in energy resulting from a flexible molecule being bound in a fixed conformation</a:t>
            </a:r>
          </a:p>
          <a:p>
            <a:endParaRPr lang="en-GB" dirty="0"/>
          </a:p>
        </p:txBody>
      </p:sp>
    </p:spTree>
    <p:extLst>
      <p:ext uri="{BB962C8B-B14F-4D97-AF65-F5344CB8AC3E}">
        <p14:creationId xmlns:p14="http://schemas.microsoft.com/office/powerpoint/2010/main" val="1055933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Docking</a:t>
            </a:r>
            <a:r>
              <a:rPr lang="cs-CZ" dirty="0"/>
              <a:t> – </a:t>
            </a:r>
            <a:r>
              <a:rPr lang="en-GB" dirty="0"/>
              <a:t>Flexibility</a:t>
            </a:r>
            <a:endParaRPr lang="cs-CZ" dirty="0"/>
          </a:p>
        </p:txBody>
      </p:sp>
      <p:sp>
        <p:nvSpPr>
          <p:cNvPr id="3" name="Zástupný symbol pro obsah 2"/>
          <p:cNvSpPr>
            <a:spLocks noGrp="1"/>
          </p:cNvSpPr>
          <p:nvPr>
            <p:ph idx="1"/>
          </p:nvPr>
        </p:nvSpPr>
        <p:spPr>
          <a:xfrm>
            <a:off x="838200" y="1825625"/>
            <a:ext cx="5131526" cy="3673838"/>
          </a:xfrm>
        </p:spPr>
        <p:txBody>
          <a:bodyPr>
            <a:normAutofit fontScale="92500" lnSpcReduction="10000"/>
          </a:bodyPr>
          <a:lstStyle/>
          <a:p>
            <a:r>
              <a:rPr lang="en-GB" u="sng" dirty="0"/>
              <a:t>LIGAND</a:t>
            </a:r>
            <a:r>
              <a:rPr lang="en-GB" dirty="0"/>
              <a:t> – </a:t>
            </a:r>
            <a:r>
              <a:rPr lang="en-GB" b="1" dirty="0"/>
              <a:t>usually</a:t>
            </a:r>
            <a:r>
              <a:rPr lang="en-GB" dirty="0"/>
              <a:t> treated as flexible, all rotatable bonds allowed to rotate</a:t>
            </a:r>
            <a:endParaRPr lang="en-GB" u="sng" dirty="0"/>
          </a:p>
          <a:p>
            <a:r>
              <a:rPr lang="en-GB" u="sng" dirty="0"/>
              <a:t>RECEPTOR (active site)</a:t>
            </a:r>
          </a:p>
          <a:p>
            <a:pPr lvl="1"/>
            <a:r>
              <a:rPr lang="en-GB" dirty="0"/>
              <a:t>Rigid</a:t>
            </a:r>
          </a:p>
          <a:p>
            <a:pPr lvl="1"/>
            <a:r>
              <a:rPr lang="en-GB" dirty="0"/>
              <a:t>Partially flexible</a:t>
            </a:r>
          </a:p>
          <a:p>
            <a:pPr marL="0" indent="0">
              <a:buNone/>
            </a:pPr>
            <a:endParaRPr lang="en-GB" dirty="0"/>
          </a:p>
          <a:p>
            <a:pPr marL="0" indent="0">
              <a:buNone/>
            </a:pPr>
            <a:r>
              <a:rPr lang="en-GB" dirty="0"/>
              <a:t>The more rotatable bonds, the more CPU time you need to dock.</a:t>
            </a:r>
            <a:br>
              <a:rPr lang="en-GB" dirty="0"/>
            </a:br>
            <a:r>
              <a:rPr lang="en-GB" b="1" dirty="0"/>
              <a:t>EXPONENTIALLY.</a:t>
            </a:r>
            <a:endParaRPr lang="cs-CZ" b="1" dirty="0"/>
          </a:p>
          <a:p>
            <a:pPr marL="0" indent="0">
              <a:buNone/>
            </a:pPr>
            <a:endParaRPr lang="cs-CZ" dirty="0"/>
          </a:p>
        </p:txBody>
      </p:sp>
      <p:sp>
        <p:nvSpPr>
          <p:cNvPr id="5" name="TextovéPole 4"/>
          <p:cNvSpPr txBox="1"/>
          <p:nvPr/>
        </p:nvSpPr>
        <p:spPr>
          <a:xfrm>
            <a:off x="6753497" y="2155371"/>
            <a:ext cx="184731" cy="369332"/>
          </a:xfrm>
          <a:prstGeom prst="rect">
            <a:avLst/>
          </a:prstGeom>
          <a:noFill/>
        </p:spPr>
        <p:txBody>
          <a:bodyPr wrap="none" rtlCol="0">
            <a:spAutoFit/>
          </a:bodyPr>
          <a:lstStyle/>
          <a:p>
            <a:endParaRPr lang="cs-CZ" dirty="0"/>
          </a:p>
        </p:txBody>
      </p:sp>
      <p:sp>
        <p:nvSpPr>
          <p:cNvPr id="6" name="TextovéPole 5"/>
          <p:cNvSpPr txBox="1"/>
          <p:nvPr/>
        </p:nvSpPr>
        <p:spPr>
          <a:xfrm>
            <a:off x="6492240" y="1946366"/>
            <a:ext cx="4767943" cy="4431983"/>
          </a:xfrm>
          <a:prstGeom prst="rect">
            <a:avLst/>
          </a:prstGeom>
          <a:noFill/>
        </p:spPr>
        <p:txBody>
          <a:bodyPr wrap="square" rtlCol="0">
            <a:spAutoFit/>
          </a:bodyPr>
          <a:lstStyle/>
          <a:p>
            <a:pPr marL="914400" lvl="1" indent="-457200">
              <a:buAutoNum type="arabicPeriod"/>
            </a:pPr>
            <a:r>
              <a:rPr lang="en-GB" sz="2400" b="1" dirty="0"/>
              <a:t>RIGID DOCKING = rigid ligand &amp; rigid receptor </a:t>
            </a:r>
            <a:r>
              <a:rPr lang="en-GB" sz="2400" dirty="0"/>
              <a:t>(known conformations or rigid structures)</a:t>
            </a:r>
          </a:p>
          <a:p>
            <a:pPr marL="914400" lvl="1" indent="-457200">
              <a:buAutoNum type="arabicPeriod"/>
            </a:pPr>
            <a:endParaRPr lang="en-GB" sz="2400" dirty="0"/>
          </a:p>
          <a:p>
            <a:pPr lvl="1"/>
            <a:r>
              <a:rPr lang="en-GB" sz="2400" b="1" dirty="0">
                <a:solidFill>
                  <a:srgbClr val="FF0000"/>
                </a:solidFill>
              </a:rPr>
              <a:t>2. 	flexible ligand &amp; rigid 	receptor</a:t>
            </a:r>
          </a:p>
          <a:p>
            <a:pPr lvl="1"/>
            <a:endParaRPr lang="en-GB" sz="2400" b="1" dirty="0">
              <a:solidFill>
                <a:srgbClr val="FF0000"/>
              </a:solidFill>
            </a:endParaRPr>
          </a:p>
          <a:p>
            <a:pPr lvl="1"/>
            <a:r>
              <a:rPr lang="en-GB" sz="2400" b="1" dirty="0"/>
              <a:t>3.	 INDUCED-FIT DOCKING 	flexible ligand &amp; flexible 	receptor</a:t>
            </a:r>
          </a:p>
          <a:p>
            <a:endParaRPr lang="cs-CZ" dirty="0"/>
          </a:p>
        </p:txBody>
      </p:sp>
      <p:sp>
        <p:nvSpPr>
          <p:cNvPr id="7" name="TextovéPole 6"/>
          <p:cNvSpPr txBox="1"/>
          <p:nvPr/>
        </p:nvSpPr>
        <p:spPr>
          <a:xfrm>
            <a:off x="838200" y="5812972"/>
            <a:ext cx="5575501" cy="461665"/>
          </a:xfrm>
          <a:prstGeom prst="rect">
            <a:avLst/>
          </a:prstGeom>
          <a:noFill/>
        </p:spPr>
        <p:txBody>
          <a:bodyPr wrap="none" rtlCol="0">
            <a:spAutoFit/>
          </a:bodyPr>
          <a:lstStyle/>
          <a:p>
            <a:r>
              <a:rPr lang="en-GB" sz="2400" dirty="0"/>
              <a:t>Flexibility of receptor simulates induced-fit</a:t>
            </a:r>
            <a:r>
              <a:rPr lang="en-GB" dirty="0"/>
              <a:t>.</a:t>
            </a:r>
            <a:endParaRPr lang="cs-CZ" dirty="0"/>
          </a:p>
        </p:txBody>
      </p:sp>
    </p:spTree>
    <p:extLst>
      <p:ext uri="{BB962C8B-B14F-4D97-AF65-F5344CB8AC3E}">
        <p14:creationId xmlns:p14="http://schemas.microsoft.com/office/powerpoint/2010/main" val="1258828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Docking</a:t>
            </a:r>
            <a:r>
              <a:rPr lang="cs-CZ" dirty="0"/>
              <a:t> – </a:t>
            </a:r>
            <a:r>
              <a:rPr lang="en-GB" dirty="0"/>
              <a:t>Flexibility</a:t>
            </a:r>
            <a:endParaRPr lang="cs-CZ" dirty="0"/>
          </a:p>
        </p:txBody>
      </p:sp>
      <p:sp>
        <p:nvSpPr>
          <p:cNvPr id="3" name="Zástupný symbol pro obsah 2"/>
          <p:cNvSpPr>
            <a:spLocks noGrp="1"/>
          </p:cNvSpPr>
          <p:nvPr>
            <p:ph idx="1"/>
          </p:nvPr>
        </p:nvSpPr>
        <p:spPr/>
        <p:txBody>
          <a:bodyPr>
            <a:normAutofit/>
          </a:bodyPr>
          <a:lstStyle/>
          <a:p>
            <a:r>
              <a:rPr lang="en-GB" dirty="0"/>
              <a:t>flexibility of receptor might be introduced by several approaches</a:t>
            </a:r>
          </a:p>
          <a:p>
            <a:endParaRPr lang="en-GB" dirty="0"/>
          </a:p>
          <a:p>
            <a:pPr lvl="2"/>
            <a:r>
              <a:rPr lang="en-GB" sz="2400" b="1" dirty="0" err="1"/>
              <a:t>rotamer</a:t>
            </a:r>
            <a:r>
              <a:rPr lang="en-GB" sz="2400" b="1" dirty="0"/>
              <a:t> library </a:t>
            </a:r>
            <a:r>
              <a:rPr lang="en-GB" sz="2400" dirty="0"/>
              <a:t>of hydroxyls, thiols and other groups important                for H-bonds (Schrödinger Glide)</a:t>
            </a:r>
          </a:p>
          <a:p>
            <a:pPr lvl="2"/>
            <a:r>
              <a:rPr lang="en-GB" sz="2400" b="1" dirty="0" err="1"/>
              <a:t>rotamer</a:t>
            </a:r>
            <a:r>
              <a:rPr lang="en-GB" sz="2400" b="1" dirty="0"/>
              <a:t> library </a:t>
            </a:r>
            <a:r>
              <a:rPr lang="en-GB" sz="2400" dirty="0"/>
              <a:t>of AA’s side-chains</a:t>
            </a:r>
          </a:p>
          <a:p>
            <a:pPr lvl="2"/>
            <a:r>
              <a:rPr lang="en-GB" sz="2400" dirty="0"/>
              <a:t>selected AA side-chains </a:t>
            </a:r>
            <a:r>
              <a:rPr lang="en-GB" sz="2400" b="1" dirty="0"/>
              <a:t>are fully rotatable </a:t>
            </a:r>
            <a:r>
              <a:rPr lang="en-GB" sz="2400" dirty="0"/>
              <a:t>exactly in the same way as ligand (AutoDock Vina)</a:t>
            </a:r>
          </a:p>
          <a:p>
            <a:pPr lvl="2"/>
            <a:r>
              <a:rPr lang="en-GB" sz="2400" dirty="0"/>
              <a:t>induced fit is simulated by </a:t>
            </a:r>
            <a:r>
              <a:rPr lang="en-GB" sz="2400" b="1" dirty="0"/>
              <a:t>MM minimization </a:t>
            </a:r>
            <a:r>
              <a:rPr lang="en-GB" sz="2400" dirty="0"/>
              <a:t>step after docking (MOE)</a:t>
            </a:r>
          </a:p>
          <a:p>
            <a:pPr lvl="2"/>
            <a:endParaRPr lang="en-GB" sz="2400" dirty="0"/>
          </a:p>
          <a:p>
            <a:pPr lvl="2"/>
            <a:endParaRPr lang="en-GB" sz="2400" dirty="0"/>
          </a:p>
          <a:p>
            <a:pPr lvl="2"/>
            <a:endParaRPr lang="en-GB" sz="2400" dirty="0"/>
          </a:p>
          <a:p>
            <a:pPr lvl="2"/>
            <a:endParaRPr lang="cs-CZ" dirty="0"/>
          </a:p>
        </p:txBody>
      </p:sp>
    </p:spTree>
    <p:extLst>
      <p:ext uri="{BB962C8B-B14F-4D97-AF65-F5344CB8AC3E}">
        <p14:creationId xmlns:p14="http://schemas.microsoft.com/office/powerpoint/2010/main" val="3552293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Docking software</a:t>
            </a:r>
            <a:endParaRPr lang="cs-CZ" dirty="0"/>
          </a:p>
        </p:txBody>
      </p:sp>
      <p:sp>
        <p:nvSpPr>
          <p:cNvPr id="3" name="Zástupný symbol pro obsah 2"/>
          <p:cNvSpPr>
            <a:spLocks noGrp="1"/>
          </p:cNvSpPr>
          <p:nvPr>
            <p:ph idx="1"/>
          </p:nvPr>
        </p:nvSpPr>
        <p:spPr>
          <a:xfrm>
            <a:off x="838200" y="4961965"/>
            <a:ext cx="10515600" cy="1214997"/>
          </a:xfrm>
        </p:spPr>
        <p:txBody>
          <a:bodyPr>
            <a:normAutofit lnSpcReduction="10000"/>
          </a:bodyPr>
          <a:lstStyle/>
          <a:p>
            <a:pPr marL="0" indent="0">
              <a:buNone/>
            </a:pPr>
            <a:endParaRPr lang="cs-CZ" dirty="0">
              <a:hlinkClick r:id="rId2"/>
            </a:endParaRPr>
          </a:p>
          <a:p>
            <a:r>
              <a:rPr lang="cs-CZ" sz="2000" dirty="0">
                <a:hlinkClick r:id="rId2"/>
              </a:rPr>
              <a:t>https://en.wikipedia.org/wiki/Docking_(molecular)#List_of_protein-ligand_docking_software</a:t>
            </a:r>
            <a:endParaRPr lang="en-GB" sz="2000" dirty="0"/>
          </a:p>
          <a:p>
            <a:r>
              <a:rPr lang="cs-CZ" sz="2000" dirty="0">
                <a:hlinkClick r:id="rId3"/>
              </a:rPr>
              <a:t>https://www.click2drug.org/index.html#Docking</a:t>
            </a:r>
          </a:p>
          <a:p>
            <a:pPr marL="0" indent="0">
              <a:buNone/>
            </a:pPr>
            <a:endParaRPr lang="cs-CZ" dirty="0"/>
          </a:p>
        </p:txBody>
      </p:sp>
      <p:sp>
        <p:nvSpPr>
          <p:cNvPr id="4" name="Obdélník 3"/>
          <p:cNvSpPr/>
          <p:nvPr/>
        </p:nvSpPr>
        <p:spPr>
          <a:xfrm>
            <a:off x="838200" y="1605155"/>
            <a:ext cx="10515600" cy="3477875"/>
          </a:xfrm>
          <a:prstGeom prst="rect">
            <a:avLst/>
          </a:prstGeom>
        </p:spPr>
        <p:txBody>
          <a:bodyPr wrap="square">
            <a:spAutoFit/>
          </a:bodyPr>
          <a:lstStyle/>
          <a:p>
            <a:r>
              <a:rPr lang="cs-CZ" sz="2000" b="1" dirty="0"/>
              <a:t>AutoDock 4.0 - </a:t>
            </a:r>
            <a:r>
              <a:rPr lang="cs-CZ" sz="2000" dirty="0"/>
              <a:t>open-source, </a:t>
            </a:r>
            <a:r>
              <a:rPr lang="cs-CZ" sz="2000" dirty="0" err="1"/>
              <a:t>The</a:t>
            </a:r>
            <a:r>
              <a:rPr lang="cs-CZ" sz="2000" dirty="0"/>
              <a:t> </a:t>
            </a:r>
            <a:r>
              <a:rPr lang="cs-CZ" sz="2000" dirty="0" err="1"/>
              <a:t>Scripps</a:t>
            </a:r>
            <a:r>
              <a:rPr lang="cs-CZ" sz="2000" dirty="0"/>
              <a:t> </a:t>
            </a:r>
            <a:r>
              <a:rPr lang="cs-CZ" sz="2000" dirty="0" err="1"/>
              <a:t>Research</a:t>
            </a:r>
            <a:r>
              <a:rPr lang="cs-CZ" sz="2000" dirty="0"/>
              <a:t> Institute</a:t>
            </a:r>
            <a:endParaRPr lang="cs-CZ" sz="2000" b="1" dirty="0"/>
          </a:p>
          <a:p>
            <a:endParaRPr lang="cs-CZ" sz="2000" b="1" dirty="0"/>
          </a:p>
          <a:p>
            <a:r>
              <a:rPr lang="cs-CZ" sz="2000" b="1" dirty="0"/>
              <a:t>AutoDock Vina </a:t>
            </a:r>
            <a:r>
              <a:rPr lang="cs-CZ" sz="2000" dirty="0"/>
              <a:t>–  open-source program </a:t>
            </a:r>
            <a:r>
              <a:rPr lang="cs-CZ" sz="2000" dirty="0" err="1"/>
              <a:t>for</a:t>
            </a:r>
            <a:r>
              <a:rPr lang="cs-CZ" sz="2000" dirty="0"/>
              <a:t> </a:t>
            </a:r>
            <a:r>
              <a:rPr lang="cs-CZ" sz="2000" dirty="0" err="1"/>
              <a:t>molecular</a:t>
            </a:r>
            <a:r>
              <a:rPr lang="cs-CZ" sz="2000" dirty="0"/>
              <a:t> </a:t>
            </a:r>
            <a:r>
              <a:rPr lang="cs-CZ" sz="2000" dirty="0" err="1"/>
              <a:t>docking</a:t>
            </a:r>
            <a:r>
              <a:rPr lang="cs-CZ" sz="2000" dirty="0"/>
              <a:t>. </a:t>
            </a:r>
            <a:r>
              <a:rPr lang="cs-CZ" sz="2000" dirty="0" err="1"/>
              <a:t>Designed</a:t>
            </a:r>
            <a:r>
              <a:rPr lang="cs-CZ" sz="2000" dirty="0"/>
              <a:t> and </a:t>
            </a:r>
            <a:r>
              <a:rPr lang="cs-CZ" sz="2000" dirty="0" err="1"/>
              <a:t>implemented</a:t>
            </a:r>
            <a:r>
              <a:rPr lang="cs-CZ" sz="2000" dirty="0"/>
              <a:t> by Dr. Oleg </a:t>
            </a:r>
            <a:r>
              <a:rPr lang="cs-CZ" sz="2000" dirty="0" err="1"/>
              <a:t>Trott</a:t>
            </a:r>
            <a:r>
              <a:rPr lang="cs-CZ" sz="2000" dirty="0"/>
              <a:t> in </a:t>
            </a:r>
            <a:r>
              <a:rPr lang="cs-CZ" sz="2000" dirty="0" err="1"/>
              <a:t>the</a:t>
            </a:r>
            <a:r>
              <a:rPr lang="cs-CZ" sz="2000" dirty="0"/>
              <a:t> </a:t>
            </a:r>
            <a:r>
              <a:rPr lang="cs-CZ" sz="2000" dirty="0" err="1"/>
              <a:t>Molecular</a:t>
            </a:r>
            <a:r>
              <a:rPr lang="cs-CZ" sz="2000" dirty="0"/>
              <a:t> </a:t>
            </a:r>
            <a:r>
              <a:rPr lang="cs-CZ" sz="2000" dirty="0" err="1"/>
              <a:t>Graphics</a:t>
            </a:r>
            <a:r>
              <a:rPr lang="cs-CZ" sz="2000" dirty="0"/>
              <a:t> </a:t>
            </a:r>
            <a:r>
              <a:rPr lang="cs-CZ" sz="2000" dirty="0" err="1"/>
              <a:t>Lab</a:t>
            </a:r>
            <a:r>
              <a:rPr lang="cs-CZ" sz="2000" dirty="0"/>
              <a:t> </a:t>
            </a:r>
            <a:r>
              <a:rPr lang="cs-CZ" sz="2000" dirty="0" err="1"/>
              <a:t>at</a:t>
            </a:r>
            <a:r>
              <a:rPr lang="cs-CZ" sz="2000" dirty="0"/>
              <a:t> </a:t>
            </a:r>
            <a:r>
              <a:rPr lang="cs-CZ" sz="2000" dirty="0" err="1"/>
              <a:t>The</a:t>
            </a:r>
            <a:r>
              <a:rPr lang="cs-CZ" sz="2000" dirty="0"/>
              <a:t> </a:t>
            </a:r>
            <a:r>
              <a:rPr lang="cs-CZ" sz="2000" dirty="0" err="1"/>
              <a:t>Scripps</a:t>
            </a:r>
            <a:r>
              <a:rPr lang="cs-CZ" sz="2000" dirty="0"/>
              <a:t> </a:t>
            </a:r>
            <a:r>
              <a:rPr lang="cs-CZ" sz="2000" dirty="0" err="1"/>
              <a:t>Research</a:t>
            </a:r>
            <a:r>
              <a:rPr lang="cs-CZ" sz="2000" dirty="0"/>
              <a:t> Institute. </a:t>
            </a:r>
            <a:r>
              <a:rPr lang="cs-CZ" sz="2000" dirty="0">
                <a:hlinkClick r:id="rId4"/>
              </a:rPr>
              <a:t>Video </a:t>
            </a:r>
            <a:r>
              <a:rPr lang="cs-CZ" sz="2000" dirty="0" err="1">
                <a:hlinkClick r:id="rId4"/>
              </a:rPr>
              <a:t>tutorial</a:t>
            </a:r>
            <a:r>
              <a:rPr lang="cs-CZ" sz="2000" dirty="0"/>
              <a:t>.</a:t>
            </a:r>
          </a:p>
          <a:p>
            <a:endParaRPr lang="cs-CZ" sz="2000" dirty="0"/>
          </a:p>
          <a:p>
            <a:r>
              <a:rPr lang="cs-CZ" sz="2000" b="1" dirty="0"/>
              <a:t>DOCK </a:t>
            </a:r>
            <a:r>
              <a:rPr lang="cs-CZ" sz="2000" dirty="0"/>
              <a:t>- </a:t>
            </a:r>
            <a:r>
              <a:rPr lang="en-US" sz="2000" dirty="0"/>
              <a:t>University of California San Francisco</a:t>
            </a:r>
            <a:endParaRPr lang="cs-CZ" sz="2000" b="1" dirty="0"/>
          </a:p>
          <a:p>
            <a:endParaRPr lang="cs-CZ" sz="2000" dirty="0"/>
          </a:p>
          <a:p>
            <a:r>
              <a:rPr lang="cs-CZ" sz="2000" b="1" dirty="0" err="1"/>
              <a:t>Glide</a:t>
            </a:r>
            <a:r>
              <a:rPr lang="cs-CZ" sz="2000" dirty="0"/>
              <a:t> – </a:t>
            </a:r>
            <a:r>
              <a:rPr lang="cs-CZ" sz="2000" dirty="0" err="1"/>
              <a:t>Schrodinger</a:t>
            </a:r>
            <a:endParaRPr lang="cs-CZ" sz="2000" dirty="0"/>
          </a:p>
          <a:p>
            <a:r>
              <a:rPr lang="cs-CZ" sz="2000" b="1" dirty="0" err="1"/>
              <a:t>FlexX</a:t>
            </a:r>
            <a:r>
              <a:rPr lang="cs-CZ" sz="2000" dirty="0"/>
              <a:t> – </a:t>
            </a:r>
            <a:r>
              <a:rPr lang="cs-CZ" sz="2000" dirty="0" err="1"/>
              <a:t>BioSolveIT</a:t>
            </a:r>
            <a:r>
              <a:rPr lang="cs-CZ" sz="2000" dirty="0"/>
              <a:t> </a:t>
            </a:r>
            <a:r>
              <a:rPr lang="cs-CZ" sz="2000" dirty="0" err="1"/>
              <a:t>GmbH</a:t>
            </a:r>
            <a:endParaRPr lang="cs-CZ" sz="2000" dirty="0"/>
          </a:p>
          <a:p>
            <a:r>
              <a:rPr lang="cs-CZ" sz="2000" b="1" dirty="0"/>
              <a:t>MOE </a:t>
            </a:r>
            <a:r>
              <a:rPr lang="cs-CZ" sz="2000" dirty="0"/>
              <a:t> - Chemical </a:t>
            </a:r>
            <a:r>
              <a:rPr lang="cs-CZ" sz="2000" dirty="0" err="1"/>
              <a:t>Computing</a:t>
            </a:r>
            <a:r>
              <a:rPr lang="cs-CZ" sz="2000" dirty="0"/>
              <a:t> Group</a:t>
            </a:r>
          </a:p>
          <a:p>
            <a:r>
              <a:rPr lang="cs-CZ" sz="2000" b="1" dirty="0"/>
              <a:t>GOLD </a:t>
            </a:r>
            <a:r>
              <a:rPr lang="cs-CZ" sz="2000" dirty="0"/>
              <a:t> - </a:t>
            </a:r>
            <a:r>
              <a:rPr lang="en-US" sz="2000" dirty="0"/>
              <a:t>​​The Cambridge Crystallographic Data Centre (CCDC)</a:t>
            </a:r>
            <a:endParaRPr lang="cs-CZ" sz="2000" b="1" dirty="0"/>
          </a:p>
        </p:txBody>
      </p:sp>
    </p:spTree>
    <p:extLst>
      <p:ext uri="{BB962C8B-B14F-4D97-AF65-F5344CB8AC3E}">
        <p14:creationId xmlns:p14="http://schemas.microsoft.com/office/powerpoint/2010/main" val="1699916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Special applications of docking</a:t>
            </a:r>
          </a:p>
        </p:txBody>
      </p:sp>
      <p:sp>
        <p:nvSpPr>
          <p:cNvPr id="3" name="Zástupný symbol pro obsah 2"/>
          <p:cNvSpPr>
            <a:spLocks noGrp="1"/>
          </p:cNvSpPr>
          <p:nvPr>
            <p:ph idx="1"/>
          </p:nvPr>
        </p:nvSpPr>
        <p:spPr>
          <a:xfrm>
            <a:off x="838200" y="1825624"/>
            <a:ext cx="10640786" cy="4787447"/>
          </a:xfrm>
        </p:spPr>
        <p:txBody>
          <a:bodyPr>
            <a:normAutofit fontScale="92500"/>
          </a:bodyPr>
          <a:lstStyle/>
          <a:p>
            <a:r>
              <a:rPr lang="en-US" sz="2400" b="1" dirty="0"/>
              <a:t>Consensus docking</a:t>
            </a:r>
            <a:r>
              <a:rPr lang="cs-CZ" sz="2400" b="1" dirty="0"/>
              <a:t> </a:t>
            </a:r>
            <a:r>
              <a:rPr lang="cs-CZ" sz="2400" dirty="0"/>
              <a:t>= use </a:t>
            </a:r>
            <a:r>
              <a:rPr lang="en-GB" sz="2400" dirty="0"/>
              <a:t>of</a:t>
            </a:r>
            <a:r>
              <a:rPr lang="cs-CZ" sz="2400" dirty="0"/>
              <a:t> </a:t>
            </a:r>
            <a:r>
              <a:rPr lang="en-GB" sz="2400" dirty="0"/>
              <a:t>several docking engines, then compare results </a:t>
            </a:r>
          </a:p>
          <a:p>
            <a:r>
              <a:rPr lang="en-GB" sz="2400" b="1" dirty="0"/>
              <a:t>Consensus scoring </a:t>
            </a:r>
            <a:r>
              <a:rPr lang="en-GB" sz="2400" dirty="0"/>
              <a:t>= poses generated by one docking engine are scored also by other scoring functions; the final score is a consensus</a:t>
            </a:r>
          </a:p>
          <a:p>
            <a:r>
              <a:rPr lang="en-GB" sz="2400" b="1" dirty="0"/>
              <a:t>Ensemble docking </a:t>
            </a:r>
            <a:r>
              <a:rPr lang="en-GB" sz="2400" dirty="0"/>
              <a:t>= multiple structures of the protein target (different </a:t>
            </a:r>
            <a:r>
              <a:rPr lang="en-GB" sz="2400" dirty="0" err="1"/>
              <a:t>pdbs</a:t>
            </a:r>
            <a:r>
              <a:rPr lang="en-GB" sz="2400" dirty="0"/>
              <a:t>) are used; simulation of protein flexibility</a:t>
            </a:r>
            <a:endParaRPr lang="en-GB" sz="2400" b="1" dirty="0"/>
          </a:p>
          <a:p>
            <a:r>
              <a:rPr lang="cs-CZ" sz="2400" b="1" dirty="0"/>
              <a:t>Blind </a:t>
            </a:r>
            <a:r>
              <a:rPr lang="en-GB" sz="2400" b="1" dirty="0"/>
              <a:t>docking </a:t>
            </a:r>
            <a:r>
              <a:rPr lang="en-GB" sz="2400" dirty="0"/>
              <a:t>= binding site is not known, the docking is focused on the whole target</a:t>
            </a:r>
            <a:endParaRPr lang="en-GB" sz="2400" b="1" dirty="0"/>
          </a:p>
          <a:p>
            <a:r>
              <a:rPr lang="en-GB" sz="2400" b="1" dirty="0"/>
              <a:t>Covalent docking </a:t>
            </a:r>
            <a:r>
              <a:rPr lang="en-GB" sz="2400" dirty="0"/>
              <a:t>= during docking, a defined ligand-receptor covalent bond is created</a:t>
            </a:r>
            <a:endParaRPr lang="en-GB" sz="2400" b="1" dirty="0"/>
          </a:p>
          <a:p>
            <a:endParaRPr lang="en-GB" sz="2400" dirty="0"/>
          </a:p>
          <a:p>
            <a:r>
              <a:rPr lang="en-GB" sz="2400" b="1" dirty="0"/>
              <a:t>Protein-protein docking </a:t>
            </a:r>
            <a:r>
              <a:rPr lang="en-GB" sz="2400" dirty="0"/>
              <a:t>= both ligand and receptor are proteins</a:t>
            </a:r>
            <a:endParaRPr lang="en-GB" sz="2400" b="1" dirty="0"/>
          </a:p>
          <a:p>
            <a:endParaRPr lang="cs-CZ" sz="2400" dirty="0"/>
          </a:p>
          <a:p>
            <a:r>
              <a:rPr lang="en-GB" sz="2400" b="1" dirty="0"/>
              <a:t>HTVS = High Throughput Virtual Screening – </a:t>
            </a:r>
            <a:r>
              <a:rPr lang="en-GB" sz="2400" dirty="0"/>
              <a:t>based on docking, but may include other CADD techniques (e.g. descriptor filters, pharmacophore models, etc.)</a:t>
            </a:r>
            <a:endParaRPr lang="en-GB" sz="2400" b="1" dirty="0"/>
          </a:p>
          <a:p>
            <a:endParaRPr lang="en-GB" dirty="0"/>
          </a:p>
          <a:p>
            <a:endParaRPr lang="en-GB"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0472" y="4474029"/>
            <a:ext cx="2118827" cy="1409020"/>
          </a:xfrm>
          <a:prstGeom prst="rect">
            <a:avLst/>
          </a:prstGeom>
        </p:spPr>
      </p:pic>
    </p:spTree>
    <p:extLst>
      <p:ext uri="{BB962C8B-B14F-4D97-AF65-F5344CB8AC3E}">
        <p14:creationId xmlns:p14="http://schemas.microsoft.com/office/powerpoint/2010/main" val="396704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Covalent docking</a:t>
            </a:r>
            <a:endParaRPr lang="cs-CZ" dirty="0"/>
          </a:p>
        </p:txBody>
      </p:sp>
      <p:sp>
        <p:nvSpPr>
          <p:cNvPr id="3" name="Zástupný symbol pro obsah 2"/>
          <p:cNvSpPr>
            <a:spLocks noGrp="1"/>
          </p:cNvSpPr>
          <p:nvPr>
            <p:ph idx="1"/>
          </p:nvPr>
        </p:nvSpPr>
        <p:spPr/>
        <p:txBody>
          <a:bodyPr/>
          <a:lstStyle/>
          <a:p>
            <a:r>
              <a:rPr lang="en-GB" dirty="0"/>
              <a:t>simulation of covalent complex of ligand-receptor</a:t>
            </a:r>
          </a:p>
          <a:p>
            <a:pPr lvl="3"/>
            <a:r>
              <a:rPr lang="en-GB" dirty="0"/>
              <a:t>covalent (suicide inhibitors)</a:t>
            </a:r>
          </a:p>
          <a:p>
            <a:pPr lvl="3"/>
            <a:r>
              <a:rPr lang="en-GB" dirty="0"/>
              <a:t>substrates of metabolizing enzymes</a:t>
            </a:r>
            <a:endParaRPr lang="cs-CZ" dirty="0"/>
          </a:p>
        </p:txBody>
      </p:sp>
      <p:pic>
        <p:nvPicPr>
          <p:cNvPr id="4" name="Obrázek 3"/>
          <p:cNvPicPr>
            <a:picLocks noChangeAspect="1"/>
          </p:cNvPicPr>
          <p:nvPr/>
        </p:nvPicPr>
        <p:blipFill>
          <a:blip r:embed="rId2"/>
          <a:stretch>
            <a:fillRect/>
          </a:stretch>
        </p:blipFill>
        <p:spPr>
          <a:xfrm>
            <a:off x="838200" y="3369741"/>
            <a:ext cx="4478383" cy="2807222"/>
          </a:xfrm>
          <a:prstGeom prst="rect">
            <a:avLst/>
          </a:prstGeom>
        </p:spPr>
      </p:pic>
      <p:pic>
        <p:nvPicPr>
          <p:cNvPr id="5" name="Obrázek 4"/>
          <p:cNvPicPr>
            <a:picLocks noChangeAspect="1"/>
          </p:cNvPicPr>
          <p:nvPr/>
        </p:nvPicPr>
        <p:blipFill>
          <a:blip r:embed="rId3"/>
          <a:stretch>
            <a:fillRect/>
          </a:stretch>
        </p:blipFill>
        <p:spPr>
          <a:xfrm>
            <a:off x="5930537" y="2368585"/>
            <a:ext cx="5423263" cy="4005349"/>
          </a:xfrm>
          <a:prstGeom prst="rect">
            <a:avLst/>
          </a:prstGeom>
        </p:spPr>
      </p:pic>
    </p:spTree>
    <p:extLst>
      <p:ext uri="{BB962C8B-B14F-4D97-AF65-F5344CB8AC3E}">
        <p14:creationId xmlns:p14="http://schemas.microsoft.com/office/powerpoint/2010/main" val="4261205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2CAA7B-72F9-408A-85E9-939CFA3314E0}"/>
              </a:ext>
            </a:extLst>
          </p:cNvPr>
          <p:cNvSpPr>
            <a:spLocks noGrp="1"/>
          </p:cNvSpPr>
          <p:nvPr>
            <p:ph type="title"/>
          </p:nvPr>
        </p:nvSpPr>
        <p:spPr>
          <a:xfrm>
            <a:off x="838200" y="365125"/>
            <a:ext cx="10515600" cy="752475"/>
          </a:xfrm>
        </p:spPr>
        <p:txBody>
          <a:bodyPr/>
          <a:lstStyle/>
          <a:p>
            <a:r>
              <a:rPr lang="en-GB" dirty="0"/>
              <a:t>Critical assessment of docking results</a:t>
            </a:r>
          </a:p>
        </p:txBody>
      </p:sp>
      <p:pic>
        <p:nvPicPr>
          <p:cNvPr id="1026" name="Picture 2">
            <a:extLst>
              <a:ext uri="{FF2B5EF4-FFF2-40B4-BE49-F238E27FC236}">
                <a16:creationId xmlns:a16="http://schemas.microsoft.com/office/drawing/2014/main" id="{D643F12D-9CC1-4F16-99D6-221B398C1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8834" y="3255734"/>
            <a:ext cx="4132943" cy="309970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41C751A-D467-40FE-AB01-5E8DB96DE84C}"/>
              </a:ext>
            </a:extLst>
          </p:cNvPr>
          <p:cNvSpPr txBox="1"/>
          <p:nvPr/>
        </p:nvSpPr>
        <p:spPr>
          <a:xfrm>
            <a:off x="838200" y="1546037"/>
            <a:ext cx="8422177" cy="3108543"/>
          </a:xfrm>
          <a:prstGeom prst="rect">
            <a:avLst/>
          </a:prstGeom>
          <a:noFill/>
        </p:spPr>
        <p:txBody>
          <a:bodyPr wrap="none" rtlCol="0">
            <a:spAutoFit/>
          </a:bodyPr>
          <a:lstStyle/>
          <a:p>
            <a:pPr marL="285750" indent="-285750">
              <a:buFont typeface="Arial" panose="020B0604020202020204" pitchFamily="34" charset="0"/>
              <a:buChar char="•"/>
            </a:pPr>
            <a:r>
              <a:rPr lang="en-US" sz="2800" dirty="0"/>
              <a:t>RMSD to original ligand (redocking) </a:t>
            </a:r>
          </a:p>
          <a:p>
            <a:pPr marL="285750" indent="-285750">
              <a:buFont typeface="Arial" panose="020B0604020202020204" pitchFamily="34" charset="0"/>
              <a:buChar char="•"/>
            </a:pPr>
            <a:r>
              <a:rPr lang="en-US" sz="2800" dirty="0"/>
              <a:t>docking score, often in comparison with original ligand</a:t>
            </a:r>
          </a:p>
          <a:p>
            <a:pPr marL="285750" indent="-285750">
              <a:buFont typeface="Arial" panose="020B0604020202020204" pitchFamily="34" charset="0"/>
              <a:buChar char="•"/>
            </a:pPr>
            <a:r>
              <a:rPr lang="en-US" sz="2800" dirty="0"/>
              <a:t>ligand efficiency LE = S/n(heavy atoms)</a:t>
            </a:r>
          </a:p>
          <a:p>
            <a:pPr marL="285750" indent="-285750">
              <a:buFont typeface="Arial" panose="020B0604020202020204" pitchFamily="34" charset="0"/>
              <a:buChar char="•"/>
            </a:pPr>
            <a:r>
              <a:rPr lang="en-US" sz="2800" dirty="0"/>
              <a:t>critical inspection of ligand-receptor interactions</a:t>
            </a:r>
          </a:p>
          <a:p>
            <a:pPr marL="285750" indent="-285750">
              <a:buFont typeface="Arial" panose="020B0604020202020204" pitchFamily="34" charset="0"/>
              <a:buChar char="•"/>
            </a:pPr>
            <a:r>
              <a:rPr lang="en-US" sz="2800"/>
              <a:t>enrichment factor (ROC)</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comparison with experiment</a:t>
            </a:r>
          </a:p>
        </p:txBody>
      </p:sp>
    </p:spTree>
    <p:extLst>
      <p:ext uri="{BB962C8B-B14F-4D97-AF65-F5344CB8AC3E}">
        <p14:creationId xmlns:p14="http://schemas.microsoft.com/office/powerpoint/2010/main" val="914379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7DF61E-1DB8-4E21-B9CE-1EC3A2C02409}"/>
              </a:ext>
            </a:extLst>
          </p:cNvPr>
          <p:cNvSpPr>
            <a:spLocks noGrp="1"/>
          </p:cNvSpPr>
          <p:nvPr>
            <p:ph type="title"/>
          </p:nvPr>
        </p:nvSpPr>
        <p:spPr>
          <a:xfrm>
            <a:off x="398117" y="399836"/>
            <a:ext cx="8405767" cy="540884"/>
          </a:xfrm>
        </p:spPr>
        <p:txBody>
          <a:bodyPr>
            <a:noAutofit/>
          </a:bodyPr>
          <a:lstStyle/>
          <a:p>
            <a:r>
              <a:rPr lang="cs-CZ" sz="4000" b="1" dirty="0" err="1">
                <a:effectLst>
                  <a:outerShdw blurRad="38100" dist="38100" dir="2700000" algn="tl">
                    <a:srgbClr val="000000">
                      <a:alpha val="43137"/>
                    </a:srgbClr>
                  </a:outerShdw>
                </a:effectLst>
              </a:rPr>
              <a:t>Molecular</a:t>
            </a:r>
            <a:r>
              <a:rPr lang="cs-CZ" sz="4000" b="1" dirty="0">
                <a:effectLst>
                  <a:outerShdw blurRad="38100" dist="38100" dir="2700000" algn="tl">
                    <a:srgbClr val="000000">
                      <a:alpha val="43137"/>
                    </a:srgbClr>
                  </a:outerShdw>
                </a:effectLst>
              </a:rPr>
              <a:t> docking</a:t>
            </a:r>
            <a:endParaRPr lang="en-GB" sz="4000" b="1" dirty="0">
              <a:effectLst>
                <a:outerShdw blurRad="38100" dist="38100" dir="2700000" algn="tl">
                  <a:srgbClr val="000000">
                    <a:alpha val="43137"/>
                  </a:srgbClr>
                </a:outerShdw>
              </a:effectLst>
            </a:endParaRPr>
          </a:p>
        </p:txBody>
      </p:sp>
      <p:sp>
        <p:nvSpPr>
          <p:cNvPr id="12" name="TextovéPole 11">
            <a:extLst>
              <a:ext uri="{FF2B5EF4-FFF2-40B4-BE49-F238E27FC236}">
                <a16:creationId xmlns:a16="http://schemas.microsoft.com/office/drawing/2014/main" id="{B91EAAB4-30EA-45F0-A377-FEA34761458E}"/>
              </a:ext>
            </a:extLst>
          </p:cNvPr>
          <p:cNvSpPr txBox="1"/>
          <p:nvPr/>
        </p:nvSpPr>
        <p:spPr>
          <a:xfrm>
            <a:off x="1011554" y="3401124"/>
            <a:ext cx="9088765" cy="1200329"/>
          </a:xfrm>
          <a:prstGeom prst="rect">
            <a:avLst/>
          </a:prstGeom>
          <a:noFill/>
        </p:spPr>
        <p:txBody>
          <a:bodyPr wrap="square" rtlCol="0">
            <a:spAutoFit/>
          </a:bodyPr>
          <a:lstStyle/>
          <a:p>
            <a:pPr marL="285750" indent="-285750">
              <a:buFont typeface="Arial" panose="020B0604020202020204" pitchFamily="34" charset="0"/>
              <a:buChar char="•"/>
            </a:pPr>
            <a:r>
              <a:rPr lang="en-GB" sz="2400" dirty="0"/>
              <a:t>computational method for </a:t>
            </a:r>
            <a:r>
              <a:rPr lang="en-GB" sz="2400" b="1" dirty="0"/>
              <a:t>prediction</a:t>
            </a:r>
            <a:r>
              <a:rPr lang="en-GB" sz="2400" dirty="0"/>
              <a:t> </a:t>
            </a:r>
            <a:r>
              <a:rPr lang="cs-CZ" sz="2400" dirty="0"/>
              <a:t>of </a:t>
            </a:r>
            <a:r>
              <a:rPr lang="cs-CZ" sz="2400" dirty="0" err="1"/>
              <a:t>energeticaly</a:t>
            </a:r>
            <a:r>
              <a:rPr lang="cs-CZ" sz="2400" dirty="0"/>
              <a:t> most </a:t>
            </a:r>
            <a:r>
              <a:rPr lang="cs-CZ" sz="2400" dirty="0" err="1"/>
              <a:t>convenient</a:t>
            </a:r>
            <a:r>
              <a:rPr lang="en-GB" sz="2400" dirty="0"/>
              <a:t> </a:t>
            </a:r>
            <a:r>
              <a:rPr lang="en-GB" sz="2400" dirty="0" err="1"/>
              <a:t>mut</a:t>
            </a:r>
            <a:r>
              <a:rPr lang="sk-SK" sz="2400" dirty="0"/>
              <a:t>u</a:t>
            </a:r>
            <a:r>
              <a:rPr lang="en-GB" sz="2400" dirty="0"/>
              <a:t>al position of ligand in receptor</a:t>
            </a:r>
            <a:r>
              <a:rPr lang="sk-SK" sz="2400" dirty="0"/>
              <a:t> (</a:t>
            </a:r>
            <a:r>
              <a:rPr lang="sk-SK" sz="2400" b="1" i="1" dirty="0" err="1"/>
              <a:t>pose</a:t>
            </a:r>
            <a:r>
              <a:rPr lang="sk-SK" sz="2400" dirty="0"/>
              <a:t>)</a:t>
            </a:r>
            <a:endParaRPr lang="en-GB" sz="2400" dirty="0"/>
          </a:p>
          <a:p>
            <a:pPr marL="285750" indent="-285750">
              <a:buFont typeface="Arial" panose="020B0604020202020204" pitchFamily="34" charset="0"/>
              <a:buChar char="•"/>
            </a:pPr>
            <a:r>
              <a:rPr lang="en-GB" sz="2400" b="1" dirty="0"/>
              <a:t>not a simulation of the binding process</a:t>
            </a:r>
          </a:p>
        </p:txBody>
      </p:sp>
      <p:sp>
        <p:nvSpPr>
          <p:cNvPr id="13" name="Obdélník 12">
            <a:extLst>
              <a:ext uri="{FF2B5EF4-FFF2-40B4-BE49-F238E27FC236}">
                <a16:creationId xmlns:a16="http://schemas.microsoft.com/office/drawing/2014/main" id="{1A7A2A38-75EB-485E-B54E-3F8B28E98D9D}"/>
              </a:ext>
            </a:extLst>
          </p:cNvPr>
          <p:cNvSpPr/>
          <p:nvPr/>
        </p:nvSpPr>
        <p:spPr>
          <a:xfrm>
            <a:off x="2573972" y="4762823"/>
            <a:ext cx="7044055" cy="461665"/>
          </a:xfrm>
          <a:prstGeom prst="rect">
            <a:avLst/>
          </a:prstGeom>
          <a:ln w="19050">
            <a:solidFill>
              <a:schemeClr val="tx1"/>
            </a:solidFill>
          </a:ln>
        </p:spPr>
        <p:txBody>
          <a:bodyPr wrap="square">
            <a:spAutoFit/>
          </a:bodyPr>
          <a:lstStyle/>
          <a:p>
            <a:pPr algn="ctr"/>
            <a:r>
              <a:rPr lang="cs-CZ" sz="2400" dirty="0"/>
              <a:t>po</a:t>
            </a:r>
            <a:r>
              <a:rPr lang="en-GB" sz="2400" dirty="0" err="1"/>
              <a:t>sition</a:t>
            </a:r>
            <a:r>
              <a:rPr lang="en-GB" sz="2400" dirty="0"/>
              <a:t>  = translation + orientation + conformation</a:t>
            </a:r>
            <a:endParaRPr lang="cs-CZ" sz="2400" dirty="0"/>
          </a:p>
        </p:txBody>
      </p:sp>
      <p:grpSp>
        <p:nvGrpSpPr>
          <p:cNvPr id="3" name="Skupina 2">
            <a:extLst>
              <a:ext uri="{FF2B5EF4-FFF2-40B4-BE49-F238E27FC236}">
                <a16:creationId xmlns:a16="http://schemas.microsoft.com/office/drawing/2014/main" id="{7ED1F7D2-4EE6-4891-B65F-13044FE1F107}"/>
              </a:ext>
            </a:extLst>
          </p:cNvPr>
          <p:cNvGrpSpPr/>
          <p:nvPr/>
        </p:nvGrpSpPr>
        <p:grpSpPr>
          <a:xfrm>
            <a:off x="3484020" y="1365210"/>
            <a:ext cx="5223958" cy="1810554"/>
            <a:chOff x="2959915" y="635569"/>
            <a:chExt cx="5955486" cy="2064092"/>
          </a:xfrm>
        </p:grpSpPr>
        <p:grpSp>
          <p:nvGrpSpPr>
            <p:cNvPr id="11" name="Skupina 10">
              <a:extLst>
                <a:ext uri="{FF2B5EF4-FFF2-40B4-BE49-F238E27FC236}">
                  <a16:creationId xmlns:a16="http://schemas.microsoft.com/office/drawing/2014/main" id="{876B8129-F14F-4460-A057-9E552884F087}"/>
                </a:ext>
              </a:extLst>
            </p:cNvPr>
            <p:cNvGrpSpPr/>
            <p:nvPr/>
          </p:nvGrpSpPr>
          <p:grpSpPr>
            <a:xfrm>
              <a:off x="2959915" y="635569"/>
              <a:ext cx="5955486" cy="1762515"/>
              <a:chOff x="92158" y="904423"/>
              <a:chExt cx="8471245" cy="2507049"/>
            </a:xfrm>
          </p:grpSpPr>
          <p:pic>
            <p:nvPicPr>
              <p:cNvPr id="6" name="Obrázek 5">
                <a:extLst>
                  <a:ext uri="{FF2B5EF4-FFF2-40B4-BE49-F238E27FC236}">
                    <a16:creationId xmlns:a16="http://schemas.microsoft.com/office/drawing/2014/main" id="{90194D24-49EC-4C28-80DC-630B1475E109}"/>
                  </a:ext>
                </a:extLst>
              </p:cNvPr>
              <p:cNvPicPr>
                <a:picLocks noChangeAspect="1"/>
              </p:cNvPicPr>
              <p:nvPr/>
            </p:nvPicPr>
            <p:blipFill>
              <a:blip r:embed="rId3"/>
              <a:stretch>
                <a:fillRect/>
              </a:stretch>
            </p:blipFill>
            <p:spPr>
              <a:xfrm>
                <a:off x="5241076" y="904423"/>
                <a:ext cx="3322327" cy="2505461"/>
              </a:xfrm>
              <a:prstGeom prst="rect">
                <a:avLst/>
              </a:prstGeom>
            </p:spPr>
          </p:pic>
          <p:pic>
            <p:nvPicPr>
              <p:cNvPr id="7" name="Obrázek 6">
                <a:extLst>
                  <a:ext uri="{FF2B5EF4-FFF2-40B4-BE49-F238E27FC236}">
                    <a16:creationId xmlns:a16="http://schemas.microsoft.com/office/drawing/2014/main" id="{28DADA2B-465E-4865-BADE-2E8542386477}"/>
                  </a:ext>
                </a:extLst>
              </p:cNvPr>
              <p:cNvPicPr>
                <a:picLocks noChangeAspect="1"/>
              </p:cNvPicPr>
              <p:nvPr/>
            </p:nvPicPr>
            <p:blipFill>
              <a:blip r:embed="rId4"/>
              <a:stretch>
                <a:fillRect/>
              </a:stretch>
            </p:blipFill>
            <p:spPr>
              <a:xfrm>
                <a:off x="1974514" y="906011"/>
                <a:ext cx="3322327" cy="2505461"/>
              </a:xfrm>
              <a:prstGeom prst="rect">
                <a:avLst/>
              </a:prstGeom>
            </p:spPr>
          </p:pic>
          <p:pic>
            <p:nvPicPr>
              <p:cNvPr id="8" name="Obrázek 7">
                <a:extLst>
                  <a:ext uri="{FF2B5EF4-FFF2-40B4-BE49-F238E27FC236}">
                    <a16:creationId xmlns:a16="http://schemas.microsoft.com/office/drawing/2014/main" id="{9CD11C26-54F1-4DCE-84B1-71EF60AE17D8}"/>
                  </a:ext>
                </a:extLst>
              </p:cNvPr>
              <p:cNvPicPr>
                <a:picLocks noChangeAspect="1"/>
              </p:cNvPicPr>
              <p:nvPr/>
            </p:nvPicPr>
            <p:blipFill>
              <a:blip r:embed="rId5"/>
              <a:stretch>
                <a:fillRect/>
              </a:stretch>
            </p:blipFill>
            <p:spPr>
              <a:xfrm>
                <a:off x="92158" y="1474173"/>
                <a:ext cx="1811312" cy="1365962"/>
              </a:xfrm>
              <a:prstGeom prst="rect">
                <a:avLst/>
              </a:prstGeom>
            </p:spPr>
          </p:pic>
          <p:sp>
            <p:nvSpPr>
              <p:cNvPr id="9" name="Znak plus 8">
                <a:extLst>
                  <a:ext uri="{FF2B5EF4-FFF2-40B4-BE49-F238E27FC236}">
                    <a16:creationId xmlns:a16="http://schemas.microsoft.com/office/drawing/2014/main" id="{F73FB4AB-8B2E-45EF-B42E-2B8A87E51277}"/>
                  </a:ext>
                </a:extLst>
              </p:cNvPr>
              <p:cNvSpPr/>
              <p:nvPr/>
            </p:nvSpPr>
            <p:spPr>
              <a:xfrm>
                <a:off x="1824366" y="1774857"/>
                <a:ext cx="540884" cy="54088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vná se 9">
                <a:extLst>
                  <a:ext uri="{FF2B5EF4-FFF2-40B4-BE49-F238E27FC236}">
                    <a16:creationId xmlns:a16="http://schemas.microsoft.com/office/drawing/2014/main" id="{4BD011FB-7811-4B73-BFC2-80FBECBDC29E}"/>
                  </a:ext>
                </a:extLst>
              </p:cNvPr>
              <p:cNvSpPr/>
              <p:nvPr/>
            </p:nvSpPr>
            <p:spPr>
              <a:xfrm>
                <a:off x="4921571" y="1774857"/>
                <a:ext cx="544286" cy="54428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4" name="TextovéPole 13">
              <a:extLst>
                <a:ext uri="{FF2B5EF4-FFF2-40B4-BE49-F238E27FC236}">
                  <a16:creationId xmlns:a16="http://schemas.microsoft.com/office/drawing/2014/main" id="{9C011B09-DA38-4ED9-90DC-DB187422F37F}"/>
                </a:ext>
              </a:extLst>
            </p:cNvPr>
            <p:cNvSpPr txBox="1"/>
            <p:nvPr/>
          </p:nvSpPr>
          <p:spPr>
            <a:xfrm>
              <a:off x="3203039" y="2330329"/>
              <a:ext cx="762581" cy="369332"/>
            </a:xfrm>
            <a:prstGeom prst="rect">
              <a:avLst/>
            </a:prstGeom>
            <a:noFill/>
          </p:spPr>
          <p:txBody>
            <a:bodyPr wrap="none" rtlCol="0">
              <a:spAutoFit/>
            </a:bodyPr>
            <a:lstStyle/>
            <a:p>
              <a:r>
                <a:rPr lang="cs-CZ" b="1" dirty="0"/>
                <a:t>ligand</a:t>
              </a:r>
              <a:endParaRPr lang="en-GB" b="1" dirty="0"/>
            </a:p>
          </p:txBody>
        </p:sp>
        <p:sp>
          <p:nvSpPr>
            <p:cNvPr id="15" name="TextovéPole 14">
              <a:extLst>
                <a:ext uri="{FF2B5EF4-FFF2-40B4-BE49-F238E27FC236}">
                  <a16:creationId xmlns:a16="http://schemas.microsoft.com/office/drawing/2014/main" id="{1FBC9F21-AD31-40A8-AB8D-4A2A058E1455}"/>
                </a:ext>
              </a:extLst>
            </p:cNvPr>
            <p:cNvSpPr txBox="1"/>
            <p:nvPr/>
          </p:nvSpPr>
          <p:spPr>
            <a:xfrm>
              <a:off x="4828020" y="2330329"/>
              <a:ext cx="987899" cy="369332"/>
            </a:xfrm>
            <a:prstGeom prst="rect">
              <a:avLst/>
            </a:prstGeom>
            <a:noFill/>
          </p:spPr>
          <p:txBody>
            <a:bodyPr wrap="none" rtlCol="0">
              <a:spAutoFit/>
            </a:bodyPr>
            <a:lstStyle/>
            <a:p>
              <a:r>
                <a:rPr lang="cs-CZ" b="1" dirty="0"/>
                <a:t>receptor</a:t>
              </a:r>
              <a:endParaRPr lang="en-GB" b="1" dirty="0"/>
            </a:p>
          </p:txBody>
        </p:sp>
        <p:sp>
          <p:nvSpPr>
            <p:cNvPr id="16" name="TextovéPole 15">
              <a:extLst>
                <a:ext uri="{FF2B5EF4-FFF2-40B4-BE49-F238E27FC236}">
                  <a16:creationId xmlns:a16="http://schemas.microsoft.com/office/drawing/2014/main" id="{A7ED47F4-42BD-4334-BECA-031042EEA6E2}"/>
                </a:ext>
              </a:extLst>
            </p:cNvPr>
            <p:cNvSpPr txBox="1"/>
            <p:nvPr/>
          </p:nvSpPr>
          <p:spPr>
            <a:xfrm>
              <a:off x="7280494" y="2330329"/>
              <a:ext cx="987835" cy="369332"/>
            </a:xfrm>
            <a:prstGeom prst="rect">
              <a:avLst/>
            </a:prstGeom>
            <a:noFill/>
          </p:spPr>
          <p:txBody>
            <a:bodyPr wrap="none" rtlCol="0">
              <a:spAutoFit/>
            </a:bodyPr>
            <a:lstStyle/>
            <a:p>
              <a:r>
                <a:rPr lang="cs-CZ" b="1" dirty="0" err="1"/>
                <a:t>complex</a:t>
              </a:r>
              <a:endParaRPr lang="en-GB" b="1" dirty="0"/>
            </a:p>
          </p:txBody>
        </p:sp>
      </p:grpSp>
      <p:sp>
        <p:nvSpPr>
          <p:cNvPr id="17" name="TextovéPole 16">
            <a:extLst>
              <a:ext uri="{FF2B5EF4-FFF2-40B4-BE49-F238E27FC236}">
                <a16:creationId xmlns:a16="http://schemas.microsoft.com/office/drawing/2014/main" id="{AE54F435-28BC-4798-8430-CBDB85B093D5}"/>
              </a:ext>
            </a:extLst>
          </p:cNvPr>
          <p:cNvSpPr txBox="1"/>
          <p:nvPr/>
        </p:nvSpPr>
        <p:spPr>
          <a:xfrm>
            <a:off x="4520376" y="5421958"/>
            <a:ext cx="2937676" cy="1200329"/>
          </a:xfrm>
          <a:prstGeom prst="rect">
            <a:avLst/>
          </a:prstGeom>
          <a:noFill/>
        </p:spPr>
        <p:txBody>
          <a:bodyPr wrap="square" rtlCol="0">
            <a:spAutoFit/>
          </a:bodyPr>
          <a:lstStyle/>
          <a:p>
            <a:r>
              <a:rPr lang="en-GB" sz="2400" b="1" dirty="0"/>
              <a:t>Stages of docking:</a:t>
            </a:r>
            <a:endParaRPr lang="cs-CZ" sz="2400" b="1" dirty="0"/>
          </a:p>
          <a:p>
            <a:pPr marL="342900" indent="-342900">
              <a:buFont typeface="+mj-lt"/>
              <a:buAutoNum type="arabicPeriod"/>
            </a:pPr>
            <a:r>
              <a:rPr lang="en-GB" sz="2400" dirty="0"/>
              <a:t>Search function</a:t>
            </a:r>
            <a:endParaRPr lang="cs-CZ" sz="2400" dirty="0"/>
          </a:p>
          <a:p>
            <a:pPr marL="342900" indent="-342900">
              <a:buFont typeface="+mj-lt"/>
              <a:buAutoNum type="arabicPeriod"/>
            </a:pPr>
            <a:r>
              <a:rPr lang="en-GB" sz="2400" dirty="0"/>
              <a:t>Scoring function</a:t>
            </a:r>
          </a:p>
        </p:txBody>
      </p:sp>
    </p:spTree>
    <p:extLst>
      <p:ext uri="{BB962C8B-B14F-4D97-AF65-F5344CB8AC3E}">
        <p14:creationId xmlns:p14="http://schemas.microsoft.com/office/powerpoint/2010/main" val="122308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p:txBody>
          <a:bodyPr>
            <a:normAutofit fontScale="92500" lnSpcReduction="20000"/>
          </a:bodyPr>
          <a:lstStyle/>
          <a:p>
            <a:r>
              <a:rPr lang="en-GB" dirty="0"/>
              <a:t>complementary to biological screening (HTS)</a:t>
            </a:r>
          </a:p>
          <a:p>
            <a:r>
              <a:rPr lang="en-GB" dirty="0"/>
              <a:t>aimed at </a:t>
            </a:r>
            <a:r>
              <a:rPr lang="en-GB" b="1" dirty="0">
                <a:solidFill>
                  <a:srgbClr val="FF0000"/>
                </a:solidFill>
              </a:rPr>
              <a:t>identifying new lead compound</a:t>
            </a:r>
          </a:p>
          <a:p>
            <a:r>
              <a:rPr lang="en-GB" dirty="0"/>
              <a:t>priority for biological screening can be given to the structures from a chemical library binding to the target </a:t>
            </a:r>
            <a:r>
              <a:rPr lang="en-GB" i="1" dirty="0"/>
              <a:t>in silico</a:t>
            </a:r>
            <a:endParaRPr lang="en-US" altLang="cs-CZ" dirty="0"/>
          </a:p>
          <a:p>
            <a:endParaRPr lang="en-US" altLang="cs-CZ" dirty="0"/>
          </a:p>
          <a:p>
            <a:r>
              <a:rPr lang="en-US" altLang="cs-CZ" dirty="0"/>
              <a:t>Find </a:t>
            </a:r>
            <a:r>
              <a:rPr lang="en-US" altLang="cs-CZ" b="1" dirty="0">
                <a:solidFill>
                  <a:srgbClr val="FF0000"/>
                </a:solidFill>
              </a:rPr>
              <a:t>weak</a:t>
            </a:r>
            <a:r>
              <a:rPr lang="en-US" altLang="cs-CZ" dirty="0"/>
              <a:t> binders in pool of </a:t>
            </a:r>
            <a:r>
              <a:rPr lang="en-US" altLang="cs-CZ" b="1" dirty="0">
                <a:solidFill>
                  <a:srgbClr val="FF0000"/>
                </a:solidFill>
              </a:rPr>
              <a:t>non-binders</a:t>
            </a:r>
          </a:p>
          <a:p>
            <a:r>
              <a:rPr lang="en-US" altLang="cs-CZ" dirty="0"/>
              <a:t>Many false positives (96-100%)</a:t>
            </a:r>
          </a:p>
          <a:p>
            <a:r>
              <a:rPr lang="en-US" altLang="cs-CZ" b="1" dirty="0"/>
              <a:t>Consensus Scoring</a:t>
            </a:r>
            <a:r>
              <a:rPr lang="en-US" altLang="cs-CZ" dirty="0"/>
              <a:t> reduces rate of false positives</a:t>
            </a:r>
          </a:p>
          <a:p>
            <a:endParaRPr lang="en-US" altLang="cs-CZ" dirty="0"/>
          </a:p>
          <a:p>
            <a:r>
              <a:rPr lang="en-US" altLang="cs-CZ" dirty="0"/>
              <a:t>able to process large number of ligands</a:t>
            </a:r>
            <a:br>
              <a:rPr lang="en-US" altLang="cs-CZ" dirty="0"/>
            </a:br>
            <a:r>
              <a:rPr lang="en-US" altLang="cs-CZ" dirty="0"/>
              <a:t>usually from 10.000 to millions</a:t>
            </a:r>
          </a:p>
          <a:p>
            <a:pPr>
              <a:buFontTx/>
              <a:buNone/>
            </a:pPr>
            <a:endParaRPr lang="en-US" altLang="cs-CZ" dirty="0">
              <a:latin typeface="Comic Sans MS" panose="030F0702030302020204" pitchFamily="66" charset="0"/>
            </a:endParaRPr>
          </a:p>
        </p:txBody>
      </p:sp>
      <p:sp>
        <p:nvSpPr>
          <p:cNvPr id="3" name="Nadpis 2"/>
          <p:cNvSpPr>
            <a:spLocks noGrp="1"/>
          </p:cNvSpPr>
          <p:nvPr>
            <p:ph type="title"/>
          </p:nvPr>
        </p:nvSpPr>
        <p:spPr/>
        <p:txBody>
          <a:bodyPr/>
          <a:lstStyle/>
          <a:p>
            <a:r>
              <a:rPr lang="en-US" dirty="0"/>
              <a:t>Virtual Screening by docking - HTVS</a:t>
            </a:r>
            <a:endParaRPr lang="cs-CZ" dirty="0"/>
          </a:p>
        </p:txBody>
      </p:sp>
    </p:spTree>
    <p:extLst>
      <p:ext uri="{BB962C8B-B14F-4D97-AF65-F5344CB8AC3E}">
        <p14:creationId xmlns:p14="http://schemas.microsoft.com/office/powerpoint/2010/main" val="1220319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HTVS</a:t>
            </a:r>
            <a:br>
              <a:rPr lang="en-US" dirty="0"/>
            </a:br>
            <a:r>
              <a:rPr lang="en-US" dirty="0"/>
              <a:t>- workflow</a:t>
            </a:r>
            <a:endParaRPr lang="cs-CZ" dirty="0"/>
          </a:p>
        </p:txBody>
      </p:sp>
      <p:pic>
        <p:nvPicPr>
          <p:cNvPr id="4" name="Zástupný symbol pro obsah 3"/>
          <p:cNvPicPr>
            <a:picLocks noGrp="1" noChangeAspect="1"/>
          </p:cNvPicPr>
          <p:nvPr>
            <p:ph idx="1"/>
          </p:nvPr>
        </p:nvPicPr>
        <p:blipFill rotWithShape="1">
          <a:blip r:embed="rId2">
            <a:extLst>
              <a:ext uri="{28A0092B-C50C-407E-A947-70E740481C1C}">
                <a14:useLocalDpi xmlns:a14="http://schemas.microsoft.com/office/drawing/2010/main" val="0"/>
              </a:ext>
            </a:extLst>
          </a:blip>
          <a:srcRect b="43747"/>
          <a:stretch/>
        </p:blipFill>
        <p:spPr>
          <a:xfrm>
            <a:off x="3029527" y="1699269"/>
            <a:ext cx="4032359" cy="4156162"/>
          </a:xfrm>
        </p:spPr>
      </p:pic>
      <p:sp>
        <p:nvSpPr>
          <p:cNvPr id="5" name="Obdélník 4"/>
          <p:cNvSpPr/>
          <p:nvPr/>
        </p:nvSpPr>
        <p:spPr>
          <a:xfrm>
            <a:off x="642259" y="5543694"/>
            <a:ext cx="3027348" cy="461665"/>
          </a:xfrm>
          <a:prstGeom prst="rect">
            <a:avLst/>
          </a:prstGeom>
        </p:spPr>
        <p:txBody>
          <a:bodyPr wrap="square">
            <a:spAutoFit/>
          </a:bodyPr>
          <a:lstStyle/>
          <a:p>
            <a:r>
              <a:rPr lang="cs-CZ" sz="1200" dirty="0" err="1"/>
              <a:t>Bhansali</a:t>
            </a:r>
            <a:r>
              <a:rPr lang="cs-CZ" sz="1200" dirty="0"/>
              <a:t> SG, </a:t>
            </a:r>
            <a:r>
              <a:rPr lang="cs-CZ" sz="1200" dirty="0" err="1"/>
              <a:t>Kulkarni</a:t>
            </a:r>
            <a:r>
              <a:rPr lang="cs-CZ" sz="1200" dirty="0"/>
              <a:t> VM</a:t>
            </a:r>
            <a:endParaRPr lang="en-US" sz="1200" dirty="0">
              <a:hlinkClick r:id="rId3"/>
            </a:endParaRPr>
          </a:p>
          <a:p>
            <a:r>
              <a:rPr lang="cs-CZ" sz="1200" dirty="0">
                <a:hlinkClick r:id="rId3"/>
              </a:rPr>
              <a:t>http://dx.doi.org/10.2147/RRMC.S50738</a:t>
            </a:r>
            <a:r>
              <a:rPr lang="cs-CZ" sz="1200" dirty="0"/>
              <a:t> </a:t>
            </a:r>
          </a:p>
        </p:txBody>
      </p:sp>
      <p:sp>
        <p:nvSpPr>
          <p:cNvPr id="6" name="TextovéPole 5"/>
          <p:cNvSpPr txBox="1"/>
          <p:nvPr/>
        </p:nvSpPr>
        <p:spPr>
          <a:xfrm>
            <a:off x="838201" y="1699269"/>
            <a:ext cx="2336074"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in this case combined with pharmacophore model</a:t>
            </a:r>
            <a:endParaRPr lang="cs-CZ" b="1" dirty="0"/>
          </a:p>
        </p:txBody>
      </p:sp>
      <p:pic>
        <p:nvPicPr>
          <p:cNvPr id="7" name="Zástupný symbol pro obsah 3"/>
          <p:cNvPicPr>
            <a:picLocks noChangeAspect="1"/>
          </p:cNvPicPr>
          <p:nvPr/>
        </p:nvPicPr>
        <p:blipFill rotWithShape="1">
          <a:blip r:embed="rId2">
            <a:extLst>
              <a:ext uri="{28A0092B-C50C-407E-A947-70E740481C1C}">
                <a14:useLocalDpi xmlns:a14="http://schemas.microsoft.com/office/drawing/2010/main" val="0"/>
              </a:ext>
            </a:extLst>
          </a:blip>
          <a:srcRect t="56468"/>
          <a:stretch/>
        </p:blipFill>
        <p:spPr>
          <a:xfrm>
            <a:off x="7198695" y="2299433"/>
            <a:ext cx="4291914" cy="3423285"/>
          </a:xfrm>
          <a:prstGeom prst="rect">
            <a:avLst/>
          </a:prstGeom>
        </p:spPr>
      </p:pic>
    </p:spTree>
    <p:extLst>
      <p:ext uri="{BB962C8B-B14F-4D97-AF65-F5344CB8AC3E}">
        <p14:creationId xmlns:p14="http://schemas.microsoft.com/office/powerpoint/2010/main" val="2214653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noProof="0" dirty="0"/>
              <a:t>De novo</a:t>
            </a:r>
            <a:r>
              <a:rPr lang="en-GB" noProof="0" dirty="0"/>
              <a:t> Design</a:t>
            </a:r>
          </a:p>
        </p:txBody>
      </p:sp>
      <p:sp>
        <p:nvSpPr>
          <p:cNvPr id="3" name="Content Placeholder 2"/>
          <p:cNvSpPr>
            <a:spLocks noGrp="1"/>
          </p:cNvSpPr>
          <p:nvPr>
            <p:ph idx="1"/>
          </p:nvPr>
        </p:nvSpPr>
        <p:spPr/>
        <p:txBody>
          <a:bodyPr/>
          <a:lstStyle/>
          <a:p>
            <a:r>
              <a:rPr lang="en-GB" noProof="0" dirty="0"/>
              <a:t>based on the knowledge of target structure, from the complex target-ligand, ligand must be removed </a:t>
            </a:r>
          </a:p>
          <a:p>
            <a:r>
              <a:rPr lang="en-GB" noProof="0" dirty="0"/>
              <a:t>from identification of amino acids in the binding site is possible to predict binding interactions</a:t>
            </a:r>
          </a:p>
          <a:p>
            <a:r>
              <a:rPr lang="en-GB" noProof="0" dirty="0"/>
              <a:t>must be considered</a:t>
            </a:r>
          </a:p>
          <a:p>
            <a:pPr lvl="1"/>
            <a:r>
              <a:rPr lang="en-GB" noProof="0" dirty="0"/>
              <a:t>flexible molecules are better to bind</a:t>
            </a:r>
          </a:p>
          <a:p>
            <a:pPr lvl="1"/>
            <a:r>
              <a:rPr lang="en-GB" noProof="0" dirty="0"/>
              <a:t>prediction of synthesizable molecules</a:t>
            </a:r>
          </a:p>
          <a:p>
            <a:pPr lvl="1"/>
            <a:r>
              <a:rPr lang="en-GB" noProof="0" dirty="0"/>
              <a:t>energy losses due to desolvation</a:t>
            </a:r>
          </a:p>
          <a:p>
            <a:r>
              <a:rPr lang="en-GB" noProof="0" dirty="0"/>
              <a:t>advantage: </a:t>
            </a:r>
            <a:r>
              <a:rPr lang="en-GB" b="1" noProof="0" dirty="0">
                <a:solidFill>
                  <a:srgbClr val="FF0000"/>
                </a:solidFill>
              </a:rPr>
              <a:t>novelty of lead compounds</a:t>
            </a:r>
            <a:r>
              <a:rPr lang="en-GB" noProof="0" dirty="0"/>
              <a:t>, however no clinically used drug has been yet designed </a:t>
            </a:r>
            <a:r>
              <a:rPr lang="en-GB" i="1" noProof="0" dirty="0"/>
              <a:t>de novo</a:t>
            </a:r>
          </a:p>
        </p:txBody>
      </p:sp>
      <p:sp>
        <p:nvSpPr>
          <p:cNvPr id="4" name="Rectangle 3"/>
          <p:cNvSpPr/>
          <p:nvPr/>
        </p:nvSpPr>
        <p:spPr>
          <a:xfrm>
            <a:off x="2525485" y="6419808"/>
            <a:ext cx="8133806" cy="307777"/>
          </a:xfrm>
          <a:prstGeom prst="rect">
            <a:avLst/>
          </a:prstGeom>
        </p:spPr>
        <p:txBody>
          <a:bodyPr wrap="square">
            <a:spAutoFit/>
          </a:bodyPr>
          <a:lstStyle/>
          <a:p>
            <a:pPr>
              <a:defRPr/>
            </a:pPr>
            <a:r>
              <a:rPr lang="cs-CZ" sz="1400" dirty="0"/>
              <a:t>Patrick GL: </a:t>
            </a:r>
            <a:r>
              <a:rPr lang="cs-CZ" sz="1400" dirty="0" err="1"/>
              <a:t>An</a:t>
            </a:r>
            <a:r>
              <a:rPr lang="cs-CZ" sz="1400" dirty="0"/>
              <a:t> </a:t>
            </a:r>
            <a:r>
              <a:rPr lang="cs-CZ" sz="1400" dirty="0" err="1"/>
              <a:t>Introduction</a:t>
            </a:r>
            <a:r>
              <a:rPr lang="cs-CZ" sz="1400" dirty="0"/>
              <a:t> to </a:t>
            </a:r>
            <a:r>
              <a:rPr lang="cs-CZ" sz="1400" dirty="0" err="1"/>
              <a:t>Medicinal</a:t>
            </a:r>
            <a:r>
              <a:rPr lang="cs-CZ" sz="1400" dirty="0"/>
              <a:t> </a:t>
            </a:r>
            <a:r>
              <a:rPr lang="cs-CZ" sz="1400" dirty="0" err="1"/>
              <a:t>Chemistry</a:t>
            </a:r>
            <a:r>
              <a:rPr lang="cs-CZ" sz="1400" dirty="0"/>
              <a:t>, Oxford University </a:t>
            </a:r>
            <a:r>
              <a:rPr lang="cs-CZ" sz="1400" dirty="0" err="1"/>
              <a:t>Press</a:t>
            </a:r>
            <a:r>
              <a:rPr lang="cs-CZ" sz="1400" dirty="0"/>
              <a:t>, New York 2009, 4th Ed.</a:t>
            </a:r>
          </a:p>
        </p:txBody>
      </p:sp>
    </p:spTree>
    <p:extLst>
      <p:ext uri="{BB962C8B-B14F-4D97-AF65-F5344CB8AC3E}">
        <p14:creationId xmlns:p14="http://schemas.microsoft.com/office/powerpoint/2010/main" val="2045918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Fragment linking and Ligand growing</a:t>
            </a:r>
            <a:endParaRPr lang="cs-CZ" dirty="0"/>
          </a:p>
        </p:txBody>
      </p:sp>
      <p:pic>
        <p:nvPicPr>
          <p:cNvPr id="5124" name="Picture 4" descr="Fragment-based lead discov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475" y="1853248"/>
            <a:ext cx="7072902" cy="166213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149474" y="2796313"/>
            <a:ext cx="6502400" cy="276999"/>
          </a:xfrm>
          <a:prstGeom prst="rect">
            <a:avLst/>
          </a:prstGeom>
        </p:spPr>
        <p:txBody>
          <a:bodyPr wrap="square">
            <a:spAutoFit/>
          </a:bodyPr>
          <a:lstStyle/>
          <a:p>
            <a:r>
              <a:rPr lang="cs-CZ" sz="1200" dirty="0" err="1"/>
              <a:t>Rees</a:t>
            </a:r>
            <a:r>
              <a:rPr lang="cs-CZ" sz="1200" dirty="0"/>
              <a:t> D.C. et al. </a:t>
            </a:r>
            <a:r>
              <a:rPr lang="cs-CZ" sz="1200" dirty="0" err="1"/>
              <a:t>Nature</a:t>
            </a:r>
            <a:r>
              <a:rPr lang="cs-CZ" sz="1200" dirty="0"/>
              <a:t> </a:t>
            </a:r>
            <a:r>
              <a:rPr lang="cs-CZ" sz="1200" dirty="0" err="1"/>
              <a:t>Reviews</a:t>
            </a:r>
            <a:r>
              <a:rPr lang="cs-CZ" sz="1200" dirty="0"/>
              <a:t> </a:t>
            </a:r>
            <a:r>
              <a:rPr lang="cs-CZ" sz="1200" dirty="0" err="1"/>
              <a:t>Drug</a:t>
            </a:r>
            <a:r>
              <a:rPr lang="cs-CZ" sz="1200" dirty="0"/>
              <a:t> </a:t>
            </a:r>
            <a:r>
              <a:rPr lang="cs-CZ" sz="1200" dirty="0" err="1"/>
              <a:t>Discovery</a:t>
            </a:r>
            <a:r>
              <a:rPr lang="cs-CZ" sz="1200" dirty="0"/>
              <a:t>, 2004, 3, 660-672</a:t>
            </a:r>
          </a:p>
        </p:txBody>
      </p:sp>
      <p:pic>
        <p:nvPicPr>
          <p:cNvPr id="5" name="Obrázek 4"/>
          <p:cNvPicPr>
            <a:picLocks noChangeAspect="1"/>
          </p:cNvPicPr>
          <p:nvPr/>
        </p:nvPicPr>
        <p:blipFill>
          <a:blip r:embed="rId3"/>
          <a:stretch>
            <a:fillRect/>
          </a:stretch>
        </p:blipFill>
        <p:spPr>
          <a:xfrm>
            <a:off x="2149474" y="3893003"/>
            <a:ext cx="4175126" cy="1456006"/>
          </a:xfrm>
          <a:prstGeom prst="rect">
            <a:avLst/>
          </a:prstGeom>
        </p:spPr>
      </p:pic>
      <p:sp>
        <p:nvSpPr>
          <p:cNvPr id="6" name="TextovéPole 5"/>
          <p:cNvSpPr txBox="1"/>
          <p:nvPr/>
        </p:nvSpPr>
        <p:spPr>
          <a:xfrm>
            <a:off x="2149475" y="5473700"/>
            <a:ext cx="6059287" cy="369332"/>
          </a:xfrm>
          <a:prstGeom prst="rect">
            <a:avLst/>
          </a:prstGeom>
          <a:noFill/>
        </p:spPr>
        <p:txBody>
          <a:bodyPr wrap="none" rtlCol="0">
            <a:spAutoFit/>
          </a:bodyPr>
          <a:lstStyle/>
          <a:p>
            <a:pPr marL="285750" indent="-285750">
              <a:buFont typeface="Arial" panose="020B0604020202020204" pitchFamily="34" charset="0"/>
              <a:buChar char="•"/>
            </a:pPr>
            <a:r>
              <a:rPr lang="en-GB" dirty="0"/>
              <a:t>Depends on pre-prepared libraries of LINKERS, FRAGMENTS</a:t>
            </a:r>
            <a:endParaRPr lang="cs-CZ" dirty="0"/>
          </a:p>
        </p:txBody>
      </p:sp>
    </p:spTree>
    <p:extLst>
      <p:ext uri="{BB962C8B-B14F-4D97-AF65-F5344CB8AC3E}">
        <p14:creationId xmlns:p14="http://schemas.microsoft.com/office/powerpoint/2010/main" val="130434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Fragment growing - </a:t>
            </a:r>
            <a:r>
              <a:rPr lang="en-GB" sz="2800" dirty="0"/>
              <a:t>example</a:t>
            </a:r>
            <a:endParaRPr lang="cs-CZ" sz="2800" dirty="0"/>
          </a:p>
        </p:txBody>
      </p:sp>
      <p:sp>
        <p:nvSpPr>
          <p:cNvPr id="3" name="Zástupný symbol pro obsah 2"/>
          <p:cNvSpPr>
            <a:spLocks noGrp="1"/>
          </p:cNvSpPr>
          <p:nvPr>
            <p:ph idx="1"/>
          </p:nvPr>
        </p:nvSpPr>
        <p:spPr>
          <a:xfrm>
            <a:off x="838199" y="5056636"/>
            <a:ext cx="4752703" cy="914401"/>
          </a:xfrm>
        </p:spPr>
        <p:txBody>
          <a:bodyPr>
            <a:normAutofit/>
          </a:bodyPr>
          <a:lstStyle/>
          <a:p>
            <a:pPr marL="0" indent="0">
              <a:buNone/>
            </a:pPr>
            <a:r>
              <a:rPr lang="en-US" sz="2000" dirty="0"/>
              <a:t>PDE10A: growing potency and selectivity</a:t>
            </a:r>
          </a:p>
          <a:p>
            <a:pPr marL="0" indent="0">
              <a:buNone/>
            </a:pPr>
            <a:r>
              <a:rPr lang="cs-CZ" sz="2000" i="1" dirty="0"/>
              <a:t>J. Med. </a:t>
            </a:r>
            <a:r>
              <a:rPr lang="cs-CZ" sz="2000" i="1" dirty="0" err="1"/>
              <a:t>Chem</a:t>
            </a:r>
            <a:r>
              <a:rPr lang="cs-CZ" sz="2000" i="1" dirty="0"/>
              <a:t>.</a:t>
            </a:r>
            <a:r>
              <a:rPr lang="cs-CZ" sz="2000" dirty="0"/>
              <a:t>, </a:t>
            </a:r>
            <a:r>
              <a:rPr lang="cs-CZ" sz="2000" b="1" dirty="0"/>
              <a:t>2015</a:t>
            </a:r>
            <a:r>
              <a:rPr lang="cs-CZ" sz="2000" dirty="0"/>
              <a:t>, </a:t>
            </a:r>
            <a:r>
              <a:rPr lang="cs-CZ" sz="2000" i="1" dirty="0"/>
              <a:t>58</a:t>
            </a:r>
            <a:r>
              <a:rPr lang="cs-CZ" sz="2000" dirty="0"/>
              <a:t> (19), pp 7888–7894</a:t>
            </a:r>
            <a:endParaRPr lang="en-US" sz="2000" dirty="0"/>
          </a:p>
        </p:txBody>
      </p:sp>
      <p:pic>
        <p:nvPicPr>
          <p:cNvPr id="8194" name="Picture 2" descr="http://1.bp.blogspot.com/-YZCmoW0pscw/VkUvQAkmbTI/AAAAAAAABLI/bUO3ne0UjA4/s640/Merck-PDE10A-growing-151116.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589" y="1414189"/>
            <a:ext cx="10013600" cy="23312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bstract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72800"/>
          <a:stretch/>
        </p:blipFill>
        <p:spPr bwMode="auto">
          <a:xfrm>
            <a:off x="6804659" y="3849985"/>
            <a:ext cx="2456906" cy="2727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971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Scaffold hopping (replacement)</a:t>
            </a:r>
            <a:endParaRPr lang="cs-CZ" dirty="0"/>
          </a:p>
        </p:txBody>
      </p:sp>
      <p:sp>
        <p:nvSpPr>
          <p:cNvPr id="3" name="Zástupný symbol pro obsah 2"/>
          <p:cNvSpPr>
            <a:spLocks noGrp="1"/>
          </p:cNvSpPr>
          <p:nvPr>
            <p:ph idx="1"/>
          </p:nvPr>
        </p:nvSpPr>
        <p:spPr/>
        <p:txBody>
          <a:bodyPr>
            <a:normAutofit/>
          </a:bodyPr>
          <a:lstStyle/>
          <a:p>
            <a:r>
              <a:rPr lang="en-GB" sz="2400" dirty="0"/>
              <a:t>functional moieties with important interactions with receptor are preserved</a:t>
            </a:r>
          </a:p>
          <a:p>
            <a:r>
              <a:rPr lang="en-GB" sz="2400" dirty="0"/>
              <a:t>the ‘indifferent’ scaffold is replaced from a library of scaffolds </a:t>
            </a:r>
            <a:endParaRPr lang="cs-CZ" sz="2400"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1" y="3023011"/>
            <a:ext cx="7326984" cy="3288889"/>
          </a:xfrm>
          <a:prstGeom prst="rect">
            <a:avLst/>
          </a:prstGeom>
        </p:spPr>
      </p:pic>
    </p:spTree>
    <p:extLst>
      <p:ext uri="{BB962C8B-B14F-4D97-AF65-F5344CB8AC3E}">
        <p14:creationId xmlns:p14="http://schemas.microsoft.com/office/powerpoint/2010/main" val="1249164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Automated Software for </a:t>
            </a:r>
            <a:r>
              <a:rPr lang="en-GB" i="1" noProof="0" dirty="0"/>
              <a:t>De novo</a:t>
            </a:r>
            <a:r>
              <a:rPr lang="en-GB" noProof="0" dirty="0"/>
              <a:t> Design </a:t>
            </a:r>
          </a:p>
        </p:txBody>
      </p:sp>
      <p:sp>
        <p:nvSpPr>
          <p:cNvPr id="3" name="Content Placeholder 2"/>
          <p:cNvSpPr>
            <a:spLocks noGrp="1"/>
          </p:cNvSpPr>
          <p:nvPr>
            <p:ph idx="1"/>
          </p:nvPr>
        </p:nvSpPr>
        <p:spPr/>
        <p:txBody>
          <a:bodyPr/>
          <a:lstStyle/>
          <a:p>
            <a:r>
              <a:rPr lang="en-GB" noProof="0" dirty="0"/>
              <a:t>LUDI – works in three steps:</a:t>
            </a:r>
          </a:p>
          <a:p>
            <a:pPr lvl="1"/>
            <a:r>
              <a:rPr lang="en-GB" noProof="0" dirty="0"/>
              <a:t>identification of interaction sites (HB, </a:t>
            </a:r>
            <a:r>
              <a:rPr lang="en-GB" noProof="0" dirty="0" err="1"/>
              <a:t>vdW</a:t>
            </a:r>
            <a:r>
              <a:rPr lang="en-GB" noProof="0" dirty="0"/>
              <a:t>)</a:t>
            </a:r>
          </a:p>
          <a:p>
            <a:pPr lvl="1"/>
            <a:r>
              <a:rPr lang="en-GB" noProof="0" dirty="0"/>
              <a:t>fitting molecular fragments (usually rigid)</a:t>
            </a:r>
          </a:p>
          <a:p>
            <a:pPr lvl="1"/>
            <a:r>
              <a:rPr lang="en-GB" noProof="0" dirty="0"/>
              <a:t>fragment bridging (linking)</a:t>
            </a:r>
          </a:p>
        </p:txBody>
      </p:sp>
      <p:sp>
        <p:nvSpPr>
          <p:cNvPr id="4" name="Rectangle 3"/>
          <p:cNvSpPr/>
          <p:nvPr/>
        </p:nvSpPr>
        <p:spPr>
          <a:xfrm>
            <a:off x="2525485" y="6419808"/>
            <a:ext cx="8133806" cy="307777"/>
          </a:xfrm>
          <a:prstGeom prst="rect">
            <a:avLst/>
          </a:prstGeom>
        </p:spPr>
        <p:txBody>
          <a:bodyPr wrap="square">
            <a:spAutoFit/>
          </a:bodyPr>
          <a:lstStyle/>
          <a:p>
            <a:pPr>
              <a:defRPr/>
            </a:pPr>
            <a:r>
              <a:rPr lang="cs-CZ" sz="1400" dirty="0"/>
              <a:t>Patrick GL: </a:t>
            </a:r>
            <a:r>
              <a:rPr lang="cs-CZ" sz="1400" dirty="0" err="1"/>
              <a:t>An</a:t>
            </a:r>
            <a:r>
              <a:rPr lang="cs-CZ" sz="1400" dirty="0"/>
              <a:t> </a:t>
            </a:r>
            <a:r>
              <a:rPr lang="cs-CZ" sz="1400" dirty="0" err="1"/>
              <a:t>Introduction</a:t>
            </a:r>
            <a:r>
              <a:rPr lang="cs-CZ" sz="1400" dirty="0"/>
              <a:t> to </a:t>
            </a:r>
            <a:r>
              <a:rPr lang="cs-CZ" sz="1400" dirty="0" err="1"/>
              <a:t>Medicinal</a:t>
            </a:r>
            <a:r>
              <a:rPr lang="cs-CZ" sz="1400" dirty="0"/>
              <a:t> </a:t>
            </a:r>
            <a:r>
              <a:rPr lang="cs-CZ" sz="1400" dirty="0" err="1"/>
              <a:t>Chemistry</a:t>
            </a:r>
            <a:r>
              <a:rPr lang="cs-CZ" sz="1400" dirty="0"/>
              <a:t>, Oxford University </a:t>
            </a:r>
            <a:r>
              <a:rPr lang="cs-CZ" sz="1400" dirty="0" err="1"/>
              <a:t>Press</a:t>
            </a:r>
            <a:r>
              <a:rPr lang="cs-CZ" sz="1400" dirty="0"/>
              <a:t>, New York 2009, 4th Ed.</a:t>
            </a:r>
          </a:p>
        </p:txBody>
      </p:sp>
      <p:grpSp>
        <p:nvGrpSpPr>
          <p:cNvPr id="10" name="Group 9"/>
          <p:cNvGrpSpPr/>
          <p:nvPr/>
        </p:nvGrpSpPr>
        <p:grpSpPr>
          <a:xfrm>
            <a:off x="6821133" y="1454019"/>
            <a:ext cx="5434629" cy="4919590"/>
            <a:chOff x="6821133" y="1454019"/>
            <a:chExt cx="5434629" cy="491959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4432" y="1454019"/>
              <a:ext cx="4828032" cy="4172712"/>
            </a:xfrm>
            <a:prstGeom prst="rect">
              <a:avLst/>
            </a:prstGeom>
          </p:spPr>
        </p:pic>
        <p:sp>
          <p:nvSpPr>
            <p:cNvPr id="8" name="TextBox 7"/>
            <p:cNvSpPr txBox="1"/>
            <p:nvPr/>
          </p:nvSpPr>
          <p:spPr>
            <a:xfrm>
              <a:off x="6821133" y="5634945"/>
              <a:ext cx="5434629" cy="738664"/>
            </a:xfrm>
            <a:prstGeom prst="rect">
              <a:avLst/>
            </a:prstGeom>
            <a:noFill/>
          </p:spPr>
          <p:txBody>
            <a:bodyPr wrap="none" rtlCol="0">
              <a:spAutoFit/>
            </a:bodyPr>
            <a:lstStyle/>
            <a:p>
              <a:r>
                <a:rPr lang="cs-CZ" sz="1400" dirty="0" err="1"/>
                <a:t>Fig</a:t>
              </a:r>
              <a:r>
                <a:rPr lang="cs-CZ" sz="1400" dirty="0"/>
                <a:t>. 17.46 </a:t>
              </a:r>
              <a:r>
                <a:rPr lang="cs-CZ" sz="1400" dirty="0" err="1"/>
                <a:t>Stages</a:t>
              </a:r>
              <a:r>
                <a:rPr lang="cs-CZ" sz="1400" dirty="0"/>
                <a:t> </a:t>
              </a:r>
              <a:r>
                <a:rPr lang="cs-CZ" sz="1400" dirty="0" err="1"/>
                <a:t>involved</a:t>
              </a:r>
              <a:r>
                <a:rPr lang="cs-CZ" sz="1400" dirty="0"/>
                <a:t> in </a:t>
              </a:r>
              <a:r>
                <a:rPr lang="cs-CZ" sz="1400" dirty="0" err="1"/>
                <a:t>automated</a:t>
              </a:r>
              <a:r>
                <a:rPr lang="cs-CZ" sz="1400" dirty="0"/>
                <a:t> </a:t>
              </a:r>
              <a:r>
                <a:rPr lang="cs-CZ" sz="1400" i="1" dirty="0"/>
                <a:t>de novo </a:t>
              </a:r>
              <a:r>
                <a:rPr lang="cs-CZ" sz="1400" dirty="0" err="1"/>
                <a:t>drug</a:t>
              </a:r>
              <a:r>
                <a:rPr lang="cs-CZ" sz="1400" dirty="0"/>
                <a:t> design </a:t>
              </a:r>
              <a:r>
                <a:rPr lang="cs-CZ" sz="1400" dirty="0" err="1"/>
                <a:t>using</a:t>
              </a:r>
              <a:r>
                <a:rPr lang="cs-CZ" sz="1400" dirty="0"/>
                <a:t> LUDI.</a:t>
              </a:r>
            </a:p>
            <a:p>
              <a:r>
                <a:rPr lang="cs-CZ" sz="1400" dirty="0"/>
                <a:t>HX, HBD </a:t>
              </a:r>
              <a:r>
                <a:rPr lang="cs-CZ" sz="1400" dirty="0" err="1"/>
                <a:t>interaction</a:t>
              </a:r>
              <a:r>
                <a:rPr lang="cs-CZ" sz="1400" dirty="0"/>
                <a:t>, X-Y, HBA </a:t>
              </a:r>
              <a:r>
                <a:rPr lang="cs-CZ" sz="1400" dirty="0" err="1"/>
                <a:t>interaction</a:t>
              </a:r>
              <a:r>
                <a:rPr lang="cs-CZ" sz="1400" dirty="0"/>
                <a:t> </a:t>
              </a:r>
              <a:r>
                <a:rPr lang="cs-CZ" sz="1400" dirty="0" err="1"/>
                <a:t>site</a:t>
              </a:r>
              <a:r>
                <a:rPr lang="cs-CZ" sz="1400" dirty="0"/>
                <a:t>.</a:t>
              </a:r>
            </a:p>
            <a:p>
              <a:r>
                <a:rPr lang="cs-CZ" sz="1400" dirty="0" err="1"/>
                <a:t>The</a:t>
              </a:r>
              <a:r>
                <a:rPr lang="cs-CZ" sz="1400" dirty="0"/>
                <a:t> </a:t>
              </a:r>
              <a:r>
                <a:rPr lang="cs-CZ" sz="1400" dirty="0" err="1"/>
                <a:t>dots</a:t>
              </a:r>
              <a:r>
                <a:rPr lang="cs-CZ" sz="1400" dirty="0"/>
                <a:t> </a:t>
              </a:r>
              <a:r>
                <a:rPr lang="cs-CZ" sz="1400" dirty="0" err="1"/>
                <a:t>indicate</a:t>
              </a:r>
              <a:r>
                <a:rPr lang="cs-CZ" sz="1400" dirty="0"/>
                <a:t> </a:t>
              </a:r>
              <a:r>
                <a:rPr lang="cs-CZ" sz="1400" dirty="0" err="1"/>
                <a:t>aromatic</a:t>
              </a:r>
              <a:r>
                <a:rPr lang="cs-CZ" sz="1400" dirty="0"/>
                <a:t> </a:t>
              </a:r>
              <a:r>
                <a:rPr lang="cs-CZ" sz="1400" dirty="0" err="1"/>
                <a:t>interaction</a:t>
              </a:r>
              <a:r>
                <a:rPr lang="cs-CZ" sz="1400" dirty="0"/>
                <a:t> </a:t>
              </a:r>
              <a:r>
                <a:rPr lang="cs-CZ" sz="1400" dirty="0" err="1"/>
                <a:t>sites</a:t>
              </a:r>
              <a:r>
                <a:rPr lang="cs-CZ" sz="1400" dirty="0"/>
                <a:t>.</a:t>
              </a:r>
            </a:p>
          </p:txBody>
        </p:sp>
      </p:grpSp>
      <p:grpSp>
        <p:nvGrpSpPr>
          <p:cNvPr id="11" name="Group 10"/>
          <p:cNvGrpSpPr/>
          <p:nvPr/>
        </p:nvGrpSpPr>
        <p:grpSpPr>
          <a:xfrm>
            <a:off x="547848" y="3540375"/>
            <a:ext cx="6044540" cy="1228820"/>
            <a:chOff x="547848" y="3712728"/>
            <a:chExt cx="6044540" cy="122882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668" y="3712728"/>
              <a:ext cx="4867656" cy="862584"/>
            </a:xfrm>
            <a:prstGeom prst="rect">
              <a:avLst/>
            </a:prstGeom>
          </p:spPr>
        </p:pic>
        <p:sp>
          <p:nvSpPr>
            <p:cNvPr id="9" name="TextBox 8"/>
            <p:cNvSpPr txBox="1"/>
            <p:nvPr/>
          </p:nvSpPr>
          <p:spPr>
            <a:xfrm>
              <a:off x="547848" y="4633771"/>
              <a:ext cx="6044540" cy="307777"/>
            </a:xfrm>
            <a:prstGeom prst="rect">
              <a:avLst/>
            </a:prstGeom>
            <a:noFill/>
          </p:spPr>
          <p:txBody>
            <a:bodyPr wrap="none" rtlCol="0">
              <a:spAutoFit/>
            </a:bodyPr>
            <a:lstStyle/>
            <a:p>
              <a:r>
                <a:rPr lang="cs-CZ" sz="1400" dirty="0" err="1"/>
                <a:t>Fig</a:t>
              </a:r>
              <a:r>
                <a:rPr lang="cs-CZ" sz="1400" dirty="0"/>
                <a:t>. 17.47 </a:t>
              </a:r>
              <a:r>
                <a:rPr lang="cs-CZ" sz="1400" dirty="0" err="1"/>
                <a:t>Identification</a:t>
              </a:r>
              <a:r>
                <a:rPr lang="cs-CZ" sz="1400" dirty="0"/>
                <a:t> </a:t>
              </a:r>
              <a:r>
                <a:rPr lang="cs-CZ" sz="1400" dirty="0" err="1"/>
                <a:t>of</a:t>
              </a:r>
              <a:r>
                <a:rPr lang="cs-CZ" sz="1400" dirty="0"/>
                <a:t> </a:t>
              </a:r>
              <a:r>
                <a:rPr lang="cs-CZ" sz="1400" dirty="0" err="1"/>
                <a:t>aliphatic</a:t>
              </a:r>
              <a:r>
                <a:rPr lang="cs-CZ" sz="1400" dirty="0"/>
                <a:t> </a:t>
              </a:r>
              <a:r>
                <a:rPr lang="cs-CZ" sz="1400" dirty="0" err="1"/>
                <a:t>interaction</a:t>
              </a:r>
              <a:r>
                <a:rPr lang="cs-CZ" sz="1400" dirty="0"/>
                <a:t> </a:t>
              </a:r>
              <a:r>
                <a:rPr lang="cs-CZ" sz="1400" dirty="0" err="1"/>
                <a:t>site</a:t>
              </a:r>
              <a:r>
                <a:rPr lang="cs-CZ" sz="1400" dirty="0"/>
                <a:t> </a:t>
              </a:r>
              <a:r>
                <a:rPr lang="cs-CZ" sz="1400" dirty="0" err="1"/>
                <a:t>round</a:t>
              </a:r>
              <a:r>
                <a:rPr lang="cs-CZ" sz="1400" dirty="0"/>
                <a:t> a </a:t>
              </a:r>
              <a:r>
                <a:rPr lang="cs-CZ" sz="1400" dirty="0" err="1"/>
                <a:t>methyl</a:t>
              </a:r>
              <a:r>
                <a:rPr lang="cs-CZ" sz="1400" dirty="0"/>
                <a:t> </a:t>
              </a:r>
              <a:r>
                <a:rPr lang="cs-CZ" sz="1400" dirty="0" err="1"/>
                <a:t>group</a:t>
              </a:r>
              <a:r>
                <a:rPr lang="cs-CZ" sz="1400" dirty="0"/>
                <a:t> (LUDI).</a:t>
              </a:r>
            </a:p>
          </p:txBody>
        </p:sp>
      </p:grpSp>
      <p:grpSp>
        <p:nvGrpSpPr>
          <p:cNvPr id="13" name="Group 12"/>
          <p:cNvGrpSpPr/>
          <p:nvPr/>
        </p:nvGrpSpPr>
        <p:grpSpPr>
          <a:xfrm>
            <a:off x="927668" y="4904132"/>
            <a:ext cx="5103898" cy="1293121"/>
            <a:chOff x="927668" y="4904132"/>
            <a:chExt cx="5103898" cy="1293121"/>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812" y="4904132"/>
              <a:ext cx="3325368" cy="990600"/>
            </a:xfrm>
            <a:prstGeom prst="rect">
              <a:avLst/>
            </a:prstGeom>
          </p:spPr>
        </p:pic>
        <p:sp>
          <p:nvSpPr>
            <p:cNvPr id="12" name="TextBox 11"/>
            <p:cNvSpPr txBox="1"/>
            <p:nvPr/>
          </p:nvSpPr>
          <p:spPr>
            <a:xfrm>
              <a:off x="927668" y="5889476"/>
              <a:ext cx="5103898" cy="307777"/>
            </a:xfrm>
            <a:prstGeom prst="rect">
              <a:avLst/>
            </a:prstGeom>
            <a:noFill/>
          </p:spPr>
          <p:txBody>
            <a:bodyPr wrap="none" rtlCol="0">
              <a:spAutoFit/>
            </a:bodyPr>
            <a:lstStyle/>
            <a:p>
              <a:r>
                <a:rPr lang="cs-CZ" sz="1400" dirty="0" err="1"/>
                <a:t>Fig</a:t>
              </a:r>
              <a:r>
                <a:rPr lang="cs-CZ" sz="1400" dirty="0"/>
                <a:t>. 17.48 </a:t>
              </a:r>
              <a:r>
                <a:rPr lang="cs-CZ" sz="1400" dirty="0" err="1"/>
                <a:t>The</a:t>
              </a:r>
              <a:r>
                <a:rPr lang="cs-CZ" sz="1400" dirty="0"/>
                <a:t> </a:t>
              </a:r>
              <a:r>
                <a:rPr lang="cs-CZ" sz="1400" dirty="0" err="1"/>
                <a:t>interaction</a:t>
              </a:r>
              <a:r>
                <a:rPr lang="cs-CZ" sz="1400" dirty="0"/>
                <a:t> </a:t>
              </a:r>
              <a:r>
                <a:rPr lang="cs-CZ" sz="1400" dirty="0" err="1"/>
                <a:t>sites</a:t>
              </a:r>
              <a:r>
                <a:rPr lang="cs-CZ" sz="1400" dirty="0"/>
                <a:t> </a:t>
              </a:r>
              <a:r>
                <a:rPr lang="cs-CZ" sz="1400" dirty="0" err="1"/>
                <a:t>for</a:t>
              </a:r>
              <a:r>
                <a:rPr lang="cs-CZ" sz="1400" dirty="0"/>
                <a:t> a HBD, </a:t>
              </a:r>
              <a:r>
                <a:rPr lang="cs-CZ" sz="1400" dirty="0" err="1"/>
                <a:t>represented</a:t>
              </a:r>
              <a:r>
                <a:rPr lang="cs-CZ" sz="1400" dirty="0"/>
                <a:t> by H-X (LUDI)</a:t>
              </a:r>
            </a:p>
          </p:txBody>
        </p:sp>
      </p:grpSp>
    </p:spTree>
    <p:extLst>
      <p:ext uri="{BB962C8B-B14F-4D97-AF65-F5344CB8AC3E}">
        <p14:creationId xmlns:p14="http://schemas.microsoft.com/office/powerpoint/2010/main" val="2917350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Docking - terminology</a:t>
            </a:r>
            <a:endParaRPr lang="cs-CZ" dirty="0"/>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1239208289"/>
              </p:ext>
            </p:extLst>
          </p:nvPr>
        </p:nvGraphicFramePr>
        <p:xfrm>
          <a:off x="838200" y="1825625"/>
          <a:ext cx="10515600" cy="3774440"/>
        </p:xfrm>
        <a:graphic>
          <a:graphicData uri="http://schemas.openxmlformats.org/drawingml/2006/table">
            <a:tbl>
              <a:tblPr firstRow="1" bandRow="1">
                <a:tableStyleId>{5C22544A-7EE6-4342-B048-85BDC9FD1C3A}</a:tableStyleId>
              </a:tblPr>
              <a:tblGrid>
                <a:gridCol w="2140131">
                  <a:extLst>
                    <a:ext uri="{9D8B030D-6E8A-4147-A177-3AD203B41FA5}">
                      <a16:colId xmlns:a16="http://schemas.microsoft.com/office/drawing/2014/main" val="3816116587"/>
                    </a:ext>
                  </a:extLst>
                </a:gridCol>
                <a:gridCol w="8375469">
                  <a:extLst>
                    <a:ext uri="{9D8B030D-6E8A-4147-A177-3AD203B41FA5}">
                      <a16:colId xmlns:a16="http://schemas.microsoft.com/office/drawing/2014/main" val="3792106914"/>
                    </a:ext>
                  </a:extLst>
                </a:gridCol>
              </a:tblGrid>
              <a:tr h="370840">
                <a:tc>
                  <a:txBody>
                    <a:bodyPr/>
                    <a:lstStyle/>
                    <a:p>
                      <a:r>
                        <a:rPr lang="en-GB" dirty="0"/>
                        <a:t>Term</a:t>
                      </a:r>
                      <a:endParaRPr lang="cs-CZ" dirty="0"/>
                    </a:p>
                  </a:txBody>
                  <a:tcPr/>
                </a:tc>
                <a:tc>
                  <a:txBody>
                    <a:bodyPr/>
                    <a:lstStyle/>
                    <a:p>
                      <a:r>
                        <a:rPr lang="en-GB" dirty="0"/>
                        <a:t>Definition</a:t>
                      </a:r>
                      <a:endParaRPr lang="cs-CZ" dirty="0"/>
                    </a:p>
                  </a:txBody>
                  <a:tcPr/>
                </a:tc>
                <a:extLst>
                  <a:ext uri="{0D108BD9-81ED-4DB2-BD59-A6C34878D82A}">
                    <a16:rowId xmlns:a16="http://schemas.microsoft.com/office/drawing/2014/main" val="232936773"/>
                  </a:ext>
                </a:extLst>
              </a:tr>
              <a:tr h="370840">
                <a:tc>
                  <a:txBody>
                    <a:bodyPr/>
                    <a:lstStyle/>
                    <a:p>
                      <a:r>
                        <a:rPr lang="en-US" b="1" dirty="0"/>
                        <a:t>Receptor</a:t>
                      </a:r>
                      <a:endParaRPr lang="cs-CZ" b="1" dirty="0"/>
                    </a:p>
                  </a:txBody>
                  <a:tcPr/>
                </a:tc>
                <a:tc>
                  <a:txBody>
                    <a:bodyPr/>
                    <a:lstStyle/>
                    <a:p>
                      <a:r>
                        <a:rPr lang="en-US" dirty="0"/>
                        <a:t>The "receiving" molecule, most commonly a protein or other biopolymer.</a:t>
                      </a:r>
                      <a:endParaRPr lang="cs-CZ" dirty="0"/>
                    </a:p>
                  </a:txBody>
                  <a:tcPr/>
                </a:tc>
                <a:extLst>
                  <a:ext uri="{0D108BD9-81ED-4DB2-BD59-A6C34878D82A}">
                    <a16:rowId xmlns:a16="http://schemas.microsoft.com/office/drawing/2014/main" val="3466467660"/>
                  </a:ext>
                </a:extLst>
              </a:tr>
              <a:tr h="370840">
                <a:tc>
                  <a:txBody>
                    <a:bodyPr/>
                    <a:lstStyle/>
                    <a:p>
                      <a:r>
                        <a:rPr lang="en-GB" b="1" dirty="0"/>
                        <a:t>Ligand</a:t>
                      </a:r>
                      <a:endParaRPr lang="cs-CZ" b="1" dirty="0"/>
                    </a:p>
                  </a:txBody>
                  <a:tcPr/>
                </a:tc>
                <a:tc>
                  <a:txBody>
                    <a:bodyPr/>
                    <a:lstStyle/>
                    <a:p>
                      <a:r>
                        <a:rPr lang="en-US" sz="1800" dirty="0"/>
                        <a:t>The complementary partner molecule which binds to the receptor. Ligands are most often small molecules but could also be another biopolymer</a:t>
                      </a:r>
                      <a:endParaRPr lang="cs-CZ" dirty="0"/>
                    </a:p>
                  </a:txBody>
                  <a:tcPr/>
                </a:tc>
                <a:extLst>
                  <a:ext uri="{0D108BD9-81ED-4DB2-BD59-A6C34878D82A}">
                    <a16:rowId xmlns:a16="http://schemas.microsoft.com/office/drawing/2014/main" val="2292421774"/>
                  </a:ext>
                </a:extLst>
              </a:tr>
              <a:tr h="370840">
                <a:tc>
                  <a:txBody>
                    <a:bodyPr/>
                    <a:lstStyle/>
                    <a:p>
                      <a:r>
                        <a:rPr lang="en-GB" b="1" dirty="0"/>
                        <a:t>Pose</a:t>
                      </a:r>
                      <a:endParaRPr lang="cs-CZ" b="1" dirty="0"/>
                    </a:p>
                  </a:txBody>
                  <a:tcPr/>
                </a:tc>
                <a:tc>
                  <a:txBody>
                    <a:bodyPr/>
                    <a:lstStyle/>
                    <a:p>
                      <a:r>
                        <a:rPr lang="cs-CZ" dirty="0">
                          <a:effectLst/>
                        </a:rPr>
                        <a:t>A </a:t>
                      </a:r>
                      <a:r>
                        <a:rPr lang="en-GB" noProof="0" dirty="0">
                          <a:effectLst/>
                        </a:rPr>
                        <a:t>candidate binding mode</a:t>
                      </a:r>
                      <a:endParaRPr lang="en-GB" noProof="0" dirty="0"/>
                    </a:p>
                  </a:txBody>
                  <a:tcPr/>
                </a:tc>
                <a:extLst>
                  <a:ext uri="{0D108BD9-81ED-4DB2-BD59-A6C34878D82A}">
                    <a16:rowId xmlns:a16="http://schemas.microsoft.com/office/drawing/2014/main" val="1763011598"/>
                  </a:ext>
                </a:extLst>
              </a:tr>
              <a:tr h="370840">
                <a:tc>
                  <a:txBody>
                    <a:bodyPr/>
                    <a:lstStyle/>
                    <a:p>
                      <a:r>
                        <a:rPr lang="en-GB" b="1" dirty="0"/>
                        <a:t>Binding mode</a:t>
                      </a:r>
                      <a:endParaRPr lang="cs-CZ" b="1" dirty="0"/>
                    </a:p>
                  </a:txBody>
                  <a:tcPr/>
                </a:tc>
                <a:tc>
                  <a:txBody>
                    <a:bodyPr/>
                    <a:lstStyle/>
                    <a:p>
                      <a:r>
                        <a:rPr lang="en-US" dirty="0"/>
                        <a:t>The orientation of the ligand relative to the receptor as well as the conformation of the ligand and receptor when bound to each other.</a:t>
                      </a:r>
                      <a:endParaRPr lang="cs-CZ" dirty="0"/>
                    </a:p>
                  </a:txBody>
                  <a:tcPr/>
                </a:tc>
                <a:extLst>
                  <a:ext uri="{0D108BD9-81ED-4DB2-BD59-A6C34878D82A}">
                    <a16:rowId xmlns:a16="http://schemas.microsoft.com/office/drawing/2014/main" val="1965775855"/>
                  </a:ext>
                </a:extLst>
              </a:tr>
              <a:tr h="370840">
                <a:tc>
                  <a:txBody>
                    <a:bodyPr/>
                    <a:lstStyle/>
                    <a:p>
                      <a:r>
                        <a:rPr lang="en-US" b="1" dirty="0"/>
                        <a:t>Scoring</a:t>
                      </a:r>
                      <a:endParaRPr lang="cs-CZ" b="1" dirty="0"/>
                    </a:p>
                  </a:txBody>
                  <a:tcPr/>
                </a:tc>
                <a:tc>
                  <a:txBody>
                    <a:bodyPr/>
                    <a:lstStyle/>
                    <a:p>
                      <a:r>
                        <a:rPr lang="en-US" dirty="0">
                          <a:effectLst/>
                        </a:rPr>
                        <a:t>The process of evaluating a particular pose by </a:t>
                      </a:r>
                      <a:r>
                        <a:rPr lang="en-US" b="1" dirty="0">
                          <a:effectLst/>
                          <a:hlinkClick r:id="rId2"/>
                        </a:rPr>
                        <a:t>scoring function</a:t>
                      </a:r>
                      <a:r>
                        <a:rPr lang="en-US" b="1" dirty="0">
                          <a:effectLst/>
                        </a:rPr>
                        <a:t>.</a:t>
                      </a:r>
                      <a:endParaRPr lang="cs-CZ" dirty="0"/>
                    </a:p>
                  </a:txBody>
                  <a:tcPr/>
                </a:tc>
                <a:extLst>
                  <a:ext uri="{0D108BD9-81ED-4DB2-BD59-A6C34878D82A}">
                    <a16:rowId xmlns:a16="http://schemas.microsoft.com/office/drawing/2014/main" val="2339552566"/>
                  </a:ext>
                </a:extLst>
              </a:tr>
              <a:tr h="370840">
                <a:tc>
                  <a:txBody>
                    <a:bodyPr/>
                    <a:lstStyle/>
                    <a:p>
                      <a:r>
                        <a:rPr lang="en-US" b="1" dirty="0"/>
                        <a:t>Ranking</a:t>
                      </a:r>
                      <a:endParaRPr lang="cs-CZ" b="1" dirty="0"/>
                    </a:p>
                  </a:txBody>
                  <a:tcPr/>
                </a:tc>
                <a:tc>
                  <a:txBody>
                    <a:bodyPr/>
                    <a:lstStyle/>
                    <a:p>
                      <a:r>
                        <a:rPr lang="en-US" dirty="0">
                          <a:effectLst/>
                        </a:rPr>
                        <a:t>The process of classifying which ligands are most likely to interact favorably to a particular receptor based on the</a:t>
                      </a:r>
                      <a:r>
                        <a:rPr lang="en-US" baseline="0" dirty="0">
                          <a:effectLst/>
                        </a:rPr>
                        <a:t> docking score.</a:t>
                      </a:r>
                      <a:endParaRPr lang="cs-CZ" dirty="0"/>
                    </a:p>
                  </a:txBody>
                  <a:tcPr/>
                </a:tc>
                <a:extLst>
                  <a:ext uri="{0D108BD9-81ED-4DB2-BD59-A6C34878D82A}">
                    <a16:rowId xmlns:a16="http://schemas.microsoft.com/office/drawing/2014/main" val="1071681957"/>
                  </a:ext>
                </a:extLst>
              </a:tr>
              <a:tr h="370840">
                <a:tc>
                  <a:txBody>
                    <a:bodyPr/>
                    <a:lstStyle/>
                    <a:p>
                      <a:r>
                        <a:rPr lang="en-GB" b="1" noProof="0" dirty="0"/>
                        <a:t>Docking assessment</a:t>
                      </a:r>
                    </a:p>
                  </a:txBody>
                  <a:tcPr/>
                </a:tc>
                <a:tc>
                  <a:txBody>
                    <a:bodyPr/>
                    <a:lstStyle/>
                    <a:p>
                      <a:r>
                        <a:rPr lang="en-US" dirty="0">
                          <a:effectLst/>
                        </a:rPr>
                        <a:t>Procedure to quantify the predictive capability of a docking protocol</a:t>
                      </a:r>
                      <a:endParaRPr lang="cs-CZ" dirty="0"/>
                    </a:p>
                  </a:txBody>
                  <a:tcPr/>
                </a:tc>
                <a:extLst>
                  <a:ext uri="{0D108BD9-81ED-4DB2-BD59-A6C34878D82A}">
                    <a16:rowId xmlns:a16="http://schemas.microsoft.com/office/drawing/2014/main" val="90333154"/>
                  </a:ext>
                </a:extLst>
              </a:tr>
            </a:tbl>
          </a:graphicData>
        </a:graphic>
      </p:graphicFrame>
    </p:spTree>
    <p:extLst>
      <p:ext uri="{BB962C8B-B14F-4D97-AF65-F5344CB8AC3E}">
        <p14:creationId xmlns:p14="http://schemas.microsoft.com/office/powerpoint/2010/main" val="275450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Docking - workflow</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20575386"/>
              </p:ext>
            </p:extLst>
          </p:nvPr>
        </p:nvGraphicFramePr>
        <p:xfrm>
          <a:off x="2351088" y="1690688"/>
          <a:ext cx="67119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527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noProof="0" dirty="0"/>
              <a:t>Use of Grids (Grid Potentials) in Docking Programs</a:t>
            </a:r>
            <a:br>
              <a:rPr lang="en-GB" noProof="0" dirty="0"/>
            </a:br>
            <a:r>
              <a:rPr lang="en-GB" noProof="0" dirty="0"/>
              <a:t>- DOCK, AutoDock</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37707" y="3263900"/>
            <a:ext cx="5594399" cy="2656764"/>
          </a:xfrm>
        </p:spPr>
      </p:pic>
      <p:sp>
        <p:nvSpPr>
          <p:cNvPr id="5" name="TextBox 4"/>
          <p:cNvSpPr txBox="1"/>
          <p:nvPr/>
        </p:nvSpPr>
        <p:spPr>
          <a:xfrm>
            <a:off x="3030584" y="5984453"/>
            <a:ext cx="6376489" cy="307777"/>
          </a:xfrm>
          <a:prstGeom prst="rect">
            <a:avLst/>
          </a:prstGeom>
          <a:noFill/>
        </p:spPr>
        <p:txBody>
          <a:bodyPr wrap="none" rtlCol="0">
            <a:spAutoFit/>
          </a:bodyPr>
          <a:lstStyle/>
          <a:p>
            <a:r>
              <a:rPr lang="cs-CZ" sz="1400" dirty="0" err="1"/>
              <a:t>Fig</a:t>
            </a:r>
            <a:r>
              <a:rPr lang="cs-CZ" sz="1400" dirty="0"/>
              <a:t>. 17.14 </a:t>
            </a:r>
            <a:r>
              <a:rPr lang="cs-CZ" sz="1400" dirty="0" err="1"/>
              <a:t>Measuring</a:t>
            </a:r>
            <a:r>
              <a:rPr lang="cs-CZ" sz="1400" dirty="0"/>
              <a:t> </a:t>
            </a:r>
            <a:r>
              <a:rPr lang="cs-CZ" sz="1400" dirty="0" err="1"/>
              <a:t>fields</a:t>
            </a:r>
            <a:r>
              <a:rPr lang="cs-CZ" sz="1400" dirty="0"/>
              <a:t> </a:t>
            </a:r>
            <a:r>
              <a:rPr lang="cs-CZ" sz="1400" dirty="0" err="1"/>
              <a:t>around</a:t>
            </a:r>
            <a:r>
              <a:rPr lang="cs-CZ" sz="1400" dirty="0"/>
              <a:t> a </a:t>
            </a:r>
            <a:r>
              <a:rPr lang="cs-CZ" sz="1400" dirty="0" err="1"/>
              <a:t>molecule</a:t>
            </a:r>
            <a:r>
              <a:rPr lang="cs-CZ" sz="1400" dirty="0"/>
              <a:t> by </a:t>
            </a:r>
            <a:r>
              <a:rPr lang="cs-CZ" sz="1400" dirty="0" err="1"/>
              <a:t>placing</a:t>
            </a:r>
            <a:r>
              <a:rPr lang="cs-CZ" sz="1400" dirty="0"/>
              <a:t> a </a:t>
            </a:r>
            <a:r>
              <a:rPr lang="cs-CZ" sz="1400" dirty="0" err="1"/>
              <a:t>probe</a:t>
            </a:r>
            <a:r>
              <a:rPr lang="cs-CZ" sz="1400" dirty="0"/>
              <a:t> atom </a:t>
            </a:r>
            <a:r>
              <a:rPr lang="cs-CZ" sz="1400" dirty="0" err="1"/>
              <a:t>at</a:t>
            </a:r>
            <a:r>
              <a:rPr lang="cs-CZ" sz="1400" dirty="0"/>
              <a:t> </a:t>
            </a:r>
            <a:r>
              <a:rPr lang="cs-CZ" sz="1400" dirty="0" err="1"/>
              <a:t>grid</a:t>
            </a:r>
            <a:r>
              <a:rPr lang="cs-CZ" sz="1400" dirty="0"/>
              <a:t> </a:t>
            </a:r>
            <a:r>
              <a:rPr lang="cs-CZ" sz="1400" dirty="0" err="1"/>
              <a:t>points</a:t>
            </a:r>
            <a:endParaRPr lang="cs-CZ" sz="1400" dirty="0"/>
          </a:p>
        </p:txBody>
      </p:sp>
      <p:sp>
        <p:nvSpPr>
          <p:cNvPr id="6" name="Rectangle 5"/>
          <p:cNvSpPr/>
          <p:nvPr/>
        </p:nvSpPr>
        <p:spPr>
          <a:xfrm>
            <a:off x="2525485" y="6419808"/>
            <a:ext cx="8133806" cy="307777"/>
          </a:xfrm>
          <a:prstGeom prst="rect">
            <a:avLst/>
          </a:prstGeom>
        </p:spPr>
        <p:txBody>
          <a:bodyPr wrap="square">
            <a:spAutoFit/>
          </a:bodyPr>
          <a:lstStyle/>
          <a:p>
            <a:pPr>
              <a:defRPr/>
            </a:pPr>
            <a:r>
              <a:rPr lang="cs-CZ" sz="1400" dirty="0"/>
              <a:t>Patrick GL: </a:t>
            </a:r>
            <a:r>
              <a:rPr lang="cs-CZ" sz="1400" dirty="0" err="1"/>
              <a:t>An</a:t>
            </a:r>
            <a:r>
              <a:rPr lang="cs-CZ" sz="1400" dirty="0"/>
              <a:t> </a:t>
            </a:r>
            <a:r>
              <a:rPr lang="cs-CZ" sz="1400" dirty="0" err="1"/>
              <a:t>Introduction</a:t>
            </a:r>
            <a:r>
              <a:rPr lang="cs-CZ" sz="1400" dirty="0"/>
              <a:t> to </a:t>
            </a:r>
            <a:r>
              <a:rPr lang="cs-CZ" sz="1400" dirty="0" err="1"/>
              <a:t>Medicinal</a:t>
            </a:r>
            <a:r>
              <a:rPr lang="cs-CZ" sz="1400" dirty="0"/>
              <a:t> </a:t>
            </a:r>
            <a:r>
              <a:rPr lang="cs-CZ" sz="1400" dirty="0" err="1"/>
              <a:t>Chemistry</a:t>
            </a:r>
            <a:r>
              <a:rPr lang="cs-CZ" sz="1400" dirty="0"/>
              <a:t>, Oxford University </a:t>
            </a:r>
            <a:r>
              <a:rPr lang="cs-CZ" sz="1400" dirty="0" err="1"/>
              <a:t>Press</a:t>
            </a:r>
            <a:r>
              <a:rPr lang="cs-CZ" sz="1400" dirty="0"/>
              <a:t>, New York 2009, 4th Ed.</a:t>
            </a:r>
          </a:p>
        </p:txBody>
      </p:sp>
      <p:sp>
        <p:nvSpPr>
          <p:cNvPr id="7" name="Content Placeholder 2"/>
          <p:cNvSpPr txBox="1">
            <a:spLocks/>
          </p:cNvSpPr>
          <p:nvPr/>
        </p:nvSpPr>
        <p:spPr>
          <a:xfrm>
            <a:off x="838200" y="1825625"/>
            <a:ext cx="11048999" cy="18159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placing a molecule into a 3D lattice or grid, intersections are grid points</a:t>
            </a:r>
          </a:p>
          <a:p>
            <a:r>
              <a:rPr lang="en-GB" sz="2000" dirty="0"/>
              <a:t>different properties (steric, electrostatic) can be measured, tabulated at each point and shown as a field (by connecting points with the same value</a:t>
            </a:r>
          </a:p>
          <a:p>
            <a:r>
              <a:rPr lang="en-GB" sz="2000" dirty="0"/>
              <a:t>in docking, interactions (HB, </a:t>
            </a:r>
            <a:r>
              <a:rPr lang="en-GB" sz="2000" dirty="0" err="1"/>
              <a:t>vdW</a:t>
            </a:r>
            <a:r>
              <a:rPr lang="en-GB" sz="2000" dirty="0"/>
              <a:t>, ionic) with amino acid are measured and stored in tables for every atom of the ligand</a:t>
            </a:r>
          </a:p>
        </p:txBody>
      </p:sp>
    </p:spTree>
    <p:extLst>
      <p:ext uri="{BB962C8B-B14F-4D97-AF65-F5344CB8AC3E}">
        <p14:creationId xmlns:p14="http://schemas.microsoft.com/office/powerpoint/2010/main" val="47653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1027229" cy="669018"/>
          </a:xfrm>
        </p:spPr>
        <p:txBody>
          <a:bodyPr>
            <a:normAutofit/>
          </a:bodyPr>
          <a:lstStyle/>
          <a:p>
            <a:r>
              <a:rPr lang="en-GB" sz="4000" noProof="0" dirty="0"/>
              <a:t>Use of Grids (Grid Potentials) in Docking Programs</a:t>
            </a:r>
          </a:p>
        </p:txBody>
      </p:sp>
      <p:pic>
        <p:nvPicPr>
          <p:cNvPr id="9" name="Screen_Recording_20211118-181325_Samsung Notes">
            <a:hlinkClick r:id="" action="ppaction://media"/>
            <a:extLst>
              <a:ext uri="{FF2B5EF4-FFF2-40B4-BE49-F238E27FC236}">
                <a16:creationId xmlns:a16="http://schemas.microsoft.com/office/drawing/2014/main" id="{E7326702-9C9B-425C-AB24-30E1485DE282}"/>
              </a:ext>
            </a:extLst>
          </p:cNvPr>
          <p:cNvPicPr>
            <a:picLocks noChangeAspect="1"/>
          </p:cNvPicPr>
          <p:nvPr>
            <a:videoFile r:link="rId1"/>
            <p:extLst>
              <p:ext uri="{DAA4B4D4-6D71-4841-9C94-3DE7FCFB9230}">
                <p14:media xmlns:p14="http://schemas.microsoft.com/office/powerpoint/2010/main" r:embed="rId2">
                  <p14:trim st="12843"/>
                </p14:media>
              </p:ext>
            </p:extLst>
          </p:nvPr>
        </p:nvPicPr>
        <p:blipFill rotWithShape="1">
          <a:blip r:embed="rId5"/>
          <a:srcRect l="12456" t="15080" r="12855" b="13968"/>
          <a:stretch/>
        </p:blipFill>
        <p:spPr>
          <a:xfrm>
            <a:off x="2993569" y="1447801"/>
            <a:ext cx="8186059" cy="4865913"/>
          </a:xfrm>
          <a:prstGeom prst="rect">
            <a:avLst/>
          </a:prstGeom>
        </p:spPr>
      </p:pic>
    </p:spTree>
    <p:extLst>
      <p:ext uri="{BB962C8B-B14F-4D97-AF65-F5344CB8AC3E}">
        <p14:creationId xmlns:p14="http://schemas.microsoft.com/office/powerpoint/2010/main" val="427975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5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rotation_3">
            <a:hlinkClick r:id="" action="ppaction://media"/>
            <a:extLst>
              <a:ext uri="{FF2B5EF4-FFF2-40B4-BE49-F238E27FC236}">
                <a16:creationId xmlns:a16="http://schemas.microsoft.com/office/drawing/2014/main" id="{BBF4A729-40A3-46C9-95AD-FF94306A0E2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28047" t="18878" r="24338" b="21112"/>
          <a:stretch>
            <a:fillRect/>
          </a:stretch>
        </p:blipFill>
        <p:spPr>
          <a:xfrm>
            <a:off x="3836020" y="1737485"/>
            <a:ext cx="3851469" cy="3339617"/>
          </a:xfrm>
          <a:prstGeom prst="rect">
            <a:avLst/>
          </a:prstGeom>
        </p:spPr>
      </p:pic>
      <p:pic>
        <p:nvPicPr>
          <p:cNvPr id="9" name="translation">
            <a:hlinkClick r:id="" action="ppaction://media"/>
            <a:extLst>
              <a:ext uri="{FF2B5EF4-FFF2-40B4-BE49-F238E27FC236}">
                <a16:creationId xmlns:a16="http://schemas.microsoft.com/office/drawing/2014/main" id="{E22410DF-7E30-492B-B6A1-D194DC17E64D}"/>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1"/>
          <a:srcRect l="6540"/>
          <a:stretch>
            <a:fillRect/>
          </a:stretch>
        </p:blipFill>
        <p:spPr>
          <a:xfrm>
            <a:off x="0" y="2356407"/>
            <a:ext cx="3983921" cy="2932771"/>
          </a:xfrm>
          <a:prstGeom prst="rect">
            <a:avLst/>
          </a:prstGeom>
        </p:spPr>
      </p:pic>
      <p:sp>
        <p:nvSpPr>
          <p:cNvPr id="2" name="Nadpis 1"/>
          <p:cNvSpPr>
            <a:spLocks noGrp="1"/>
          </p:cNvSpPr>
          <p:nvPr>
            <p:ph type="title"/>
          </p:nvPr>
        </p:nvSpPr>
        <p:spPr>
          <a:xfrm>
            <a:off x="380206" y="278039"/>
            <a:ext cx="10515600" cy="862467"/>
          </a:xfrm>
        </p:spPr>
        <p:txBody>
          <a:bodyPr>
            <a:normAutofit/>
          </a:bodyPr>
          <a:lstStyle/>
          <a:p>
            <a:r>
              <a:rPr lang="en-GB" sz="3600" dirty="0"/>
              <a:t>Search function</a:t>
            </a:r>
            <a:endParaRPr lang="cs-CZ" sz="3600" dirty="0"/>
          </a:p>
        </p:txBody>
      </p:sp>
      <p:sp>
        <p:nvSpPr>
          <p:cNvPr id="4" name="Obdélník 3"/>
          <p:cNvSpPr/>
          <p:nvPr/>
        </p:nvSpPr>
        <p:spPr>
          <a:xfrm>
            <a:off x="989806" y="1140506"/>
            <a:ext cx="10515600" cy="830997"/>
          </a:xfrm>
          <a:prstGeom prst="rect">
            <a:avLst/>
          </a:prstGeom>
        </p:spPr>
        <p:txBody>
          <a:bodyPr wrap="square">
            <a:spAutoFit/>
          </a:bodyPr>
          <a:lstStyle/>
          <a:p>
            <a:pPr marL="457200" indent="-457200">
              <a:buFont typeface="Arial" panose="020B0604020202020204" pitchFamily="34" charset="0"/>
              <a:buChar char="•"/>
            </a:pPr>
            <a:r>
              <a:rPr lang="en-GB" sz="2400" dirty="0"/>
              <a:t>goal -&gt; find all possible positions of ligand in the defined site of the receptor</a:t>
            </a:r>
          </a:p>
          <a:p>
            <a:pPr marL="457200" indent="-457200">
              <a:buFont typeface="Arial" panose="020B0604020202020204" pitchFamily="34" charset="0"/>
              <a:buChar char="•"/>
            </a:pPr>
            <a:r>
              <a:rPr lang="en-GB" sz="2400" dirty="0"/>
              <a:t>sampling of the conformational space</a:t>
            </a:r>
          </a:p>
        </p:txBody>
      </p:sp>
      <p:sp>
        <p:nvSpPr>
          <p:cNvPr id="5" name="TextovéPole 4"/>
          <p:cNvSpPr txBox="1"/>
          <p:nvPr/>
        </p:nvSpPr>
        <p:spPr>
          <a:xfrm>
            <a:off x="1111250" y="5908100"/>
            <a:ext cx="10515600" cy="584775"/>
          </a:xfrm>
          <a:prstGeom prst="rect">
            <a:avLst/>
          </a:prstGeom>
          <a:noFill/>
        </p:spPr>
        <p:txBody>
          <a:bodyPr wrap="square" rtlCol="0">
            <a:spAutoFit/>
          </a:bodyPr>
          <a:lstStyle/>
          <a:p>
            <a:pPr algn="ctr"/>
            <a:r>
              <a:rPr lang="en-GB" sz="3200" b="1" dirty="0"/>
              <a:t>position  = translation + orientation + conformation</a:t>
            </a:r>
            <a:endParaRPr lang="cs-CZ" sz="3200" b="1" dirty="0"/>
          </a:p>
        </p:txBody>
      </p:sp>
      <p:pic>
        <p:nvPicPr>
          <p:cNvPr id="8" name="conformation_3">
            <a:hlinkClick r:id="" action="ppaction://media"/>
            <a:extLst>
              <a:ext uri="{FF2B5EF4-FFF2-40B4-BE49-F238E27FC236}">
                <a16:creationId xmlns:a16="http://schemas.microsoft.com/office/drawing/2014/main" id="{F7DE3897-A2D7-42BE-A330-4ECC1D49363D}"/>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2"/>
          <a:srcRect l="23094" t="9455" r="20184" b="13249"/>
          <a:stretch>
            <a:fillRect/>
          </a:stretch>
        </p:blipFill>
        <p:spPr>
          <a:xfrm>
            <a:off x="7950819" y="2002973"/>
            <a:ext cx="4016397" cy="3286205"/>
          </a:xfrm>
          <a:prstGeom prst="rect">
            <a:avLst/>
          </a:prstGeom>
        </p:spPr>
      </p:pic>
    </p:spTree>
    <p:extLst>
      <p:ext uri="{BB962C8B-B14F-4D97-AF65-F5344CB8AC3E}">
        <p14:creationId xmlns:p14="http://schemas.microsoft.com/office/powerpoint/2010/main" val="442612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video>
              <p:cMediaNode vol="80000">
                <p:cTn id="2" fill="hold" display="0">
                  <p:stCondLst>
                    <p:cond delay="indefinite"/>
                  </p:stCondLst>
                </p:cTn>
                <p:tgtEl>
                  <p:spTgt spid="7"/>
                </p:tgtEl>
              </p:cMediaNode>
            </p:video>
            <p:video>
              <p:cMediaNode vol="80000">
                <p:cTn id="3" fill="hold" display="0">
                  <p:stCondLst>
                    <p:cond delay="indefinite"/>
                  </p:stCondLst>
                </p:cTn>
                <p:tgtEl>
                  <p:spTgt spid="8"/>
                </p:tgtEl>
              </p:cMediaNode>
            </p:video>
            <p:video>
              <p:cMediaNode vol="80000">
                <p:cTn id="4"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Search Algorithms</a:t>
            </a:r>
            <a:endParaRPr lang="cs-CZ" dirty="0"/>
          </a:p>
        </p:txBody>
      </p:sp>
      <p:sp>
        <p:nvSpPr>
          <p:cNvPr id="3" name="Zástupný symbol pro obsah 2"/>
          <p:cNvSpPr>
            <a:spLocks noGrp="1"/>
          </p:cNvSpPr>
          <p:nvPr>
            <p:ph idx="1"/>
          </p:nvPr>
        </p:nvSpPr>
        <p:spPr/>
        <p:txBody>
          <a:bodyPr/>
          <a:lstStyle/>
          <a:p>
            <a:pPr marL="514350" indent="-514350">
              <a:buFont typeface="+mj-lt"/>
              <a:buAutoNum type="arabicPeriod"/>
            </a:pPr>
            <a:r>
              <a:rPr lang="en-GB" dirty="0"/>
              <a:t>Monte Carlo</a:t>
            </a:r>
          </a:p>
          <a:p>
            <a:pPr lvl="1"/>
            <a:r>
              <a:rPr lang="en-GB" dirty="0"/>
              <a:t>based on random number generator</a:t>
            </a:r>
          </a:p>
          <a:p>
            <a:pPr lvl="1"/>
            <a:r>
              <a:rPr lang="en-GB" dirty="0"/>
              <a:t>translation + orientation + conformation generated randomly</a:t>
            </a:r>
          </a:p>
          <a:p>
            <a:pPr marL="457200" lvl="1" indent="0">
              <a:buNone/>
            </a:pPr>
            <a:r>
              <a:rPr lang="en-GB" dirty="0"/>
              <a:t>	</a:t>
            </a:r>
            <a:r>
              <a:rPr lang="en-GB" sz="4000" b="1" dirty="0">
                <a:solidFill>
                  <a:srgbClr val="FF0000"/>
                </a:solidFill>
              </a:rPr>
              <a:t>+ </a:t>
            </a:r>
            <a:r>
              <a:rPr lang="en-GB" b="1" dirty="0"/>
              <a:t>thorough search of conformational space</a:t>
            </a:r>
          </a:p>
          <a:p>
            <a:pPr marL="457200" lvl="1" indent="0">
              <a:buNone/>
            </a:pPr>
            <a:r>
              <a:rPr lang="en-GB" b="1" dirty="0"/>
              <a:t>	</a:t>
            </a:r>
            <a:r>
              <a:rPr lang="en-GB" b="1" dirty="0">
                <a:solidFill>
                  <a:srgbClr val="FF0000"/>
                </a:solidFill>
              </a:rPr>
              <a:t> </a:t>
            </a:r>
            <a:r>
              <a:rPr lang="en-GB" sz="4000" b="1" dirty="0">
                <a:solidFill>
                  <a:srgbClr val="FF0000"/>
                </a:solidFill>
              </a:rPr>
              <a:t>-</a:t>
            </a:r>
            <a:r>
              <a:rPr lang="en-GB" sz="3600" b="1" dirty="0">
                <a:solidFill>
                  <a:srgbClr val="FF0000"/>
                </a:solidFill>
              </a:rPr>
              <a:t> </a:t>
            </a:r>
            <a:r>
              <a:rPr lang="en-GB" b="1" dirty="0"/>
              <a:t>high CPU time</a:t>
            </a:r>
            <a:br>
              <a:rPr lang="en-GB" dirty="0"/>
            </a:br>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4152" y="731519"/>
            <a:ext cx="2347005" cy="1464855"/>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5889" y="731519"/>
            <a:ext cx="2205512" cy="1464855"/>
          </a:xfrm>
          <a:prstGeom prst="rect">
            <a:avLst/>
          </a:prstGeom>
        </p:spPr>
      </p:pic>
    </p:spTree>
    <p:extLst>
      <p:ext uri="{BB962C8B-B14F-4D97-AF65-F5344CB8AC3E}">
        <p14:creationId xmlns:p14="http://schemas.microsoft.com/office/powerpoint/2010/main" val="2018799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Search Algorithms</a:t>
            </a:r>
            <a:endParaRPr lang="cs-CZ" dirty="0"/>
          </a:p>
        </p:txBody>
      </p:sp>
      <p:sp>
        <p:nvSpPr>
          <p:cNvPr id="3" name="Zástupný symbol pro obsah 2"/>
          <p:cNvSpPr>
            <a:spLocks noGrp="1"/>
          </p:cNvSpPr>
          <p:nvPr>
            <p:ph idx="1"/>
          </p:nvPr>
        </p:nvSpPr>
        <p:spPr>
          <a:xfrm>
            <a:off x="838200" y="1825625"/>
            <a:ext cx="10515600" cy="4627426"/>
          </a:xfrm>
        </p:spPr>
        <p:txBody>
          <a:bodyPr>
            <a:normAutofit lnSpcReduction="10000"/>
          </a:bodyPr>
          <a:lstStyle/>
          <a:p>
            <a:pPr marL="514350" indent="-514350">
              <a:buFont typeface="+mj-lt"/>
              <a:buAutoNum type="arabicPeriod" startAt="2"/>
            </a:pPr>
            <a:r>
              <a:rPr lang="en-GB" dirty="0" err="1"/>
              <a:t>Tabu</a:t>
            </a:r>
            <a:r>
              <a:rPr lang="en-GB" dirty="0"/>
              <a:t> Search</a:t>
            </a:r>
          </a:p>
          <a:p>
            <a:pPr lvl="1"/>
            <a:r>
              <a:rPr lang="en-GB" dirty="0"/>
              <a:t>modified Monte Carlo</a:t>
            </a:r>
          </a:p>
          <a:p>
            <a:pPr lvl="1"/>
            <a:r>
              <a:rPr lang="en-GB" dirty="0"/>
              <a:t>keeps track of what positions have already been sample</a:t>
            </a:r>
            <a:r>
              <a:rPr lang="cs-CZ" dirty="0"/>
              <a:t>d</a:t>
            </a:r>
            <a:r>
              <a:rPr lang="en-GB" dirty="0"/>
              <a:t> (no duplication)</a:t>
            </a:r>
          </a:p>
          <a:p>
            <a:pPr marL="457200" indent="-457200">
              <a:buFont typeface="+mj-lt"/>
              <a:buAutoNum type="arabicPeriod" startAt="2"/>
            </a:pPr>
            <a:r>
              <a:rPr lang="en-GB" dirty="0"/>
              <a:t>Simulated Annealing</a:t>
            </a:r>
          </a:p>
          <a:p>
            <a:pPr lvl="1"/>
            <a:r>
              <a:rPr lang="en-GB" dirty="0"/>
              <a:t>no duplication</a:t>
            </a:r>
          </a:p>
          <a:p>
            <a:pPr lvl="1"/>
            <a:r>
              <a:rPr lang="en-GB" dirty="0"/>
              <a:t>positions around well scoring positions are sampled more thoroughly</a:t>
            </a:r>
          </a:p>
          <a:p>
            <a:pPr lvl="1"/>
            <a:r>
              <a:rPr lang="en-GB" dirty="0"/>
              <a:t>positions around low scoring positions are sampled less thoroughly</a:t>
            </a:r>
          </a:p>
          <a:p>
            <a:pPr marL="457200" lvl="1" indent="0">
              <a:buNone/>
            </a:pPr>
            <a:r>
              <a:rPr lang="en-GB" dirty="0"/>
              <a:t>	</a:t>
            </a:r>
            <a:r>
              <a:rPr lang="en-GB" sz="4000" b="1" dirty="0">
                <a:solidFill>
                  <a:srgbClr val="FF0000"/>
                </a:solidFill>
              </a:rPr>
              <a:t>+ </a:t>
            </a:r>
            <a:r>
              <a:rPr lang="en-GB" b="1" dirty="0"/>
              <a:t>similar effectiveness to Monte Carlo in significantly reduced time</a:t>
            </a:r>
          </a:p>
          <a:p>
            <a:pPr marL="457200" lvl="1" indent="0">
              <a:buNone/>
            </a:pPr>
            <a:r>
              <a:rPr lang="en-GB" b="1" dirty="0"/>
              <a:t>		no duplications</a:t>
            </a:r>
          </a:p>
          <a:p>
            <a:pPr marL="457200" lvl="1" indent="0">
              <a:buNone/>
            </a:pPr>
            <a:r>
              <a:rPr lang="en-GB" b="1" dirty="0"/>
              <a:t>	</a:t>
            </a:r>
            <a:r>
              <a:rPr lang="en-GB" b="1" dirty="0">
                <a:solidFill>
                  <a:srgbClr val="FF0000"/>
                </a:solidFill>
              </a:rPr>
              <a:t> </a:t>
            </a:r>
            <a:r>
              <a:rPr lang="en-GB" sz="4000" b="1" dirty="0">
                <a:solidFill>
                  <a:srgbClr val="FF0000"/>
                </a:solidFill>
              </a:rPr>
              <a:t>-</a:t>
            </a:r>
            <a:r>
              <a:rPr lang="en-GB" sz="3600" b="1" dirty="0">
                <a:solidFill>
                  <a:srgbClr val="FF0000"/>
                </a:solidFill>
              </a:rPr>
              <a:t> </a:t>
            </a:r>
            <a:r>
              <a:rPr lang="en-GB" b="1" dirty="0"/>
              <a:t>higher memory usage</a:t>
            </a:r>
            <a:br>
              <a:rPr lang="en-GB" dirty="0"/>
            </a:br>
            <a:endParaRPr lang="en-GB" dirty="0"/>
          </a:p>
          <a:p>
            <a:pPr marL="457200" lvl="1" indent="0">
              <a:buNone/>
            </a:pPr>
            <a:endParaRPr lang="cs-CZ" dirty="0"/>
          </a:p>
        </p:txBody>
      </p:sp>
    </p:spTree>
    <p:extLst>
      <p:ext uri="{BB962C8B-B14F-4D97-AF65-F5344CB8AC3E}">
        <p14:creationId xmlns:p14="http://schemas.microsoft.com/office/powerpoint/2010/main" val="1840437994"/>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6846</TotalTime>
  <Words>1573</Words>
  <Application>Microsoft Office PowerPoint</Application>
  <PresentationFormat>Širokoúhlá obrazovka</PresentationFormat>
  <Paragraphs>200</Paragraphs>
  <Slides>26</Slides>
  <Notes>5</Notes>
  <HiddenSlides>0</HiddenSlides>
  <MMClips>4</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26</vt:i4>
      </vt:variant>
    </vt:vector>
  </HeadingPairs>
  <TitlesOfParts>
    <vt:vector size="31" baseType="lpstr">
      <vt:lpstr>Arial</vt:lpstr>
      <vt:lpstr>Calibri</vt:lpstr>
      <vt:lpstr>Calibri Light</vt:lpstr>
      <vt:lpstr>Comic Sans MS</vt:lpstr>
      <vt:lpstr>Motiv Office</vt:lpstr>
      <vt:lpstr>Basics in Molecular Modelling of Drugs</vt:lpstr>
      <vt:lpstr>Molecular docking</vt:lpstr>
      <vt:lpstr>Docking - terminology</vt:lpstr>
      <vt:lpstr>Docking - workflow</vt:lpstr>
      <vt:lpstr>Use of Grids (Grid Potentials) in Docking Programs - DOCK, AutoDock</vt:lpstr>
      <vt:lpstr>Use of Grids (Grid Potentials) in Docking Programs</vt:lpstr>
      <vt:lpstr>Search function</vt:lpstr>
      <vt:lpstr>Search Algorithms</vt:lpstr>
      <vt:lpstr>Search Algorithms</vt:lpstr>
      <vt:lpstr>Search Algorithms</vt:lpstr>
      <vt:lpstr>Scoring functions</vt:lpstr>
      <vt:lpstr>Scoring functions</vt:lpstr>
      <vt:lpstr>Scoring functions</vt:lpstr>
      <vt:lpstr>Docking – Flexibility</vt:lpstr>
      <vt:lpstr>Docking – Flexibility</vt:lpstr>
      <vt:lpstr>Docking software</vt:lpstr>
      <vt:lpstr>Special applications of docking</vt:lpstr>
      <vt:lpstr>Covalent docking</vt:lpstr>
      <vt:lpstr>Critical assessment of docking results</vt:lpstr>
      <vt:lpstr>Virtual Screening by docking - HTVS</vt:lpstr>
      <vt:lpstr>HTVS - workflow</vt:lpstr>
      <vt:lpstr>De novo Design</vt:lpstr>
      <vt:lpstr>Fragment linking and Ligand growing</vt:lpstr>
      <vt:lpstr>Fragment growing - example</vt:lpstr>
      <vt:lpstr>Scaffold hopping (replacement)</vt:lpstr>
      <vt:lpstr>Automated Software for De novo Design </vt:lpstr>
    </vt:vector>
  </TitlesOfParts>
  <Company>Univ. Karlova v Praze, Farmaceutická fakulta v HK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in Molecular Modeling of Drugs</dc:title>
  <dc:creator>Marta Kučerová</dc:creator>
  <cp:lastModifiedBy>Jan Zitko</cp:lastModifiedBy>
  <cp:revision>483</cp:revision>
  <dcterms:created xsi:type="dcterms:W3CDTF">2016-09-12T11:20:07Z</dcterms:created>
  <dcterms:modified xsi:type="dcterms:W3CDTF">2022-01-07T16:19:15Z</dcterms:modified>
</cp:coreProperties>
</file>