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57" r:id="rId3"/>
    <p:sldId id="264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36C2B-321C-4091-9283-628BCB14E3F5}" type="datetimeFigureOut">
              <a:rPr lang="cs-CZ" smtClean="0"/>
              <a:t>3.4.2020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B34B9-C082-40B6-AA69-7BBFE3E36A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401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F9AA64-9861-4349-BB3A-81777D7D0FA3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altLang="cs-CZ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80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15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215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027A3-9FD5-4514-87E7-8189B2663A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461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2EFAD-EE12-48DD-9BA0-E749AEC84DE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130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C3DD4-9E61-4342-9C30-DF046E034660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048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cs-CZ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15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215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027A3-9FD5-4514-87E7-8189B2663A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536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B203B-73AA-4E4E-9E85-E60C0C8256A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0491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494FF-BB40-48D9-AB35-166781D6B7B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4183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B06B5-254D-4411-937B-0DF93221546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7310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0918-1784-4204-9173-325285466589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044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E368F-EABC-4F20-90E9-42414A177239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38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6021A1-4030-44B0-BD3B-175A2D4BCE5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7330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2DB58-E686-45D2-9E4A-F1C6B707F9D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348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B203B-73AA-4E4E-9E85-E60C0C8256A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842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A854A-724F-46C0-B3D2-09A184663ED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3094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2EFAD-EE12-48DD-9BA0-E749AEC84DE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918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C3DD4-9E61-4342-9C30-DF046E034660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340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494FF-BB40-48D9-AB35-166781D6B7B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922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B06B5-254D-4411-937B-0DF93221546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917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0918-1784-4204-9173-325285466589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287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E368F-EABC-4F20-90E9-42414A177239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052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6021A1-4030-44B0-BD3B-175A2D4BCE5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772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2DB58-E686-45D2-9E4A-F1C6B707F9D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574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A854A-724F-46C0-B3D2-09A184663ED4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0897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FB8B9D25-FB8A-47AB-A791-B03A70C1DFBF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634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FB8B9D25-FB8A-47AB-A791-B03A70C1DFBF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324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hyperlink" Target="http://respekt.ihned.cz/?m=authors&amp;person%5bid%5d=15290080&amp;article%5baut_id%5d=15290080" TargetMode="External"/><Relationship Id="rId4" Type="http://schemas.openxmlformats.org/officeDocument/2006/relationships/hyperlink" Target="http://respekt.ihned.cz/za-plotem/c1-58948250-zakaz-prostituce-nikomu-nepomuz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accent1"/>
                </a:solidFill>
              </a:rPr>
              <a:t>Analýza rámců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R</a:t>
            </a:r>
            <a:r>
              <a:rPr lang="cs-CZ" dirty="0" smtClean="0"/>
              <a:t>ámování </a:t>
            </a:r>
            <a:r>
              <a:rPr lang="cs-CZ" dirty="0"/>
              <a:t>je „aktivita výběru </a:t>
            </a:r>
            <a:r>
              <a:rPr lang="cs-CZ" u="sng" dirty="0"/>
              <a:t>některých</a:t>
            </a:r>
            <a:r>
              <a:rPr lang="cs-CZ" dirty="0"/>
              <a:t> aspektů vnímání reality, které jsou následně ve sdělovaném textu </a:t>
            </a:r>
            <a:r>
              <a:rPr lang="cs-CZ" u="sng" dirty="0"/>
              <a:t>vyzvednuty a podtrženy</a:t>
            </a:r>
            <a:r>
              <a:rPr lang="cs-CZ" dirty="0"/>
              <a:t>, čímž dochází k </a:t>
            </a:r>
            <a:r>
              <a:rPr lang="cs-CZ" u="sng" dirty="0"/>
              <a:t>prosazení určité konkrétní definice problému</a:t>
            </a:r>
            <a:r>
              <a:rPr lang="cs-CZ" dirty="0"/>
              <a:t>, kauzální interpretace, </a:t>
            </a:r>
            <a:r>
              <a:rPr lang="cs-CZ" u="sng" dirty="0"/>
              <a:t>morálního hodnocení či doporučeného jednání</a:t>
            </a:r>
            <a:r>
              <a:rPr lang="cs-CZ" dirty="0"/>
              <a:t>“ (</a:t>
            </a:r>
            <a:r>
              <a:rPr lang="cs-CZ" dirty="0" err="1"/>
              <a:t>Entman</a:t>
            </a:r>
            <a:r>
              <a:rPr lang="cs-CZ" dirty="0"/>
              <a:t> 1993: 52). </a:t>
            </a:r>
            <a:endParaRPr lang="cs-CZ" altLang="cs-CZ" dirty="0" smtClean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30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901"/>
    </mc:Choice>
    <mc:Fallback>
      <p:transition spd="slow" advTm="339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Vědomé  x nevědomé rámování</a:t>
            </a:r>
          </a:p>
          <a:p>
            <a:r>
              <a:rPr lang="cs-CZ" dirty="0" smtClean="0"/>
              <a:t>Rámec  x ideologie</a:t>
            </a:r>
          </a:p>
          <a:p>
            <a:r>
              <a:rPr lang="cs-CZ" dirty="0" smtClean="0"/>
              <a:t>Metafory</a:t>
            </a:r>
            <a:r>
              <a:rPr lang="cs-CZ" dirty="0" smtClean="0"/>
              <a:t>, obrazy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99"/>
    </mc:Choice>
    <mc:Fallback xmlns="">
      <p:transition spd="slow" advTm="341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476251"/>
            <a:ext cx="8218488" cy="7921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3200">
                <a:solidFill>
                  <a:schemeClr val="accent1"/>
                </a:solidFill>
              </a:rPr>
              <a:t>Rámec: Prostituce jako řemeslo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(Prostitutka jako aktérka podvádějící stát na daních)</a:t>
            </a:r>
          </a:p>
        </p:txBody>
      </p:sp>
      <p:sp>
        <p:nvSpPr>
          <p:cNvPr id="2150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1992313" y="1744664"/>
            <a:ext cx="8147050" cy="51133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 dirty="0"/>
              <a:t>Praha chce legalizaci prostituce. Na jedné prostitutce stát prodělá skoro 46 000 korun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b="1" dirty="0"/>
              <a:t>(tn.nova.cz, 13.11.2012)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Prostituce jako legální živnost. O to, aby to tak bylo, se teď bojuje na pražském magistrátu. Kromě toho, že by se prostitutky musely registrovat a chodit na pravidelné prohlídky, by také odváděly ze své činnosti státu daně. </a:t>
            </a:r>
            <a:r>
              <a:rPr lang="cs-CZ" altLang="cs-CZ" sz="1800" u="sng" dirty="0"/>
              <a:t>Od každé z nich by mohl stát dostat 45 600 korun</a:t>
            </a:r>
            <a:r>
              <a:rPr lang="cs-CZ" altLang="cs-CZ" sz="18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Prostituce je </a:t>
            </a:r>
            <a:r>
              <a:rPr lang="cs-CZ" altLang="cs-CZ" sz="1800" u="sng" dirty="0"/>
              <a:t>nejstarší řemeslo</a:t>
            </a:r>
            <a:r>
              <a:rPr lang="cs-CZ" altLang="cs-CZ" sz="1800" dirty="0"/>
              <a:t>, staré jako lidstvo samo. V České republice legální nikdy nebyla, brzy se to ale možná změní. "Prostituce by se na základě zákona měla stát </a:t>
            </a:r>
            <a:r>
              <a:rPr lang="cs-CZ" altLang="cs-CZ" sz="1800" u="sng" dirty="0"/>
              <a:t>činností</a:t>
            </a:r>
            <a:r>
              <a:rPr lang="cs-CZ" altLang="cs-CZ" sz="1800" dirty="0"/>
              <a:t> provozovanou na základě povolení," říká radní pražského magistrátu Lukáš </a:t>
            </a:r>
            <a:r>
              <a:rPr lang="cs-CZ" altLang="cs-CZ" sz="1800" dirty="0" err="1"/>
              <a:t>Manhart</a:t>
            </a:r>
            <a:r>
              <a:rPr lang="cs-CZ" altLang="cs-CZ" sz="18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Proto by si každá sexuální pracovnice musela jednou za rok dojít na obecní úřad. Například Petra, která se svým tělem živí od 20 let a denně si prostitucí vydělá zhruba 2000 korun, o tom nechce ani slyšet. "No ne, nechci, aby o mě někdo věděl, pak bych měla strach," svěřila se Petra.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Průměrná sexuální pracovnice s průměrnými a nikoli nadstandardními službami si na ulici za měsíc </a:t>
            </a:r>
            <a:r>
              <a:rPr lang="cs-CZ" altLang="cs-CZ" sz="1800" u="sng" dirty="0"/>
              <a:t>vydělá</a:t>
            </a:r>
            <a:r>
              <a:rPr lang="cs-CZ" altLang="cs-CZ" sz="1800" dirty="0"/>
              <a:t> zhruba 20 000 korun. Za rok je to tedy 240 000 korun. Když odečteme daň z příjmu, tedy současných 19 %, stát na jedné prostitutce v současné době </a:t>
            </a:r>
            <a:r>
              <a:rPr lang="cs-CZ" altLang="cs-CZ" sz="1800" u="sng" dirty="0"/>
              <a:t>prodělá</a:t>
            </a:r>
            <a:r>
              <a:rPr lang="cs-CZ" altLang="cs-CZ" sz="1800" dirty="0"/>
              <a:t> zhruba 45 600 korun. To je ale jen částka za jednu sexuální pracovnici.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3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83"/>
    </mc:Choice>
    <mc:Fallback>
      <p:transition spd="slow" advTm="165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333375"/>
            <a:ext cx="8229600" cy="1371600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chemeClr val="accent1"/>
                </a:solidFill>
              </a:rPr>
              <a:t>Rámec: Prostituce jako práce</a:t>
            </a:r>
            <a:br>
              <a:rPr lang="cs-CZ" altLang="cs-CZ" sz="2800">
                <a:solidFill>
                  <a:schemeClr val="accent1"/>
                </a:solidFill>
              </a:rPr>
            </a:br>
            <a:r>
              <a:rPr lang="cs-CZ" altLang="cs-CZ" sz="2400"/>
              <a:t>(prostitutka jako aktérka zasluhující ochranu stejně jako v jiné práci)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700214"/>
            <a:ext cx="8229600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8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600" b="1">
                <a:hlinkClick r:id="rId4"/>
              </a:rPr>
              <a:t>Zákaz prostituce nikomu nepomůže</a:t>
            </a:r>
            <a:r>
              <a:rPr lang="cs-CZ" altLang="cs-CZ" sz="1600"/>
              <a:t> (IRespekt, </a:t>
            </a:r>
            <a:r>
              <a:rPr lang="cs-CZ" altLang="cs-CZ" sz="1600">
                <a:hlinkClick r:id="rId5"/>
              </a:rPr>
              <a:t>Lucie Kavanová</a:t>
            </a:r>
            <a:r>
              <a:rPr lang="cs-CZ" altLang="cs-CZ" sz="1600"/>
              <a:t>, 11. 12. 2012 )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600"/>
              <a:t>Ženské skupiny bojují v Bruselu za celoevropský zákaz prostituce. Smysl ale dává spíš její legalizace.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600"/>
              <a:t>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600"/>
              <a:t>Zatímco v Česku funguje prostituce v podivné šedé zóně, kdy je sice oficiálně zakázána, ale každý - včetně policie- o ní ví, v Německu, Rakousku nebo Holandsku je plně legální.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600"/>
              <a:t>„Většině našich klientek to </a:t>
            </a:r>
            <a:r>
              <a:rPr lang="cs-CZ" altLang="cs-CZ" sz="1600" u="sng"/>
              <a:t>pomohlo</a:t>
            </a:r>
            <a:r>
              <a:rPr lang="cs-CZ" altLang="cs-CZ" sz="1600"/>
              <a:t>, </a:t>
            </a:r>
            <a:r>
              <a:rPr lang="cs-CZ" altLang="cs-CZ" sz="1600" u="sng"/>
              <a:t>zbavily se závislosti na pasácích</a:t>
            </a:r>
            <a:r>
              <a:rPr lang="cs-CZ" altLang="cs-CZ" sz="1600"/>
              <a:t>, </a:t>
            </a:r>
            <a:r>
              <a:rPr lang="cs-CZ" altLang="cs-CZ" sz="1600" u="sng"/>
              <a:t>nemusí se bát</a:t>
            </a:r>
            <a:r>
              <a:rPr lang="cs-CZ" altLang="cs-CZ" sz="1600"/>
              <a:t> stát na ulici (byť jsou místa, kde smějí sex nabízet, omezena například na určitou minimální vzdálenost od škol),“ komentuje jedenáct let starý zákon, která z prostituce udělal v Německu </a:t>
            </a:r>
            <a:r>
              <a:rPr lang="cs-CZ" altLang="cs-CZ" sz="1600" u="sng"/>
              <a:t>legální živnost</a:t>
            </a:r>
            <a:r>
              <a:rPr lang="cs-CZ" altLang="cs-CZ" sz="1600"/>
              <a:t>, Johanna Lešniaková, sociální pracovnice, která v Berlíně dlouhodobě pracuje s prostitutkami v organizaci Hydra. Zároveň je takto možné lépe hlídat přenos pohlavních nemocí – výměnou za legalitu jsou zpravidla prostitutky povinny chodit na zdravotní prohlídky.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600"/>
              <a:t>"Legální prostitutky" průběžně </a:t>
            </a:r>
            <a:r>
              <a:rPr lang="cs-CZ" altLang="cs-CZ" sz="1600" u="sng"/>
              <a:t>platí daně, sociální pojištění apod</a:t>
            </a:r>
            <a:r>
              <a:rPr lang="cs-CZ" altLang="cs-CZ" sz="1600"/>
              <a:t>. a chodí na povinné pravidelné zdravotní prohlídky. Když ale onemocní, </a:t>
            </a:r>
            <a:r>
              <a:rPr lang="cs-CZ" altLang="cs-CZ" sz="1600" u="sng"/>
              <a:t>odejdou na mateřskou nebo do důchodu</a:t>
            </a:r>
            <a:r>
              <a:rPr lang="cs-CZ" altLang="cs-CZ" sz="1600"/>
              <a:t>, dostanou od státu také normální kontrolu. V některých městech (například v Kolíně nad Rýnem) si zase kupují denní povolenky – v Kolíně dokonce rovnou z automatu.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600"/>
              <a:t>Příliš prudérní Česko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600"/>
              <a:t>Téma prostituce sleduji už několik let a ještě jsem nepotkala prostitutku, která by si s legalizací této profese spojovala zvýšení násilí nebo genderové nerovnosti – právě naopak.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0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17"/>
    </mc:Choice>
    <mc:Fallback>
      <p:transition spd="slow" advTm="8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1"/>
            <a:ext cx="8229600" cy="955675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accent1"/>
                </a:solidFill>
              </a:rPr>
              <a:t>Rámec: prostituce jako násilí</a:t>
            </a:r>
            <a:br>
              <a:rPr lang="cs-CZ" altLang="cs-CZ" sz="4000">
                <a:solidFill>
                  <a:schemeClr val="accent1"/>
                </a:solidFill>
              </a:rPr>
            </a:br>
            <a:r>
              <a:rPr lang="cs-CZ" altLang="cs-CZ" sz="2800"/>
              <a:t>(prostitutka jako oběť)</a:t>
            </a:r>
            <a:endParaRPr lang="cs-CZ" altLang="cs-CZ" sz="4000">
              <a:solidFill>
                <a:schemeClr val="accent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/>
              <a:t>Prostituce a obchod se ženami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(prezentace České ženské lobby)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Česká ženská lobby chápe obchod se ženami jako zásadní </a:t>
            </a:r>
            <a:r>
              <a:rPr lang="cs-CZ" altLang="cs-CZ" sz="2000" u="sng"/>
              <a:t>porušování lidských práv</a:t>
            </a:r>
            <a:r>
              <a:rPr lang="cs-CZ" altLang="cs-CZ" sz="2000"/>
              <a:t>. Prostituce by neměla být spojována s termíny jako je „donucení“ či naopak „svobodná volba“. Vždy jde o relativní pojmy, které je nutné chápat v ekonomických, politických, sociálních a kulturních souvislostech. K </a:t>
            </a:r>
            <a:r>
              <a:rPr lang="cs-CZ" altLang="cs-CZ" sz="2000" u="sng"/>
              <a:t>ochraně žen</a:t>
            </a:r>
            <a:r>
              <a:rPr lang="cs-CZ" altLang="cs-CZ" sz="2000"/>
              <a:t> je zapotřebí prosazovat různorodé strategie, které budou jak chránit práva žen, tak postihovat osoby, které ze sexuálního průmyslu těží. Česká ženská lobby také prosazuje přenesení zodpovědnosti na </a:t>
            </a:r>
            <a:r>
              <a:rPr lang="cs-CZ" altLang="cs-CZ" sz="2000" u="sng"/>
              <a:t>klienty žen</a:t>
            </a:r>
            <a:r>
              <a:rPr lang="cs-CZ" altLang="cs-CZ" sz="2000"/>
              <a:t>. Práva žen by měla zahrnovat: přístup ke zdravotní péči, policejní ochranu, možnosti školení a vzdělávání, právní služby a právní zastupování včetně povolení k pobytu u žen z nečlenských zemí EU, podporu, poradenství a další služby dostupné všem ženám.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1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12"/>
    </mc:Choice>
    <mc:Fallback>
      <p:transition spd="slow" advTm="91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1"/>
            <a:ext cx="8229600" cy="811213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chemeClr val="accent1"/>
                </a:solidFill>
              </a:rPr>
              <a:t>Rámec: Prostituce jako hřích</a:t>
            </a:r>
            <a:br>
              <a:rPr lang="cs-CZ" altLang="cs-CZ" sz="4000">
                <a:solidFill>
                  <a:schemeClr val="accent1"/>
                </a:solidFill>
              </a:rPr>
            </a:br>
            <a:r>
              <a:rPr lang="cs-CZ" altLang="cs-CZ" sz="2800"/>
              <a:t>(Prostitutka jako oběť nebo nádoba hříchu)</a:t>
            </a:r>
            <a:endParaRPr lang="cs-CZ" altLang="cs-CZ" sz="4000">
              <a:solidFill>
                <a:schemeClr val="accent1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412876"/>
            <a:ext cx="8229600" cy="46085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200" b="1" i="1"/>
              <a:t>morální teolog Mons. doc. ThDr. Jiří Skoblík</a:t>
            </a:r>
            <a:r>
              <a:rPr lang="cs-CZ" altLang="cs-CZ" sz="1200"/>
              <a:t> , www.opatbrno.cz</a:t>
            </a:r>
            <a:endParaRPr lang="cs-CZ" altLang="cs-CZ" sz="2000" b="1" i="1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400" b="1" i="1"/>
              <a:t>Prostituce provází lidstvo od nejstarších dob, v mnoha kulturách byla dokonce úzce propojená s náboženským kultem. Jak se na prostituci dívá katolická církev? </a:t>
            </a:r>
            <a:r>
              <a:rPr lang="cs-CZ" altLang="cs-CZ" sz="1400"/>
              <a:t>Jednoznačně ji odmítá. Jde o sexuální aktivitu mimo manželství a s podstatně přitěžujícími okolnostmi…. Člověk je </a:t>
            </a:r>
            <a:r>
              <a:rPr lang="cs-CZ" altLang="cs-CZ" sz="1400" u="sng"/>
              <a:t>bytost s určitými nedotknutelnými právy</a:t>
            </a:r>
            <a:r>
              <a:rPr lang="cs-CZ" altLang="cs-CZ" sz="1400"/>
              <a:t>, především s právem na to, aby se s ním zacházelo jako s bytostí nesouměřitelné hodnoty – na rozdíl od luxusního automobilu nebo cenného koncertního křídla. Tato práva jsou prostitucí porušována. Při etickém posouzení prostituce však záleží i na řadě okolností, jež mohou jednání posouvat stále více </a:t>
            </a:r>
            <a:r>
              <a:rPr lang="cs-CZ" altLang="cs-CZ" sz="1400" u="sng"/>
              <a:t>ke zlu</a:t>
            </a:r>
            <a:r>
              <a:rPr lang="cs-CZ" altLang="cs-CZ" sz="1400"/>
              <a:t>. Zvlášť křiklavým příkladem je obchod s </a:t>
            </a:r>
            <a:r>
              <a:rPr lang="cs-CZ" altLang="cs-CZ" sz="1400" u="sng"/>
              <a:t>dívkami, netušícími</a:t>
            </a:r>
            <a:r>
              <a:rPr lang="cs-CZ" altLang="cs-CZ" sz="1400"/>
              <a:t>, co se skrývá za lákavými nabídkami zahraničních „zástupců firem“.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400" b="1" i="1"/>
              <a:t>Řada žen  (ale i mužů) se ovšem prodává dobrovolně. Jak se můžeme dívat např. na dívky, které se věnují prostituci na studiích čistě jako „výnosné brigádě“? </a:t>
            </a:r>
            <a:r>
              <a:rPr lang="cs-CZ" altLang="cs-CZ" sz="1400"/>
              <a:t>Rozdíl mezi vynucenou prostitucí a prostitucí dobrovolnou je samozřejmě eticky významný. Vynucená prostituce představuje extrémní příklad pošlapávání základních lidských práv a prvním viníkem je tu </a:t>
            </a:r>
            <a:r>
              <a:rPr lang="cs-CZ" altLang="cs-CZ" sz="1400" u="sng"/>
              <a:t>podnikatelská posedlost</a:t>
            </a:r>
            <a:r>
              <a:rPr lang="cs-CZ" altLang="cs-CZ" sz="1400"/>
              <a:t>, která se nezastaví u představy člověka jako dobře prodejného zboží. K dobrovolné prostituci dochází ze sice často pochopitelných, avšak i tak nepřijatelných motivů. Jedná se o </a:t>
            </a:r>
            <a:r>
              <a:rPr lang="cs-CZ" altLang="cs-CZ" sz="1400" u="sng"/>
              <a:t>ztrátu povinné sebeúcty</a:t>
            </a:r>
            <a:r>
              <a:rPr lang="cs-CZ" altLang="cs-CZ" sz="1400"/>
              <a:t> projevující se </a:t>
            </a:r>
            <a:r>
              <a:rPr lang="cs-CZ" altLang="cs-CZ" sz="1400" u="sng"/>
              <a:t>chybnou formou sexuální aktivity</a:t>
            </a:r>
            <a:r>
              <a:rPr lang="cs-CZ" altLang="cs-CZ" sz="1400"/>
              <a:t>, která prozrazuje nedostatečné sebeocenění nebo neschopnost k obapolné osobní lásce. Prostituce znamená vždy degradaci lidské osoby, jakkoli je takové ponížení dobrovolné. Nelze však nepřihlížet k okolnostem, leckdy tragickým. Je rozdíl mezi zoufalou nemajetnou matkou dítěte, které potřebuje drahé léky, a </a:t>
            </a:r>
            <a:r>
              <a:rPr lang="cs-CZ" altLang="cs-CZ" sz="1400" u="sng"/>
              <a:t>cynickou znuděnou ženou hledající povyražení</a:t>
            </a:r>
            <a:r>
              <a:rPr lang="cs-CZ" altLang="cs-CZ" sz="1400"/>
              <a:t> – navíc ekonomicky zajímavé.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400" b="1" i="1"/>
              <a:t>Prostituce na sebe váže mnoho dalších problémů. Kromě obchodu s lidmi, o němž  jste se zmínil, můžeme uvést nevěru, šíření nebezpečných nemocí, plození a výchovu dětí mimo rodiny, užívání drog … </a:t>
            </a:r>
            <a:r>
              <a:rPr lang="cs-CZ" altLang="cs-CZ" sz="1400"/>
              <a:t>Takové průvodní jevy jsou nevyhnutelné. A můžeme pokračovat dál: riziko brutálního zranění, </a:t>
            </a:r>
            <a:r>
              <a:rPr lang="cs-CZ" altLang="cs-CZ" sz="1400" u="sng"/>
              <a:t>svádění nerozhodnutých zákazníků</a:t>
            </a:r>
            <a:r>
              <a:rPr lang="cs-CZ" altLang="cs-CZ" sz="1400"/>
              <a:t>, ztráta smyslu pro žebříček hodnot, pozvolný propad do </a:t>
            </a:r>
            <a:r>
              <a:rPr lang="cs-CZ" altLang="cs-CZ" sz="1400" u="sng"/>
              <a:t>životní negace</a:t>
            </a:r>
            <a:r>
              <a:rPr lang="cs-CZ" altLang="cs-CZ" sz="1400"/>
              <a:t>, </a:t>
            </a:r>
            <a:r>
              <a:rPr lang="cs-CZ" altLang="cs-CZ" sz="1400" u="sng"/>
              <a:t>škodlivý vliv na okolní manželství</a:t>
            </a:r>
            <a:r>
              <a:rPr lang="cs-CZ" altLang="cs-CZ" sz="1400"/>
              <a:t> atd. Je ovšem třeba poctivě  posoudit, nakolik vědomě a dobrovolně na ně bere prostituující se osoba zřetel.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8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95"/>
    </mc:Choice>
    <mc:Fallback>
      <p:transition spd="slow" advTm="11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Výběr tématu (+ </a:t>
            </a:r>
            <a:r>
              <a:rPr lang="cs-CZ" dirty="0" err="1" smtClean="0"/>
              <a:t>process</a:t>
            </a:r>
            <a:r>
              <a:rPr lang="cs-CZ" dirty="0" smtClean="0"/>
              <a:t> </a:t>
            </a:r>
            <a:r>
              <a:rPr lang="cs-CZ" dirty="0" err="1" smtClean="0"/>
              <a:t>tracing</a:t>
            </a:r>
            <a:r>
              <a:rPr lang="cs-CZ" dirty="0" smtClean="0"/>
              <a:t>)</a:t>
            </a:r>
          </a:p>
          <a:p>
            <a:r>
              <a:rPr lang="cs-CZ" dirty="0" smtClean="0"/>
              <a:t>2. Výběr textů</a:t>
            </a:r>
          </a:p>
          <a:p>
            <a:r>
              <a:rPr lang="cs-CZ" dirty="0" smtClean="0"/>
              <a:t>3. Kódování</a:t>
            </a:r>
          </a:p>
          <a:p>
            <a:r>
              <a:rPr lang="cs-CZ" dirty="0" smtClean="0"/>
              <a:t>4. Identifikace rámce</a:t>
            </a:r>
          </a:p>
          <a:p>
            <a:r>
              <a:rPr lang="cs-CZ" dirty="0" smtClean="0"/>
              <a:t>5. Pojmenování rámce</a:t>
            </a:r>
          </a:p>
          <a:p>
            <a:r>
              <a:rPr lang="cs-CZ" dirty="0" smtClean="0"/>
              <a:t>6. Vztahy mezi rámci, </a:t>
            </a:r>
            <a:r>
              <a:rPr lang="cs-CZ" dirty="0" err="1" smtClean="0"/>
              <a:t>frame</a:t>
            </a:r>
            <a:r>
              <a:rPr lang="cs-CZ" dirty="0" smtClean="0"/>
              <a:t> </a:t>
            </a:r>
            <a:r>
              <a:rPr lang="cs-CZ" dirty="0" err="1" smtClean="0"/>
              <a:t>alingnment</a:t>
            </a:r>
            <a:r>
              <a:rPr lang="cs-CZ" dirty="0" smtClean="0"/>
              <a:t>, rezonance s širší ideologií a žitým světem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3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289"/>
    </mc:Choice>
    <mc:Fallback>
      <p:transition spd="slow" advTm="74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1199</Words>
  <Application>Microsoft Office PowerPoint</Application>
  <PresentationFormat>Širokoúhlá obrazovka</PresentationFormat>
  <Paragraphs>40</Paragraphs>
  <Slides>7</Slides>
  <Notes>1</Notes>
  <HiddenSlides>0</HiddenSlides>
  <MMClips>7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Calibri</vt:lpstr>
      <vt:lpstr>Times New Roman</vt:lpstr>
      <vt:lpstr>Wingdings</vt:lpstr>
      <vt:lpstr>Pixel</vt:lpstr>
      <vt:lpstr>1_Pixel</vt:lpstr>
      <vt:lpstr>Analýza rámců</vt:lpstr>
      <vt:lpstr>Prezentace aplikace PowerPoint</vt:lpstr>
      <vt:lpstr>Prezentace aplikace PowerPoint</vt:lpstr>
      <vt:lpstr>Rámec: Prostituce jako práce (prostitutka jako aktérka zasluhující ochranu stejně jako v jiné práci)</vt:lpstr>
      <vt:lpstr>Rámec: prostituce jako násilí (prostitutka jako oběť)</vt:lpstr>
      <vt:lpstr>Rámec: Prostituce jako hřích (Prostitutka jako oběť nebo nádoba hříchu)</vt:lpstr>
      <vt:lpstr>Postup:</vt:lpstr>
    </vt:vector>
  </TitlesOfParts>
  <Company>SOU AV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rámců</dc:title>
  <dc:creator>radka.dudova</dc:creator>
  <cp:lastModifiedBy>radka.dudova</cp:lastModifiedBy>
  <cp:revision>5</cp:revision>
  <dcterms:created xsi:type="dcterms:W3CDTF">2020-04-03T08:35:40Z</dcterms:created>
  <dcterms:modified xsi:type="dcterms:W3CDTF">2020-04-03T09:33:50Z</dcterms:modified>
</cp:coreProperties>
</file>