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44"/>
  </p:notesMasterIdLst>
  <p:sldIdLst>
    <p:sldId id="256" r:id="rId2"/>
    <p:sldId id="405" r:id="rId3"/>
    <p:sldId id="407" r:id="rId4"/>
    <p:sldId id="406" r:id="rId5"/>
    <p:sldId id="316" r:id="rId6"/>
    <p:sldId id="319" r:id="rId7"/>
    <p:sldId id="317" r:id="rId8"/>
    <p:sldId id="259" r:id="rId9"/>
    <p:sldId id="423" r:id="rId10"/>
    <p:sldId id="262" r:id="rId11"/>
    <p:sldId id="292" r:id="rId12"/>
    <p:sldId id="265" r:id="rId13"/>
    <p:sldId id="295" r:id="rId14"/>
    <p:sldId id="266" r:id="rId15"/>
    <p:sldId id="260" r:id="rId16"/>
    <p:sldId id="424" r:id="rId17"/>
    <p:sldId id="425" r:id="rId18"/>
    <p:sldId id="296" r:id="rId19"/>
    <p:sldId id="280" r:id="rId20"/>
    <p:sldId id="297" r:id="rId21"/>
    <p:sldId id="270" r:id="rId22"/>
    <p:sldId id="272" r:id="rId23"/>
    <p:sldId id="299" r:id="rId24"/>
    <p:sldId id="298" r:id="rId25"/>
    <p:sldId id="273" r:id="rId26"/>
    <p:sldId id="300" r:id="rId27"/>
    <p:sldId id="301" r:id="rId28"/>
    <p:sldId id="302" r:id="rId29"/>
    <p:sldId id="303" r:id="rId30"/>
    <p:sldId id="408" r:id="rId31"/>
    <p:sldId id="304" r:id="rId32"/>
    <p:sldId id="305" r:id="rId33"/>
    <p:sldId id="306" r:id="rId34"/>
    <p:sldId id="307" r:id="rId35"/>
    <p:sldId id="308" r:id="rId36"/>
    <p:sldId id="309" r:id="rId37"/>
    <p:sldId id="310" r:id="rId38"/>
    <p:sldId id="311" r:id="rId39"/>
    <p:sldId id="288" r:id="rId40"/>
    <p:sldId id="312" r:id="rId41"/>
    <p:sldId id="313" r:id="rId42"/>
    <p:sldId id="314" r:id="rId4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6" d="100"/>
          <a:sy n="76" d="100"/>
        </p:scale>
        <p:origin x="840" y="48"/>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cs-CZ"/>
          </a:p>
        </p:txBody>
      </p:sp>
      <p:sp>
        <p:nvSpPr>
          <p:cNvPr id="3" name="Zástupný symbol pro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FCE29C4-315C-49BE-ACF3-3F597A7196D8}" type="datetimeFigureOut">
              <a:rPr lang="cs-CZ" smtClean="0"/>
              <a:t>03.10.2023</a:t>
            </a:fld>
            <a:endParaRPr lang="cs-CZ"/>
          </a:p>
        </p:txBody>
      </p:sp>
      <p:sp>
        <p:nvSpPr>
          <p:cNvPr id="4" name="Zástupný symbol pro obrázek snímk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cs-CZ"/>
          </a:p>
        </p:txBody>
      </p:sp>
      <p:sp>
        <p:nvSpPr>
          <p:cNvPr id="5" name="Zástupný symbol pro poznámky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6" name="Zástupný symbol pro zápatí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cs-CZ"/>
          </a:p>
        </p:txBody>
      </p:sp>
      <p:sp>
        <p:nvSpPr>
          <p:cNvPr id="7" name="Zástupný symbol pro číslo snímk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262C8A4-D782-4461-B926-67D0ADD3DBC9}" type="slidenum">
              <a:rPr lang="cs-CZ" smtClean="0"/>
              <a:t>‹#›</a:t>
            </a:fld>
            <a:endParaRPr lang="cs-CZ"/>
          </a:p>
        </p:txBody>
      </p:sp>
    </p:spTree>
    <p:extLst>
      <p:ext uri="{BB962C8B-B14F-4D97-AF65-F5344CB8AC3E}">
        <p14:creationId xmlns:p14="http://schemas.microsoft.com/office/powerpoint/2010/main" val="229768325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D136A78-F31F-4100-A397-B82042087C42}" type="slidenum">
              <a:rPr kumimoji="0" lang="cs-CZ"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cs-CZ"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522445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D136A78-F31F-4100-A397-B82042087C42}" type="slidenum">
              <a:rPr kumimoji="0" lang="cs-CZ"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cs-CZ"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596733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D136A78-F31F-4100-A397-B82042087C42}" type="slidenum">
              <a:rPr kumimoji="0" lang="cs-CZ"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cs-CZ"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85380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E262C8A4-D782-4461-B926-67D0ADD3DBC9}" type="slidenum">
              <a:rPr lang="cs-CZ" smtClean="0"/>
              <a:t>11</a:t>
            </a:fld>
            <a:endParaRPr lang="cs-CZ"/>
          </a:p>
        </p:txBody>
      </p:sp>
    </p:spTree>
    <p:extLst>
      <p:ext uri="{BB962C8B-B14F-4D97-AF65-F5344CB8AC3E}">
        <p14:creationId xmlns:p14="http://schemas.microsoft.com/office/powerpoint/2010/main" val="11485001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Úvodní snímek">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cs-CZ"/>
              <a:t>Kliknutím lze upravit styl.</a:t>
            </a:r>
            <a:endParaRPr lang="en-US" dirty="0"/>
          </a:p>
        </p:txBody>
      </p:sp>
      <p:sp>
        <p:nvSpPr>
          <p:cNvPr id="3" name="Subtitle 2"/>
          <p:cNvSpPr>
            <a:spLocks noGrp="1"/>
          </p:cNvSpPr>
          <p:nvPr>
            <p:ph type="subTitle" idx="1"/>
          </p:nvPr>
        </p:nvSpPr>
        <p:spPr>
          <a:xfrm>
            <a:off x="1100051" y="4455620"/>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cs-CZ"/>
              <a:t>Kliknutím můžete upravit styl předlohy.</a:t>
            </a:r>
            <a:endParaRPr lang="en-US" dirty="0"/>
          </a:p>
        </p:txBody>
      </p:sp>
      <p:sp>
        <p:nvSpPr>
          <p:cNvPr id="4" name="Date Placeholder 3"/>
          <p:cNvSpPr>
            <a:spLocks noGrp="1"/>
          </p:cNvSpPr>
          <p:nvPr>
            <p:ph type="dt" sz="half" idx="10"/>
          </p:nvPr>
        </p:nvSpPr>
        <p:spPr/>
        <p:txBody>
          <a:bodyPr/>
          <a:lstStyle/>
          <a:p>
            <a:fld id="{980939CA-D328-4AE7-A6AC-10661A5843BC}" type="datetimeFigureOut">
              <a:rPr lang="cs-CZ" smtClean="0"/>
              <a:pPr/>
              <a:t>03.10.2023</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8EDDB370-8917-4344-A0BE-EFD97CCE4009}" type="slidenum">
              <a:rPr lang="cs-CZ" smtClean="0"/>
              <a:pPr/>
              <a:t>‹#›</a:t>
            </a:fld>
            <a:endParaRPr lang="cs-CZ"/>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762994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10"/>
          </p:nvPr>
        </p:nvSpPr>
        <p:spPr/>
        <p:txBody>
          <a:bodyPr/>
          <a:lstStyle/>
          <a:p>
            <a:fld id="{980939CA-D328-4AE7-A6AC-10661A5843BC}" type="datetimeFigureOut">
              <a:rPr lang="cs-CZ" smtClean="0"/>
              <a:pPr/>
              <a:t>03.10.2023</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8EDDB370-8917-4344-A0BE-EFD97CCE4009}" type="slidenum">
              <a:rPr lang="cs-CZ" smtClean="0"/>
              <a:pPr/>
              <a:t>‹#›</a:t>
            </a:fld>
            <a:endParaRPr lang="cs-CZ"/>
          </a:p>
        </p:txBody>
      </p:sp>
    </p:spTree>
    <p:extLst>
      <p:ext uri="{BB962C8B-B14F-4D97-AF65-F5344CB8AC3E}">
        <p14:creationId xmlns:p14="http://schemas.microsoft.com/office/powerpoint/2010/main" val="1224346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Svislý nadpis a text">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4778"/>
            <a:ext cx="2628900" cy="5757421"/>
          </a:xfrm>
        </p:spPr>
        <p:txBody>
          <a:bodyPr vert="eaVert"/>
          <a:lstStyle/>
          <a:p>
            <a:r>
              <a:rPr lang="cs-CZ"/>
              <a:t>Kliknutím lze upravit styl.</a:t>
            </a:r>
            <a:endParaRPr lang="en-US" dirty="0"/>
          </a:p>
        </p:txBody>
      </p:sp>
      <p:sp>
        <p:nvSpPr>
          <p:cNvPr id="3" name="Vertical Text Placeholder 2"/>
          <p:cNvSpPr>
            <a:spLocks noGrp="1"/>
          </p:cNvSpPr>
          <p:nvPr>
            <p:ph type="body" orient="vert" idx="1"/>
          </p:nvPr>
        </p:nvSpPr>
        <p:spPr>
          <a:xfrm>
            <a:off x="838200" y="414778"/>
            <a:ext cx="7734300" cy="5757422"/>
          </a:xfrm>
        </p:spPr>
        <p:txBody>
          <a:bodyPr vert="eaVert" lIns="45720" tIns="0" rIns="45720" bIns="0"/>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10"/>
          </p:nvPr>
        </p:nvSpPr>
        <p:spPr/>
        <p:txBody>
          <a:bodyPr/>
          <a:lstStyle/>
          <a:p>
            <a:fld id="{980939CA-D328-4AE7-A6AC-10661A5843BC}" type="datetimeFigureOut">
              <a:rPr lang="cs-CZ" smtClean="0"/>
              <a:pPr/>
              <a:t>03.10.2023</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8EDDB370-8917-4344-A0BE-EFD97CCE4009}" type="slidenum">
              <a:rPr lang="cs-CZ" smtClean="0"/>
              <a:pPr/>
              <a:t>‹#›</a:t>
            </a:fld>
            <a:endParaRPr lang="cs-CZ"/>
          </a:p>
        </p:txBody>
      </p:sp>
    </p:spTree>
    <p:extLst>
      <p:ext uri="{BB962C8B-B14F-4D97-AF65-F5344CB8AC3E}">
        <p14:creationId xmlns:p14="http://schemas.microsoft.com/office/powerpoint/2010/main" val="26115063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marL="0">
              <a:defRPr/>
            </a:lvl1pPr>
          </a:lstStyle>
          <a:p>
            <a:r>
              <a:rPr lang="cs-CZ"/>
              <a:t>Kliknutím lze upravit styl.</a:t>
            </a:r>
            <a:endParaRPr lang="en-US" dirty="0"/>
          </a:p>
        </p:txBody>
      </p:sp>
      <p:sp>
        <p:nvSpPr>
          <p:cNvPr id="3" name="Content Placeholder 2"/>
          <p:cNvSpPr>
            <a:spLocks noGrp="1"/>
          </p:cNvSpPr>
          <p:nvPr>
            <p:ph idx="1"/>
          </p:nvPr>
        </p:nvSpPr>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10"/>
          </p:nvPr>
        </p:nvSpPr>
        <p:spPr/>
        <p:txBody>
          <a:bodyPr/>
          <a:lstStyle/>
          <a:p>
            <a:fld id="{980939CA-D328-4AE7-A6AC-10661A5843BC}" type="datetimeFigureOut">
              <a:rPr lang="cs-CZ" smtClean="0"/>
              <a:pPr/>
              <a:t>03.10.2023</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8EDDB370-8917-4344-A0BE-EFD97CCE4009}" type="slidenum">
              <a:rPr lang="cs-CZ" smtClean="0"/>
              <a:pPr/>
              <a:t>‹#›</a:t>
            </a:fld>
            <a:endParaRPr lang="cs-CZ"/>
          </a:p>
        </p:txBody>
      </p:sp>
    </p:spTree>
    <p:extLst>
      <p:ext uri="{BB962C8B-B14F-4D97-AF65-F5344CB8AC3E}">
        <p14:creationId xmlns:p14="http://schemas.microsoft.com/office/powerpoint/2010/main" val="14074081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Záhlaví oddílu">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cs-CZ"/>
              <a:t>Kliknutím lze upravit styl.</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a:t>Po kliknutí můžete upravovat styly textu v předloze.</a:t>
            </a:r>
          </a:p>
        </p:txBody>
      </p:sp>
      <p:sp>
        <p:nvSpPr>
          <p:cNvPr id="4" name="Date Placeholder 3"/>
          <p:cNvSpPr>
            <a:spLocks noGrp="1"/>
          </p:cNvSpPr>
          <p:nvPr>
            <p:ph type="dt" sz="half" idx="10"/>
          </p:nvPr>
        </p:nvSpPr>
        <p:spPr/>
        <p:txBody>
          <a:bodyPr/>
          <a:lstStyle/>
          <a:p>
            <a:fld id="{980939CA-D328-4AE7-A6AC-10661A5843BC}" type="datetimeFigureOut">
              <a:rPr lang="cs-CZ" smtClean="0"/>
              <a:pPr/>
              <a:t>03.10.2023</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8EDDB370-8917-4344-A0BE-EFD97CCE4009}" type="slidenum">
              <a:rPr lang="cs-CZ" smtClean="0"/>
              <a:pPr/>
              <a:t>‹#›</a:t>
            </a:fld>
            <a:endParaRPr lang="cs-CZ"/>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312065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cs-CZ"/>
              <a:t>Kliknutím lze upravit styl.</a:t>
            </a:r>
            <a:endParaRPr lang="en-US" dirty="0"/>
          </a:p>
        </p:txBody>
      </p:sp>
      <p:sp>
        <p:nvSpPr>
          <p:cNvPr id="3" name="Content Placeholder 2"/>
          <p:cNvSpPr>
            <a:spLocks noGrp="1"/>
          </p:cNvSpPr>
          <p:nvPr>
            <p:ph sz="half" idx="1"/>
          </p:nvPr>
        </p:nvSpPr>
        <p:spPr>
          <a:xfrm>
            <a:off x="1097279" y="1845734"/>
            <a:ext cx="4937760" cy="4023360"/>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5" name="Date Placeholder 4"/>
          <p:cNvSpPr>
            <a:spLocks noGrp="1"/>
          </p:cNvSpPr>
          <p:nvPr>
            <p:ph type="dt" sz="half" idx="10"/>
          </p:nvPr>
        </p:nvSpPr>
        <p:spPr/>
        <p:txBody>
          <a:bodyPr/>
          <a:lstStyle/>
          <a:p>
            <a:fld id="{980939CA-D328-4AE7-A6AC-10661A5843BC}" type="datetimeFigureOut">
              <a:rPr lang="cs-CZ" smtClean="0"/>
              <a:pPr/>
              <a:t>03.10.2023</a:t>
            </a:fld>
            <a:endParaRPr lang="cs-CZ"/>
          </a:p>
        </p:txBody>
      </p:sp>
      <p:sp>
        <p:nvSpPr>
          <p:cNvPr id="6" name="Footer Placeholder 5"/>
          <p:cNvSpPr>
            <a:spLocks noGrp="1"/>
          </p:cNvSpPr>
          <p:nvPr>
            <p:ph type="ftr" sz="quarter" idx="11"/>
          </p:nvPr>
        </p:nvSpPr>
        <p:spPr/>
        <p:txBody>
          <a:bodyPr/>
          <a:lstStyle/>
          <a:p>
            <a:endParaRPr lang="cs-CZ"/>
          </a:p>
        </p:txBody>
      </p:sp>
      <p:sp>
        <p:nvSpPr>
          <p:cNvPr id="7" name="Slide Number Placeholder 6"/>
          <p:cNvSpPr>
            <a:spLocks noGrp="1"/>
          </p:cNvSpPr>
          <p:nvPr>
            <p:ph type="sldNum" sz="quarter" idx="12"/>
          </p:nvPr>
        </p:nvSpPr>
        <p:spPr/>
        <p:txBody>
          <a:bodyPr/>
          <a:lstStyle/>
          <a:p>
            <a:fld id="{8EDDB370-8917-4344-A0BE-EFD97CCE4009}" type="slidenum">
              <a:rPr lang="cs-CZ" smtClean="0"/>
              <a:pPr/>
              <a:t>‹#›</a:t>
            </a:fld>
            <a:endParaRPr lang="cs-CZ"/>
          </a:p>
        </p:txBody>
      </p:sp>
    </p:spTree>
    <p:extLst>
      <p:ext uri="{BB962C8B-B14F-4D97-AF65-F5344CB8AC3E}">
        <p14:creationId xmlns:p14="http://schemas.microsoft.com/office/powerpoint/2010/main" val="25702533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cs-CZ"/>
              <a:t>Kliknutím lze upravit styl.</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Po kliknutí můžete upravovat styly textu v předloze.</a:t>
            </a:r>
          </a:p>
        </p:txBody>
      </p:sp>
      <p:sp>
        <p:nvSpPr>
          <p:cNvPr id="4" name="Content Placeholder 3"/>
          <p:cNvSpPr>
            <a:spLocks noGrp="1"/>
          </p:cNvSpPr>
          <p:nvPr>
            <p:ph sz="half" idx="2"/>
          </p:nvPr>
        </p:nvSpPr>
        <p:spPr>
          <a:xfrm>
            <a:off x="1097280" y="2582334"/>
            <a:ext cx="4937760" cy="3378200"/>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Po kliknutí můžete upravovat styly textu v předloze.</a:t>
            </a:r>
          </a:p>
        </p:txBody>
      </p:sp>
      <p:sp>
        <p:nvSpPr>
          <p:cNvPr id="6" name="Content Placeholder 5"/>
          <p:cNvSpPr>
            <a:spLocks noGrp="1"/>
          </p:cNvSpPr>
          <p:nvPr>
            <p:ph sz="quarter" idx="4"/>
          </p:nvPr>
        </p:nvSpPr>
        <p:spPr>
          <a:xfrm>
            <a:off x="6217920" y="2582334"/>
            <a:ext cx="4937760" cy="3378200"/>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7" name="Date Placeholder 6"/>
          <p:cNvSpPr>
            <a:spLocks noGrp="1"/>
          </p:cNvSpPr>
          <p:nvPr>
            <p:ph type="dt" sz="half" idx="10"/>
          </p:nvPr>
        </p:nvSpPr>
        <p:spPr/>
        <p:txBody>
          <a:bodyPr/>
          <a:lstStyle/>
          <a:p>
            <a:fld id="{980939CA-D328-4AE7-A6AC-10661A5843BC}" type="datetimeFigureOut">
              <a:rPr lang="cs-CZ" smtClean="0"/>
              <a:pPr/>
              <a:t>03.10.2023</a:t>
            </a:fld>
            <a:endParaRPr lang="cs-CZ"/>
          </a:p>
        </p:txBody>
      </p:sp>
      <p:sp>
        <p:nvSpPr>
          <p:cNvPr id="8" name="Footer Placeholder 7"/>
          <p:cNvSpPr>
            <a:spLocks noGrp="1"/>
          </p:cNvSpPr>
          <p:nvPr>
            <p:ph type="ftr" sz="quarter" idx="11"/>
          </p:nvPr>
        </p:nvSpPr>
        <p:spPr/>
        <p:txBody>
          <a:bodyPr/>
          <a:lstStyle/>
          <a:p>
            <a:endParaRPr lang="cs-CZ"/>
          </a:p>
        </p:txBody>
      </p:sp>
      <p:sp>
        <p:nvSpPr>
          <p:cNvPr id="9" name="Slide Number Placeholder 8"/>
          <p:cNvSpPr>
            <a:spLocks noGrp="1"/>
          </p:cNvSpPr>
          <p:nvPr>
            <p:ph type="sldNum" sz="quarter" idx="12"/>
          </p:nvPr>
        </p:nvSpPr>
        <p:spPr/>
        <p:txBody>
          <a:bodyPr/>
          <a:lstStyle/>
          <a:p>
            <a:fld id="{8EDDB370-8917-4344-A0BE-EFD97CCE4009}" type="slidenum">
              <a:rPr lang="cs-CZ" smtClean="0"/>
              <a:pPr/>
              <a:t>‹#›</a:t>
            </a:fld>
            <a:endParaRPr lang="cs-CZ"/>
          </a:p>
        </p:txBody>
      </p:sp>
    </p:spTree>
    <p:extLst>
      <p:ext uri="{BB962C8B-B14F-4D97-AF65-F5344CB8AC3E}">
        <p14:creationId xmlns:p14="http://schemas.microsoft.com/office/powerpoint/2010/main" val="36042721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Jenom nadpi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3" name="Date Placeholder 2"/>
          <p:cNvSpPr>
            <a:spLocks noGrp="1"/>
          </p:cNvSpPr>
          <p:nvPr>
            <p:ph type="dt" sz="half" idx="10"/>
          </p:nvPr>
        </p:nvSpPr>
        <p:spPr/>
        <p:txBody>
          <a:bodyPr/>
          <a:lstStyle/>
          <a:p>
            <a:fld id="{980939CA-D328-4AE7-A6AC-10661A5843BC}" type="datetimeFigureOut">
              <a:rPr lang="cs-CZ" smtClean="0"/>
              <a:pPr/>
              <a:t>03.10.2023</a:t>
            </a:fld>
            <a:endParaRPr lang="cs-CZ"/>
          </a:p>
        </p:txBody>
      </p:sp>
      <p:sp>
        <p:nvSpPr>
          <p:cNvPr id="4" name="Footer Placeholder 3"/>
          <p:cNvSpPr>
            <a:spLocks noGrp="1"/>
          </p:cNvSpPr>
          <p:nvPr>
            <p:ph type="ftr" sz="quarter" idx="11"/>
          </p:nvPr>
        </p:nvSpPr>
        <p:spPr/>
        <p:txBody>
          <a:bodyPr/>
          <a:lstStyle/>
          <a:p>
            <a:endParaRPr lang="cs-CZ"/>
          </a:p>
        </p:txBody>
      </p:sp>
      <p:sp>
        <p:nvSpPr>
          <p:cNvPr id="5" name="Slide Number Placeholder 4"/>
          <p:cNvSpPr>
            <a:spLocks noGrp="1"/>
          </p:cNvSpPr>
          <p:nvPr>
            <p:ph type="sldNum" sz="quarter" idx="12"/>
          </p:nvPr>
        </p:nvSpPr>
        <p:spPr/>
        <p:txBody>
          <a:bodyPr/>
          <a:lstStyle/>
          <a:p>
            <a:fld id="{8EDDB370-8917-4344-A0BE-EFD97CCE4009}" type="slidenum">
              <a:rPr lang="cs-CZ" smtClean="0"/>
              <a:pPr/>
              <a:t>‹#›</a:t>
            </a:fld>
            <a:endParaRPr lang="cs-CZ"/>
          </a:p>
        </p:txBody>
      </p:sp>
    </p:spTree>
    <p:extLst>
      <p:ext uri="{BB962C8B-B14F-4D97-AF65-F5344CB8AC3E}">
        <p14:creationId xmlns:p14="http://schemas.microsoft.com/office/powerpoint/2010/main" val="18778945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Prázdný">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980939CA-D328-4AE7-A6AC-10661A5843BC}" type="datetimeFigureOut">
              <a:rPr lang="cs-CZ" smtClean="0"/>
              <a:pPr/>
              <a:t>03.10.2023</a:t>
            </a:fld>
            <a:endParaRPr lang="cs-CZ"/>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cs-CZ"/>
          </a:p>
        </p:txBody>
      </p:sp>
      <p:sp>
        <p:nvSpPr>
          <p:cNvPr id="9" name="Slide Number Placeholder 8"/>
          <p:cNvSpPr>
            <a:spLocks noGrp="1"/>
          </p:cNvSpPr>
          <p:nvPr>
            <p:ph type="sldNum" sz="quarter" idx="12"/>
          </p:nvPr>
        </p:nvSpPr>
        <p:spPr/>
        <p:txBody>
          <a:bodyPr/>
          <a:lstStyle/>
          <a:p>
            <a:fld id="{8EDDB370-8917-4344-A0BE-EFD97CCE4009}" type="slidenum">
              <a:rPr lang="cs-CZ" smtClean="0"/>
              <a:pPr/>
              <a:t>‹#›</a:t>
            </a:fld>
            <a:endParaRPr lang="cs-CZ"/>
          </a:p>
        </p:txBody>
      </p:sp>
    </p:spTree>
    <p:extLst>
      <p:ext uri="{BB962C8B-B14F-4D97-AF65-F5344CB8AC3E}">
        <p14:creationId xmlns:p14="http://schemas.microsoft.com/office/powerpoint/2010/main" val="21279913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Obsah s titulkem">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cs-CZ"/>
              <a:t>Kliknutím lze upravit styl.</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Po kliknutí můžete upravovat styly textu v předloze.</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980939CA-D328-4AE7-A6AC-10661A5843BC}" type="datetimeFigureOut">
              <a:rPr lang="cs-CZ" smtClean="0"/>
              <a:pPr/>
              <a:t>03.10.2023</a:t>
            </a:fld>
            <a:endParaRPr lang="cs-CZ"/>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cs-CZ"/>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8EDDB370-8917-4344-A0BE-EFD97CCE4009}" type="slidenum">
              <a:rPr lang="cs-CZ" smtClean="0"/>
              <a:pPr/>
              <a:t>‹#›</a:t>
            </a:fld>
            <a:endParaRPr lang="cs-CZ"/>
          </a:p>
        </p:txBody>
      </p:sp>
    </p:spTree>
    <p:extLst>
      <p:ext uri="{BB962C8B-B14F-4D97-AF65-F5344CB8AC3E}">
        <p14:creationId xmlns:p14="http://schemas.microsoft.com/office/powerpoint/2010/main" val="36247340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Obrázek s titulkem">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264" cy="822960"/>
          </a:xfrm>
        </p:spPr>
        <p:txBody>
          <a:bodyPr lIns="91440" tIns="0" rIns="91440" bIns="0" anchor="b">
            <a:noAutofit/>
          </a:bodyPr>
          <a:lstStyle>
            <a:lvl1pPr>
              <a:defRPr sz="3600" b="0">
                <a:solidFill>
                  <a:srgbClr val="FFFFFF"/>
                </a:solidFill>
              </a:defRPr>
            </a:lvl1pPr>
          </a:lstStyle>
          <a:p>
            <a:r>
              <a:rPr lang="cs-CZ"/>
              <a:t>Kliknutím lze upravit styl.</a:t>
            </a:r>
            <a:endParaRPr lang="en-US" dirty="0"/>
          </a:p>
        </p:txBody>
      </p:sp>
      <p:sp>
        <p:nvSpPr>
          <p:cNvPr id="3" name="Picture Placeholder 2"/>
          <p:cNvSpPr>
            <a:spLocks noGrp="1" noChangeAspect="1"/>
          </p:cNvSpPr>
          <p:nvPr>
            <p:ph type="pic" idx="1"/>
          </p:nvPr>
        </p:nvSpPr>
        <p:spPr>
          <a:xfrm>
            <a:off x="15" y="0"/>
            <a:ext cx="12191985" cy="4915076"/>
          </a:xfrm>
          <a:blipFill>
            <a:blip r:embed="rId2" cstate="print"/>
            <a:stretch>
              <a:fillRect/>
            </a:stretch>
          </a:blipFill>
        </p:spPr>
        <p:txBody>
          <a:bodyPr lIns="457200" tIns="457200"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cs-CZ"/>
              <a:t>Kliknutím na ikonu přidáte obrázek.</a:t>
            </a:r>
            <a:endParaRPr lang="en-US" dirty="0"/>
          </a:p>
        </p:txBody>
      </p:sp>
      <p:sp>
        <p:nvSpPr>
          <p:cNvPr id="4" name="Text Placeholder 3"/>
          <p:cNvSpPr>
            <a:spLocks noGrp="1"/>
          </p:cNvSpPr>
          <p:nvPr>
            <p:ph type="body" sz="half" idx="2"/>
          </p:nvPr>
        </p:nvSpPr>
        <p:spPr>
          <a:xfrm>
            <a:off x="1097280" y="5907023"/>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Po kliknutí můžete upravovat styly textu v předloze.</a:t>
            </a:r>
          </a:p>
        </p:txBody>
      </p:sp>
      <p:sp>
        <p:nvSpPr>
          <p:cNvPr id="5" name="Date Placeholder 4"/>
          <p:cNvSpPr>
            <a:spLocks noGrp="1"/>
          </p:cNvSpPr>
          <p:nvPr>
            <p:ph type="dt" sz="half" idx="10"/>
          </p:nvPr>
        </p:nvSpPr>
        <p:spPr/>
        <p:txBody>
          <a:bodyPr/>
          <a:lstStyle/>
          <a:p>
            <a:fld id="{980939CA-D328-4AE7-A6AC-10661A5843BC}" type="datetimeFigureOut">
              <a:rPr lang="cs-CZ" smtClean="0"/>
              <a:pPr/>
              <a:t>03.10.2023</a:t>
            </a:fld>
            <a:endParaRPr lang="cs-CZ"/>
          </a:p>
        </p:txBody>
      </p:sp>
      <p:sp>
        <p:nvSpPr>
          <p:cNvPr id="6" name="Footer Placeholder 5"/>
          <p:cNvSpPr>
            <a:spLocks noGrp="1"/>
          </p:cNvSpPr>
          <p:nvPr>
            <p:ph type="ftr" sz="quarter" idx="11"/>
          </p:nvPr>
        </p:nvSpPr>
        <p:spPr/>
        <p:txBody>
          <a:bodyPr/>
          <a:lstStyle/>
          <a:p>
            <a:endParaRPr lang="cs-CZ"/>
          </a:p>
        </p:txBody>
      </p:sp>
      <p:sp>
        <p:nvSpPr>
          <p:cNvPr id="7" name="Slide Number Placeholder 6"/>
          <p:cNvSpPr>
            <a:spLocks noGrp="1"/>
          </p:cNvSpPr>
          <p:nvPr>
            <p:ph type="sldNum" sz="quarter" idx="12"/>
          </p:nvPr>
        </p:nvSpPr>
        <p:spPr/>
        <p:txBody>
          <a:bodyPr/>
          <a:lstStyle/>
          <a:p>
            <a:fld id="{8EDDB370-8917-4344-A0BE-EFD97CCE4009}" type="slidenum">
              <a:rPr lang="cs-CZ" smtClean="0"/>
              <a:pPr/>
              <a:t>‹#›</a:t>
            </a:fld>
            <a:endParaRPr lang="cs-CZ"/>
          </a:p>
        </p:txBody>
      </p:sp>
    </p:spTree>
    <p:extLst>
      <p:ext uri="{BB962C8B-B14F-4D97-AF65-F5344CB8AC3E}">
        <p14:creationId xmlns:p14="http://schemas.microsoft.com/office/powerpoint/2010/main" val="35391156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6"/>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cs-CZ"/>
              <a:t>Kliknutím lze upravit styl.</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980939CA-D328-4AE7-A6AC-10661A5843BC}" type="datetimeFigureOut">
              <a:rPr lang="cs-CZ" smtClean="0"/>
              <a:pPr/>
              <a:t>03.10.2023</a:t>
            </a:fld>
            <a:endParaRPr lang="cs-CZ"/>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cs-CZ"/>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8EDDB370-8917-4344-A0BE-EFD97CCE4009}" type="slidenum">
              <a:rPr lang="cs-CZ" smtClean="0"/>
              <a:pPr/>
              <a:t>‹#›</a:t>
            </a:fld>
            <a:endParaRPr lang="cs-CZ"/>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6771238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9.jpeg"/></Relationships>
</file>

<file path=ppt/slides/_rels/slide12.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2.xml"/><Relationship Id="rId4" Type="http://schemas.openxmlformats.org/officeDocument/2006/relationships/image" Target="../media/image31.jpeg"/></Relationships>
</file>

<file path=ppt/slides/_rels/slide21.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png"/><Relationship Id="rId1" Type="http://schemas.openxmlformats.org/officeDocument/2006/relationships/slideLayout" Target="../slideLayouts/slideLayout2.xml"/><Relationship Id="rId4" Type="http://schemas.openxmlformats.org/officeDocument/2006/relationships/image" Target="../media/image34.jpeg"/></Relationships>
</file>

<file path=ppt/slides/_rels/slide22.xml.rels><?xml version="1.0" encoding="UTF-8" standalone="yes"?>
<Relationships xmlns="http://schemas.openxmlformats.org/package/2006/relationships"><Relationship Id="rId3" Type="http://schemas.openxmlformats.org/officeDocument/2006/relationships/image" Target="../media/image36.jpeg"/><Relationship Id="rId7" Type="http://schemas.openxmlformats.org/officeDocument/2006/relationships/image" Target="../media/image40.jpeg"/><Relationship Id="rId2" Type="http://schemas.openxmlformats.org/officeDocument/2006/relationships/image" Target="../media/image35.jpeg"/><Relationship Id="rId1" Type="http://schemas.openxmlformats.org/officeDocument/2006/relationships/slideLayout" Target="../slideLayouts/slideLayout2.xml"/><Relationship Id="rId6" Type="http://schemas.openxmlformats.org/officeDocument/2006/relationships/image" Target="../media/image39.jpeg"/><Relationship Id="rId5" Type="http://schemas.openxmlformats.org/officeDocument/2006/relationships/image" Target="../media/image38.jpeg"/><Relationship Id="rId4" Type="http://schemas.openxmlformats.org/officeDocument/2006/relationships/image" Target="../media/image37.jpeg"/></Relationships>
</file>

<file path=ppt/slides/_rels/slide23.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2.xml"/><Relationship Id="rId5" Type="http://schemas.openxmlformats.org/officeDocument/2006/relationships/image" Target="../media/image47.jpeg"/><Relationship Id="rId4" Type="http://schemas.openxmlformats.org/officeDocument/2006/relationships/image" Target="../media/image46.jpeg"/></Relationships>
</file>

<file path=ppt/slides/_rels/slide26.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2.xml"/><Relationship Id="rId5" Type="http://schemas.openxmlformats.org/officeDocument/2006/relationships/image" Target="../media/image51.jpeg"/><Relationship Id="rId4" Type="http://schemas.openxmlformats.org/officeDocument/2006/relationships/image" Target="../media/image50.jpeg"/></Relationships>
</file>

<file path=ppt/slides/_rels/slide27.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png"/><Relationship Id="rId1" Type="http://schemas.openxmlformats.org/officeDocument/2006/relationships/slideLayout" Target="../slideLayouts/slideLayout2.xml"/><Relationship Id="rId5" Type="http://schemas.openxmlformats.org/officeDocument/2006/relationships/image" Target="../media/image55.png"/><Relationship Id="rId4" Type="http://schemas.openxmlformats.org/officeDocument/2006/relationships/image" Target="../media/image54.jpeg"/></Relationships>
</file>

<file path=ppt/slides/_rels/slide28.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Layout" Target="../slideLayouts/slideLayout2.xml"/><Relationship Id="rId4" Type="http://schemas.openxmlformats.org/officeDocument/2006/relationships/image" Target="../media/image58.jpeg"/></Relationships>
</file>

<file path=ppt/slides/_rels/slide29.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slideLayout" Target="../slideLayouts/slideLayout2.xml"/><Relationship Id="rId4" Type="http://schemas.openxmlformats.org/officeDocument/2006/relationships/image" Target="../media/image61.jpe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png"/><Relationship Id="rId1" Type="http://schemas.openxmlformats.org/officeDocument/2006/relationships/slideLayout" Target="../slideLayouts/slideLayout2.xml"/><Relationship Id="rId6" Type="http://schemas.openxmlformats.org/officeDocument/2006/relationships/image" Target="../media/image66.jpeg"/><Relationship Id="rId5" Type="http://schemas.openxmlformats.org/officeDocument/2006/relationships/image" Target="../media/image65.jpeg"/><Relationship Id="rId4" Type="http://schemas.openxmlformats.org/officeDocument/2006/relationships/image" Target="../media/image64.emf"/></Relationships>
</file>

<file path=ppt/slides/_rels/slide31.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8.jpeg"/><Relationship Id="rId1" Type="http://schemas.openxmlformats.org/officeDocument/2006/relationships/slideLayout" Target="../slideLayouts/slideLayout2.xml"/><Relationship Id="rId4" Type="http://schemas.openxmlformats.org/officeDocument/2006/relationships/image" Target="../media/image70.jpeg"/></Relationships>
</file>

<file path=ppt/slides/_rels/slide33.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jpeg"/><Relationship Id="rId1" Type="http://schemas.openxmlformats.org/officeDocument/2006/relationships/slideLayout" Target="../slideLayouts/slideLayout2.xml"/><Relationship Id="rId4" Type="http://schemas.openxmlformats.org/officeDocument/2006/relationships/image" Target="../media/image73.jpeg"/></Relationships>
</file>

<file path=ppt/slides/_rels/slide34.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77.png"/><Relationship Id="rId1" Type="http://schemas.openxmlformats.org/officeDocument/2006/relationships/slideLayout" Target="../slideLayouts/slideLayout2.xml"/><Relationship Id="rId6" Type="http://schemas.openxmlformats.org/officeDocument/2006/relationships/image" Target="../media/image81.jpeg"/><Relationship Id="rId5" Type="http://schemas.openxmlformats.org/officeDocument/2006/relationships/image" Target="../media/image80.jpeg"/><Relationship Id="rId4" Type="http://schemas.openxmlformats.org/officeDocument/2006/relationships/image" Target="../media/image79.jpeg"/></Relationships>
</file>

<file path=ppt/slides/_rels/slide37.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image" Target="../media/image82.jpeg"/><Relationship Id="rId1" Type="http://schemas.openxmlformats.org/officeDocument/2006/relationships/slideLayout" Target="../slideLayouts/slideLayout2.xml"/><Relationship Id="rId4" Type="http://schemas.openxmlformats.org/officeDocument/2006/relationships/image" Target="../media/image84.jpeg"/></Relationships>
</file>

<file path=ppt/slides/_rels/slide38.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image" Target="../media/image86.jpeg"/><Relationship Id="rId1" Type="http://schemas.openxmlformats.org/officeDocument/2006/relationships/slideLayout" Target="../slideLayouts/slideLayout2.xml"/><Relationship Id="rId5" Type="http://schemas.openxmlformats.org/officeDocument/2006/relationships/image" Target="../media/image89.jpeg"/><Relationship Id="rId4" Type="http://schemas.openxmlformats.org/officeDocument/2006/relationships/image" Target="../media/image88.jpe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image" Target="../media/image90.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image" Target="../media/image92.jpeg"/><Relationship Id="rId1" Type="http://schemas.openxmlformats.org/officeDocument/2006/relationships/slideLayout" Target="../slideLayouts/slideLayout2.xml"/><Relationship Id="rId5" Type="http://schemas.openxmlformats.org/officeDocument/2006/relationships/image" Target="../media/image95.jpeg"/><Relationship Id="rId4" Type="http://schemas.openxmlformats.org/officeDocument/2006/relationships/image" Target="../media/image94.jpeg"/></Relationships>
</file>

<file path=ppt/slides/_rels/slide42.xml.rels><?xml version="1.0" encoding="UTF-8" standalone="yes"?>
<Relationships xmlns="http://schemas.openxmlformats.org/package/2006/relationships"><Relationship Id="rId2" Type="http://schemas.openxmlformats.org/officeDocument/2006/relationships/image" Target="../media/image96.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2.xml"/><Relationship Id="rId5" Type="http://schemas.openxmlformats.org/officeDocument/2006/relationships/image" Target="../media/image6.jpeg"/><Relationship Id="rId4" Type="http://schemas.openxmlformats.org/officeDocument/2006/relationships/image" Target="../media/image5.jpeg"/></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 Id="rId5" Type="http://schemas.openxmlformats.org/officeDocument/2006/relationships/image" Target="../media/image10.jpeg"/><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B0691BD-FDF9-452C-8FD8-68E55C6FC276}"/>
              </a:ext>
            </a:extLst>
          </p:cNvPr>
          <p:cNvSpPr>
            <a:spLocks noGrp="1"/>
          </p:cNvSpPr>
          <p:nvPr>
            <p:ph type="ctrTitle"/>
          </p:nvPr>
        </p:nvSpPr>
        <p:spPr/>
        <p:txBody>
          <a:bodyPr>
            <a:normAutofit fontScale="90000"/>
          </a:bodyPr>
          <a:lstStyle/>
          <a:p>
            <a:r>
              <a:rPr lang="en-US" dirty="0"/>
              <a:t>Introduction to </a:t>
            </a:r>
            <a:r>
              <a:rPr lang="cs-CZ" dirty="0"/>
              <a:t>the </a:t>
            </a:r>
            <a:r>
              <a:rPr lang="en-US" dirty="0"/>
              <a:t>Hallstatt Period </a:t>
            </a:r>
            <a:r>
              <a:rPr lang="cs-CZ" dirty="0"/>
              <a:t>1</a:t>
            </a:r>
            <a:r>
              <a:rPr lang="en-US" dirty="0"/>
              <a:t> ‒ Mediterranean, Black Sea, the Near East</a:t>
            </a:r>
            <a:endParaRPr lang="cs-CZ" dirty="0"/>
          </a:p>
        </p:txBody>
      </p:sp>
      <p:sp>
        <p:nvSpPr>
          <p:cNvPr id="3" name="Podnadpis 2">
            <a:extLst>
              <a:ext uri="{FF2B5EF4-FFF2-40B4-BE49-F238E27FC236}">
                <a16:creationId xmlns:a16="http://schemas.microsoft.com/office/drawing/2014/main" id="{D75E91B4-ADE5-4903-BA47-72566DD42A11}"/>
              </a:ext>
            </a:extLst>
          </p:cNvPr>
          <p:cNvSpPr>
            <a:spLocks noGrp="1"/>
          </p:cNvSpPr>
          <p:nvPr>
            <p:ph type="subTitle" idx="1"/>
          </p:nvPr>
        </p:nvSpPr>
        <p:spPr/>
        <p:txBody>
          <a:bodyPr/>
          <a:lstStyle/>
          <a:p>
            <a:r>
              <a:rPr lang="en-US" dirty="0"/>
              <a:t>Early Iron Age in the Central European context on the example of Moravia</a:t>
            </a:r>
            <a:r>
              <a:rPr lang="cs-CZ" dirty="0"/>
              <a:t> 1/12 (UPA UK)</a:t>
            </a:r>
          </a:p>
          <a:p>
            <a:endParaRPr lang="cs-CZ" dirty="0"/>
          </a:p>
        </p:txBody>
      </p:sp>
      <p:sp>
        <p:nvSpPr>
          <p:cNvPr id="4" name="Podnadpis 2">
            <a:extLst>
              <a:ext uri="{FF2B5EF4-FFF2-40B4-BE49-F238E27FC236}">
                <a16:creationId xmlns:a16="http://schemas.microsoft.com/office/drawing/2014/main" id="{83CCF3A7-6547-4C3B-A21F-18EC9C7E56F4}"/>
              </a:ext>
            </a:extLst>
          </p:cNvPr>
          <p:cNvSpPr txBox="1">
            <a:spLocks/>
          </p:cNvSpPr>
          <p:nvPr/>
        </p:nvSpPr>
        <p:spPr>
          <a:xfrm>
            <a:off x="1097280" y="6523348"/>
            <a:ext cx="11094720" cy="334652"/>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None/>
              <a:defRPr sz="2400" kern="1200" cap="all" spc="200" baseline="0">
                <a:solidFill>
                  <a:schemeClr val="tx2"/>
                </a:solidFill>
                <a:latin typeface="+mj-lt"/>
                <a:ea typeface="+mn-ea"/>
                <a:cs typeface="+mn-cs"/>
              </a:defRPr>
            </a:lvl1pPr>
            <a:lvl2pPr marL="457200" indent="0" algn="ctr" defTabSz="914400" rtl="0" eaLnBrk="1" latinLnBrk="0" hangingPunct="1">
              <a:lnSpc>
                <a:spcPct val="90000"/>
              </a:lnSpc>
              <a:spcBef>
                <a:spcPts val="200"/>
              </a:spcBef>
              <a:spcAft>
                <a:spcPts val="400"/>
              </a:spcAft>
              <a:buClr>
                <a:schemeClr val="accent1"/>
              </a:buClr>
              <a:buFont typeface="Calibri" pitchFamily="34" charset="0"/>
              <a:buNone/>
              <a:defRPr sz="2400" kern="1200">
                <a:solidFill>
                  <a:schemeClr val="tx1">
                    <a:lumMod val="75000"/>
                    <a:lumOff val="25000"/>
                  </a:schemeClr>
                </a:solidFill>
                <a:latin typeface="+mn-lt"/>
                <a:ea typeface="+mn-ea"/>
                <a:cs typeface="+mn-cs"/>
              </a:defRPr>
            </a:lvl2pPr>
            <a:lvl3pPr marL="914400" indent="0" algn="ctr" defTabSz="914400" rtl="0" eaLnBrk="1" latinLnBrk="0" hangingPunct="1">
              <a:lnSpc>
                <a:spcPct val="90000"/>
              </a:lnSpc>
              <a:spcBef>
                <a:spcPts val="200"/>
              </a:spcBef>
              <a:spcAft>
                <a:spcPts val="400"/>
              </a:spcAft>
              <a:buClr>
                <a:schemeClr val="accent1"/>
              </a:buClr>
              <a:buFont typeface="Calibri" pitchFamily="34" charset="0"/>
              <a:buNone/>
              <a:defRPr sz="2400" kern="1200">
                <a:solidFill>
                  <a:schemeClr val="tx1">
                    <a:lumMod val="75000"/>
                    <a:lumOff val="25000"/>
                  </a:schemeClr>
                </a:solidFill>
                <a:latin typeface="+mn-lt"/>
                <a:ea typeface="+mn-ea"/>
                <a:cs typeface="+mn-cs"/>
              </a:defRPr>
            </a:lvl3pPr>
            <a:lvl4pPr marL="13716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4pPr>
            <a:lvl5pPr marL="18288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5pPr>
            <a:lvl6pPr marL="22860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6pPr>
            <a:lvl7pPr marL="27432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7pPr>
            <a:lvl8pPr marL="32004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8pPr>
            <a:lvl9pPr marL="36576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9pPr>
          </a:lstStyle>
          <a:p>
            <a:r>
              <a:rPr lang="cs-CZ" sz="1200" dirty="0">
                <a:solidFill>
                  <a:schemeClr val="bg1"/>
                </a:solidFill>
              </a:rPr>
              <a:t>Mgr. Zuzana Golec mírová, Department of </a:t>
            </a:r>
            <a:r>
              <a:rPr lang="cs-CZ" sz="1200" dirty="0" err="1">
                <a:solidFill>
                  <a:schemeClr val="bg1"/>
                </a:solidFill>
              </a:rPr>
              <a:t>archaeology</a:t>
            </a:r>
            <a:r>
              <a:rPr lang="cs-CZ" sz="1200" dirty="0">
                <a:solidFill>
                  <a:schemeClr val="bg1"/>
                </a:solidFill>
              </a:rPr>
              <a:t>, </a:t>
            </a:r>
            <a:r>
              <a:rPr lang="cs-CZ" sz="1200" dirty="0" err="1">
                <a:solidFill>
                  <a:schemeClr val="bg1"/>
                </a:solidFill>
              </a:rPr>
              <a:t>Faculty</a:t>
            </a:r>
            <a:r>
              <a:rPr lang="cs-CZ" sz="1200" dirty="0">
                <a:solidFill>
                  <a:schemeClr val="bg1"/>
                </a:solidFill>
              </a:rPr>
              <a:t> of </a:t>
            </a:r>
            <a:r>
              <a:rPr lang="cs-CZ" sz="1200" dirty="0" err="1">
                <a:solidFill>
                  <a:schemeClr val="bg1"/>
                </a:solidFill>
              </a:rPr>
              <a:t>arts</a:t>
            </a:r>
            <a:r>
              <a:rPr lang="cs-CZ" sz="1200" dirty="0">
                <a:solidFill>
                  <a:schemeClr val="bg1"/>
                </a:solidFill>
              </a:rPr>
              <a:t>, Charles university </a:t>
            </a:r>
            <a:r>
              <a:rPr lang="cs-CZ" sz="1200" dirty="0" err="1">
                <a:solidFill>
                  <a:schemeClr val="bg1"/>
                </a:solidFill>
              </a:rPr>
              <a:t>prague</a:t>
            </a:r>
            <a:endParaRPr lang="cs-CZ" sz="1200" dirty="0">
              <a:solidFill>
                <a:schemeClr val="bg1"/>
              </a:solidFill>
            </a:endParaRPr>
          </a:p>
          <a:p>
            <a:endParaRPr lang="cs-CZ" dirty="0"/>
          </a:p>
        </p:txBody>
      </p:sp>
    </p:spTree>
    <p:extLst>
      <p:ext uri="{BB962C8B-B14F-4D97-AF65-F5344CB8AC3E}">
        <p14:creationId xmlns:p14="http://schemas.microsoft.com/office/powerpoint/2010/main" val="11861108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317B6DA-346B-4A8A-B8CB-5B721F5ACDE6}"/>
              </a:ext>
            </a:extLst>
          </p:cNvPr>
          <p:cNvSpPr>
            <a:spLocks noGrp="1"/>
          </p:cNvSpPr>
          <p:nvPr>
            <p:ph type="title"/>
          </p:nvPr>
        </p:nvSpPr>
        <p:spPr>
          <a:xfrm>
            <a:off x="276045" y="165833"/>
            <a:ext cx="11516263" cy="705435"/>
          </a:xfrm>
        </p:spPr>
        <p:txBody>
          <a:bodyPr>
            <a:normAutofit fontScale="90000"/>
          </a:bodyPr>
          <a:lstStyle/>
          <a:p>
            <a:r>
              <a:rPr lang="en-US" dirty="0">
                <a:solidFill>
                  <a:schemeClr val="accent2"/>
                </a:solidFill>
              </a:rPr>
              <a:t>Chieftainship as a social system</a:t>
            </a:r>
          </a:p>
        </p:txBody>
      </p:sp>
      <p:sp>
        <p:nvSpPr>
          <p:cNvPr id="3" name="Zástupný obsah 2">
            <a:extLst>
              <a:ext uri="{FF2B5EF4-FFF2-40B4-BE49-F238E27FC236}">
                <a16:creationId xmlns:a16="http://schemas.microsoft.com/office/drawing/2014/main" id="{1E715B4F-D773-4DFF-9595-A519BC4624B3}"/>
              </a:ext>
            </a:extLst>
          </p:cNvPr>
          <p:cNvSpPr>
            <a:spLocks noGrp="1"/>
          </p:cNvSpPr>
          <p:nvPr>
            <p:ph idx="1"/>
          </p:nvPr>
        </p:nvSpPr>
        <p:spPr>
          <a:xfrm>
            <a:off x="345057" y="828137"/>
            <a:ext cx="11455879" cy="3343978"/>
          </a:xfrm>
        </p:spPr>
        <p:txBody>
          <a:bodyPr>
            <a:normAutofit fontScale="92500" lnSpcReduction="10000"/>
          </a:bodyPr>
          <a:lstStyle/>
          <a:p>
            <a:pPr>
              <a:buFont typeface="Arial" pitchFamily="34" charset="0"/>
              <a:buChar char="•"/>
            </a:pPr>
            <a:r>
              <a:rPr lang="cs-CZ" dirty="0"/>
              <a:t> </a:t>
            </a:r>
            <a:r>
              <a:rPr lang="en-US" dirty="0"/>
              <a:t>Categorization of differences of social organization and its management mechanisms. The American anthropologist Elman Service developed the division of </a:t>
            </a:r>
            <a:r>
              <a:rPr lang="cs-CZ" dirty="0" err="1"/>
              <a:t>societies</a:t>
            </a:r>
            <a:r>
              <a:rPr lang="en-US" dirty="0"/>
              <a:t> into four groups using a multicriteria approach. Its typology reflected an evolutionary aspect. The division into: 1 - </a:t>
            </a:r>
            <a:r>
              <a:rPr lang="cs-CZ" i="1" dirty="0" err="1"/>
              <a:t>bands</a:t>
            </a:r>
            <a:r>
              <a:rPr lang="en-US" dirty="0"/>
              <a:t>, 2 - </a:t>
            </a:r>
            <a:r>
              <a:rPr lang="en-US" i="1" dirty="0"/>
              <a:t>tribes</a:t>
            </a:r>
            <a:r>
              <a:rPr lang="en-US" dirty="0"/>
              <a:t>, 3 - </a:t>
            </a:r>
            <a:r>
              <a:rPr lang="en-US" i="1" dirty="0"/>
              <a:t>chief</a:t>
            </a:r>
            <a:r>
              <a:rPr lang="cs-CZ" i="1" dirty="0" err="1"/>
              <a:t>doms</a:t>
            </a:r>
            <a:r>
              <a:rPr lang="en-US" dirty="0"/>
              <a:t>, 4 - </a:t>
            </a:r>
            <a:r>
              <a:rPr lang="en-US" i="1" dirty="0"/>
              <a:t>states</a:t>
            </a:r>
            <a:r>
              <a:rPr lang="en-US" dirty="0"/>
              <a:t> is still used today.</a:t>
            </a:r>
          </a:p>
          <a:p>
            <a:pPr>
              <a:buFont typeface="Arial" pitchFamily="34" charset="0"/>
              <a:buChar char="•"/>
            </a:pPr>
            <a:r>
              <a:rPr lang="en-US" dirty="0"/>
              <a:t> </a:t>
            </a:r>
            <a:r>
              <a:rPr lang="en-US" b="1" dirty="0"/>
              <a:t>The social organization of chiefs </a:t>
            </a:r>
            <a:r>
              <a:rPr lang="en-US" dirty="0"/>
              <a:t>was made up of several branches of kinship groups or conical clans. In them, their members were internally differentiated on the basis of their relationship with a real or mythological ancestor - the founder. The political representative of such a society was the chief, who inherited his position within a defined circle of relatives. </a:t>
            </a:r>
            <a:r>
              <a:rPr lang="en-US" b="1" dirty="0"/>
              <a:t>Prestige and position in society </a:t>
            </a:r>
            <a:r>
              <a:rPr lang="en-US" dirty="0"/>
              <a:t>were derived from how close the individual's relationship with the chief was. This was also reflected in the funeral rite. The </a:t>
            </a:r>
            <a:r>
              <a:rPr lang="en-US" b="1" i="1" dirty="0"/>
              <a:t>centralization of power</a:t>
            </a:r>
            <a:r>
              <a:rPr lang="en-US" dirty="0"/>
              <a:t> manifested itself primarily within the spiritual realm of ceremonies and rituals. The authority of the chief largely overlapped with the priestly function. One of the features, therefore, was the existence of a permanent sacred place. However, it must be acknowledged that chief systems could exist in large numbers with different mechanisms of operation. Typical of the chief is the functioning of the gift institution (pre-market economy).</a:t>
            </a:r>
            <a:endParaRPr lang="cs-CZ" dirty="0"/>
          </a:p>
        </p:txBody>
      </p:sp>
      <p:sp>
        <p:nvSpPr>
          <p:cNvPr id="5" name="Zástupný obsah 2">
            <a:extLst>
              <a:ext uri="{FF2B5EF4-FFF2-40B4-BE49-F238E27FC236}">
                <a16:creationId xmlns:a16="http://schemas.microsoft.com/office/drawing/2014/main" id="{1E715B4F-D773-4DFF-9595-A519BC4624B3}"/>
              </a:ext>
            </a:extLst>
          </p:cNvPr>
          <p:cNvSpPr txBox="1">
            <a:spLocks/>
          </p:cNvSpPr>
          <p:nvPr/>
        </p:nvSpPr>
        <p:spPr>
          <a:xfrm>
            <a:off x="353684" y="4016839"/>
            <a:ext cx="4915900" cy="2685885"/>
          </a:xfrm>
          <a:prstGeom prst="rect">
            <a:avLst/>
          </a:prstGeom>
        </p:spPr>
        <p:txBody>
          <a:bodyPr vert="horz" lIns="0" tIns="45720" rIns="0" bIns="45720" rtlCol="0">
            <a:normAutofit lnSpcReduction="10000"/>
          </a:bodyPr>
          <a:lstStyle/>
          <a:p>
            <a:pPr marL="91440" marR="0" lvl="0" indent="-91440" algn="l" defTabSz="914400" rtl="0" eaLnBrk="1" fontAlgn="auto" latinLnBrk="0" hangingPunct="1">
              <a:lnSpc>
                <a:spcPct val="90000"/>
              </a:lnSpc>
              <a:spcBef>
                <a:spcPts val="1200"/>
              </a:spcBef>
              <a:spcAft>
                <a:spcPts val="200"/>
              </a:spcAft>
              <a:buClr>
                <a:schemeClr val="accent1"/>
              </a:buClr>
              <a:buSzPct val="100000"/>
              <a:buFont typeface="Arial" pitchFamily="34" charset="0"/>
              <a:buChar char="•"/>
              <a:tabLst/>
              <a:defRPr/>
            </a:pPr>
            <a:r>
              <a:rPr kumimoji="0" lang="en-US" sz="2000" b="0" i="0" u="none" strike="noStrike" kern="1200" cap="none" spc="0" normalizeH="0" baseline="0" noProof="0" dirty="0">
                <a:ln>
                  <a:noFill/>
                </a:ln>
                <a:solidFill>
                  <a:schemeClr val="tx1">
                    <a:lumMod val="75000"/>
                    <a:lumOff val="25000"/>
                  </a:schemeClr>
                </a:solidFill>
                <a:effectLst/>
                <a:uLnTx/>
                <a:uFillTx/>
                <a:latin typeface="+mn-lt"/>
                <a:ea typeface="+mn-ea"/>
                <a:cs typeface="+mn-cs"/>
              </a:rPr>
              <a:t>The chief system in Central Europe has two stages - simple (</a:t>
            </a:r>
            <a:r>
              <a:rPr kumimoji="0" lang="cs-CZ" sz="2000" b="0" i="0" u="none" strike="noStrike" kern="1200" cap="none" spc="0" normalizeH="0" baseline="0" noProof="0" dirty="0" err="1">
                <a:ln>
                  <a:noFill/>
                </a:ln>
                <a:solidFill>
                  <a:schemeClr val="tx1">
                    <a:lumMod val="75000"/>
                    <a:lumOff val="25000"/>
                  </a:schemeClr>
                </a:solidFill>
                <a:effectLst/>
                <a:uLnTx/>
                <a:uFillTx/>
                <a:latin typeface="+mn-lt"/>
                <a:ea typeface="+mn-ea"/>
                <a:cs typeface="+mn-cs"/>
              </a:rPr>
              <a:t>magnates</a:t>
            </a:r>
            <a:r>
              <a:rPr kumimoji="0" lang="en-US" sz="2000" b="0" i="0" u="none" strike="noStrike" kern="1200" cap="none" spc="0" normalizeH="0" baseline="0" noProof="0" dirty="0">
                <a:ln>
                  <a:noFill/>
                </a:ln>
                <a:solidFill>
                  <a:schemeClr val="tx1">
                    <a:lumMod val="75000"/>
                    <a:lumOff val="25000"/>
                  </a:schemeClr>
                </a:solidFill>
                <a:effectLst/>
                <a:uLnTx/>
                <a:uFillTx/>
                <a:latin typeface="+mn-lt"/>
                <a:ea typeface="+mn-ea"/>
                <a:cs typeface="+mn-cs"/>
              </a:rPr>
              <a:t>) and complex (princes / princesses). Another stage of development is the formation of an early state. For the Czech Republic, it is only the 11th century in the early Middle Ages. Until then, 5 stages of leadership took turns - Hallstatt, La Tène, Roman</a:t>
            </a:r>
            <a:r>
              <a:rPr kumimoji="0" lang="cs-CZ" sz="2000" b="0" i="0" u="none" strike="noStrike" kern="1200" cap="none" spc="0" normalizeH="0" baseline="0" noProof="0" dirty="0">
                <a:ln>
                  <a:noFill/>
                </a:ln>
                <a:solidFill>
                  <a:schemeClr val="tx1">
                    <a:lumMod val="75000"/>
                    <a:lumOff val="25000"/>
                  </a:schemeClr>
                </a:solidFill>
                <a:effectLst/>
                <a:uLnTx/>
                <a:uFillTx/>
                <a:latin typeface="+mn-lt"/>
                <a:ea typeface="+mn-ea"/>
                <a:cs typeface="+mn-cs"/>
              </a:rPr>
              <a:t> and M</a:t>
            </a:r>
            <a:r>
              <a:rPr kumimoji="0" lang="en-US" sz="2000" b="0" i="0" u="none" strike="noStrike" kern="1200" cap="none" spc="0" normalizeH="0" baseline="0" noProof="0" dirty="0" err="1">
                <a:ln>
                  <a:noFill/>
                </a:ln>
                <a:solidFill>
                  <a:schemeClr val="tx1">
                    <a:lumMod val="75000"/>
                    <a:lumOff val="25000"/>
                  </a:schemeClr>
                </a:solidFill>
                <a:effectLst/>
                <a:uLnTx/>
                <a:uFillTx/>
                <a:latin typeface="+mn-lt"/>
                <a:ea typeface="+mn-ea"/>
                <a:cs typeface="+mn-cs"/>
              </a:rPr>
              <a:t>igration</a:t>
            </a:r>
            <a:r>
              <a:rPr kumimoji="0" lang="en-US" sz="2000" b="0" i="0" u="none" strike="noStrike" kern="1200" cap="none" spc="0" normalizeH="0" baseline="0" noProof="0" dirty="0">
                <a:ln>
                  <a:noFill/>
                </a:ln>
                <a:solidFill>
                  <a:schemeClr val="tx1">
                    <a:lumMod val="75000"/>
                    <a:lumOff val="25000"/>
                  </a:schemeClr>
                </a:solidFill>
                <a:effectLst/>
                <a:uLnTx/>
                <a:uFillTx/>
                <a:latin typeface="+mn-lt"/>
                <a:ea typeface="+mn-ea"/>
                <a:cs typeface="+mn-cs"/>
              </a:rPr>
              <a:t> </a:t>
            </a:r>
            <a:r>
              <a:rPr lang="cs-CZ" sz="2000" dirty="0" err="1">
                <a:solidFill>
                  <a:schemeClr val="tx1">
                    <a:lumMod val="75000"/>
                    <a:lumOff val="25000"/>
                  </a:schemeClr>
                </a:solidFill>
              </a:rPr>
              <a:t>Periods</a:t>
            </a:r>
            <a:r>
              <a:rPr lang="cs-CZ" sz="2000" dirty="0">
                <a:solidFill>
                  <a:schemeClr val="tx1">
                    <a:lumMod val="75000"/>
                    <a:lumOff val="25000"/>
                  </a:schemeClr>
                </a:solidFill>
              </a:rPr>
              <a:t> </a:t>
            </a:r>
            <a:r>
              <a:rPr kumimoji="0" lang="en-US" sz="2000" b="0" i="0" u="none" strike="noStrike" kern="1200" cap="none" spc="0" normalizeH="0" baseline="0" noProof="0" dirty="0">
                <a:ln>
                  <a:noFill/>
                </a:ln>
                <a:solidFill>
                  <a:schemeClr val="tx1">
                    <a:lumMod val="75000"/>
                    <a:lumOff val="25000"/>
                  </a:schemeClr>
                </a:solidFill>
                <a:effectLst/>
                <a:uLnTx/>
                <a:uFillTx/>
                <a:latin typeface="+mn-lt"/>
                <a:ea typeface="+mn-ea"/>
                <a:cs typeface="+mn-cs"/>
              </a:rPr>
              <a:t>and the </a:t>
            </a:r>
            <a:r>
              <a:rPr kumimoji="0" lang="cs-CZ" sz="2000" b="0" i="0" u="none" strike="noStrike" kern="1200" cap="none" spc="0" normalizeH="0" baseline="0" noProof="0" dirty="0">
                <a:ln>
                  <a:noFill/>
                </a:ln>
                <a:solidFill>
                  <a:schemeClr val="tx1">
                    <a:lumMod val="75000"/>
                    <a:lumOff val="25000"/>
                  </a:schemeClr>
                </a:solidFill>
                <a:effectLst/>
                <a:uLnTx/>
                <a:uFillTx/>
                <a:latin typeface="+mn-lt"/>
                <a:ea typeface="+mn-ea"/>
                <a:cs typeface="+mn-cs"/>
              </a:rPr>
              <a:t>E</a:t>
            </a:r>
            <a:r>
              <a:rPr kumimoji="0" lang="en-US" sz="2000" b="0" i="0" u="none" strike="noStrike" kern="1200" cap="none" spc="0" normalizeH="0" baseline="0" noProof="0" dirty="0" err="1">
                <a:ln>
                  <a:noFill/>
                </a:ln>
                <a:solidFill>
                  <a:schemeClr val="tx1">
                    <a:lumMod val="75000"/>
                    <a:lumOff val="25000"/>
                  </a:schemeClr>
                </a:solidFill>
                <a:effectLst/>
                <a:uLnTx/>
                <a:uFillTx/>
                <a:latin typeface="+mn-lt"/>
                <a:ea typeface="+mn-ea"/>
                <a:cs typeface="+mn-cs"/>
              </a:rPr>
              <a:t>arly</a:t>
            </a:r>
            <a:r>
              <a:rPr kumimoji="0" lang="en-US" sz="2000" b="0" i="0" u="none" strike="noStrike" kern="1200" cap="none" spc="0" normalizeH="0" baseline="0" noProof="0" dirty="0">
                <a:ln>
                  <a:noFill/>
                </a:ln>
                <a:solidFill>
                  <a:schemeClr val="tx1">
                    <a:lumMod val="75000"/>
                    <a:lumOff val="25000"/>
                  </a:schemeClr>
                </a:solidFill>
                <a:effectLst/>
                <a:uLnTx/>
                <a:uFillTx/>
                <a:latin typeface="+mn-lt"/>
                <a:ea typeface="+mn-ea"/>
                <a:cs typeface="+mn-cs"/>
              </a:rPr>
              <a:t> Middle Ages (Great Moravia).</a:t>
            </a:r>
            <a:endParaRPr kumimoji="0" lang="cs-CZ" sz="2000" b="0" i="0" u="none" strike="noStrike" kern="1200" cap="none" spc="0" normalizeH="0" baseline="0" noProof="0" dirty="0">
              <a:ln>
                <a:noFill/>
              </a:ln>
              <a:solidFill>
                <a:schemeClr val="tx1">
                  <a:lumMod val="75000"/>
                  <a:lumOff val="25000"/>
                </a:schemeClr>
              </a:solidFill>
              <a:effectLst/>
              <a:uLnTx/>
              <a:uFillTx/>
              <a:latin typeface="+mn-lt"/>
              <a:ea typeface="+mn-ea"/>
              <a:cs typeface="+mn-cs"/>
            </a:endParaRPr>
          </a:p>
        </p:txBody>
      </p:sp>
      <p:pic>
        <p:nvPicPr>
          <p:cNvPr id="3074" name="Picture 2">
            <a:extLst>
              <a:ext uri="{FF2B5EF4-FFF2-40B4-BE49-F238E27FC236}">
                <a16:creationId xmlns:a16="http://schemas.microsoft.com/office/drawing/2014/main" id="{FBF648A8-5160-41B0-B8FE-6287DA06FAF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76976" y="3867633"/>
            <a:ext cx="7013275" cy="29842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999068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317B6DA-346B-4A8A-B8CB-5B721F5ACDE6}"/>
              </a:ext>
            </a:extLst>
          </p:cNvPr>
          <p:cNvSpPr>
            <a:spLocks noGrp="1"/>
          </p:cNvSpPr>
          <p:nvPr>
            <p:ph type="title"/>
          </p:nvPr>
        </p:nvSpPr>
        <p:spPr>
          <a:xfrm>
            <a:off x="172528" y="120769"/>
            <a:ext cx="3096883" cy="1285336"/>
          </a:xfrm>
        </p:spPr>
        <p:txBody>
          <a:bodyPr>
            <a:normAutofit fontScale="90000"/>
          </a:bodyPr>
          <a:lstStyle/>
          <a:p>
            <a:r>
              <a:rPr lang="cs-CZ" dirty="0" err="1">
                <a:solidFill>
                  <a:schemeClr val="accent2"/>
                </a:solidFill>
              </a:rPr>
              <a:t>Theories</a:t>
            </a:r>
            <a:r>
              <a:rPr lang="cs-CZ" dirty="0">
                <a:solidFill>
                  <a:schemeClr val="accent2"/>
                </a:solidFill>
              </a:rPr>
              <a:t> of the Iron Age</a:t>
            </a:r>
          </a:p>
        </p:txBody>
      </p:sp>
      <p:pic>
        <p:nvPicPr>
          <p:cNvPr id="2050" name="Picture 2" descr="G:\3HČL\Entstehung_und_Untergang_von_Eliten_800x600.JPG"/>
          <p:cNvPicPr>
            <a:picLocks noChangeAspect="1" noChangeArrowheads="1"/>
          </p:cNvPicPr>
          <p:nvPr/>
        </p:nvPicPr>
        <p:blipFill>
          <a:blip r:embed="rId3" cstate="print"/>
          <a:srcRect/>
          <a:stretch>
            <a:fillRect/>
          </a:stretch>
        </p:blipFill>
        <p:spPr bwMode="auto">
          <a:xfrm>
            <a:off x="3048000" y="0"/>
            <a:ext cx="9144000" cy="6858000"/>
          </a:xfrm>
          <a:prstGeom prst="rect">
            <a:avLst/>
          </a:prstGeom>
          <a:noFill/>
        </p:spPr>
      </p:pic>
      <p:sp>
        <p:nvSpPr>
          <p:cNvPr id="13" name="Zástupný obsah 2">
            <a:extLst>
              <a:ext uri="{FF2B5EF4-FFF2-40B4-BE49-F238E27FC236}">
                <a16:creationId xmlns:a16="http://schemas.microsoft.com/office/drawing/2014/main" id="{1E715B4F-D773-4DFF-9595-A519BC4624B3}"/>
              </a:ext>
            </a:extLst>
          </p:cNvPr>
          <p:cNvSpPr>
            <a:spLocks noGrp="1"/>
          </p:cNvSpPr>
          <p:nvPr>
            <p:ph idx="1"/>
          </p:nvPr>
        </p:nvSpPr>
        <p:spPr>
          <a:xfrm>
            <a:off x="172528" y="1380225"/>
            <a:ext cx="2829463" cy="5477775"/>
          </a:xfrm>
        </p:spPr>
        <p:txBody>
          <a:bodyPr>
            <a:normAutofit fontScale="92500" lnSpcReduction="10000"/>
          </a:bodyPr>
          <a:lstStyle/>
          <a:p>
            <a:pPr>
              <a:buFont typeface="Arial" pitchFamily="34" charset="0"/>
              <a:buChar char="•"/>
            </a:pPr>
            <a:r>
              <a:rPr lang="cs-CZ" dirty="0"/>
              <a:t> </a:t>
            </a:r>
            <a:r>
              <a:rPr lang="en-US" dirty="0"/>
              <a:t>the world of the living and the dead - individual self-representation</a:t>
            </a:r>
          </a:p>
          <a:p>
            <a:pPr>
              <a:buFont typeface="Arial" pitchFamily="34" charset="0"/>
              <a:buChar char="•"/>
            </a:pPr>
            <a:r>
              <a:rPr lang="en-US" dirty="0"/>
              <a:t> elites rule society - the pursuit of dynastic society</a:t>
            </a:r>
          </a:p>
          <a:p>
            <a:pPr>
              <a:buFont typeface="Arial" pitchFamily="34" charset="0"/>
              <a:buChar char="•"/>
            </a:pPr>
            <a:r>
              <a:rPr lang="en-US" dirty="0"/>
              <a:t> division into classes (ranks)</a:t>
            </a:r>
          </a:p>
          <a:p>
            <a:pPr>
              <a:buFont typeface="Arial" pitchFamily="34" charset="0"/>
              <a:buChar char="•"/>
            </a:pPr>
            <a:r>
              <a:rPr lang="en-US" dirty="0"/>
              <a:t> cult of ancestors - good origin</a:t>
            </a:r>
          </a:p>
          <a:p>
            <a:pPr>
              <a:buFont typeface="Arial" pitchFamily="34" charset="0"/>
              <a:buChar char="•"/>
            </a:pPr>
            <a:r>
              <a:rPr lang="en-US" dirty="0"/>
              <a:t> centralization processes</a:t>
            </a:r>
          </a:p>
          <a:p>
            <a:pPr>
              <a:buFont typeface="Arial" pitchFamily="34" charset="0"/>
              <a:buChar char="•"/>
            </a:pPr>
            <a:r>
              <a:rPr lang="cs-CZ" dirty="0"/>
              <a:t> </a:t>
            </a:r>
            <a:r>
              <a:rPr lang="en-US" dirty="0"/>
              <a:t>economic success</a:t>
            </a:r>
          </a:p>
          <a:p>
            <a:pPr>
              <a:buFont typeface="Arial" pitchFamily="34" charset="0"/>
              <a:buChar char="•"/>
            </a:pPr>
            <a:r>
              <a:rPr lang="en-US" dirty="0"/>
              <a:t> political and military influence</a:t>
            </a:r>
          </a:p>
          <a:p>
            <a:pPr>
              <a:buFont typeface="Arial" pitchFamily="34" charset="0"/>
              <a:buChar char="•"/>
            </a:pPr>
            <a:r>
              <a:rPr lang="en-US" dirty="0"/>
              <a:t> instability of the chief system</a:t>
            </a:r>
          </a:p>
          <a:p>
            <a:pPr>
              <a:buFont typeface="Arial" pitchFamily="34" charset="0"/>
              <a:buChar char="•"/>
            </a:pPr>
            <a:r>
              <a:rPr lang="en-US" dirty="0"/>
              <a:t> cult</a:t>
            </a:r>
            <a:r>
              <a:rPr lang="cs-CZ" dirty="0"/>
              <a:t> and religion</a:t>
            </a:r>
            <a:endParaRPr lang="en-US" dirty="0"/>
          </a:p>
          <a:p>
            <a:pPr>
              <a:buFont typeface="Arial" pitchFamily="34" charset="0"/>
              <a:buChar char="•"/>
            </a:pPr>
            <a:r>
              <a:rPr lang="en-US" dirty="0"/>
              <a:t> art</a:t>
            </a:r>
            <a:endParaRPr lang="cs-CZ" dirty="0"/>
          </a:p>
        </p:txBody>
      </p:sp>
      <p:pic>
        <p:nvPicPr>
          <p:cNvPr id="3" name="Obrázek 2" descr="Obsah obrázku text&#10;&#10;Popis vygenerován s velmi vysokou mírou spolehlivosti">
            <a:extLst>
              <a:ext uri="{FF2B5EF4-FFF2-40B4-BE49-F238E27FC236}">
                <a16:creationId xmlns:a16="http://schemas.microsoft.com/office/drawing/2014/main" id="{2097CA94-BFE0-4145-A0DC-E6FC5CE86EC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64517" y="4267095"/>
            <a:ext cx="4104035" cy="2513722"/>
          </a:xfrm>
          <a:prstGeom prst="rect">
            <a:avLst/>
          </a:prstGeom>
        </p:spPr>
      </p:pic>
    </p:spTree>
    <p:extLst>
      <p:ext uri="{BB962C8B-B14F-4D97-AF65-F5344CB8AC3E}">
        <p14:creationId xmlns:p14="http://schemas.microsoft.com/office/powerpoint/2010/main" val="39999068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Obrázek 6" descr="Obsah obrázku text, mapa&#10;&#10;Popis vygenerován s velmi vysokou mírou spolehlivosti">
            <a:extLst>
              <a:ext uri="{FF2B5EF4-FFF2-40B4-BE49-F238E27FC236}">
                <a16:creationId xmlns:a16="http://schemas.microsoft.com/office/drawing/2014/main" id="{83E42995-6DF0-4170-B164-FF0058BA6D5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692630"/>
          </a:xfrm>
          <a:prstGeom prst="rect">
            <a:avLst/>
          </a:prstGeom>
        </p:spPr>
      </p:pic>
      <p:sp>
        <p:nvSpPr>
          <p:cNvPr id="8" name="TextovéPole 7">
            <a:extLst>
              <a:ext uri="{FF2B5EF4-FFF2-40B4-BE49-F238E27FC236}">
                <a16:creationId xmlns:a16="http://schemas.microsoft.com/office/drawing/2014/main" id="{1EBF90B4-7719-484F-A70D-FCC65E3D275B}"/>
              </a:ext>
            </a:extLst>
          </p:cNvPr>
          <p:cNvSpPr txBox="1"/>
          <p:nvPr/>
        </p:nvSpPr>
        <p:spPr>
          <a:xfrm>
            <a:off x="3340359" y="3346315"/>
            <a:ext cx="1054359" cy="338554"/>
          </a:xfrm>
          <a:prstGeom prst="rect">
            <a:avLst/>
          </a:prstGeom>
          <a:solidFill>
            <a:srgbClr val="DEB51B">
              <a:alpha val="67000"/>
            </a:srgbClr>
          </a:solidFill>
        </p:spPr>
        <p:txBody>
          <a:bodyPr wrap="square" rtlCol="0">
            <a:spAutoFit/>
          </a:bodyPr>
          <a:lstStyle/>
          <a:p>
            <a:pPr algn="ctr"/>
            <a:r>
              <a:rPr lang="cs-CZ" sz="1600" b="1" dirty="0" err="1">
                <a:solidFill>
                  <a:schemeClr val="bg1"/>
                </a:solidFill>
              </a:rPr>
              <a:t>Etruria</a:t>
            </a:r>
            <a:endParaRPr lang="cs-CZ" sz="1400" b="1" dirty="0">
              <a:solidFill>
                <a:schemeClr val="bg1"/>
              </a:solidFill>
            </a:endParaRPr>
          </a:p>
        </p:txBody>
      </p:sp>
      <p:sp>
        <p:nvSpPr>
          <p:cNvPr id="9" name="TextovéPole 8">
            <a:extLst>
              <a:ext uri="{FF2B5EF4-FFF2-40B4-BE49-F238E27FC236}">
                <a16:creationId xmlns:a16="http://schemas.microsoft.com/office/drawing/2014/main" id="{1068B7DF-CC3A-463C-80A8-2C29DFB69618}"/>
              </a:ext>
            </a:extLst>
          </p:cNvPr>
          <p:cNvSpPr txBox="1"/>
          <p:nvPr/>
        </p:nvSpPr>
        <p:spPr>
          <a:xfrm>
            <a:off x="8577942" y="4319809"/>
            <a:ext cx="873967" cy="338554"/>
          </a:xfrm>
          <a:prstGeom prst="rect">
            <a:avLst/>
          </a:prstGeom>
          <a:solidFill>
            <a:srgbClr val="E8CF16">
              <a:alpha val="67000"/>
            </a:srgbClr>
          </a:solidFill>
        </p:spPr>
        <p:txBody>
          <a:bodyPr wrap="square" rtlCol="0">
            <a:spAutoFit/>
          </a:bodyPr>
          <a:lstStyle/>
          <a:p>
            <a:pPr algn="ctr"/>
            <a:r>
              <a:rPr lang="cs-CZ" sz="1600" b="1" dirty="0" err="1">
                <a:solidFill>
                  <a:schemeClr val="bg1"/>
                </a:solidFill>
              </a:rPr>
              <a:t>Phrygia</a:t>
            </a:r>
            <a:endParaRPr lang="cs-CZ" sz="1400" b="1" dirty="0">
              <a:solidFill>
                <a:schemeClr val="bg1"/>
              </a:solidFill>
            </a:endParaRPr>
          </a:p>
        </p:txBody>
      </p:sp>
      <p:sp>
        <p:nvSpPr>
          <p:cNvPr id="10" name="TextovéPole 9">
            <a:extLst>
              <a:ext uri="{FF2B5EF4-FFF2-40B4-BE49-F238E27FC236}">
                <a16:creationId xmlns:a16="http://schemas.microsoft.com/office/drawing/2014/main" id="{88479ABE-EC12-4235-B7BA-96782143ABB3}"/>
              </a:ext>
            </a:extLst>
          </p:cNvPr>
          <p:cNvSpPr txBox="1"/>
          <p:nvPr/>
        </p:nvSpPr>
        <p:spPr>
          <a:xfrm>
            <a:off x="10627567" y="4319809"/>
            <a:ext cx="989045" cy="338554"/>
          </a:xfrm>
          <a:prstGeom prst="rect">
            <a:avLst/>
          </a:prstGeom>
          <a:solidFill>
            <a:srgbClr val="DFA22D">
              <a:alpha val="66000"/>
            </a:srgbClr>
          </a:solidFill>
        </p:spPr>
        <p:txBody>
          <a:bodyPr wrap="square" rtlCol="0">
            <a:spAutoFit/>
          </a:bodyPr>
          <a:lstStyle/>
          <a:p>
            <a:pPr algn="ctr"/>
            <a:r>
              <a:rPr lang="cs-CZ" sz="1600" b="1" dirty="0" err="1">
                <a:solidFill>
                  <a:schemeClr val="bg1"/>
                </a:solidFill>
              </a:rPr>
              <a:t>Urartu</a:t>
            </a:r>
            <a:endParaRPr lang="cs-CZ" sz="1400" b="1" dirty="0">
              <a:solidFill>
                <a:schemeClr val="bg1"/>
              </a:solidFill>
            </a:endParaRPr>
          </a:p>
        </p:txBody>
      </p:sp>
      <p:sp>
        <p:nvSpPr>
          <p:cNvPr id="11" name="TextovéPole 10">
            <a:extLst>
              <a:ext uri="{FF2B5EF4-FFF2-40B4-BE49-F238E27FC236}">
                <a16:creationId xmlns:a16="http://schemas.microsoft.com/office/drawing/2014/main" id="{C39546F9-DBF0-4953-A960-75315376DC4A}"/>
              </a:ext>
            </a:extLst>
          </p:cNvPr>
          <p:cNvSpPr txBox="1"/>
          <p:nvPr/>
        </p:nvSpPr>
        <p:spPr>
          <a:xfrm>
            <a:off x="10865361" y="5389019"/>
            <a:ext cx="989045" cy="338554"/>
          </a:xfrm>
          <a:prstGeom prst="rect">
            <a:avLst/>
          </a:prstGeom>
          <a:solidFill>
            <a:srgbClr val="B8858A">
              <a:alpha val="64000"/>
            </a:srgbClr>
          </a:solidFill>
        </p:spPr>
        <p:txBody>
          <a:bodyPr wrap="square" rtlCol="0">
            <a:spAutoFit/>
          </a:bodyPr>
          <a:lstStyle/>
          <a:p>
            <a:pPr algn="ctr"/>
            <a:r>
              <a:rPr lang="cs-CZ" sz="1600" b="1" dirty="0" err="1">
                <a:solidFill>
                  <a:schemeClr val="bg1"/>
                </a:solidFill>
              </a:rPr>
              <a:t>Assyria</a:t>
            </a:r>
            <a:endParaRPr lang="cs-CZ" sz="1400" b="1" dirty="0">
              <a:solidFill>
                <a:schemeClr val="bg1"/>
              </a:solidFill>
            </a:endParaRPr>
          </a:p>
        </p:txBody>
      </p:sp>
      <p:sp>
        <p:nvSpPr>
          <p:cNvPr id="12" name="TextovéPole 11">
            <a:extLst>
              <a:ext uri="{FF2B5EF4-FFF2-40B4-BE49-F238E27FC236}">
                <a16:creationId xmlns:a16="http://schemas.microsoft.com/office/drawing/2014/main" id="{D0706B00-B9B5-4E3E-9DC1-3197FB9D9014}"/>
              </a:ext>
            </a:extLst>
          </p:cNvPr>
          <p:cNvSpPr txBox="1"/>
          <p:nvPr/>
        </p:nvSpPr>
        <p:spPr>
          <a:xfrm>
            <a:off x="6730480" y="5760797"/>
            <a:ext cx="989045" cy="338554"/>
          </a:xfrm>
          <a:prstGeom prst="rect">
            <a:avLst/>
          </a:prstGeom>
          <a:solidFill>
            <a:srgbClr val="BB7E84">
              <a:alpha val="83000"/>
            </a:srgbClr>
          </a:solidFill>
        </p:spPr>
        <p:txBody>
          <a:bodyPr wrap="square" rtlCol="0">
            <a:spAutoFit/>
          </a:bodyPr>
          <a:lstStyle/>
          <a:p>
            <a:pPr algn="ctr"/>
            <a:r>
              <a:rPr lang="cs-CZ" sz="1600" b="1" dirty="0" err="1">
                <a:solidFill>
                  <a:schemeClr val="bg1"/>
                </a:solidFill>
              </a:rPr>
              <a:t>Greece</a:t>
            </a:r>
            <a:endParaRPr lang="cs-CZ" sz="1400" b="1" dirty="0">
              <a:solidFill>
                <a:schemeClr val="bg1"/>
              </a:solidFill>
            </a:endParaRPr>
          </a:p>
        </p:txBody>
      </p:sp>
      <p:sp>
        <p:nvSpPr>
          <p:cNvPr id="13" name="TextovéPole 12">
            <a:extLst>
              <a:ext uri="{FF2B5EF4-FFF2-40B4-BE49-F238E27FC236}">
                <a16:creationId xmlns:a16="http://schemas.microsoft.com/office/drawing/2014/main" id="{875A1800-0501-4188-8472-C1E6F58C8DD8}"/>
              </a:ext>
            </a:extLst>
          </p:cNvPr>
          <p:cNvSpPr txBox="1"/>
          <p:nvPr/>
        </p:nvSpPr>
        <p:spPr>
          <a:xfrm>
            <a:off x="7661727" y="1998971"/>
            <a:ext cx="2142931" cy="523220"/>
          </a:xfrm>
          <a:prstGeom prst="rect">
            <a:avLst/>
          </a:prstGeom>
          <a:solidFill>
            <a:srgbClr val="F5F0EA">
              <a:alpha val="81000"/>
            </a:srgbClr>
          </a:solidFill>
        </p:spPr>
        <p:txBody>
          <a:bodyPr wrap="square" rtlCol="0">
            <a:spAutoFit/>
          </a:bodyPr>
          <a:lstStyle/>
          <a:p>
            <a:pPr algn="ctr"/>
            <a:r>
              <a:rPr lang="cs-CZ" sz="2800" b="1" dirty="0" err="1">
                <a:solidFill>
                  <a:schemeClr val="bg1">
                    <a:lumMod val="50000"/>
                  </a:schemeClr>
                </a:solidFill>
              </a:rPr>
              <a:t>Cimmerians</a:t>
            </a:r>
            <a:endParaRPr lang="cs-CZ" sz="2800" dirty="0">
              <a:solidFill>
                <a:schemeClr val="bg1">
                  <a:lumMod val="50000"/>
                </a:schemeClr>
              </a:solidFill>
            </a:endParaRPr>
          </a:p>
        </p:txBody>
      </p:sp>
      <p:sp>
        <p:nvSpPr>
          <p:cNvPr id="14" name="TextovéPole 13">
            <a:extLst>
              <a:ext uri="{FF2B5EF4-FFF2-40B4-BE49-F238E27FC236}">
                <a16:creationId xmlns:a16="http://schemas.microsoft.com/office/drawing/2014/main" id="{B1A3B3E6-89FD-4003-B904-EA8EF4E58A90}"/>
              </a:ext>
            </a:extLst>
          </p:cNvPr>
          <p:cNvSpPr txBox="1"/>
          <p:nvPr/>
        </p:nvSpPr>
        <p:spPr>
          <a:xfrm>
            <a:off x="9396249" y="6354076"/>
            <a:ext cx="929628" cy="338554"/>
          </a:xfrm>
          <a:prstGeom prst="rect">
            <a:avLst/>
          </a:prstGeom>
          <a:solidFill>
            <a:srgbClr val="BB7E84">
              <a:alpha val="83000"/>
            </a:srgbClr>
          </a:solidFill>
        </p:spPr>
        <p:txBody>
          <a:bodyPr wrap="square" rtlCol="0">
            <a:spAutoFit/>
          </a:bodyPr>
          <a:lstStyle/>
          <a:p>
            <a:pPr algn="ctr"/>
            <a:r>
              <a:rPr lang="cs-CZ" sz="1600" b="1" dirty="0" err="1">
                <a:solidFill>
                  <a:schemeClr val="bg1"/>
                </a:solidFill>
              </a:rPr>
              <a:t>Phenicia</a:t>
            </a:r>
            <a:endParaRPr lang="cs-CZ" sz="1400" b="1" dirty="0">
              <a:solidFill>
                <a:schemeClr val="bg1"/>
              </a:solidFill>
            </a:endParaRPr>
          </a:p>
        </p:txBody>
      </p:sp>
      <p:sp>
        <p:nvSpPr>
          <p:cNvPr id="16" name="TextovéPole 15">
            <a:extLst>
              <a:ext uri="{FF2B5EF4-FFF2-40B4-BE49-F238E27FC236}">
                <a16:creationId xmlns:a16="http://schemas.microsoft.com/office/drawing/2014/main" id="{F6953EA3-433D-4563-99B4-4896AC7D19C2}"/>
              </a:ext>
            </a:extLst>
          </p:cNvPr>
          <p:cNvSpPr txBox="1"/>
          <p:nvPr/>
        </p:nvSpPr>
        <p:spPr>
          <a:xfrm rot="20875063">
            <a:off x="3614056" y="243962"/>
            <a:ext cx="2366866" cy="338554"/>
          </a:xfrm>
          <a:prstGeom prst="rect">
            <a:avLst/>
          </a:prstGeom>
          <a:solidFill>
            <a:srgbClr val="79909E">
              <a:alpha val="69000"/>
            </a:srgbClr>
          </a:solidFill>
        </p:spPr>
        <p:txBody>
          <a:bodyPr wrap="square" rtlCol="0">
            <a:spAutoFit/>
          </a:bodyPr>
          <a:lstStyle/>
          <a:p>
            <a:pPr algn="ctr"/>
            <a:r>
              <a:rPr lang="cs-CZ" sz="1600" b="1" dirty="0" err="1">
                <a:solidFill>
                  <a:schemeClr val="bg1"/>
                </a:solidFill>
              </a:rPr>
              <a:t>Nordic</a:t>
            </a:r>
            <a:r>
              <a:rPr lang="cs-CZ" sz="1600" b="1" dirty="0">
                <a:solidFill>
                  <a:schemeClr val="bg1"/>
                </a:solidFill>
              </a:rPr>
              <a:t> Bronze Age</a:t>
            </a:r>
            <a:endParaRPr lang="cs-CZ" sz="1400" b="1" dirty="0">
              <a:solidFill>
                <a:schemeClr val="bg1"/>
              </a:solidFill>
            </a:endParaRPr>
          </a:p>
        </p:txBody>
      </p:sp>
      <p:sp>
        <p:nvSpPr>
          <p:cNvPr id="17" name="TextovéPole 16">
            <a:extLst>
              <a:ext uri="{FF2B5EF4-FFF2-40B4-BE49-F238E27FC236}">
                <a16:creationId xmlns:a16="http://schemas.microsoft.com/office/drawing/2014/main" id="{284B66F3-00BF-4E54-B10D-9BABAFF8BF97}"/>
              </a:ext>
            </a:extLst>
          </p:cNvPr>
          <p:cNvSpPr txBox="1"/>
          <p:nvPr/>
        </p:nvSpPr>
        <p:spPr>
          <a:xfrm rot="21197236">
            <a:off x="3156076" y="1793658"/>
            <a:ext cx="2075890" cy="584775"/>
          </a:xfrm>
          <a:prstGeom prst="rect">
            <a:avLst/>
          </a:prstGeom>
          <a:solidFill>
            <a:srgbClr val="738F67">
              <a:alpha val="74000"/>
            </a:srgbClr>
          </a:solidFill>
        </p:spPr>
        <p:txBody>
          <a:bodyPr wrap="square" rtlCol="0">
            <a:spAutoFit/>
          </a:bodyPr>
          <a:lstStyle/>
          <a:p>
            <a:pPr algn="r"/>
            <a:r>
              <a:rPr lang="cs-CZ" sz="1600" b="1" dirty="0" err="1">
                <a:solidFill>
                  <a:schemeClr val="bg1"/>
                </a:solidFill>
              </a:rPr>
              <a:t>Urnfields</a:t>
            </a:r>
            <a:r>
              <a:rPr lang="cs-CZ" sz="1600" b="1" dirty="0">
                <a:solidFill>
                  <a:schemeClr val="bg1"/>
                </a:solidFill>
              </a:rPr>
              <a:t> in the Central </a:t>
            </a:r>
            <a:r>
              <a:rPr lang="cs-CZ" sz="1600" b="1" dirty="0" err="1">
                <a:solidFill>
                  <a:schemeClr val="bg1"/>
                </a:solidFill>
              </a:rPr>
              <a:t>Europe</a:t>
            </a:r>
            <a:endParaRPr lang="cs-CZ" sz="1400" b="1" dirty="0">
              <a:solidFill>
                <a:schemeClr val="bg1"/>
              </a:solidFill>
            </a:endParaRPr>
          </a:p>
        </p:txBody>
      </p:sp>
      <p:sp>
        <p:nvSpPr>
          <p:cNvPr id="18" name="Nadpis 4">
            <a:extLst>
              <a:ext uri="{FF2B5EF4-FFF2-40B4-BE49-F238E27FC236}">
                <a16:creationId xmlns:a16="http://schemas.microsoft.com/office/drawing/2014/main" id="{488F111C-0282-43E8-A1EF-9FB5F9484289}"/>
              </a:ext>
            </a:extLst>
          </p:cNvPr>
          <p:cNvSpPr txBox="1">
            <a:spLocks/>
          </p:cNvSpPr>
          <p:nvPr/>
        </p:nvSpPr>
        <p:spPr>
          <a:xfrm>
            <a:off x="7661727" y="1"/>
            <a:ext cx="4538046" cy="1180237"/>
          </a:xfrm>
          <a:prstGeom prst="rect">
            <a:avLst/>
          </a:prstGeom>
          <a:solidFill>
            <a:srgbClr val="E9E7E2">
              <a:alpha val="69000"/>
            </a:srgbClr>
          </a:solidFill>
        </p:spPr>
        <p:txBody>
          <a:bodyPr vert="horz" lIns="91440" tIns="45720" rIns="91440" bIns="45720" rtlCol="0" anchor="b">
            <a:no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gn="r"/>
            <a:r>
              <a:rPr lang="cs-CZ" sz="4000" dirty="0" err="1">
                <a:solidFill>
                  <a:schemeClr val="bg1">
                    <a:lumMod val="50000"/>
                  </a:schemeClr>
                </a:solidFill>
                <a:effectLst>
                  <a:outerShdw blurRad="38100" dist="38100" dir="2700000" algn="tl">
                    <a:srgbClr val="000000">
                      <a:alpha val="43137"/>
                    </a:srgbClr>
                  </a:outerShdw>
                </a:effectLst>
              </a:rPr>
              <a:t>Europe</a:t>
            </a:r>
            <a:r>
              <a:rPr lang="cs-CZ" sz="4000" dirty="0">
                <a:solidFill>
                  <a:schemeClr val="bg1">
                    <a:lumMod val="50000"/>
                  </a:schemeClr>
                </a:solidFill>
                <a:effectLst>
                  <a:outerShdw blurRad="38100" dist="38100" dir="2700000" algn="tl">
                    <a:srgbClr val="000000">
                      <a:alpha val="43137"/>
                    </a:srgbClr>
                  </a:outerShdw>
                </a:effectLst>
              </a:rPr>
              <a:t> in the end of the </a:t>
            </a:r>
            <a:r>
              <a:rPr lang="cs-CZ" sz="4000" dirty="0" err="1">
                <a:solidFill>
                  <a:schemeClr val="bg1">
                    <a:lumMod val="50000"/>
                  </a:schemeClr>
                </a:solidFill>
                <a:effectLst>
                  <a:outerShdw blurRad="38100" dist="38100" dir="2700000" algn="tl">
                    <a:srgbClr val="000000">
                      <a:alpha val="43137"/>
                    </a:srgbClr>
                  </a:outerShdw>
                </a:effectLst>
              </a:rPr>
              <a:t>Urnifeld</a:t>
            </a:r>
            <a:r>
              <a:rPr lang="cs-CZ" sz="4000" dirty="0">
                <a:solidFill>
                  <a:schemeClr val="bg1">
                    <a:lumMod val="50000"/>
                  </a:schemeClr>
                </a:solidFill>
                <a:effectLst>
                  <a:outerShdw blurRad="38100" dist="38100" dir="2700000" algn="tl">
                    <a:srgbClr val="000000">
                      <a:alpha val="43137"/>
                    </a:srgbClr>
                  </a:outerShdw>
                </a:effectLst>
              </a:rPr>
              <a:t> Period</a:t>
            </a:r>
            <a:endParaRPr lang="en-US" sz="4000" dirty="0">
              <a:solidFill>
                <a:schemeClr val="bg1">
                  <a:lumMod val="50000"/>
                </a:schemeClr>
              </a:solidFill>
              <a:effectLst>
                <a:outerShdw blurRad="38100" dist="38100" dir="2700000" algn="tl">
                  <a:srgbClr val="000000">
                    <a:alpha val="43137"/>
                  </a:srgbClr>
                </a:outerShdw>
              </a:effectLst>
            </a:endParaRPr>
          </a:p>
        </p:txBody>
      </p:sp>
      <p:sp>
        <p:nvSpPr>
          <p:cNvPr id="19" name="Nadpis 4">
            <a:extLst>
              <a:ext uri="{FF2B5EF4-FFF2-40B4-BE49-F238E27FC236}">
                <a16:creationId xmlns:a16="http://schemas.microsoft.com/office/drawing/2014/main" id="{E8233D3F-B6E2-4600-AF3E-6FABA356EB04}"/>
              </a:ext>
            </a:extLst>
          </p:cNvPr>
          <p:cNvSpPr txBox="1">
            <a:spLocks/>
          </p:cNvSpPr>
          <p:nvPr/>
        </p:nvSpPr>
        <p:spPr>
          <a:xfrm>
            <a:off x="9092679" y="1180238"/>
            <a:ext cx="3107094" cy="338554"/>
          </a:xfrm>
          <a:prstGeom prst="rect">
            <a:avLst/>
          </a:prstGeom>
          <a:solidFill>
            <a:schemeClr val="bg2">
              <a:alpha val="58000"/>
            </a:schemeClr>
          </a:solidFill>
          <a:effectLst/>
        </p:spPr>
        <p:txBody>
          <a:bodyPr vert="horz" lIns="91440" tIns="45720" rIns="91440" bIns="45720" rtlCol="0" anchor="b">
            <a:no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gn="r"/>
            <a:r>
              <a:rPr lang="cs-CZ" sz="1800" dirty="0">
                <a:solidFill>
                  <a:schemeClr val="bg1">
                    <a:lumMod val="50000"/>
                  </a:schemeClr>
                </a:solidFill>
                <a:latin typeface="+mn-lt"/>
              </a:rPr>
              <a:t>9th - </a:t>
            </a:r>
            <a:r>
              <a:rPr lang="fr-FR" sz="1800" dirty="0">
                <a:solidFill>
                  <a:schemeClr val="bg1">
                    <a:lumMod val="50000"/>
                  </a:schemeClr>
                </a:solidFill>
                <a:latin typeface="+mn-lt"/>
              </a:rPr>
              <a:t> </a:t>
            </a:r>
            <a:r>
              <a:rPr lang="cs-CZ" sz="1800" dirty="0">
                <a:solidFill>
                  <a:schemeClr val="bg1">
                    <a:lumMod val="50000"/>
                  </a:schemeClr>
                </a:solidFill>
                <a:latin typeface="+mn-lt"/>
              </a:rPr>
              <a:t>8th</a:t>
            </a:r>
            <a:r>
              <a:rPr lang="fr-FR" sz="1800" dirty="0">
                <a:solidFill>
                  <a:schemeClr val="bg1">
                    <a:lumMod val="50000"/>
                  </a:schemeClr>
                </a:solidFill>
                <a:latin typeface="+mn-lt"/>
              </a:rPr>
              <a:t> </a:t>
            </a:r>
            <a:r>
              <a:rPr lang="cs-CZ" sz="1800" dirty="0" err="1">
                <a:solidFill>
                  <a:schemeClr val="bg1">
                    <a:lumMod val="50000"/>
                  </a:schemeClr>
                </a:solidFill>
                <a:latin typeface="+mn-lt"/>
              </a:rPr>
              <a:t>century</a:t>
            </a:r>
            <a:r>
              <a:rPr lang="cs-CZ" sz="1800" dirty="0">
                <a:solidFill>
                  <a:schemeClr val="bg1">
                    <a:lumMod val="50000"/>
                  </a:schemeClr>
                </a:solidFill>
                <a:latin typeface="+mn-lt"/>
              </a:rPr>
              <a:t> BC</a:t>
            </a:r>
            <a:endParaRPr lang="fr-FR" sz="1800" dirty="0">
              <a:solidFill>
                <a:schemeClr val="bg1">
                  <a:lumMod val="50000"/>
                </a:schemeClr>
              </a:solidFill>
              <a:latin typeface="+mn-lt"/>
            </a:endParaRPr>
          </a:p>
        </p:txBody>
      </p:sp>
      <p:sp>
        <p:nvSpPr>
          <p:cNvPr id="20" name="TextovéPole 19">
            <a:extLst>
              <a:ext uri="{FF2B5EF4-FFF2-40B4-BE49-F238E27FC236}">
                <a16:creationId xmlns:a16="http://schemas.microsoft.com/office/drawing/2014/main" id="{4C752DDA-7679-4D90-A186-017C3D3C4675}"/>
              </a:ext>
            </a:extLst>
          </p:cNvPr>
          <p:cNvSpPr txBox="1"/>
          <p:nvPr/>
        </p:nvSpPr>
        <p:spPr>
          <a:xfrm>
            <a:off x="359210" y="492364"/>
            <a:ext cx="2855330" cy="307777"/>
          </a:xfrm>
          <a:prstGeom prst="rect">
            <a:avLst/>
          </a:prstGeom>
          <a:solidFill>
            <a:srgbClr val="F3F4EF">
              <a:alpha val="83000"/>
            </a:srgbClr>
          </a:solidFill>
        </p:spPr>
        <p:txBody>
          <a:bodyPr wrap="square" rtlCol="0">
            <a:spAutoFit/>
          </a:bodyPr>
          <a:lstStyle/>
          <a:p>
            <a:r>
              <a:rPr lang="cs-CZ" sz="1400" dirty="0">
                <a:solidFill>
                  <a:schemeClr val="bg1">
                    <a:lumMod val="50000"/>
                  </a:schemeClr>
                </a:solidFill>
              </a:rPr>
              <a:t>Grave </a:t>
            </a:r>
            <a:r>
              <a:rPr lang="cs-CZ" sz="1400" dirty="0" err="1">
                <a:solidFill>
                  <a:schemeClr val="bg1">
                    <a:lumMod val="50000"/>
                  </a:schemeClr>
                </a:solidFill>
              </a:rPr>
              <a:t>with</a:t>
            </a:r>
            <a:r>
              <a:rPr lang="cs-CZ" sz="1400" dirty="0">
                <a:solidFill>
                  <a:schemeClr val="bg1">
                    <a:lumMod val="50000"/>
                  </a:schemeClr>
                </a:solidFill>
              </a:rPr>
              <a:t> sword of the </a:t>
            </a:r>
            <a:r>
              <a:rPr lang="cs-CZ" sz="1400" dirty="0" err="1">
                <a:solidFill>
                  <a:schemeClr val="bg1">
                    <a:lumMod val="50000"/>
                  </a:schemeClr>
                </a:solidFill>
              </a:rPr>
              <a:t>nordic</a:t>
            </a:r>
            <a:r>
              <a:rPr lang="cs-CZ" sz="1400" dirty="0">
                <a:solidFill>
                  <a:schemeClr val="bg1">
                    <a:lumMod val="50000"/>
                  </a:schemeClr>
                </a:solidFill>
              </a:rPr>
              <a:t> type</a:t>
            </a:r>
          </a:p>
        </p:txBody>
      </p:sp>
      <p:sp>
        <p:nvSpPr>
          <p:cNvPr id="21" name="TextovéPole 20">
            <a:extLst>
              <a:ext uri="{FF2B5EF4-FFF2-40B4-BE49-F238E27FC236}">
                <a16:creationId xmlns:a16="http://schemas.microsoft.com/office/drawing/2014/main" id="{15EA0941-B72D-4188-B0AD-88ADF690B650}"/>
              </a:ext>
            </a:extLst>
          </p:cNvPr>
          <p:cNvSpPr txBox="1"/>
          <p:nvPr/>
        </p:nvSpPr>
        <p:spPr>
          <a:xfrm>
            <a:off x="359212" y="872461"/>
            <a:ext cx="3598124" cy="307777"/>
          </a:xfrm>
          <a:prstGeom prst="rect">
            <a:avLst/>
          </a:prstGeom>
          <a:solidFill>
            <a:srgbClr val="F3F4EF">
              <a:alpha val="83000"/>
            </a:srgbClr>
          </a:solidFill>
        </p:spPr>
        <p:txBody>
          <a:bodyPr wrap="square" rtlCol="0">
            <a:spAutoFit/>
          </a:bodyPr>
          <a:lstStyle/>
          <a:p>
            <a:r>
              <a:rPr lang="cs-CZ" sz="1400" dirty="0">
                <a:solidFill>
                  <a:schemeClr val="bg1">
                    <a:lumMod val="50000"/>
                  </a:schemeClr>
                </a:solidFill>
              </a:rPr>
              <a:t>Grave </a:t>
            </a:r>
            <a:r>
              <a:rPr lang="cs-CZ" sz="1400" dirty="0" err="1">
                <a:solidFill>
                  <a:schemeClr val="bg1">
                    <a:lumMod val="50000"/>
                  </a:schemeClr>
                </a:solidFill>
              </a:rPr>
              <a:t>with</a:t>
            </a:r>
            <a:r>
              <a:rPr lang="cs-CZ" sz="1400" dirty="0">
                <a:solidFill>
                  <a:schemeClr val="bg1">
                    <a:lumMod val="50000"/>
                  </a:schemeClr>
                </a:solidFill>
              </a:rPr>
              <a:t> sword of the </a:t>
            </a:r>
            <a:r>
              <a:rPr lang="cs-CZ" sz="1400" dirty="0" err="1">
                <a:solidFill>
                  <a:schemeClr val="bg1">
                    <a:lumMod val="50000"/>
                  </a:schemeClr>
                </a:solidFill>
              </a:rPr>
              <a:t>middle</a:t>
            </a:r>
            <a:r>
              <a:rPr lang="cs-CZ" sz="1400" dirty="0">
                <a:solidFill>
                  <a:schemeClr val="bg1">
                    <a:lumMod val="50000"/>
                  </a:schemeClr>
                </a:solidFill>
              </a:rPr>
              <a:t> </a:t>
            </a:r>
            <a:r>
              <a:rPr lang="cs-CZ" sz="1400" dirty="0" err="1">
                <a:solidFill>
                  <a:schemeClr val="bg1">
                    <a:lumMod val="50000"/>
                  </a:schemeClr>
                </a:solidFill>
              </a:rPr>
              <a:t>European</a:t>
            </a:r>
            <a:r>
              <a:rPr lang="cs-CZ" sz="1400" dirty="0">
                <a:solidFill>
                  <a:schemeClr val="bg1">
                    <a:lumMod val="50000"/>
                  </a:schemeClr>
                </a:solidFill>
              </a:rPr>
              <a:t> type</a:t>
            </a:r>
          </a:p>
        </p:txBody>
      </p:sp>
      <p:sp>
        <p:nvSpPr>
          <p:cNvPr id="22" name="TextovéPole 21">
            <a:extLst>
              <a:ext uri="{FF2B5EF4-FFF2-40B4-BE49-F238E27FC236}">
                <a16:creationId xmlns:a16="http://schemas.microsoft.com/office/drawing/2014/main" id="{CBAA6DE9-0F06-47FC-9C84-8CA4B60AFF1A}"/>
              </a:ext>
            </a:extLst>
          </p:cNvPr>
          <p:cNvSpPr txBox="1"/>
          <p:nvPr/>
        </p:nvSpPr>
        <p:spPr>
          <a:xfrm>
            <a:off x="359212" y="1224069"/>
            <a:ext cx="2855328" cy="307777"/>
          </a:xfrm>
          <a:prstGeom prst="rect">
            <a:avLst/>
          </a:prstGeom>
          <a:solidFill>
            <a:srgbClr val="F3F4EF">
              <a:alpha val="83000"/>
            </a:srgbClr>
          </a:solidFill>
        </p:spPr>
        <p:txBody>
          <a:bodyPr wrap="square" rtlCol="0">
            <a:spAutoFit/>
          </a:bodyPr>
          <a:lstStyle/>
          <a:p>
            <a:r>
              <a:rPr lang="cs-CZ" sz="1400" dirty="0">
                <a:solidFill>
                  <a:schemeClr val="bg1">
                    <a:lumMod val="50000"/>
                  </a:schemeClr>
                </a:solidFill>
              </a:rPr>
              <a:t>Grave </a:t>
            </a:r>
            <a:r>
              <a:rPr lang="cs-CZ" sz="1400" dirty="0" err="1">
                <a:solidFill>
                  <a:schemeClr val="bg1">
                    <a:lumMod val="50000"/>
                  </a:schemeClr>
                </a:solidFill>
              </a:rPr>
              <a:t>with</a:t>
            </a:r>
            <a:r>
              <a:rPr lang="cs-CZ" sz="1400" dirty="0">
                <a:solidFill>
                  <a:schemeClr val="bg1">
                    <a:lumMod val="50000"/>
                  </a:schemeClr>
                </a:solidFill>
              </a:rPr>
              <a:t> sword of the </a:t>
            </a:r>
            <a:r>
              <a:rPr lang="cs-CZ" sz="1400" dirty="0" err="1">
                <a:solidFill>
                  <a:schemeClr val="bg1">
                    <a:lumMod val="50000"/>
                  </a:schemeClr>
                </a:solidFill>
              </a:rPr>
              <a:t>italian</a:t>
            </a:r>
            <a:r>
              <a:rPr lang="cs-CZ" sz="1400" dirty="0">
                <a:solidFill>
                  <a:schemeClr val="bg1">
                    <a:lumMod val="50000"/>
                  </a:schemeClr>
                </a:solidFill>
              </a:rPr>
              <a:t> type</a:t>
            </a:r>
          </a:p>
        </p:txBody>
      </p:sp>
      <p:sp>
        <p:nvSpPr>
          <p:cNvPr id="23" name="TextovéPole 22">
            <a:extLst>
              <a:ext uri="{FF2B5EF4-FFF2-40B4-BE49-F238E27FC236}">
                <a16:creationId xmlns:a16="http://schemas.microsoft.com/office/drawing/2014/main" id="{F422CB0F-C957-4286-AF59-F0093AA186E8}"/>
              </a:ext>
            </a:extLst>
          </p:cNvPr>
          <p:cNvSpPr txBox="1"/>
          <p:nvPr/>
        </p:nvSpPr>
        <p:spPr>
          <a:xfrm>
            <a:off x="359212" y="1575677"/>
            <a:ext cx="2855328" cy="307777"/>
          </a:xfrm>
          <a:prstGeom prst="rect">
            <a:avLst/>
          </a:prstGeom>
          <a:solidFill>
            <a:srgbClr val="F3F4EF">
              <a:alpha val="83000"/>
            </a:srgbClr>
          </a:solidFill>
        </p:spPr>
        <p:txBody>
          <a:bodyPr wrap="square" rtlCol="0">
            <a:spAutoFit/>
          </a:bodyPr>
          <a:lstStyle/>
          <a:p>
            <a:r>
              <a:rPr lang="cs-CZ" sz="1400" dirty="0">
                <a:solidFill>
                  <a:schemeClr val="bg1">
                    <a:lumMod val="50000"/>
                  </a:schemeClr>
                </a:solidFill>
              </a:rPr>
              <a:t>Grave </a:t>
            </a:r>
            <a:r>
              <a:rPr lang="cs-CZ" sz="1400" dirty="0" err="1">
                <a:solidFill>
                  <a:schemeClr val="bg1">
                    <a:lumMod val="50000"/>
                  </a:schemeClr>
                </a:solidFill>
              </a:rPr>
              <a:t>with</a:t>
            </a:r>
            <a:r>
              <a:rPr lang="cs-CZ" sz="1400" dirty="0">
                <a:solidFill>
                  <a:schemeClr val="bg1">
                    <a:lumMod val="50000"/>
                  </a:schemeClr>
                </a:solidFill>
              </a:rPr>
              <a:t> sword of the </a:t>
            </a:r>
            <a:r>
              <a:rPr lang="cs-CZ" sz="1400" dirty="0" err="1">
                <a:solidFill>
                  <a:schemeClr val="bg1">
                    <a:lumMod val="50000"/>
                  </a:schemeClr>
                </a:solidFill>
              </a:rPr>
              <a:t>balkan</a:t>
            </a:r>
            <a:r>
              <a:rPr lang="cs-CZ" sz="1400" dirty="0">
                <a:solidFill>
                  <a:schemeClr val="bg1">
                    <a:lumMod val="50000"/>
                  </a:schemeClr>
                </a:solidFill>
              </a:rPr>
              <a:t> type</a:t>
            </a:r>
            <a:endParaRPr lang="fr-FR" sz="1400" dirty="0">
              <a:solidFill>
                <a:schemeClr val="bg1">
                  <a:lumMod val="50000"/>
                </a:schemeClr>
              </a:solidFill>
            </a:endParaRPr>
          </a:p>
        </p:txBody>
      </p:sp>
      <p:sp>
        <p:nvSpPr>
          <p:cNvPr id="24" name="TextovéPole 23">
            <a:extLst>
              <a:ext uri="{FF2B5EF4-FFF2-40B4-BE49-F238E27FC236}">
                <a16:creationId xmlns:a16="http://schemas.microsoft.com/office/drawing/2014/main" id="{54703433-3CB7-4876-B988-E2C959C95785}"/>
              </a:ext>
            </a:extLst>
          </p:cNvPr>
          <p:cNvSpPr txBox="1"/>
          <p:nvPr/>
        </p:nvSpPr>
        <p:spPr>
          <a:xfrm>
            <a:off x="359211" y="1935399"/>
            <a:ext cx="3081573" cy="307777"/>
          </a:xfrm>
          <a:prstGeom prst="rect">
            <a:avLst/>
          </a:prstGeom>
          <a:solidFill>
            <a:srgbClr val="F3F4EF">
              <a:alpha val="83000"/>
            </a:srgbClr>
          </a:solidFill>
        </p:spPr>
        <p:txBody>
          <a:bodyPr wrap="square" rtlCol="0">
            <a:spAutoFit/>
          </a:bodyPr>
          <a:lstStyle/>
          <a:p>
            <a:r>
              <a:rPr lang="cs-CZ" sz="1400" dirty="0">
                <a:solidFill>
                  <a:schemeClr val="bg1">
                    <a:lumMod val="50000"/>
                  </a:schemeClr>
                </a:solidFill>
              </a:rPr>
              <a:t>Grave </a:t>
            </a:r>
            <a:r>
              <a:rPr lang="cs-CZ" sz="1400" dirty="0" err="1">
                <a:solidFill>
                  <a:schemeClr val="bg1">
                    <a:lumMod val="50000"/>
                  </a:schemeClr>
                </a:solidFill>
              </a:rPr>
              <a:t>with</a:t>
            </a:r>
            <a:r>
              <a:rPr lang="cs-CZ" sz="1400" dirty="0">
                <a:solidFill>
                  <a:schemeClr val="bg1">
                    <a:lumMod val="50000"/>
                  </a:schemeClr>
                </a:solidFill>
              </a:rPr>
              <a:t> iron sword of the </a:t>
            </a:r>
            <a:r>
              <a:rPr lang="cs-CZ" sz="1400" dirty="0" err="1">
                <a:solidFill>
                  <a:schemeClr val="bg1">
                    <a:lumMod val="50000"/>
                  </a:schemeClr>
                </a:solidFill>
              </a:rPr>
              <a:t>greek</a:t>
            </a:r>
            <a:r>
              <a:rPr lang="cs-CZ" sz="1400" dirty="0">
                <a:solidFill>
                  <a:schemeClr val="bg1">
                    <a:lumMod val="50000"/>
                  </a:schemeClr>
                </a:solidFill>
              </a:rPr>
              <a:t> type </a:t>
            </a:r>
          </a:p>
        </p:txBody>
      </p:sp>
      <p:sp>
        <p:nvSpPr>
          <p:cNvPr id="25" name="TextovéPole 24">
            <a:extLst>
              <a:ext uri="{FF2B5EF4-FFF2-40B4-BE49-F238E27FC236}">
                <a16:creationId xmlns:a16="http://schemas.microsoft.com/office/drawing/2014/main" id="{92756D2F-63EC-47FE-85C9-03FDC2B32DCB}"/>
              </a:ext>
            </a:extLst>
          </p:cNvPr>
          <p:cNvSpPr txBox="1"/>
          <p:nvPr/>
        </p:nvSpPr>
        <p:spPr>
          <a:xfrm>
            <a:off x="359212" y="2293413"/>
            <a:ext cx="3458644" cy="307777"/>
          </a:xfrm>
          <a:prstGeom prst="rect">
            <a:avLst/>
          </a:prstGeom>
          <a:solidFill>
            <a:srgbClr val="F3F4EF">
              <a:alpha val="83000"/>
            </a:srgbClr>
          </a:solidFill>
        </p:spPr>
        <p:txBody>
          <a:bodyPr wrap="square" rtlCol="0">
            <a:spAutoFit/>
          </a:bodyPr>
          <a:lstStyle/>
          <a:p>
            <a:r>
              <a:rPr lang="cs-CZ" sz="1400" dirty="0">
                <a:solidFill>
                  <a:schemeClr val="bg1">
                    <a:lumMod val="50000"/>
                  </a:schemeClr>
                </a:solidFill>
              </a:rPr>
              <a:t>Grave </a:t>
            </a:r>
            <a:r>
              <a:rPr lang="cs-CZ" sz="1400" dirty="0" err="1">
                <a:solidFill>
                  <a:schemeClr val="bg1">
                    <a:lumMod val="50000"/>
                  </a:schemeClr>
                </a:solidFill>
              </a:rPr>
              <a:t>with</a:t>
            </a:r>
            <a:r>
              <a:rPr lang="cs-CZ" sz="1400" dirty="0">
                <a:solidFill>
                  <a:schemeClr val="bg1">
                    <a:lumMod val="50000"/>
                  </a:schemeClr>
                </a:solidFill>
              </a:rPr>
              <a:t> iron sword of the </a:t>
            </a:r>
            <a:r>
              <a:rPr lang="cs-CZ" sz="1400" dirty="0" err="1">
                <a:solidFill>
                  <a:schemeClr val="bg1">
                    <a:lumMod val="50000"/>
                  </a:schemeClr>
                </a:solidFill>
              </a:rPr>
              <a:t>cimmerian</a:t>
            </a:r>
            <a:r>
              <a:rPr lang="cs-CZ" sz="1400" dirty="0">
                <a:solidFill>
                  <a:schemeClr val="bg1">
                    <a:lumMod val="50000"/>
                  </a:schemeClr>
                </a:solidFill>
              </a:rPr>
              <a:t> type</a:t>
            </a:r>
          </a:p>
        </p:txBody>
      </p:sp>
      <p:sp>
        <p:nvSpPr>
          <p:cNvPr id="26" name="TextovéPole 25">
            <a:extLst>
              <a:ext uri="{FF2B5EF4-FFF2-40B4-BE49-F238E27FC236}">
                <a16:creationId xmlns:a16="http://schemas.microsoft.com/office/drawing/2014/main" id="{3F4FDC38-D484-4FB4-A244-34FF83135C1F}"/>
              </a:ext>
            </a:extLst>
          </p:cNvPr>
          <p:cNvSpPr txBox="1"/>
          <p:nvPr/>
        </p:nvSpPr>
        <p:spPr>
          <a:xfrm>
            <a:off x="192834" y="5606908"/>
            <a:ext cx="1356324" cy="276999"/>
          </a:xfrm>
          <a:prstGeom prst="rect">
            <a:avLst/>
          </a:prstGeom>
          <a:noFill/>
        </p:spPr>
        <p:txBody>
          <a:bodyPr wrap="square" rtlCol="0">
            <a:spAutoFit/>
          </a:bodyPr>
          <a:lstStyle/>
          <a:p>
            <a:r>
              <a:rPr lang="cs-CZ" sz="1200" dirty="0">
                <a:solidFill>
                  <a:schemeClr val="bg1">
                    <a:lumMod val="50000"/>
                  </a:schemeClr>
                </a:solidFill>
              </a:rPr>
              <a:t>Eastern City</a:t>
            </a:r>
            <a:endParaRPr lang="cs-CZ" sz="1100" dirty="0">
              <a:solidFill>
                <a:schemeClr val="bg1">
                  <a:lumMod val="50000"/>
                </a:schemeClr>
              </a:solidFill>
            </a:endParaRPr>
          </a:p>
        </p:txBody>
      </p:sp>
      <p:sp>
        <p:nvSpPr>
          <p:cNvPr id="27" name="TextovéPole 26">
            <a:extLst>
              <a:ext uri="{FF2B5EF4-FFF2-40B4-BE49-F238E27FC236}">
                <a16:creationId xmlns:a16="http://schemas.microsoft.com/office/drawing/2014/main" id="{4348DA64-2679-46E4-A0F7-72D37940335D}"/>
              </a:ext>
            </a:extLst>
          </p:cNvPr>
          <p:cNvSpPr txBox="1"/>
          <p:nvPr/>
        </p:nvSpPr>
        <p:spPr>
          <a:xfrm>
            <a:off x="192834" y="5761143"/>
            <a:ext cx="1670180" cy="276999"/>
          </a:xfrm>
          <a:prstGeom prst="rect">
            <a:avLst/>
          </a:prstGeom>
          <a:noFill/>
        </p:spPr>
        <p:txBody>
          <a:bodyPr wrap="square" rtlCol="0">
            <a:spAutoFit/>
          </a:bodyPr>
          <a:lstStyle/>
          <a:p>
            <a:r>
              <a:rPr lang="cs-CZ" sz="1200" dirty="0" err="1">
                <a:solidFill>
                  <a:schemeClr val="bg1">
                    <a:lumMod val="50000"/>
                  </a:schemeClr>
                </a:solidFill>
              </a:rPr>
              <a:t>Phenician</a:t>
            </a:r>
            <a:r>
              <a:rPr lang="cs-CZ" sz="1200" dirty="0">
                <a:solidFill>
                  <a:schemeClr val="bg1">
                    <a:lumMod val="50000"/>
                  </a:schemeClr>
                </a:solidFill>
              </a:rPr>
              <a:t> </a:t>
            </a:r>
            <a:r>
              <a:rPr lang="cs-CZ" sz="1200" dirty="0" err="1">
                <a:solidFill>
                  <a:schemeClr val="bg1">
                    <a:lumMod val="50000"/>
                  </a:schemeClr>
                </a:solidFill>
              </a:rPr>
              <a:t>Colony</a:t>
            </a:r>
            <a:endParaRPr lang="cs-CZ" sz="1200" dirty="0">
              <a:solidFill>
                <a:schemeClr val="bg1">
                  <a:lumMod val="50000"/>
                </a:schemeClr>
              </a:solidFill>
            </a:endParaRPr>
          </a:p>
        </p:txBody>
      </p:sp>
      <p:sp>
        <p:nvSpPr>
          <p:cNvPr id="28" name="TextovéPole 27">
            <a:extLst>
              <a:ext uri="{FF2B5EF4-FFF2-40B4-BE49-F238E27FC236}">
                <a16:creationId xmlns:a16="http://schemas.microsoft.com/office/drawing/2014/main" id="{600A42CB-E93D-49B2-BC95-A2F6B9E938CD}"/>
              </a:ext>
            </a:extLst>
          </p:cNvPr>
          <p:cNvSpPr txBox="1"/>
          <p:nvPr/>
        </p:nvSpPr>
        <p:spPr>
          <a:xfrm>
            <a:off x="192834" y="5919049"/>
            <a:ext cx="1356324" cy="276999"/>
          </a:xfrm>
          <a:prstGeom prst="rect">
            <a:avLst/>
          </a:prstGeom>
          <a:noFill/>
        </p:spPr>
        <p:txBody>
          <a:bodyPr wrap="square" rtlCol="0">
            <a:spAutoFit/>
          </a:bodyPr>
          <a:lstStyle/>
          <a:p>
            <a:r>
              <a:rPr lang="cs-CZ" sz="1200" dirty="0" err="1">
                <a:solidFill>
                  <a:schemeClr val="bg1">
                    <a:lumMod val="50000"/>
                  </a:schemeClr>
                </a:solidFill>
              </a:rPr>
              <a:t>Greek</a:t>
            </a:r>
            <a:r>
              <a:rPr lang="cs-CZ" sz="1200" dirty="0">
                <a:solidFill>
                  <a:schemeClr val="bg1">
                    <a:lumMod val="50000"/>
                  </a:schemeClr>
                </a:solidFill>
              </a:rPr>
              <a:t> City</a:t>
            </a:r>
            <a:endParaRPr lang="cs-CZ" sz="1100" dirty="0">
              <a:solidFill>
                <a:schemeClr val="bg1">
                  <a:lumMod val="50000"/>
                </a:schemeClr>
              </a:solidFill>
            </a:endParaRPr>
          </a:p>
        </p:txBody>
      </p:sp>
      <p:sp>
        <p:nvSpPr>
          <p:cNvPr id="29" name="TextovéPole 28">
            <a:extLst>
              <a:ext uri="{FF2B5EF4-FFF2-40B4-BE49-F238E27FC236}">
                <a16:creationId xmlns:a16="http://schemas.microsoft.com/office/drawing/2014/main" id="{ECE62067-ABBB-4FA8-8B9A-73CC48C8E130}"/>
              </a:ext>
            </a:extLst>
          </p:cNvPr>
          <p:cNvSpPr txBox="1"/>
          <p:nvPr/>
        </p:nvSpPr>
        <p:spPr>
          <a:xfrm>
            <a:off x="192834" y="6073284"/>
            <a:ext cx="1356324" cy="276999"/>
          </a:xfrm>
          <a:prstGeom prst="rect">
            <a:avLst/>
          </a:prstGeom>
          <a:noFill/>
        </p:spPr>
        <p:txBody>
          <a:bodyPr wrap="square" rtlCol="0">
            <a:spAutoFit/>
          </a:bodyPr>
          <a:lstStyle/>
          <a:p>
            <a:r>
              <a:rPr lang="cs-CZ" sz="1200" dirty="0" err="1">
                <a:solidFill>
                  <a:schemeClr val="bg1">
                    <a:lumMod val="50000"/>
                  </a:schemeClr>
                </a:solidFill>
              </a:rPr>
              <a:t>Greek</a:t>
            </a:r>
            <a:r>
              <a:rPr lang="cs-CZ" sz="1200" dirty="0">
                <a:solidFill>
                  <a:schemeClr val="bg1">
                    <a:lumMod val="50000"/>
                  </a:schemeClr>
                </a:solidFill>
              </a:rPr>
              <a:t> </a:t>
            </a:r>
            <a:r>
              <a:rPr lang="cs-CZ" sz="1200" dirty="0" err="1">
                <a:solidFill>
                  <a:schemeClr val="bg1">
                    <a:lumMod val="50000"/>
                  </a:schemeClr>
                </a:solidFill>
              </a:rPr>
              <a:t>Colony</a:t>
            </a:r>
            <a:endParaRPr lang="cs-CZ" sz="1100" dirty="0">
              <a:solidFill>
                <a:schemeClr val="bg1">
                  <a:lumMod val="50000"/>
                </a:schemeClr>
              </a:solidFill>
            </a:endParaRPr>
          </a:p>
        </p:txBody>
      </p:sp>
      <p:sp>
        <p:nvSpPr>
          <p:cNvPr id="30" name="TextovéPole 29">
            <a:extLst>
              <a:ext uri="{FF2B5EF4-FFF2-40B4-BE49-F238E27FC236}">
                <a16:creationId xmlns:a16="http://schemas.microsoft.com/office/drawing/2014/main" id="{DE238E31-9505-4675-9D2D-C10F74701017}"/>
              </a:ext>
            </a:extLst>
          </p:cNvPr>
          <p:cNvSpPr txBox="1"/>
          <p:nvPr/>
        </p:nvSpPr>
        <p:spPr>
          <a:xfrm>
            <a:off x="192834" y="6268549"/>
            <a:ext cx="1356324" cy="276999"/>
          </a:xfrm>
          <a:prstGeom prst="rect">
            <a:avLst/>
          </a:prstGeom>
          <a:noFill/>
        </p:spPr>
        <p:txBody>
          <a:bodyPr wrap="square" rtlCol="0">
            <a:spAutoFit/>
          </a:bodyPr>
          <a:lstStyle/>
          <a:p>
            <a:r>
              <a:rPr lang="cs-CZ" sz="1200" dirty="0" err="1">
                <a:solidFill>
                  <a:schemeClr val="bg1">
                    <a:lumMod val="50000"/>
                  </a:schemeClr>
                </a:solidFill>
              </a:rPr>
              <a:t>Etruscan</a:t>
            </a:r>
            <a:r>
              <a:rPr lang="cs-CZ" sz="1200" dirty="0">
                <a:solidFill>
                  <a:schemeClr val="bg1">
                    <a:lumMod val="50000"/>
                  </a:schemeClr>
                </a:solidFill>
              </a:rPr>
              <a:t> City</a:t>
            </a:r>
            <a:endParaRPr lang="cs-CZ" sz="1100" dirty="0">
              <a:solidFill>
                <a:schemeClr val="bg1">
                  <a:lumMod val="50000"/>
                </a:schemeClr>
              </a:solidFill>
            </a:endParaRPr>
          </a:p>
        </p:txBody>
      </p:sp>
    </p:spTree>
    <p:extLst>
      <p:ext uri="{BB962C8B-B14F-4D97-AF65-F5344CB8AC3E}">
        <p14:creationId xmlns:p14="http://schemas.microsoft.com/office/powerpoint/2010/main" val="1332559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descr="Obsah obrázku text, mapa&#10;&#10;Popis vygenerován s velmi vysokou mírou spolehlivosti">
            <a:extLst>
              <a:ext uri="{FF2B5EF4-FFF2-40B4-BE49-F238E27FC236}">
                <a16:creationId xmlns:a16="http://schemas.microsoft.com/office/drawing/2014/main" id="{DB3000C4-360A-4DF5-8904-19308BA39DB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
            <a:ext cx="12192000" cy="6529607"/>
          </a:xfrm>
          <a:prstGeom prst="rect">
            <a:avLst/>
          </a:prstGeom>
        </p:spPr>
      </p:pic>
      <p:sp>
        <p:nvSpPr>
          <p:cNvPr id="4" name="Nadpis 4">
            <a:extLst>
              <a:ext uri="{FF2B5EF4-FFF2-40B4-BE49-F238E27FC236}">
                <a16:creationId xmlns:a16="http://schemas.microsoft.com/office/drawing/2014/main" id="{3259E5BC-095D-427E-BE42-F0F3F845110B}"/>
              </a:ext>
            </a:extLst>
          </p:cNvPr>
          <p:cNvSpPr txBox="1">
            <a:spLocks/>
          </p:cNvSpPr>
          <p:nvPr/>
        </p:nvSpPr>
        <p:spPr>
          <a:xfrm>
            <a:off x="0" y="-5362"/>
            <a:ext cx="6096000" cy="667511"/>
          </a:xfrm>
          <a:prstGeom prst="rect">
            <a:avLst/>
          </a:prstGeom>
          <a:solidFill>
            <a:schemeClr val="bg2">
              <a:alpha val="58000"/>
            </a:schemeClr>
          </a:solidFill>
          <a:effectLst/>
        </p:spPr>
        <p:txBody>
          <a:bodyPr vert="horz" lIns="91440" tIns="45720" rIns="91440" bIns="45720" rtlCol="0" anchor="b">
            <a:no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gn="ctr"/>
            <a:r>
              <a:rPr lang="cs-CZ" sz="4000" dirty="0" err="1">
                <a:solidFill>
                  <a:schemeClr val="bg1">
                    <a:lumMod val="50000"/>
                  </a:schemeClr>
                </a:solidFill>
                <a:effectLst>
                  <a:outerShdw blurRad="38100" dist="38100" dir="2700000" algn="tl">
                    <a:srgbClr val="000000">
                      <a:alpha val="43137"/>
                    </a:srgbClr>
                  </a:outerShdw>
                </a:effectLst>
              </a:rPr>
              <a:t>Europe</a:t>
            </a:r>
            <a:r>
              <a:rPr lang="cs-CZ" sz="4000" dirty="0">
                <a:solidFill>
                  <a:schemeClr val="bg1">
                    <a:lumMod val="50000"/>
                  </a:schemeClr>
                </a:solidFill>
                <a:effectLst>
                  <a:outerShdw blurRad="38100" dist="38100" dir="2700000" algn="tl">
                    <a:srgbClr val="000000">
                      <a:alpha val="43137"/>
                    </a:srgbClr>
                  </a:outerShdw>
                </a:effectLst>
              </a:rPr>
              <a:t> in the Hallstatt Period</a:t>
            </a:r>
            <a:endParaRPr lang="fr-FR" sz="4000" dirty="0">
              <a:solidFill>
                <a:schemeClr val="bg1">
                  <a:lumMod val="50000"/>
                </a:schemeClr>
              </a:solidFill>
              <a:effectLst>
                <a:outerShdw blurRad="38100" dist="38100" dir="2700000" algn="tl">
                  <a:srgbClr val="000000">
                    <a:alpha val="43137"/>
                  </a:srgbClr>
                </a:outerShdw>
              </a:effectLst>
            </a:endParaRPr>
          </a:p>
        </p:txBody>
      </p:sp>
      <p:sp>
        <p:nvSpPr>
          <p:cNvPr id="5" name="Nadpis 4">
            <a:extLst>
              <a:ext uri="{FF2B5EF4-FFF2-40B4-BE49-F238E27FC236}">
                <a16:creationId xmlns:a16="http://schemas.microsoft.com/office/drawing/2014/main" id="{2BC2585A-EDDD-49F9-B59B-602B7E27710A}"/>
              </a:ext>
            </a:extLst>
          </p:cNvPr>
          <p:cNvSpPr txBox="1">
            <a:spLocks/>
          </p:cNvSpPr>
          <p:nvPr/>
        </p:nvSpPr>
        <p:spPr>
          <a:xfrm>
            <a:off x="0" y="662149"/>
            <a:ext cx="1853682" cy="326896"/>
          </a:xfrm>
          <a:prstGeom prst="rect">
            <a:avLst/>
          </a:prstGeom>
          <a:solidFill>
            <a:schemeClr val="bg2">
              <a:alpha val="58000"/>
            </a:schemeClr>
          </a:solidFill>
          <a:effectLst/>
        </p:spPr>
        <p:txBody>
          <a:bodyPr vert="horz" lIns="91440" tIns="45720" rIns="91440" bIns="45720" rtlCol="0" anchor="b">
            <a:no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gn="ctr"/>
            <a:r>
              <a:rPr lang="cs-CZ" sz="1800" dirty="0">
                <a:solidFill>
                  <a:schemeClr val="bg1">
                    <a:lumMod val="50000"/>
                  </a:schemeClr>
                </a:solidFill>
                <a:latin typeface="+mn-lt"/>
              </a:rPr>
              <a:t>800 </a:t>
            </a:r>
            <a:r>
              <a:rPr lang="cs-CZ" sz="1800" dirty="0">
                <a:solidFill>
                  <a:schemeClr val="bg1">
                    <a:lumMod val="50000"/>
                  </a:schemeClr>
                </a:solidFill>
                <a:latin typeface="+mn-lt"/>
                <a:cs typeface="Calibri" panose="020F0502020204030204" pitchFamily="34" charset="0"/>
              </a:rPr>
              <a:t>‒ 450 </a:t>
            </a:r>
            <a:r>
              <a:rPr lang="cs-CZ" sz="1800" dirty="0">
                <a:solidFill>
                  <a:schemeClr val="bg1">
                    <a:lumMod val="50000"/>
                  </a:schemeClr>
                </a:solidFill>
                <a:latin typeface="+mn-lt"/>
              </a:rPr>
              <a:t>BC</a:t>
            </a:r>
            <a:endParaRPr lang="fr-FR" sz="1800" dirty="0">
              <a:solidFill>
                <a:schemeClr val="bg1">
                  <a:lumMod val="50000"/>
                </a:schemeClr>
              </a:solidFill>
              <a:latin typeface="+mn-lt"/>
            </a:endParaRPr>
          </a:p>
        </p:txBody>
      </p:sp>
      <p:sp>
        <p:nvSpPr>
          <p:cNvPr id="6" name="TextovéPole 5">
            <a:extLst>
              <a:ext uri="{FF2B5EF4-FFF2-40B4-BE49-F238E27FC236}">
                <a16:creationId xmlns:a16="http://schemas.microsoft.com/office/drawing/2014/main" id="{5FE26D52-6861-4B83-8387-FD775F3AEF83}"/>
              </a:ext>
            </a:extLst>
          </p:cNvPr>
          <p:cNvSpPr txBox="1"/>
          <p:nvPr/>
        </p:nvSpPr>
        <p:spPr>
          <a:xfrm rot="21288895">
            <a:off x="3738326" y="2409104"/>
            <a:ext cx="3231640" cy="369332"/>
          </a:xfrm>
          <a:prstGeom prst="rect">
            <a:avLst/>
          </a:prstGeom>
          <a:solidFill>
            <a:srgbClr val="228C84">
              <a:alpha val="91000"/>
            </a:srgbClr>
          </a:solidFill>
        </p:spPr>
        <p:txBody>
          <a:bodyPr wrap="square" rtlCol="0">
            <a:spAutoFit/>
          </a:bodyPr>
          <a:lstStyle/>
          <a:p>
            <a:pPr algn="ctr"/>
            <a:r>
              <a:rPr lang="cs-CZ" b="1" dirty="0">
                <a:solidFill>
                  <a:schemeClr val="bg1"/>
                </a:solidFill>
              </a:rPr>
              <a:t>Hallstatt </a:t>
            </a:r>
            <a:r>
              <a:rPr lang="cs-CZ" b="1" dirty="0" err="1">
                <a:solidFill>
                  <a:schemeClr val="bg1"/>
                </a:solidFill>
              </a:rPr>
              <a:t>cultures</a:t>
            </a:r>
            <a:endParaRPr lang="cs-CZ" b="1" dirty="0">
              <a:solidFill>
                <a:schemeClr val="bg1"/>
              </a:solidFill>
            </a:endParaRPr>
          </a:p>
        </p:txBody>
      </p:sp>
      <p:sp>
        <p:nvSpPr>
          <p:cNvPr id="7" name="TextovéPole 6">
            <a:extLst>
              <a:ext uri="{FF2B5EF4-FFF2-40B4-BE49-F238E27FC236}">
                <a16:creationId xmlns:a16="http://schemas.microsoft.com/office/drawing/2014/main" id="{94DF906C-F0DB-4A1D-ADED-572285E11079}"/>
              </a:ext>
            </a:extLst>
          </p:cNvPr>
          <p:cNvSpPr txBox="1"/>
          <p:nvPr/>
        </p:nvSpPr>
        <p:spPr>
          <a:xfrm>
            <a:off x="4562669" y="4156059"/>
            <a:ext cx="1399592" cy="369332"/>
          </a:xfrm>
          <a:prstGeom prst="rect">
            <a:avLst/>
          </a:prstGeom>
          <a:solidFill>
            <a:srgbClr val="DEB51B">
              <a:alpha val="67000"/>
            </a:srgbClr>
          </a:solidFill>
        </p:spPr>
        <p:txBody>
          <a:bodyPr wrap="square" rtlCol="0">
            <a:spAutoFit/>
          </a:bodyPr>
          <a:lstStyle/>
          <a:p>
            <a:pPr algn="ctr"/>
            <a:r>
              <a:rPr lang="cs-CZ" b="1" dirty="0" err="1">
                <a:solidFill>
                  <a:schemeClr val="bg1"/>
                </a:solidFill>
              </a:rPr>
              <a:t>Etruscans</a:t>
            </a:r>
            <a:endParaRPr lang="cs-CZ" sz="1600" b="1" dirty="0">
              <a:solidFill>
                <a:schemeClr val="bg1"/>
              </a:solidFill>
            </a:endParaRPr>
          </a:p>
        </p:txBody>
      </p:sp>
      <p:sp>
        <p:nvSpPr>
          <p:cNvPr id="8" name="TextovéPole 7">
            <a:extLst>
              <a:ext uri="{FF2B5EF4-FFF2-40B4-BE49-F238E27FC236}">
                <a16:creationId xmlns:a16="http://schemas.microsoft.com/office/drawing/2014/main" id="{F395CBC8-130B-40FD-9E08-7FAC12F8AAFF}"/>
              </a:ext>
            </a:extLst>
          </p:cNvPr>
          <p:cNvSpPr txBox="1"/>
          <p:nvPr/>
        </p:nvSpPr>
        <p:spPr>
          <a:xfrm>
            <a:off x="5574307" y="5158166"/>
            <a:ext cx="1404346" cy="369332"/>
          </a:xfrm>
          <a:prstGeom prst="rect">
            <a:avLst/>
          </a:prstGeom>
          <a:solidFill>
            <a:srgbClr val="DEB51B">
              <a:alpha val="67000"/>
            </a:srgbClr>
          </a:solidFill>
        </p:spPr>
        <p:txBody>
          <a:bodyPr wrap="square" rtlCol="0">
            <a:spAutoFit/>
          </a:bodyPr>
          <a:lstStyle/>
          <a:p>
            <a:pPr algn="ctr"/>
            <a:r>
              <a:rPr lang="cs-CZ" b="1" dirty="0" err="1">
                <a:solidFill>
                  <a:schemeClr val="bg1"/>
                </a:solidFill>
              </a:rPr>
              <a:t>Italics</a:t>
            </a:r>
            <a:endParaRPr lang="cs-CZ" b="1" dirty="0">
              <a:solidFill>
                <a:schemeClr val="bg1"/>
              </a:solidFill>
            </a:endParaRPr>
          </a:p>
        </p:txBody>
      </p:sp>
      <p:sp>
        <p:nvSpPr>
          <p:cNvPr id="9" name="TextovéPole 8">
            <a:extLst>
              <a:ext uri="{FF2B5EF4-FFF2-40B4-BE49-F238E27FC236}">
                <a16:creationId xmlns:a16="http://schemas.microsoft.com/office/drawing/2014/main" id="{41DA77DA-0C1B-43FB-A553-1C99763714A1}"/>
              </a:ext>
            </a:extLst>
          </p:cNvPr>
          <p:cNvSpPr txBox="1"/>
          <p:nvPr/>
        </p:nvSpPr>
        <p:spPr>
          <a:xfrm>
            <a:off x="5428126" y="4786154"/>
            <a:ext cx="667873" cy="369332"/>
          </a:xfrm>
          <a:prstGeom prst="rect">
            <a:avLst/>
          </a:prstGeom>
          <a:solidFill>
            <a:srgbClr val="DEB51B">
              <a:alpha val="67000"/>
            </a:srgbClr>
          </a:solidFill>
        </p:spPr>
        <p:txBody>
          <a:bodyPr wrap="square" rtlCol="0">
            <a:spAutoFit/>
          </a:bodyPr>
          <a:lstStyle/>
          <a:p>
            <a:pPr algn="ctr"/>
            <a:r>
              <a:rPr lang="cs-CZ" b="1" dirty="0">
                <a:solidFill>
                  <a:schemeClr val="bg1"/>
                </a:solidFill>
              </a:rPr>
              <a:t>and</a:t>
            </a:r>
          </a:p>
        </p:txBody>
      </p:sp>
      <p:sp>
        <p:nvSpPr>
          <p:cNvPr id="10" name="TextovéPole 9">
            <a:extLst>
              <a:ext uri="{FF2B5EF4-FFF2-40B4-BE49-F238E27FC236}">
                <a16:creationId xmlns:a16="http://schemas.microsoft.com/office/drawing/2014/main" id="{96CEB48A-DA7C-4484-9241-209F8566C59B}"/>
              </a:ext>
            </a:extLst>
          </p:cNvPr>
          <p:cNvSpPr txBox="1"/>
          <p:nvPr/>
        </p:nvSpPr>
        <p:spPr>
          <a:xfrm>
            <a:off x="6899994" y="4287781"/>
            <a:ext cx="1152625" cy="369332"/>
          </a:xfrm>
          <a:prstGeom prst="rect">
            <a:avLst/>
          </a:prstGeom>
          <a:solidFill>
            <a:srgbClr val="D2C517">
              <a:alpha val="72000"/>
            </a:srgbClr>
          </a:solidFill>
        </p:spPr>
        <p:txBody>
          <a:bodyPr wrap="square" rtlCol="0">
            <a:spAutoFit/>
          </a:bodyPr>
          <a:lstStyle/>
          <a:p>
            <a:pPr algn="ctr"/>
            <a:r>
              <a:rPr lang="cs-CZ" b="1" dirty="0" err="1">
                <a:solidFill>
                  <a:schemeClr val="bg1"/>
                </a:solidFill>
              </a:rPr>
              <a:t>Illyrians</a:t>
            </a:r>
            <a:endParaRPr lang="cs-CZ" b="1" dirty="0">
              <a:solidFill>
                <a:schemeClr val="bg1"/>
              </a:solidFill>
            </a:endParaRPr>
          </a:p>
        </p:txBody>
      </p:sp>
      <p:sp>
        <p:nvSpPr>
          <p:cNvPr id="11" name="TextovéPole 10">
            <a:extLst>
              <a:ext uri="{FF2B5EF4-FFF2-40B4-BE49-F238E27FC236}">
                <a16:creationId xmlns:a16="http://schemas.microsoft.com/office/drawing/2014/main" id="{3546DA99-FD18-405B-93BE-014CD31A82CB}"/>
              </a:ext>
            </a:extLst>
          </p:cNvPr>
          <p:cNvSpPr txBox="1"/>
          <p:nvPr/>
        </p:nvSpPr>
        <p:spPr>
          <a:xfrm>
            <a:off x="7809723" y="6086500"/>
            <a:ext cx="1427584" cy="369332"/>
          </a:xfrm>
          <a:prstGeom prst="rect">
            <a:avLst/>
          </a:prstGeom>
          <a:solidFill>
            <a:srgbClr val="B33734">
              <a:alpha val="72000"/>
            </a:srgbClr>
          </a:solidFill>
        </p:spPr>
        <p:txBody>
          <a:bodyPr wrap="square" rtlCol="0">
            <a:spAutoFit/>
          </a:bodyPr>
          <a:lstStyle/>
          <a:p>
            <a:pPr algn="ctr"/>
            <a:r>
              <a:rPr lang="cs-CZ" b="1" dirty="0" err="1">
                <a:solidFill>
                  <a:schemeClr val="bg1"/>
                </a:solidFill>
              </a:rPr>
              <a:t>Greeks</a:t>
            </a:r>
            <a:endParaRPr lang="cs-CZ" b="1" dirty="0">
              <a:solidFill>
                <a:schemeClr val="bg1"/>
              </a:solidFill>
            </a:endParaRPr>
          </a:p>
        </p:txBody>
      </p:sp>
      <p:sp>
        <p:nvSpPr>
          <p:cNvPr id="12" name="TextovéPole 11">
            <a:extLst>
              <a:ext uri="{FF2B5EF4-FFF2-40B4-BE49-F238E27FC236}">
                <a16:creationId xmlns:a16="http://schemas.microsoft.com/office/drawing/2014/main" id="{839610F1-45F1-419B-8E4C-613C8A582072}"/>
              </a:ext>
            </a:extLst>
          </p:cNvPr>
          <p:cNvSpPr txBox="1"/>
          <p:nvPr/>
        </p:nvSpPr>
        <p:spPr>
          <a:xfrm>
            <a:off x="10254343" y="1847063"/>
            <a:ext cx="1937657" cy="523220"/>
          </a:xfrm>
          <a:prstGeom prst="rect">
            <a:avLst/>
          </a:prstGeom>
          <a:solidFill>
            <a:srgbClr val="F5F0EA">
              <a:alpha val="81000"/>
            </a:srgbClr>
          </a:solidFill>
        </p:spPr>
        <p:txBody>
          <a:bodyPr wrap="square" rtlCol="0">
            <a:spAutoFit/>
          </a:bodyPr>
          <a:lstStyle/>
          <a:p>
            <a:pPr algn="ctr"/>
            <a:r>
              <a:rPr lang="cs-CZ" sz="2800" b="1" dirty="0" err="1">
                <a:solidFill>
                  <a:schemeClr val="bg1">
                    <a:lumMod val="50000"/>
                  </a:schemeClr>
                </a:solidFill>
              </a:rPr>
              <a:t>Scythians</a:t>
            </a:r>
            <a:endParaRPr lang="cs-CZ" sz="2800" dirty="0">
              <a:solidFill>
                <a:schemeClr val="bg1">
                  <a:lumMod val="50000"/>
                </a:schemeClr>
              </a:solidFill>
            </a:endParaRPr>
          </a:p>
        </p:txBody>
      </p:sp>
      <p:sp>
        <p:nvSpPr>
          <p:cNvPr id="13" name="TextovéPole 12">
            <a:extLst>
              <a:ext uri="{FF2B5EF4-FFF2-40B4-BE49-F238E27FC236}">
                <a16:creationId xmlns:a16="http://schemas.microsoft.com/office/drawing/2014/main" id="{72516460-EE68-463B-AD96-77EB84D49CB3}"/>
              </a:ext>
            </a:extLst>
          </p:cNvPr>
          <p:cNvSpPr txBox="1"/>
          <p:nvPr/>
        </p:nvSpPr>
        <p:spPr>
          <a:xfrm>
            <a:off x="248679" y="2960204"/>
            <a:ext cx="1356324" cy="307777"/>
          </a:xfrm>
          <a:prstGeom prst="rect">
            <a:avLst/>
          </a:prstGeom>
          <a:solidFill>
            <a:srgbClr val="F3F4EF">
              <a:alpha val="83000"/>
            </a:srgbClr>
          </a:solidFill>
        </p:spPr>
        <p:txBody>
          <a:bodyPr wrap="square" rtlCol="0">
            <a:spAutoFit/>
          </a:bodyPr>
          <a:lstStyle/>
          <a:p>
            <a:r>
              <a:rPr lang="cs-CZ" sz="1400" dirty="0" err="1">
                <a:solidFill>
                  <a:schemeClr val="bg1">
                    <a:lumMod val="50000"/>
                  </a:schemeClr>
                </a:solidFill>
              </a:rPr>
              <a:t>Greek</a:t>
            </a:r>
            <a:r>
              <a:rPr lang="cs-CZ" sz="1400" dirty="0">
                <a:solidFill>
                  <a:schemeClr val="bg1">
                    <a:lumMod val="50000"/>
                  </a:schemeClr>
                </a:solidFill>
              </a:rPr>
              <a:t> </a:t>
            </a:r>
            <a:r>
              <a:rPr lang="cs-CZ" sz="1400" dirty="0" err="1">
                <a:solidFill>
                  <a:schemeClr val="bg1">
                    <a:lumMod val="50000"/>
                  </a:schemeClr>
                </a:solidFill>
              </a:rPr>
              <a:t>colony</a:t>
            </a:r>
            <a:endParaRPr lang="cs-CZ" sz="1200" dirty="0">
              <a:solidFill>
                <a:schemeClr val="bg1">
                  <a:lumMod val="50000"/>
                </a:schemeClr>
              </a:solidFill>
            </a:endParaRPr>
          </a:p>
        </p:txBody>
      </p:sp>
      <p:sp>
        <p:nvSpPr>
          <p:cNvPr id="18" name="TextovéPole 17">
            <a:extLst>
              <a:ext uri="{FF2B5EF4-FFF2-40B4-BE49-F238E27FC236}">
                <a16:creationId xmlns:a16="http://schemas.microsoft.com/office/drawing/2014/main" id="{10D69FCA-DF2F-4C4F-B03D-39DC746547C3}"/>
              </a:ext>
            </a:extLst>
          </p:cNvPr>
          <p:cNvSpPr txBox="1"/>
          <p:nvPr/>
        </p:nvSpPr>
        <p:spPr>
          <a:xfrm>
            <a:off x="248678" y="1348083"/>
            <a:ext cx="2886407" cy="307777"/>
          </a:xfrm>
          <a:prstGeom prst="rect">
            <a:avLst/>
          </a:prstGeom>
          <a:solidFill>
            <a:srgbClr val="F3F4EF">
              <a:alpha val="83000"/>
            </a:srgbClr>
          </a:solidFill>
        </p:spPr>
        <p:txBody>
          <a:bodyPr wrap="square" rtlCol="0">
            <a:spAutoFit/>
          </a:bodyPr>
          <a:lstStyle/>
          <a:p>
            <a:r>
              <a:rPr lang="cs-CZ" sz="1400" dirty="0">
                <a:solidFill>
                  <a:schemeClr val="bg1">
                    <a:lumMod val="50000"/>
                  </a:schemeClr>
                </a:solidFill>
              </a:rPr>
              <a:t>Grave </a:t>
            </a:r>
            <a:r>
              <a:rPr lang="cs-CZ" sz="1400" dirty="0" err="1">
                <a:solidFill>
                  <a:schemeClr val="bg1">
                    <a:lumMod val="50000"/>
                  </a:schemeClr>
                </a:solidFill>
              </a:rPr>
              <a:t>with</a:t>
            </a:r>
            <a:r>
              <a:rPr lang="cs-CZ" sz="1400" dirty="0">
                <a:solidFill>
                  <a:schemeClr val="bg1">
                    <a:lumMod val="50000"/>
                  </a:schemeClr>
                </a:solidFill>
              </a:rPr>
              <a:t> bronze sword</a:t>
            </a:r>
          </a:p>
        </p:txBody>
      </p:sp>
      <p:sp>
        <p:nvSpPr>
          <p:cNvPr id="19" name="TextovéPole 18">
            <a:extLst>
              <a:ext uri="{FF2B5EF4-FFF2-40B4-BE49-F238E27FC236}">
                <a16:creationId xmlns:a16="http://schemas.microsoft.com/office/drawing/2014/main" id="{7A970216-44DB-45BF-A180-464B60AF5829}"/>
              </a:ext>
            </a:extLst>
          </p:cNvPr>
          <p:cNvSpPr txBox="1"/>
          <p:nvPr/>
        </p:nvSpPr>
        <p:spPr>
          <a:xfrm>
            <a:off x="248679" y="1651195"/>
            <a:ext cx="1832048" cy="307777"/>
          </a:xfrm>
          <a:prstGeom prst="rect">
            <a:avLst/>
          </a:prstGeom>
          <a:solidFill>
            <a:srgbClr val="F3F4EF">
              <a:alpha val="83000"/>
            </a:srgbClr>
          </a:solidFill>
        </p:spPr>
        <p:txBody>
          <a:bodyPr wrap="square" rtlCol="0">
            <a:spAutoFit/>
          </a:bodyPr>
          <a:lstStyle/>
          <a:p>
            <a:r>
              <a:rPr lang="cs-CZ" sz="1400" dirty="0">
                <a:solidFill>
                  <a:schemeClr val="bg1">
                    <a:lumMod val="50000"/>
                  </a:schemeClr>
                </a:solidFill>
              </a:rPr>
              <a:t>Grave </a:t>
            </a:r>
            <a:r>
              <a:rPr lang="cs-CZ" sz="1400" dirty="0" err="1">
                <a:solidFill>
                  <a:schemeClr val="bg1">
                    <a:lumMod val="50000"/>
                  </a:schemeClr>
                </a:solidFill>
              </a:rPr>
              <a:t>with</a:t>
            </a:r>
            <a:r>
              <a:rPr lang="cs-CZ" sz="1400" dirty="0">
                <a:solidFill>
                  <a:schemeClr val="bg1">
                    <a:lumMod val="50000"/>
                  </a:schemeClr>
                </a:solidFill>
              </a:rPr>
              <a:t> wagon</a:t>
            </a:r>
            <a:endParaRPr lang="cs-CZ" sz="1200" dirty="0">
              <a:solidFill>
                <a:schemeClr val="bg1">
                  <a:lumMod val="50000"/>
                </a:schemeClr>
              </a:solidFill>
            </a:endParaRPr>
          </a:p>
        </p:txBody>
      </p:sp>
      <p:sp>
        <p:nvSpPr>
          <p:cNvPr id="20" name="TextovéPole 19">
            <a:extLst>
              <a:ext uri="{FF2B5EF4-FFF2-40B4-BE49-F238E27FC236}">
                <a16:creationId xmlns:a16="http://schemas.microsoft.com/office/drawing/2014/main" id="{F7FD5CB9-4A9E-4001-89C9-993C389A9A27}"/>
              </a:ext>
            </a:extLst>
          </p:cNvPr>
          <p:cNvSpPr txBox="1"/>
          <p:nvPr/>
        </p:nvSpPr>
        <p:spPr>
          <a:xfrm>
            <a:off x="248679" y="1922597"/>
            <a:ext cx="2093304" cy="307777"/>
          </a:xfrm>
          <a:prstGeom prst="rect">
            <a:avLst/>
          </a:prstGeom>
          <a:solidFill>
            <a:srgbClr val="F3F4EF">
              <a:alpha val="83000"/>
            </a:srgbClr>
          </a:solidFill>
        </p:spPr>
        <p:txBody>
          <a:bodyPr wrap="square" rtlCol="0">
            <a:spAutoFit/>
          </a:bodyPr>
          <a:lstStyle/>
          <a:p>
            <a:r>
              <a:rPr lang="cs-CZ" sz="1400" dirty="0">
                <a:solidFill>
                  <a:schemeClr val="bg1">
                    <a:lumMod val="50000"/>
                  </a:schemeClr>
                </a:solidFill>
              </a:rPr>
              <a:t>Grave </a:t>
            </a:r>
            <a:r>
              <a:rPr lang="cs-CZ" sz="1400" dirty="0" err="1">
                <a:solidFill>
                  <a:schemeClr val="bg1">
                    <a:lumMod val="50000"/>
                  </a:schemeClr>
                </a:solidFill>
              </a:rPr>
              <a:t>with</a:t>
            </a:r>
            <a:r>
              <a:rPr lang="cs-CZ" sz="1400" dirty="0">
                <a:solidFill>
                  <a:schemeClr val="bg1">
                    <a:lumMod val="50000"/>
                  </a:schemeClr>
                </a:solidFill>
              </a:rPr>
              <a:t> horse </a:t>
            </a:r>
            <a:r>
              <a:rPr lang="cs-CZ" sz="1400" dirty="0" err="1">
                <a:solidFill>
                  <a:schemeClr val="bg1">
                    <a:lumMod val="50000"/>
                  </a:schemeClr>
                </a:solidFill>
              </a:rPr>
              <a:t>harness</a:t>
            </a:r>
            <a:endParaRPr lang="cs-CZ" sz="1200" dirty="0">
              <a:solidFill>
                <a:schemeClr val="bg1">
                  <a:lumMod val="50000"/>
                </a:schemeClr>
              </a:solidFill>
            </a:endParaRPr>
          </a:p>
        </p:txBody>
      </p:sp>
      <p:sp>
        <p:nvSpPr>
          <p:cNvPr id="21" name="TextovéPole 20">
            <a:extLst>
              <a:ext uri="{FF2B5EF4-FFF2-40B4-BE49-F238E27FC236}">
                <a16:creationId xmlns:a16="http://schemas.microsoft.com/office/drawing/2014/main" id="{0B4BDFFE-2E70-4AB5-9B76-A315A9230F17}"/>
              </a:ext>
            </a:extLst>
          </p:cNvPr>
          <p:cNvSpPr txBox="1"/>
          <p:nvPr/>
        </p:nvSpPr>
        <p:spPr>
          <a:xfrm>
            <a:off x="248678" y="2167187"/>
            <a:ext cx="2391885" cy="307777"/>
          </a:xfrm>
          <a:prstGeom prst="rect">
            <a:avLst/>
          </a:prstGeom>
          <a:solidFill>
            <a:srgbClr val="F3F4EF">
              <a:alpha val="83000"/>
            </a:srgbClr>
          </a:solidFill>
        </p:spPr>
        <p:txBody>
          <a:bodyPr wrap="square" rtlCol="0">
            <a:spAutoFit/>
          </a:bodyPr>
          <a:lstStyle/>
          <a:p>
            <a:r>
              <a:rPr lang="cs-CZ" sz="1400" dirty="0">
                <a:solidFill>
                  <a:schemeClr val="bg1">
                    <a:lumMod val="50000"/>
                  </a:schemeClr>
                </a:solidFill>
              </a:rPr>
              <a:t>Grave </a:t>
            </a:r>
            <a:r>
              <a:rPr lang="cs-CZ" sz="1400" dirty="0" err="1">
                <a:solidFill>
                  <a:schemeClr val="bg1">
                    <a:lumMod val="50000"/>
                  </a:schemeClr>
                </a:solidFill>
              </a:rPr>
              <a:t>with</a:t>
            </a:r>
            <a:r>
              <a:rPr lang="cs-CZ" sz="1400" dirty="0">
                <a:solidFill>
                  <a:schemeClr val="bg1">
                    <a:lumMod val="50000"/>
                  </a:schemeClr>
                </a:solidFill>
              </a:rPr>
              <a:t> </a:t>
            </a:r>
            <a:r>
              <a:rPr lang="cs-CZ" sz="1400" dirty="0" err="1">
                <a:solidFill>
                  <a:schemeClr val="bg1">
                    <a:lumMod val="50000"/>
                  </a:schemeClr>
                </a:solidFill>
              </a:rPr>
              <a:t>italic</a:t>
            </a:r>
            <a:r>
              <a:rPr lang="cs-CZ" sz="1400" dirty="0">
                <a:solidFill>
                  <a:schemeClr val="bg1">
                    <a:lumMod val="50000"/>
                  </a:schemeClr>
                </a:solidFill>
              </a:rPr>
              <a:t> helmet</a:t>
            </a:r>
            <a:endParaRPr lang="cs-CZ" sz="1200" dirty="0">
              <a:solidFill>
                <a:schemeClr val="bg1">
                  <a:lumMod val="50000"/>
                </a:schemeClr>
              </a:solidFill>
            </a:endParaRPr>
          </a:p>
        </p:txBody>
      </p:sp>
      <p:sp>
        <p:nvSpPr>
          <p:cNvPr id="22" name="TextovéPole 21">
            <a:extLst>
              <a:ext uri="{FF2B5EF4-FFF2-40B4-BE49-F238E27FC236}">
                <a16:creationId xmlns:a16="http://schemas.microsoft.com/office/drawing/2014/main" id="{D248CEDE-B5CF-40B0-948B-9677A501AC9E}"/>
              </a:ext>
            </a:extLst>
          </p:cNvPr>
          <p:cNvSpPr txBox="1"/>
          <p:nvPr/>
        </p:nvSpPr>
        <p:spPr>
          <a:xfrm>
            <a:off x="248679" y="2410554"/>
            <a:ext cx="2214603" cy="307777"/>
          </a:xfrm>
          <a:prstGeom prst="rect">
            <a:avLst/>
          </a:prstGeom>
          <a:solidFill>
            <a:srgbClr val="F3F4EF">
              <a:alpha val="83000"/>
            </a:srgbClr>
          </a:solidFill>
        </p:spPr>
        <p:txBody>
          <a:bodyPr wrap="square" rtlCol="0">
            <a:spAutoFit/>
          </a:bodyPr>
          <a:lstStyle/>
          <a:p>
            <a:r>
              <a:rPr lang="cs-CZ" sz="1400" dirty="0">
                <a:solidFill>
                  <a:schemeClr val="bg1">
                    <a:lumMod val="50000"/>
                  </a:schemeClr>
                </a:solidFill>
              </a:rPr>
              <a:t>Grave </a:t>
            </a:r>
            <a:r>
              <a:rPr lang="cs-CZ" sz="1400" dirty="0" err="1">
                <a:solidFill>
                  <a:schemeClr val="bg1">
                    <a:lumMod val="50000"/>
                  </a:schemeClr>
                </a:solidFill>
              </a:rPr>
              <a:t>with</a:t>
            </a:r>
            <a:r>
              <a:rPr lang="cs-CZ" sz="1400" dirty="0">
                <a:solidFill>
                  <a:schemeClr val="bg1">
                    <a:lumMod val="50000"/>
                  </a:schemeClr>
                </a:solidFill>
              </a:rPr>
              <a:t> </a:t>
            </a:r>
            <a:r>
              <a:rPr lang="cs-CZ" sz="1400" dirty="0" err="1">
                <a:solidFill>
                  <a:schemeClr val="bg1">
                    <a:lumMod val="50000"/>
                  </a:schemeClr>
                </a:solidFill>
              </a:rPr>
              <a:t>greek</a:t>
            </a:r>
            <a:r>
              <a:rPr lang="cs-CZ" sz="1400" dirty="0">
                <a:solidFill>
                  <a:schemeClr val="bg1">
                    <a:lumMod val="50000"/>
                  </a:schemeClr>
                </a:solidFill>
              </a:rPr>
              <a:t> helmet</a:t>
            </a:r>
            <a:endParaRPr lang="cs-CZ" sz="1200" dirty="0">
              <a:solidFill>
                <a:schemeClr val="bg1">
                  <a:lumMod val="50000"/>
                </a:schemeClr>
              </a:solidFill>
            </a:endParaRPr>
          </a:p>
        </p:txBody>
      </p:sp>
      <p:sp>
        <p:nvSpPr>
          <p:cNvPr id="23" name="TextovéPole 22">
            <a:extLst>
              <a:ext uri="{FF2B5EF4-FFF2-40B4-BE49-F238E27FC236}">
                <a16:creationId xmlns:a16="http://schemas.microsoft.com/office/drawing/2014/main" id="{52D102F4-4CE8-4679-A807-4B80EBD6C37B}"/>
              </a:ext>
            </a:extLst>
          </p:cNvPr>
          <p:cNvSpPr txBox="1"/>
          <p:nvPr/>
        </p:nvSpPr>
        <p:spPr>
          <a:xfrm>
            <a:off x="248678" y="2683179"/>
            <a:ext cx="2093305" cy="307777"/>
          </a:xfrm>
          <a:prstGeom prst="rect">
            <a:avLst/>
          </a:prstGeom>
          <a:solidFill>
            <a:srgbClr val="F3F4EF">
              <a:alpha val="83000"/>
            </a:srgbClr>
          </a:solidFill>
        </p:spPr>
        <p:txBody>
          <a:bodyPr wrap="square" rtlCol="0">
            <a:spAutoFit/>
          </a:bodyPr>
          <a:lstStyle/>
          <a:p>
            <a:r>
              <a:rPr lang="cs-CZ" sz="1400" dirty="0">
                <a:solidFill>
                  <a:schemeClr val="bg1">
                    <a:lumMod val="50000"/>
                  </a:schemeClr>
                </a:solidFill>
              </a:rPr>
              <a:t>Grave </a:t>
            </a:r>
            <a:r>
              <a:rPr lang="cs-CZ" sz="1400" dirty="0" err="1">
                <a:solidFill>
                  <a:schemeClr val="bg1">
                    <a:lumMod val="50000"/>
                  </a:schemeClr>
                </a:solidFill>
              </a:rPr>
              <a:t>with</a:t>
            </a:r>
            <a:r>
              <a:rPr lang="cs-CZ" sz="1400" dirty="0">
                <a:solidFill>
                  <a:schemeClr val="bg1">
                    <a:lumMod val="50000"/>
                  </a:schemeClr>
                </a:solidFill>
              </a:rPr>
              <a:t> </a:t>
            </a:r>
            <a:r>
              <a:rPr lang="cs-CZ" sz="1400" dirty="0" err="1">
                <a:solidFill>
                  <a:schemeClr val="bg1">
                    <a:lumMod val="50000"/>
                  </a:schemeClr>
                </a:solidFill>
              </a:rPr>
              <a:t>scythian</a:t>
            </a:r>
            <a:r>
              <a:rPr lang="cs-CZ" sz="1400" dirty="0">
                <a:solidFill>
                  <a:schemeClr val="bg1">
                    <a:lumMod val="50000"/>
                  </a:schemeClr>
                </a:solidFill>
              </a:rPr>
              <a:t> gold</a:t>
            </a:r>
            <a:endParaRPr lang="cs-CZ" sz="1200" dirty="0">
              <a:solidFill>
                <a:schemeClr val="bg1">
                  <a:lumMod val="50000"/>
                </a:schemeClr>
              </a:solidFill>
            </a:endParaRPr>
          </a:p>
        </p:txBody>
      </p:sp>
    </p:spTree>
    <p:extLst>
      <p:ext uri="{BB962C8B-B14F-4D97-AF65-F5344CB8AC3E}">
        <p14:creationId xmlns:p14="http://schemas.microsoft.com/office/powerpoint/2010/main" val="25522988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Obrázek 31" descr="Obsah obrázku text, mapa&#10;&#10;Popis vygenerován s velmi vysokou mírou spolehlivosti">
            <a:extLst>
              <a:ext uri="{FF2B5EF4-FFF2-40B4-BE49-F238E27FC236}">
                <a16:creationId xmlns:a16="http://schemas.microsoft.com/office/drawing/2014/main" id="{78F6E39A-8731-4858-9A7E-92816C313A1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
            <a:ext cx="12195110" cy="6648680"/>
          </a:xfrm>
          <a:prstGeom prst="rect">
            <a:avLst/>
          </a:prstGeom>
          <a:solidFill>
            <a:srgbClr val="00B0F0">
              <a:alpha val="38000"/>
            </a:srgbClr>
          </a:solidFill>
        </p:spPr>
      </p:pic>
      <p:sp>
        <p:nvSpPr>
          <p:cNvPr id="33" name="TextovéPole 32">
            <a:extLst>
              <a:ext uri="{FF2B5EF4-FFF2-40B4-BE49-F238E27FC236}">
                <a16:creationId xmlns:a16="http://schemas.microsoft.com/office/drawing/2014/main" id="{53E9BCBF-824F-41FE-BF91-98A5EAC7C48D}"/>
              </a:ext>
            </a:extLst>
          </p:cNvPr>
          <p:cNvSpPr txBox="1"/>
          <p:nvPr/>
        </p:nvSpPr>
        <p:spPr>
          <a:xfrm>
            <a:off x="9330336" y="2598203"/>
            <a:ext cx="793378" cy="307777"/>
          </a:xfrm>
          <a:prstGeom prst="rect">
            <a:avLst/>
          </a:prstGeom>
          <a:solidFill>
            <a:schemeClr val="bg1">
              <a:alpha val="85000"/>
            </a:schemeClr>
          </a:solidFill>
        </p:spPr>
        <p:txBody>
          <a:bodyPr wrap="square" rtlCol="0">
            <a:spAutoFit/>
          </a:bodyPr>
          <a:lstStyle/>
          <a:p>
            <a:pPr algn="ctr"/>
            <a:r>
              <a:rPr lang="cs-CZ" sz="1400" b="1" dirty="0" err="1">
                <a:solidFill>
                  <a:schemeClr val="bg1">
                    <a:lumMod val="50000"/>
                  </a:schemeClr>
                </a:solidFill>
              </a:rPr>
              <a:t>Urartu</a:t>
            </a:r>
            <a:endParaRPr lang="cs-CZ" sz="1200" dirty="0">
              <a:solidFill>
                <a:schemeClr val="bg1">
                  <a:lumMod val="50000"/>
                </a:schemeClr>
              </a:solidFill>
            </a:endParaRPr>
          </a:p>
        </p:txBody>
      </p:sp>
      <p:sp>
        <p:nvSpPr>
          <p:cNvPr id="34" name="TextovéPole 33">
            <a:extLst>
              <a:ext uri="{FF2B5EF4-FFF2-40B4-BE49-F238E27FC236}">
                <a16:creationId xmlns:a16="http://schemas.microsoft.com/office/drawing/2014/main" id="{673B2CD0-8255-40B0-B6EE-B992EF2099A8}"/>
              </a:ext>
            </a:extLst>
          </p:cNvPr>
          <p:cNvSpPr txBox="1"/>
          <p:nvPr/>
        </p:nvSpPr>
        <p:spPr>
          <a:xfrm>
            <a:off x="9034867" y="3952021"/>
            <a:ext cx="793378" cy="307777"/>
          </a:xfrm>
          <a:prstGeom prst="rect">
            <a:avLst/>
          </a:prstGeom>
          <a:solidFill>
            <a:schemeClr val="bg1">
              <a:alpha val="85000"/>
            </a:schemeClr>
          </a:solidFill>
        </p:spPr>
        <p:txBody>
          <a:bodyPr wrap="square" rtlCol="0">
            <a:spAutoFit/>
          </a:bodyPr>
          <a:lstStyle/>
          <a:p>
            <a:pPr algn="ctr"/>
            <a:r>
              <a:rPr lang="cs-CZ" sz="1400" b="1" dirty="0" err="1">
                <a:solidFill>
                  <a:schemeClr val="bg1">
                    <a:lumMod val="50000"/>
                  </a:schemeClr>
                </a:solidFill>
              </a:rPr>
              <a:t>Assyria</a:t>
            </a:r>
            <a:endParaRPr lang="cs-CZ" sz="1200" dirty="0">
              <a:solidFill>
                <a:schemeClr val="bg1">
                  <a:lumMod val="50000"/>
                </a:schemeClr>
              </a:solidFill>
            </a:endParaRPr>
          </a:p>
        </p:txBody>
      </p:sp>
      <p:sp>
        <p:nvSpPr>
          <p:cNvPr id="35" name="TextovéPole 34">
            <a:extLst>
              <a:ext uri="{FF2B5EF4-FFF2-40B4-BE49-F238E27FC236}">
                <a16:creationId xmlns:a16="http://schemas.microsoft.com/office/drawing/2014/main" id="{2E21047E-A329-4E40-915C-C2F00E3C9A47}"/>
              </a:ext>
            </a:extLst>
          </p:cNvPr>
          <p:cNvSpPr txBox="1"/>
          <p:nvPr/>
        </p:nvSpPr>
        <p:spPr>
          <a:xfrm>
            <a:off x="3481460" y="1773380"/>
            <a:ext cx="793378" cy="307777"/>
          </a:xfrm>
          <a:prstGeom prst="rect">
            <a:avLst/>
          </a:prstGeom>
          <a:solidFill>
            <a:schemeClr val="bg1">
              <a:alpha val="85000"/>
            </a:schemeClr>
          </a:solidFill>
        </p:spPr>
        <p:txBody>
          <a:bodyPr wrap="square" rtlCol="0">
            <a:spAutoFit/>
          </a:bodyPr>
          <a:lstStyle/>
          <a:p>
            <a:pPr algn="ctr"/>
            <a:r>
              <a:rPr lang="cs-CZ" sz="1400" b="1" dirty="0" err="1">
                <a:solidFill>
                  <a:schemeClr val="bg1">
                    <a:lumMod val="50000"/>
                  </a:schemeClr>
                </a:solidFill>
              </a:rPr>
              <a:t>Etruria</a:t>
            </a:r>
            <a:endParaRPr lang="cs-CZ" sz="1200" dirty="0">
              <a:solidFill>
                <a:schemeClr val="bg1">
                  <a:lumMod val="50000"/>
                </a:schemeClr>
              </a:solidFill>
            </a:endParaRPr>
          </a:p>
        </p:txBody>
      </p:sp>
      <p:sp>
        <p:nvSpPr>
          <p:cNvPr id="36" name="TextovéPole 35">
            <a:extLst>
              <a:ext uri="{FF2B5EF4-FFF2-40B4-BE49-F238E27FC236}">
                <a16:creationId xmlns:a16="http://schemas.microsoft.com/office/drawing/2014/main" id="{C29B8106-C7AA-477D-B40B-67296752B12E}"/>
              </a:ext>
            </a:extLst>
          </p:cNvPr>
          <p:cNvSpPr txBox="1"/>
          <p:nvPr/>
        </p:nvSpPr>
        <p:spPr>
          <a:xfrm>
            <a:off x="3393095" y="732379"/>
            <a:ext cx="1763486" cy="307777"/>
          </a:xfrm>
          <a:prstGeom prst="rect">
            <a:avLst/>
          </a:prstGeom>
          <a:solidFill>
            <a:schemeClr val="bg1">
              <a:alpha val="85000"/>
            </a:schemeClr>
          </a:solidFill>
        </p:spPr>
        <p:txBody>
          <a:bodyPr wrap="square" rtlCol="0">
            <a:spAutoFit/>
          </a:bodyPr>
          <a:lstStyle/>
          <a:p>
            <a:pPr algn="ctr"/>
            <a:r>
              <a:rPr lang="cs-CZ" sz="1400" b="1" dirty="0">
                <a:solidFill>
                  <a:schemeClr val="bg1">
                    <a:lumMod val="50000"/>
                  </a:schemeClr>
                </a:solidFill>
              </a:rPr>
              <a:t>Hallstatt </a:t>
            </a:r>
            <a:r>
              <a:rPr lang="cs-CZ" sz="1400" b="1" dirty="0" err="1">
                <a:solidFill>
                  <a:schemeClr val="bg1">
                    <a:lumMod val="50000"/>
                  </a:schemeClr>
                </a:solidFill>
              </a:rPr>
              <a:t>cultures</a:t>
            </a:r>
            <a:endParaRPr lang="cs-CZ" sz="1400" b="1" dirty="0">
              <a:solidFill>
                <a:schemeClr val="bg1">
                  <a:lumMod val="50000"/>
                </a:schemeClr>
              </a:solidFill>
            </a:endParaRPr>
          </a:p>
        </p:txBody>
      </p:sp>
      <p:sp>
        <p:nvSpPr>
          <p:cNvPr id="37" name="TextovéPole 36">
            <a:extLst>
              <a:ext uri="{FF2B5EF4-FFF2-40B4-BE49-F238E27FC236}">
                <a16:creationId xmlns:a16="http://schemas.microsoft.com/office/drawing/2014/main" id="{8C33CB95-37BB-41EF-9D04-9A959C4C6157}"/>
              </a:ext>
            </a:extLst>
          </p:cNvPr>
          <p:cNvSpPr txBox="1"/>
          <p:nvPr/>
        </p:nvSpPr>
        <p:spPr>
          <a:xfrm>
            <a:off x="10967721" y="3121223"/>
            <a:ext cx="793378" cy="307777"/>
          </a:xfrm>
          <a:prstGeom prst="rect">
            <a:avLst/>
          </a:prstGeom>
          <a:solidFill>
            <a:schemeClr val="bg1">
              <a:alpha val="85000"/>
            </a:schemeClr>
          </a:solidFill>
        </p:spPr>
        <p:txBody>
          <a:bodyPr wrap="square" rtlCol="0">
            <a:spAutoFit/>
          </a:bodyPr>
          <a:lstStyle/>
          <a:p>
            <a:pPr algn="ctr"/>
            <a:r>
              <a:rPr lang="cs-CZ" sz="1400" b="1" dirty="0">
                <a:solidFill>
                  <a:schemeClr val="bg1">
                    <a:lumMod val="50000"/>
                  </a:schemeClr>
                </a:solidFill>
              </a:rPr>
              <a:t>Media</a:t>
            </a:r>
            <a:endParaRPr lang="cs-CZ" sz="1200" dirty="0">
              <a:solidFill>
                <a:schemeClr val="bg1">
                  <a:lumMod val="50000"/>
                </a:schemeClr>
              </a:solidFill>
            </a:endParaRPr>
          </a:p>
        </p:txBody>
      </p:sp>
      <p:sp>
        <p:nvSpPr>
          <p:cNvPr id="38" name="TextovéPole 37">
            <a:extLst>
              <a:ext uri="{FF2B5EF4-FFF2-40B4-BE49-F238E27FC236}">
                <a16:creationId xmlns:a16="http://schemas.microsoft.com/office/drawing/2014/main" id="{E90B6420-E88D-4C1F-98C0-88440731EEDD}"/>
              </a:ext>
            </a:extLst>
          </p:cNvPr>
          <p:cNvSpPr txBox="1"/>
          <p:nvPr/>
        </p:nvSpPr>
        <p:spPr>
          <a:xfrm>
            <a:off x="11364410" y="3429000"/>
            <a:ext cx="793378" cy="307777"/>
          </a:xfrm>
          <a:prstGeom prst="rect">
            <a:avLst/>
          </a:prstGeom>
          <a:solidFill>
            <a:schemeClr val="bg1">
              <a:alpha val="85000"/>
            </a:schemeClr>
          </a:solidFill>
        </p:spPr>
        <p:txBody>
          <a:bodyPr wrap="square" rtlCol="0">
            <a:spAutoFit/>
          </a:bodyPr>
          <a:lstStyle/>
          <a:p>
            <a:pPr algn="ctr"/>
            <a:r>
              <a:rPr lang="cs-CZ" sz="1400" b="1" dirty="0" err="1">
                <a:solidFill>
                  <a:schemeClr val="bg1">
                    <a:lumMod val="50000"/>
                  </a:schemeClr>
                </a:solidFill>
              </a:rPr>
              <a:t>Persia</a:t>
            </a:r>
            <a:endParaRPr lang="cs-CZ" sz="1200" dirty="0">
              <a:solidFill>
                <a:schemeClr val="bg1">
                  <a:lumMod val="50000"/>
                </a:schemeClr>
              </a:solidFill>
            </a:endParaRPr>
          </a:p>
        </p:txBody>
      </p:sp>
      <p:sp>
        <p:nvSpPr>
          <p:cNvPr id="39" name="TextovéPole 38">
            <a:extLst>
              <a:ext uri="{FF2B5EF4-FFF2-40B4-BE49-F238E27FC236}">
                <a16:creationId xmlns:a16="http://schemas.microsoft.com/office/drawing/2014/main" id="{F98F8F79-5B37-44FD-8CA6-C17674AF8F5D}"/>
              </a:ext>
            </a:extLst>
          </p:cNvPr>
          <p:cNvSpPr txBox="1"/>
          <p:nvPr/>
        </p:nvSpPr>
        <p:spPr>
          <a:xfrm>
            <a:off x="9641494" y="4603732"/>
            <a:ext cx="964440" cy="307777"/>
          </a:xfrm>
          <a:prstGeom prst="rect">
            <a:avLst/>
          </a:prstGeom>
          <a:solidFill>
            <a:schemeClr val="bg1">
              <a:alpha val="85000"/>
            </a:schemeClr>
          </a:solidFill>
        </p:spPr>
        <p:txBody>
          <a:bodyPr wrap="square" rtlCol="0">
            <a:spAutoFit/>
          </a:bodyPr>
          <a:lstStyle/>
          <a:p>
            <a:pPr algn="ctr"/>
            <a:r>
              <a:rPr lang="cs-CZ" sz="1400" b="1" dirty="0">
                <a:solidFill>
                  <a:schemeClr val="bg1">
                    <a:lumMod val="50000"/>
                  </a:schemeClr>
                </a:solidFill>
              </a:rPr>
              <a:t>Babylon</a:t>
            </a:r>
            <a:endParaRPr lang="cs-CZ" sz="1200" dirty="0">
              <a:solidFill>
                <a:schemeClr val="bg1">
                  <a:lumMod val="50000"/>
                </a:schemeClr>
              </a:solidFill>
            </a:endParaRPr>
          </a:p>
        </p:txBody>
      </p:sp>
      <p:sp>
        <p:nvSpPr>
          <p:cNvPr id="40" name="TextovéPole 39">
            <a:extLst>
              <a:ext uri="{FF2B5EF4-FFF2-40B4-BE49-F238E27FC236}">
                <a16:creationId xmlns:a16="http://schemas.microsoft.com/office/drawing/2014/main" id="{4E730D1E-FCCB-4821-B05F-96BC8BD553C6}"/>
              </a:ext>
            </a:extLst>
          </p:cNvPr>
          <p:cNvSpPr txBox="1"/>
          <p:nvPr/>
        </p:nvSpPr>
        <p:spPr>
          <a:xfrm>
            <a:off x="7334454" y="4603731"/>
            <a:ext cx="942177" cy="307777"/>
          </a:xfrm>
          <a:prstGeom prst="rect">
            <a:avLst/>
          </a:prstGeom>
          <a:solidFill>
            <a:schemeClr val="bg1">
              <a:alpha val="85000"/>
            </a:schemeClr>
          </a:solidFill>
        </p:spPr>
        <p:txBody>
          <a:bodyPr wrap="square" rtlCol="0">
            <a:spAutoFit/>
          </a:bodyPr>
          <a:lstStyle/>
          <a:p>
            <a:pPr algn="ctr"/>
            <a:r>
              <a:rPr lang="cs-CZ" sz="1400" b="1" dirty="0" err="1">
                <a:solidFill>
                  <a:schemeClr val="bg1">
                    <a:lumMod val="50000"/>
                  </a:schemeClr>
                </a:solidFill>
              </a:rPr>
              <a:t>Phenicia</a:t>
            </a:r>
            <a:endParaRPr lang="cs-CZ" sz="1200" dirty="0">
              <a:solidFill>
                <a:schemeClr val="bg1">
                  <a:lumMod val="50000"/>
                </a:schemeClr>
              </a:solidFill>
            </a:endParaRPr>
          </a:p>
        </p:txBody>
      </p:sp>
      <p:sp>
        <p:nvSpPr>
          <p:cNvPr id="41" name="TextovéPole 40">
            <a:extLst>
              <a:ext uri="{FF2B5EF4-FFF2-40B4-BE49-F238E27FC236}">
                <a16:creationId xmlns:a16="http://schemas.microsoft.com/office/drawing/2014/main" id="{8AF80243-26EF-4515-8760-0D8503BA29C1}"/>
              </a:ext>
            </a:extLst>
          </p:cNvPr>
          <p:cNvSpPr txBox="1"/>
          <p:nvPr/>
        </p:nvSpPr>
        <p:spPr>
          <a:xfrm>
            <a:off x="5943324" y="3869723"/>
            <a:ext cx="793378" cy="307777"/>
          </a:xfrm>
          <a:prstGeom prst="rect">
            <a:avLst/>
          </a:prstGeom>
          <a:solidFill>
            <a:schemeClr val="bg1">
              <a:alpha val="85000"/>
            </a:schemeClr>
          </a:solidFill>
        </p:spPr>
        <p:txBody>
          <a:bodyPr wrap="square" rtlCol="0">
            <a:spAutoFit/>
          </a:bodyPr>
          <a:lstStyle/>
          <a:p>
            <a:pPr algn="ctr"/>
            <a:r>
              <a:rPr lang="cs-CZ" sz="1400" b="1" dirty="0" err="1">
                <a:solidFill>
                  <a:schemeClr val="bg1">
                    <a:lumMod val="50000"/>
                  </a:schemeClr>
                </a:solidFill>
              </a:rPr>
              <a:t>Greece</a:t>
            </a:r>
            <a:endParaRPr lang="cs-CZ" sz="1200" dirty="0">
              <a:solidFill>
                <a:schemeClr val="bg1">
                  <a:lumMod val="50000"/>
                </a:schemeClr>
              </a:solidFill>
            </a:endParaRPr>
          </a:p>
        </p:txBody>
      </p:sp>
      <p:sp>
        <p:nvSpPr>
          <p:cNvPr id="42" name="Nadpis 4">
            <a:extLst>
              <a:ext uri="{FF2B5EF4-FFF2-40B4-BE49-F238E27FC236}">
                <a16:creationId xmlns:a16="http://schemas.microsoft.com/office/drawing/2014/main" id="{C99162C7-6047-4087-A116-F6E8E75118F8}"/>
              </a:ext>
            </a:extLst>
          </p:cNvPr>
          <p:cNvSpPr txBox="1">
            <a:spLocks/>
          </p:cNvSpPr>
          <p:nvPr/>
        </p:nvSpPr>
        <p:spPr>
          <a:xfrm>
            <a:off x="1731035" y="5625973"/>
            <a:ext cx="5603419" cy="667511"/>
          </a:xfrm>
          <a:prstGeom prst="rect">
            <a:avLst/>
          </a:prstGeom>
        </p:spPr>
        <p:txBody>
          <a:bodyPr vert="horz" lIns="91440" tIns="45720" rIns="91440" bIns="45720" rtlCol="0" anchor="b">
            <a:no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gn="ctr"/>
            <a:r>
              <a:rPr lang="cs-CZ" sz="4000" dirty="0">
                <a:solidFill>
                  <a:schemeClr val="bg1">
                    <a:lumMod val="50000"/>
                  </a:schemeClr>
                </a:solidFill>
                <a:effectLst>
                  <a:outerShdw blurRad="38100" dist="38100" dir="2700000" algn="tl">
                    <a:srgbClr val="000000">
                      <a:alpha val="43137"/>
                    </a:srgbClr>
                  </a:outerShdw>
                </a:effectLst>
              </a:rPr>
              <a:t>Orient and </a:t>
            </a:r>
            <a:r>
              <a:rPr lang="cs-CZ" sz="4000" dirty="0" err="1">
                <a:solidFill>
                  <a:schemeClr val="bg1">
                    <a:lumMod val="50000"/>
                  </a:schemeClr>
                </a:solidFill>
                <a:effectLst>
                  <a:outerShdw blurRad="38100" dist="38100" dir="2700000" algn="tl">
                    <a:srgbClr val="000000">
                      <a:alpha val="43137"/>
                    </a:srgbClr>
                  </a:outerShdw>
                </a:effectLst>
              </a:rPr>
              <a:t>Mediterranean</a:t>
            </a:r>
            <a:endParaRPr lang="en-US" sz="4000" dirty="0">
              <a:solidFill>
                <a:schemeClr val="bg1">
                  <a:lumMod val="50000"/>
                </a:schemeClr>
              </a:solidFill>
              <a:effectLst>
                <a:outerShdw blurRad="38100" dist="38100" dir="2700000" algn="tl">
                  <a:srgbClr val="000000">
                    <a:alpha val="43137"/>
                  </a:srgbClr>
                </a:outerShdw>
              </a:effectLst>
            </a:endParaRPr>
          </a:p>
        </p:txBody>
      </p:sp>
      <p:sp>
        <p:nvSpPr>
          <p:cNvPr id="43" name="Obdélník 42">
            <a:extLst>
              <a:ext uri="{FF2B5EF4-FFF2-40B4-BE49-F238E27FC236}">
                <a16:creationId xmlns:a16="http://schemas.microsoft.com/office/drawing/2014/main" id="{F40D0BBF-6C96-46E4-A9D7-EC6A64C52E4D}"/>
              </a:ext>
            </a:extLst>
          </p:cNvPr>
          <p:cNvSpPr/>
          <p:nvPr/>
        </p:nvSpPr>
        <p:spPr>
          <a:xfrm>
            <a:off x="4195965" y="6125621"/>
            <a:ext cx="2108911" cy="369332"/>
          </a:xfrm>
          <a:prstGeom prst="rect">
            <a:avLst/>
          </a:prstGeom>
        </p:spPr>
        <p:txBody>
          <a:bodyPr wrap="none">
            <a:spAutoFit/>
          </a:bodyPr>
          <a:lstStyle/>
          <a:p>
            <a:r>
              <a:rPr lang="cs-CZ" dirty="0">
                <a:solidFill>
                  <a:schemeClr val="bg1">
                    <a:lumMod val="65000"/>
                  </a:schemeClr>
                </a:solidFill>
              </a:rPr>
              <a:t>8th – 5th </a:t>
            </a:r>
            <a:r>
              <a:rPr lang="cs-CZ" dirty="0" err="1">
                <a:solidFill>
                  <a:schemeClr val="bg1">
                    <a:lumMod val="65000"/>
                  </a:schemeClr>
                </a:solidFill>
              </a:rPr>
              <a:t>century</a:t>
            </a:r>
            <a:r>
              <a:rPr lang="cs-CZ" dirty="0">
                <a:solidFill>
                  <a:schemeClr val="bg1">
                    <a:lumMod val="65000"/>
                  </a:schemeClr>
                </a:solidFill>
              </a:rPr>
              <a:t> BC</a:t>
            </a:r>
          </a:p>
        </p:txBody>
      </p:sp>
      <p:sp>
        <p:nvSpPr>
          <p:cNvPr id="44" name="TextovéPole 43">
            <a:extLst>
              <a:ext uri="{FF2B5EF4-FFF2-40B4-BE49-F238E27FC236}">
                <a16:creationId xmlns:a16="http://schemas.microsoft.com/office/drawing/2014/main" id="{CB871034-D12B-4082-9FDA-03B40E81D26D}"/>
              </a:ext>
            </a:extLst>
          </p:cNvPr>
          <p:cNvSpPr txBox="1"/>
          <p:nvPr/>
        </p:nvSpPr>
        <p:spPr>
          <a:xfrm>
            <a:off x="313855" y="5714101"/>
            <a:ext cx="1356324" cy="307777"/>
          </a:xfrm>
          <a:prstGeom prst="rect">
            <a:avLst/>
          </a:prstGeom>
          <a:noFill/>
        </p:spPr>
        <p:txBody>
          <a:bodyPr wrap="square" rtlCol="0">
            <a:spAutoFit/>
          </a:bodyPr>
          <a:lstStyle/>
          <a:p>
            <a:r>
              <a:rPr lang="cs-CZ" sz="1400" dirty="0" err="1">
                <a:solidFill>
                  <a:schemeClr val="bg1">
                    <a:lumMod val="50000"/>
                  </a:schemeClr>
                </a:solidFill>
              </a:rPr>
              <a:t>Greek</a:t>
            </a:r>
            <a:r>
              <a:rPr lang="cs-CZ" sz="1400" dirty="0">
                <a:solidFill>
                  <a:schemeClr val="bg1">
                    <a:lumMod val="50000"/>
                  </a:schemeClr>
                </a:solidFill>
              </a:rPr>
              <a:t> city</a:t>
            </a:r>
            <a:endParaRPr lang="cs-CZ" sz="1200" dirty="0">
              <a:solidFill>
                <a:schemeClr val="bg1">
                  <a:lumMod val="50000"/>
                </a:schemeClr>
              </a:solidFill>
            </a:endParaRPr>
          </a:p>
        </p:txBody>
      </p:sp>
      <p:sp>
        <p:nvSpPr>
          <p:cNvPr id="45" name="TextovéPole 44">
            <a:extLst>
              <a:ext uri="{FF2B5EF4-FFF2-40B4-BE49-F238E27FC236}">
                <a16:creationId xmlns:a16="http://schemas.microsoft.com/office/drawing/2014/main" id="{855BB6B6-83C8-4C3F-ACF9-00F9CDDC868B}"/>
              </a:ext>
            </a:extLst>
          </p:cNvPr>
          <p:cNvSpPr txBox="1"/>
          <p:nvPr/>
        </p:nvSpPr>
        <p:spPr>
          <a:xfrm>
            <a:off x="313855" y="5976857"/>
            <a:ext cx="1356324" cy="307777"/>
          </a:xfrm>
          <a:prstGeom prst="rect">
            <a:avLst/>
          </a:prstGeom>
          <a:noFill/>
        </p:spPr>
        <p:txBody>
          <a:bodyPr wrap="square" rtlCol="0">
            <a:spAutoFit/>
          </a:bodyPr>
          <a:lstStyle/>
          <a:p>
            <a:r>
              <a:rPr lang="cs-CZ" sz="1400" dirty="0" err="1">
                <a:solidFill>
                  <a:schemeClr val="bg1">
                    <a:lumMod val="50000"/>
                  </a:schemeClr>
                </a:solidFill>
              </a:rPr>
              <a:t>Greek</a:t>
            </a:r>
            <a:r>
              <a:rPr lang="cs-CZ" sz="1400" dirty="0">
                <a:solidFill>
                  <a:schemeClr val="bg1">
                    <a:lumMod val="50000"/>
                  </a:schemeClr>
                </a:solidFill>
              </a:rPr>
              <a:t> </a:t>
            </a:r>
            <a:r>
              <a:rPr lang="cs-CZ" sz="1400" dirty="0" err="1">
                <a:solidFill>
                  <a:schemeClr val="bg1">
                    <a:lumMod val="50000"/>
                  </a:schemeClr>
                </a:solidFill>
              </a:rPr>
              <a:t>colony</a:t>
            </a:r>
            <a:endParaRPr lang="cs-CZ" sz="1200" dirty="0">
              <a:solidFill>
                <a:schemeClr val="bg1">
                  <a:lumMod val="50000"/>
                </a:schemeClr>
              </a:solidFill>
            </a:endParaRPr>
          </a:p>
        </p:txBody>
      </p:sp>
      <p:sp>
        <p:nvSpPr>
          <p:cNvPr id="46" name="TextovéPole 45">
            <a:extLst>
              <a:ext uri="{FF2B5EF4-FFF2-40B4-BE49-F238E27FC236}">
                <a16:creationId xmlns:a16="http://schemas.microsoft.com/office/drawing/2014/main" id="{789710BB-0A05-48FC-9CD7-C09BCDB2979C}"/>
              </a:ext>
            </a:extLst>
          </p:cNvPr>
          <p:cNvSpPr txBox="1"/>
          <p:nvPr/>
        </p:nvSpPr>
        <p:spPr>
          <a:xfrm>
            <a:off x="313854" y="6234676"/>
            <a:ext cx="1640574" cy="307777"/>
          </a:xfrm>
          <a:prstGeom prst="rect">
            <a:avLst/>
          </a:prstGeom>
          <a:noFill/>
        </p:spPr>
        <p:txBody>
          <a:bodyPr wrap="square" rtlCol="0">
            <a:spAutoFit/>
          </a:bodyPr>
          <a:lstStyle/>
          <a:p>
            <a:r>
              <a:rPr lang="cs-CZ" sz="1400" dirty="0" err="1">
                <a:solidFill>
                  <a:schemeClr val="bg1">
                    <a:lumMod val="50000"/>
                  </a:schemeClr>
                </a:solidFill>
              </a:rPr>
              <a:t>Greek</a:t>
            </a:r>
            <a:r>
              <a:rPr lang="cs-CZ" sz="1400" dirty="0">
                <a:solidFill>
                  <a:schemeClr val="bg1">
                    <a:lumMod val="50000"/>
                  </a:schemeClr>
                </a:solidFill>
              </a:rPr>
              <a:t> </a:t>
            </a:r>
            <a:r>
              <a:rPr lang="cs-CZ" sz="1400" dirty="0" err="1">
                <a:solidFill>
                  <a:schemeClr val="bg1">
                    <a:lumMod val="50000"/>
                  </a:schemeClr>
                </a:solidFill>
              </a:rPr>
              <a:t>pottery</a:t>
            </a:r>
            <a:endParaRPr lang="cs-CZ" sz="1400" dirty="0">
              <a:solidFill>
                <a:schemeClr val="bg1">
                  <a:lumMod val="50000"/>
                </a:schemeClr>
              </a:solidFill>
            </a:endParaRPr>
          </a:p>
        </p:txBody>
      </p:sp>
      <p:sp>
        <p:nvSpPr>
          <p:cNvPr id="47" name="TextovéPole 46">
            <a:extLst>
              <a:ext uri="{FF2B5EF4-FFF2-40B4-BE49-F238E27FC236}">
                <a16:creationId xmlns:a16="http://schemas.microsoft.com/office/drawing/2014/main" id="{5F56D6DB-032A-464B-9449-A29F9EFAFC16}"/>
              </a:ext>
            </a:extLst>
          </p:cNvPr>
          <p:cNvSpPr txBox="1"/>
          <p:nvPr/>
        </p:nvSpPr>
        <p:spPr>
          <a:xfrm>
            <a:off x="313854" y="5439154"/>
            <a:ext cx="1670180" cy="307777"/>
          </a:xfrm>
          <a:prstGeom prst="rect">
            <a:avLst/>
          </a:prstGeom>
          <a:noFill/>
        </p:spPr>
        <p:txBody>
          <a:bodyPr wrap="square" rtlCol="0">
            <a:spAutoFit/>
          </a:bodyPr>
          <a:lstStyle/>
          <a:p>
            <a:r>
              <a:rPr lang="cs-CZ" sz="1400" dirty="0" err="1">
                <a:solidFill>
                  <a:schemeClr val="bg1">
                    <a:lumMod val="50000"/>
                  </a:schemeClr>
                </a:solidFill>
              </a:rPr>
              <a:t>Phoenician</a:t>
            </a:r>
            <a:r>
              <a:rPr lang="cs-CZ" sz="1400" dirty="0">
                <a:solidFill>
                  <a:schemeClr val="bg1">
                    <a:lumMod val="50000"/>
                  </a:schemeClr>
                </a:solidFill>
              </a:rPr>
              <a:t> </a:t>
            </a:r>
            <a:r>
              <a:rPr lang="cs-CZ" sz="1400" dirty="0" err="1">
                <a:solidFill>
                  <a:schemeClr val="bg1">
                    <a:lumMod val="50000"/>
                  </a:schemeClr>
                </a:solidFill>
              </a:rPr>
              <a:t>colony</a:t>
            </a:r>
            <a:endParaRPr lang="cs-CZ" sz="1400" dirty="0">
              <a:solidFill>
                <a:schemeClr val="bg1">
                  <a:lumMod val="50000"/>
                </a:schemeClr>
              </a:solidFill>
            </a:endParaRPr>
          </a:p>
        </p:txBody>
      </p:sp>
      <p:sp>
        <p:nvSpPr>
          <p:cNvPr id="48" name="TextovéPole 47">
            <a:extLst>
              <a:ext uri="{FF2B5EF4-FFF2-40B4-BE49-F238E27FC236}">
                <a16:creationId xmlns:a16="http://schemas.microsoft.com/office/drawing/2014/main" id="{C77F1CE1-407D-43A7-B704-8FCD2718163B}"/>
              </a:ext>
            </a:extLst>
          </p:cNvPr>
          <p:cNvSpPr txBox="1"/>
          <p:nvPr/>
        </p:nvSpPr>
        <p:spPr>
          <a:xfrm>
            <a:off x="313854" y="5174264"/>
            <a:ext cx="1551215" cy="307777"/>
          </a:xfrm>
          <a:prstGeom prst="rect">
            <a:avLst/>
          </a:prstGeom>
          <a:noFill/>
        </p:spPr>
        <p:txBody>
          <a:bodyPr wrap="square" rtlCol="0">
            <a:spAutoFit/>
          </a:bodyPr>
          <a:lstStyle/>
          <a:p>
            <a:r>
              <a:rPr lang="cs-CZ" sz="1400" dirty="0" err="1">
                <a:solidFill>
                  <a:schemeClr val="bg1">
                    <a:lumMod val="50000"/>
                  </a:schemeClr>
                </a:solidFill>
              </a:rPr>
              <a:t>Phoenician</a:t>
            </a:r>
            <a:r>
              <a:rPr lang="cs-CZ" sz="1400" dirty="0">
                <a:solidFill>
                  <a:schemeClr val="bg1">
                    <a:lumMod val="50000"/>
                  </a:schemeClr>
                </a:solidFill>
              </a:rPr>
              <a:t> city</a:t>
            </a:r>
            <a:endParaRPr lang="cs-CZ" sz="1200" dirty="0">
              <a:solidFill>
                <a:schemeClr val="bg1">
                  <a:lumMod val="50000"/>
                </a:schemeClr>
              </a:solidFill>
            </a:endParaRPr>
          </a:p>
        </p:txBody>
      </p:sp>
      <p:sp>
        <p:nvSpPr>
          <p:cNvPr id="49" name="TextovéPole 48">
            <a:extLst>
              <a:ext uri="{FF2B5EF4-FFF2-40B4-BE49-F238E27FC236}">
                <a16:creationId xmlns:a16="http://schemas.microsoft.com/office/drawing/2014/main" id="{970658B9-9A0A-4CCA-9D01-6597D828F0CD}"/>
              </a:ext>
            </a:extLst>
          </p:cNvPr>
          <p:cNvSpPr txBox="1"/>
          <p:nvPr/>
        </p:nvSpPr>
        <p:spPr>
          <a:xfrm>
            <a:off x="313855" y="4911508"/>
            <a:ext cx="1356324" cy="307777"/>
          </a:xfrm>
          <a:prstGeom prst="rect">
            <a:avLst/>
          </a:prstGeom>
          <a:noFill/>
        </p:spPr>
        <p:txBody>
          <a:bodyPr wrap="square" rtlCol="0">
            <a:spAutoFit/>
          </a:bodyPr>
          <a:lstStyle/>
          <a:p>
            <a:r>
              <a:rPr lang="cs-CZ" sz="1400" dirty="0" err="1">
                <a:solidFill>
                  <a:schemeClr val="bg1">
                    <a:lumMod val="50000"/>
                  </a:schemeClr>
                </a:solidFill>
              </a:rPr>
              <a:t>Etruscan</a:t>
            </a:r>
            <a:r>
              <a:rPr lang="cs-CZ" sz="1400" dirty="0">
                <a:solidFill>
                  <a:schemeClr val="bg1">
                    <a:lumMod val="50000"/>
                  </a:schemeClr>
                </a:solidFill>
              </a:rPr>
              <a:t> city</a:t>
            </a:r>
            <a:endParaRPr lang="cs-CZ" sz="1200" dirty="0">
              <a:solidFill>
                <a:schemeClr val="bg1">
                  <a:lumMod val="50000"/>
                </a:schemeClr>
              </a:solidFill>
            </a:endParaRPr>
          </a:p>
        </p:txBody>
      </p:sp>
      <p:sp>
        <p:nvSpPr>
          <p:cNvPr id="50" name="Obdélník 49">
            <a:extLst>
              <a:ext uri="{FF2B5EF4-FFF2-40B4-BE49-F238E27FC236}">
                <a16:creationId xmlns:a16="http://schemas.microsoft.com/office/drawing/2014/main" id="{D0FBE08E-779E-4B9C-A25C-39F23BCE058A}"/>
              </a:ext>
            </a:extLst>
          </p:cNvPr>
          <p:cNvSpPr/>
          <p:nvPr/>
        </p:nvSpPr>
        <p:spPr>
          <a:xfrm rot="4291951">
            <a:off x="8949969" y="1604881"/>
            <a:ext cx="1486552" cy="307777"/>
          </a:xfrm>
          <a:prstGeom prst="rect">
            <a:avLst/>
          </a:prstGeom>
          <a:solidFill>
            <a:srgbClr val="00B0F0">
              <a:alpha val="36000"/>
            </a:srgbClr>
          </a:solidFill>
        </p:spPr>
        <p:txBody>
          <a:bodyPr wrap="square">
            <a:spAutoFit/>
          </a:bodyPr>
          <a:lstStyle/>
          <a:p>
            <a:pPr algn="ctr"/>
            <a:r>
              <a:rPr lang="cs-CZ" sz="1400" b="1" dirty="0"/>
              <a:t>650 BC </a:t>
            </a:r>
            <a:r>
              <a:rPr lang="cs-CZ" sz="1400" b="1" dirty="0" err="1"/>
              <a:t>Scythians</a:t>
            </a:r>
            <a:endParaRPr lang="cs-CZ" sz="1400" b="1" dirty="0">
              <a:solidFill>
                <a:schemeClr val="bg1">
                  <a:lumMod val="65000"/>
                </a:schemeClr>
              </a:solidFill>
            </a:endParaRPr>
          </a:p>
        </p:txBody>
      </p:sp>
      <p:sp>
        <p:nvSpPr>
          <p:cNvPr id="51" name="Obdélník 50">
            <a:extLst>
              <a:ext uri="{FF2B5EF4-FFF2-40B4-BE49-F238E27FC236}">
                <a16:creationId xmlns:a16="http://schemas.microsoft.com/office/drawing/2014/main" id="{7D31FDA2-101E-4DA8-815F-9309B96D4B13}"/>
              </a:ext>
            </a:extLst>
          </p:cNvPr>
          <p:cNvSpPr/>
          <p:nvPr/>
        </p:nvSpPr>
        <p:spPr>
          <a:xfrm rot="4156943">
            <a:off x="8278782" y="1494980"/>
            <a:ext cx="2069319" cy="307777"/>
          </a:xfrm>
          <a:prstGeom prst="rect">
            <a:avLst/>
          </a:prstGeom>
          <a:solidFill>
            <a:srgbClr val="00B0F0">
              <a:alpha val="33000"/>
            </a:srgbClr>
          </a:solidFill>
        </p:spPr>
        <p:txBody>
          <a:bodyPr wrap="square">
            <a:spAutoFit/>
          </a:bodyPr>
          <a:lstStyle/>
          <a:p>
            <a:r>
              <a:rPr lang="cs-CZ" sz="1400" b="1" dirty="0" err="1"/>
              <a:t>Since</a:t>
            </a:r>
            <a:r>
              <a:rPr lang="cs-CZ" sz="1400" b="1" dirty="0"/>
              <a:t> 700 BC </a:t>
            </a:r>
            <a:r>
              <a:rPr lang="cs-CZ" sz="1400" b="1" dirty="0" err="1"/>
              <a:t>Cimmerians</a:t>
            </a:r>
            <a:endParaRPr lang="cs-CZ" sz="1400" b="1" dirty="0">
              <a:solidFill>
                <a:schemeClr val="bg1">
                  <a:lumMod val="65000"/>
                </a:schemeClr>
              </a:solidFill>
            </a:endParaRPr>
          </a:p>
        </p:txBody>
      </p:sp>
      <p:sp>
        <p:nvSpPr>
          <p:cNvPr id="52" name="TextovéPole 51">
            <a:extLst>
              <a:ext uri="{FF2B5EF4-FFF2-40B4-BE49-F238E27FC236}">
                <a16:creationId xmlns:a16="http://schemas.microsoft.com/office/drawing/2014/main" id="{CE6D8DD5-86DD-4330-B725-F2619F971522}"/>
              </a:ext>
            </a:extLst>
          </p:cNvPr>
          <p:cNvSpPr txBox="1"/>
          <p:nvPr/>
        </p:nvSpPr>
        <p:spPr>
          <a:xfrm>
            <a:off x="8855321" y="142449"/>
            <a:ext cx="1152469" cy="307777"/>
          </a:xfrm>
          <a:prstGeom prst="rect">
            <a:avLst/>
          </a:prstGeom>
          <a:solidFill>
            <a:schemeClr val="bg1">
              <a:alpha val="85000"/>
            </a:schemeClr>
          </a:solidFill>
        </p:spPr>
        <p:txBody>
          <a:bodyPr wrap="square" rtlCol="0">
            <a:spAutoFit/>
          </a:bodyPr>
          <a:lstStyle/>
          <a:p>
            <a:pPr algn="ctr"/>
            <a:r>
              <a:rPr lang="cs-CZ" sz="1400" b="1" dirty="0" err="1">
                <a:solidFill>
                  <a:schemeClr val="bg1">
                    <a:lumMod val="50000"/>
                  </a:schemeClr>
                </a:solidFill>
              </a:rPr>
              <a:t>Cimmerians</a:t>
            </a:r>
            <a:endParaRPr lang="cs-CZ" sz="1200" dirty="0">
              <a:solidFill>
                <a:schemeClr val="bg1">
                  <a:lumMod val="50000"/>
                </a:schemeClr>
              </a:solidFill>
            </a:endParaRPr>
          </a:p>
        </p:txBody>
      </p:sp>
      <p:sp>
        <p:nvSpPr>
          <p:cNvPr id="53" name="TextovéPole 52">
            <a:extLst>
              <a:ext uri="{FF2B5EF4-FFF2-40B4-BE49-F238E27FC236}">
                <a16:creationId xmlns:a16="http://schemas.microsoft.com/office/drawing/2014/main" id="{A9D1C6D2-F6AB-480C-B989-1083A3DD8A07}"/>
              </a:ext>
            </a:extLst>
          </p:cNvPr>
          <p:cNvSpPr txBox="1"/>
          <p:nvPr/>
        </p:nvSpPr>
        <p:spPr>
          <a:xfrm>
            <a:off x="9016890" y="491004"/>
            <a:ext cx="1048119" cy="307777"/>
          </a:xfrm>
          <a:prstGeom prst="rect">
            <a:avLst/>
          </a:prstGeom>
          <a:solidFill>
            <a:schemeClr val="bg1">
              <a:alpha val="85000"/>
            </a:schemeClr>
          </a:solidFill>
        </p:spPr>
        <p:txBody>
          <a:bodyPr wrap="square" rtlCol="0">
            <a:spAutoFit/>
          </a:bodyPr>
          <a:lstStyle/>
          <a:p>
            <a:pPr algn="ctr"/>
            <a:r>
              <a:rPr lang="cs-CZ" sz="1400" b="1" dirty="0" err="1">
                <a:solidFill>
                  <a:schemeClr val="bg1">
                    <a:lumMod val="50000"/>
                  </a:schemeClr>
                </a:solidFill>
              </a:rPr>
              <a:t>Scythians</a:t>
            </a:r>
            <a:endParaRPr lang="cs-CZ" sz="1200" dirty="0">
              <a:solidFill>
                <a:schemeClr val="bg1">
                  <a:lumMod val="50000"/>
                </a:schemeClr>
              </a:solidFill>
            </a:endParaRPr>
          </a:p>
        </p:txBody>
      </p:sp>
      <p:sp>
        <p:nvSpPr>
          <p:cNvPr id="54" name="Šipka: doprava 29">
            <a:extLst>
              <a:ext uri="{FF2B5EF4-FFF2-40B4-BE49-F238E27FC236}">
                <a16:creationId xmlns:a16="http://schemas.microsoft.com/office/drawing/2014/main" id="{51CDCCA5-AD7C-4C35-BA4E-7CCBB50D405D}"/>
              </a:ext>
            </a:extLst>
          </p:cNvPr>
          <p:cNvSpPr/>
          <p:nvPr/>
        </p:nvSpPr>
        <p:spPr>
          <a:xfrm rot="21333072" flipH="1">
            <a:off x="5348787" y="254089"/>
            <a:ext cx="3310824" cy="30777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55" name="Šipka: doprava 30">
            <a:extLst>
              <a:ext uri="{FF2B5EF4-FFF2-40B4-BE49-F238E27FC236}">
                <a16:creationId xmlns:a16="http://schemas.microsoft.com/office/drawing/2014/main" id="{090B9BEF-6B01-4AF5-B66F-8FC8D3C91C49}"/>
              </a:ext>
            </a:extLst>
          </p:cNvPr>
          <p:cNvSpPr/>
          <p:nvPr/>
        </p:nvSpPr>
        <p:spPr>
          <a:xfrm rot="21327244" flipH="1">
            <a:off x="5251260" y="562416"/>
            <a:ext cx="3414498" cy="30777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56" name="TextovéPole 55">
            <a:extLst>
              <a:ext uri="{FF2B5EF4-FFF2-40B4-BE49-F238E27FC236}">
                <a16:creationId xmlns:a16="http://schemas.microsoft.com/office/drawing/2014/main" id="{92AE666C-EF05-4D34-BDE5-A52D2262233B}"/>
              </a:ext>
            </a:extLst>
          </p:cNvPr>
          <p:cNvSpPr txBox="1"/>
          <p:nvPr/>
        </p:nvSpPr>
        <p:spPr>
          <a:xfrm rot="21336536">
            <a:off x="6236761" y="219512"/>
            <a:ext cx="1534875" cy="338554"/>
          </a:xfrm>
          <a:prstGeom prst="rect">
            <a:avLst/>
          </a:prstGeom>
          <a:noFill/>
        </p:spPr>
        <p:txBody>
          <a:bodyPr wrap="square" rtlCol="0">
            <a:spAutoFit/>
          </a:bodyPr>
          <a:lstStyle/>
          <a:p>
            <a:pPr algn="ctr"/>
            <a:r>
              <a:rPr lang="cs-CZ" sz="1600" b="1" dirty="0"/>
              <a:t>9th </a:t>
            </a:r>
            <a:r>
              <a:rPr lang="cs-CZ" sz="1600" b="1" dirty="0" err="1"/>
              <a:t>century</a:t>
            </a:r>
            <a:r>
              <a:rPr lang="cs-CZ" sz="1600" b="1" dirty="0"/>
              <a:t> BC</a:t>
            </a:r>
            <a:endParaRPr lang="cs-CZ" sz="1400" dirty="0"/>
          </a:p>
        </p:txBody>
      </p:sp>
      <p:sp>
        <p:nvSpPr>
          <p:cNvPr id="57" name="TextovéPole 56">
            <a:extLst>
              <a:ext uri="{FF2B5EF4-FFF2-40B4-BE49-F238E27FC236}">
                <a16:creationId xmlns:a16="http://schemas.microsoft.com/office/drawing/2014/main" id="{53BB7A20-AD34-4686-809C-EDD766D8A195}"/>
              </a:ext>
            </a:extLst>
          </p:cNvPr>
          <p:cNvSpPr txBox="1"/>
          <p:nvPr/>
        </p:nvSpPr>
        <p:spPr>
          <a:xfrm rot="21336536">
            <a:off x="6259960" y="520954"/>
            <a:ext cx="1534875" cy="338554"/>
          </a:xfrm>
          <a:prstGeom prst="rect">
            <a:avLst/>
          </a:prstGeom>
          <a:noFill/>
        </p:spPr>
        <p:txBody>
          <a:bodyPr wrap="square" rtlCol="0">
            <a:spAutoFit/>
          </a:bodyPr>
          <a:lstStyle/>
          <a:p>
            <a:pPr algn="ctr"/>
            <a:r>
              <a:rPr lang="cs-CZ" sz="1600" b="1" dirty="0"/>
              <a:t>6th </a:t>
            </a:r>
            <a:r>
              <a:rPr lang="cs-CZ" sz="1600" b="1" dirty="0" err="1"/>
              <a:t>century</a:t>
            </a:r>
            <a:r>
              <a:rPr lang="cs-CZ" sz="1600" b="1" dirty="0"/>
              <a:t> BC</a:t>
            </a:r>
            <a:endParaRPr lang="cs-CZ" sz="1400" dirty="0"/>
          </a:p>
        </p:txBody>
      </p:sp>
    </p:spTree>
    <p:extLst>
      <p:ext uri="{BB962C8B-B14F-4D97-AF65-F5344CB8AC3E}">
        <p14:creationId xmlns:p14="http://schemas.microsoft.com/office/powerpoint/2010/main" val="1332559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317B6DA-346B-4A8A-B8CB-5B721F5ACDE6}"/>
              </a:ext>
            </a:extLst>
          </p:cNvPr>
          <p:cNvSpPr>
            <a:spLocks noGrp="1"/>
          </p:cNvSpPr>
          <p:nvPr>
            <p:ph type="title"/>
          </p:nvPr>
        </p:nvSpPr>
        <p:spPr>
          <a:xfrm>
            <a:off x="396815" y="286603"/>
            <a:ext cx="11395493" cy="705435"/>
          </a:xfrm>
        </p:spPr>
        <p:txBody>
          <a:bodyPr>
            <a:normAutofit fontScale="90000"/>
          </a:bodyPr>
          <a:lstStyle/>
          <a:p>
            <a:r>
              <a:rPr lang="cs-CZ" b="1" dirty="0">
                <a:solidFill>
                  <a:schemeClr val="accent2"/>
                </a:solidFill>
              </a:rPr>
              <a:t>Hallstatt Period in the Central </a:t>
            </a:r>
            <a:r>
              <a:rPr lang="cs-CZ" b="1" dirty="0" err="1">
                <a:solidFill>
                  <a:schemeClr val="accent2"/>
                </a:solidFill>
              </a:rPr>
              <a:t>Europe</a:t>
            </a:r>
            <a:endParaRPr lang="cs-CZ" b="1" dirty="0">
              <a:solidFill>
                <a:schemeClr val="accent2"/>
              </a:solidFill>
            </a:endParaRPr>
          </a:p>
        </p:txBody>
      </p:sp>
      <p:sp>
        <p:nvSpPr>
          <p:cNvPr id="3" name="Zástupný obsah 2">
            <a:extLst>
              <a:ext uri="{FF2B5EF4-FFF2-40B4-BE49-F238E27FC236}">
                <a16:creationId xmlns:a16="http://schemas.microsoft.com/office/drawing/2014/main" id="{1E715B4F-D773-4DFF-9595-A519BC4624B3}"/>
              </a:ext>
            </a:extLst>
          </p:cNvPr>
          <p:cNvSpPr>
            <a:spLocks noGrp="1"/>
          </p:cNvSpPr>
          <p:nvPr>
            <p:ph idx="1"/>
          </p:nvPr>
        </p:nvSpPr>
        <p:spPr>
          <a:xfrm>
            <a:off x="396815" y="1026543"/>
            <a:ext cx="11404121" cy="5713622"/>
          </a:xfrm>
        </p:spPr>
        <p:txBody>
          <a:bodyPr>
            <a:normAutofit lnSpcReduction="10000"/>
          </a:bodyPr>
          <a:lstStyle/>
          <a:p>
            <a:pPr>
              <a:buFont typeface="Arial" pitchFamily="34" charset="0"/>
              <a:buChar char="•"/>
            </a:pPr>
            <a:r>
              <a:rPr lang="cs-CZ" dirty="0"/>
              <a:t> </a:t>
            </a:r>
            <a:r>
              <a:rPr lang="en-US" dirty="0"/>
              <a:t>The early Iron Age, also called the </a:t>
            </a:r>
            <a:r>
              <a:rPr lang="en-US" i="1" dirty="0"/>
              <a:t>Hallstatt </a:t>
            </a:r>
            <a:r>
              <a:rPr lang="cs-CZ" i="1" dirty="0"/>
              <a:t>P</a:t>
            </a:r>
            <a:r>
              <a:rPr lang="en-US" i="1" dirty="0" err="1"/>
              <a:t>eriod</a:t>
            </a:r>
            <a:r>
              <a:rPr lang="en-US" dirty="0"/>
              <a:t>, lasted between the years 800 - 450 BC.</a:t>
            </a:r>
          </a:p>
          <a:p>
            <a:pPr>
              <a:buFont typeface="Arial" pitchFamily="34" charset="0"/>
              <a:buChar char="•"/>
            </a:pPr>
            <a:r>
              <a:rPr lang="en-US" dirty="0"/>
              <a:t> The Hallstatt period is named after the </a:t>
            </a:r>
            <a:r>
              <a:rPr lang="en-US" b="1" dirty="0"/>
              <a:t>Hallstatt </a:t>
            </a:r>
            <a:r>
              <a:rPr lang="cs-CZ" b="1" dirty="0" err="1"/>
              <a:t>eponymous</a:t>
            </a:r>
            <a:r>
              <a:rPr lang="cs-CZ" b="1" dirty="0"/>
              <a:t> </a:t>
            </a:r>
            <a:r>
              <a:rPr lang="cs-CZ" b="1" dirty="0" err="1"/>
              <a:t>site</a:t>
            </a:r>
            <a:r>
              <a:rPr lang="en-US" b="1" dirty="0"/>
              <a:t> </a:t>
            </a:r>
            <a:r>
              <a:rPr lang="en-US" dirty="0"/>
              <a:t>in Upper Austria, where salt mines and burial grounds with richly equipped graves were discovered.</a:t>
            </a:r>
          </a:p>
          <a:p>
            <a:pPr>
              <a:buFont typeface="Arial" pitchFamily="34" charset="0"/>
              <a:buChar char="•"/>
            </a:pPr>
            <a:r>
              <a:rPr lang="en-US" dirty="0"/>
              <a:t> This period is marked by the </a:t>
            </a:r>
            <a:r>
              <a:rPr lang="en-US" b="1" dirty="0"/>
              <a:t>growth of the power of the Mediterranean states</a:t>
            </a:r>
            <a:r>
              <a:rPr lang="en-US" dirty="0"/>
              <a:t>, especially Greece, which colonizes the northern part of the Mediterranean. Thanks to this colonization, new ways of life are entering the Western and Central European areas, which the powerful tribal chiefs and princes have begun to adopt. The events in northern Italy are significant for Central Europe, where the </a:t>
            </a:r>
            <a:r>
              <a:rPr lang="en-US" i="1" dirty="0"/>
              <a:t>Etruscans</a:t>
            </a:r>
            <a:r>
              <a:rPr lang="en-US" dirty="0"/>
              <a:t> recorded high cultural growth.</a:t>
            </a:r>
          </a:p>
          <a:p>
            <a:pPr>
              <a:buFont typeface="Arial" pitchFamily="34" charset="0"/>
              <a:buChar char="•"/>
            </a:pPr>
            <a:r>
              <a:rPr lang="en-US" dirty="0"/>
              <a:t> The best example of Mediterranean influences is the city </a:t>
            </a:r>
            <a:br>
              <a:rPr lang="cs-CZ" dirty="0"/>
            </a:br>
            <a:r>
              <a:rPr lang="en-US" dirty="0"/>
              <a:t>of </a:t>
            </a:r>
            <a:r>
              <a:rPr lang="en-US" b="1" i="1" dirty="0"/>
              <a:t>Heuneburg</a:t>
            </a:r>
            <a:r>
              <a:rPr lang="en-US" b="1" dirty="0"/>
              <a:t> (</a:t>
            </a:r>
            <a:r>
              <a:rPr lang="en-US" b="1" i="1" dirty="0"/>
              <a:t>Pyrene</a:t>
            </a:r>
            <a:r>
              <a:rPr lang="en-US" b="1" dirty="0"/>
              <a:t>) </a:t>
            </a:r>
            <a:r>
              <a:rPr lang="en-US" dirty="0"/>
              <a:t>in Baden-Württemberg (D), </a:t>
            </a:r>
            <a:br>
              <a:rPr lang="cs-CZ" dirty="0"/>
            </a:br>
            <a:r>
              <a:rPr lang="en-US" dirty="0"/>
              <a:t>which was built around 600 BC made of unfired bricks, </a:t>
            </a:r>
            <a:br>
              <a:rPr lang="cs-CZ" dirty="0"/>
            </a:br>
            <a:r>
              <a:rPr lang="en-US" dirty="0" err="1"/>
              <a:t>ie</a:t>
            </a:r>
            <a:r>
              <a:rPr lang="cs-CZ" dirty="0"/>
              <a:t>.</a:t>
            </a:r>
            <a:r>
              <a:rPr lang="en-US" dirty="0"/>
              <a:t> a material completely unsuitable for the Central European </a:t>
            </a:r>
            <a:br>
              <a:rPr lang="cs-CZ" dirty="0"/>
            </a:br>
            <a:r>
              <a:rPr lang="en-US" dirty="0"/>
              <a:t>environment.</a:t>
            </a:r>
          </a:p>
          <a:p>
            <a:pPr>
              <a:buFont typeface="Arial" pitchFamily="34" charset="0"/>
              <a:buChar char="•"/>
            </a:pPr>
            <a:r>
              <a:rPr lang="en-US" dirty="0"/>
              <a:t> Along with knowledge and imitation of the way of life, objects </a:t>
            </a:r>
            <a:br>
              <a:rPr lang="cs-CZ" dirty="0"/>
            </a:br>
            <a:r>
              <a:rPr lang="en-US" dirty="0"/>
              <a:t>of Mediterranean origin also enter the "barbaric" environment.</a:t>
            </a:r>
          </a:p>
          <a:p>
            <a:pPr>
              <a:buFont typeface="Arial" pitchFamily="34" charset="0"/>
              <a:buChar char="•"/>
            </a:pPr>
            <a:r>
              <a:rPr lang="en-US" dirty="0"/>
              <a:t> From the territory of the Czech Republic, it is possible to </a:t>
            </a:r>
            <a:br>
              <a:rPr lang="cs-CZ" dirty="0"/>
            </a:br>
            <a:r>
              <a:rPr lang="en-US" dirty="0"/>
              <a:t>mention the influx of Mediterranean (Etruscan) authorities </a:t>
            </a:r>
            <a:br>
              <a:rPr lang="cs-CZ" dirty="0"/>
            </a:br>
            <a:r>
              <a:rPr lang="en-US" dirty="0"/>
              <a:t>only in the </a:t>
            </a:r>
            <a:r>
              <a:rPr lang="cs-CZ" dirty="0"/>
              <a:t>L</a:t>
            </a:r>
            <a:r>
              <a:rPr lang="en-US" dirty="0"/>
              <a:t>ate Hallstatt </a:t>
            </a:r>
            <a:r>
              <a:rPr lang="cs-CZ" dirty="0"/>
              <a:t>P</a:t>
            </a:r>
            <a:r>
              <a:rPr lang="en-US" dirty="0" err="1"/>
              <a:t>eriod</a:t>
            </a:r>
            <a:r>
              <a:rPr lang="en-US" dirty="0"/>
              <a:t> and the </a:t>
            </a:r>
            <a:r>
              <a:rPr lang="cs-CZ" dirty="0"/>
              <a:t>E</a:t>
            </a:r>
            <a:r>
              <a:rPr lang="en-US" dirty="0" err="1"/>
              <a:t>arly</a:t>
            </a:r>
            <a:r>
              <a:rPr lang="en-US" dirty="0"/>
              <a:t> La Tène </a:t>
            </a:r>
            <a:r>
              <a:rPr lang="cs-CZ" dirty="0"/>
              <a:t>P</a:t>
            </a:r>
            <a:r>
              <a:rPr lang="en-US" dirty="0" err="1"/>
              <a:t>eriod</a:t>
            </a:r>
            <a:r>
              <a:rPr lang="en-US" dirty="0"/>
              <a:t>. An example is the bronze set of teapots and bowls of Etruscan origin, found in </a:t>
            </a:r>
            <a:r>
              <a:rPr lang="en-US" dirty="0" err="1"/>
              <a:t>Hradiště</a:t>
            </a:r>
            <a:r>
              <a:rPr lang="en-US" dirty="0"/>
              <a:t> near </a:t>
            </a:r>
            <a:r>
              <a:rPr lang="en-US" dirty="0" err="1"/>
              <a:t>Písek</a:t>
            </a:r>
            <a:r>
              <a:rPr lang="en-US" dirty="0"/>
              <a:t>.</a:t>
            </a:r>
            <a:endParaRPr lang="cs-CZ" dirty="0"/>
          </a:p>
        </p:txBody>
      </p:sp>
      <p:pic>
        <p:nvPicPr>
          <p:cNvPr id="1026" name="Picture 2" descr="Naturhistorisches Museum Wien - Bronze Age">
            <a:extLst>
              <a:ext uri="{FF2B5EF4-FFF2-40B4-BE49-F238E27FC236}">
                <a16:creationId xmlns:a16="http://schemas.microsoft.com/office/drawing/2014/main" id="{F316D624-06AA-473B-A6DC-84F8939769C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38061" y="3309786"/>
            <a:ext cx="4089970" cy="26442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999068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1F20551-600B-B2D2-E324-35D435B53669}"/>
              </a:ext>
            </a:extLst>
          </p:cNvPr>
          <p:cNvSpPr>
            <a:spLocks noGrp="1"/>
          </p:cNvSpPr>
          <p:nvPr>
            <p:ph type="title"/>
          </p:nvPr>
        </p:nvSpPr>
        <p:spPr/>
        <p:txBody>
          <a:bodyPr/>
          <a:lstStyle/>
          <a:p>
            <a:endParaRPr lang="cs-CZ"/>
          </a:p>
        </p:txBody>
      </p:sp>
      <p:pic>
        <p:nvPicPr>
          <p:cNvPr id="5" name="Zástupný obsah 4" descr="Obsah obrázku mapa, text, atlas&#10;&#10;Popis byl vytvořen automaticky">
            <a:extLst>
              <a:ext uri="{FF2B5EF4-FFF2-40B4-BE49-F238E27FC236}">
                <a16:creationId xmlns:a16="http://schemas.microsoft.com/office/drawing/2014/main" id="{8C74C9A7-5014-3B5C-191F-B5A617DDDB74}"/>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 y="0"/>
            <a:ext cx="12192001" cy="6856084"/>
          </a:xfrm>
        </p:spPr>
      </p:pic>
    </p:spTree>
    <p:extLst>
      <p:ext uri="{BB962C8B-B14F-4D97-AF65-F5344CB8AC3E}">
        <p14:creationId xmlns:p14="http://schemas.microsoft.com/office/powerpoint/2010/main" val="25775407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41C7241-BAD5-8109-9D10-2ADED97B46C7}"/>
              </a:ext>
            </a:extLst>
          </p:cNvPr>
          <p:cNvSpPr>
            <a:spLocks noGrp="1"/>
          </p:cNvSpPr>
          <p:nvPr>
            <p:ph type="title"/>
          </p:nvPr>
        </p:nvSpPr>
        <p:spPr/>
        <p:txBody>
          <a:bodyPr/>
          <a:lstStyle/>
          <a:p>
            <a:endParaRPr lang="cs-CZ"/>
          </a:p>
        </p:txBody>
      </p:sp>
      <p:pic>
        <p:nvPicPr>
          <p:cNvPr id="9" name="Zástupný obsah 8" descr="Obsah obrázku mapa, text, atlas, Svět&#10;&#10;Popis byl vytvořen automaticky">
            <a:extLst>
              <a:ext uri="{FF2B5EF4-FFF2-40B4-BE49-F238E27FC236}">
                <a16:creationId xmlns:a16="http://schemas.microsoft.com/office/drawing/2014/main" id="{06674715-C9D5-CECA-4816-BC29C0D7514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 y="0"/>
            <a:ext cx="12192001" cy="6856084"/>
          </a:xfrm>
        </p:spPr>
      </p:pic>
    </p:spTree>
    <p:extLst>
      <p:ext uri="{BB962C8B-B14F-4D97-AF65-F5344CB8AC3E}">
        <p14:creationId xmlns:p14="http://schemas.microsoft.com/office/powerpoint/2010/main" val="17385005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317B6DA-346B-4A8A-B8CB-5B721F5ACDE6}"/>
              </a:ext>
            </a:extLst>
          </p:cNvPr>
          <p:cNvSpPr>
            <a:spLocks noGrp="1"/>
          </p:cNvSpPr>
          <p:nvPr>
            <p:ph type="title"/>
          </p:nvPr>
        </p:nvSpPr>
        <p:spPr>
          <a:xfrm>
            <a:off x="232913" y="187089"/>
            <a:ext cx="11395493" cy="705435"/>
          </a:xfrm>
        </p:spPr>
        <p:txBody>
          <a:bodyPr>
            <a:normAutofit fontScale="90000"/>
          </a:bodyPr>
          <a:lstStyle/>
          <a:p>
            <a:pPr algn="ctr"/>
            <a:r>
              <a:rPr lang="cs-CZ" b="1" i="1" dirty="0">
                <a:solidFill>
                  <a:schemeClr val="accent1"/>
                </a:solidFill>
              </a:rPr>
              <a:t>Ancient </a:t>
            </a:r>
            <a:r>
              <a:rPr lang="cs-CZ" b="1" i="1" dirty="0" err="1">
                <a:solidFill>
                  <a:schemeClr val="accent1"/>
                </a:solidFill>
              </a:rPr>
              <a:t>Greece</a:t>
            </a:r>
            <a:endParaRPr lang="cs-CZ" b="1" i="1" dirty="0">
              <a:solidFill>
                <a:schemeClr val="accent1"/>
              </a:solidFill>
            </a:endParaRPr>
          </a:p>
        </p:txBody>
      </p:sp>
      <p:pic>
        <p:nvPicPr>
          <p:cNvPr id="2050" name="Picture 2" descr="Ancient Greeks may have built 'disability ramps' on some temples | Live  Science">
            <a:extLst>
              <a:ext uri="{FF2B5EF4-FFF2-40B4-BE49-F238E27FC236}">
                <a16:creationId xmlns:a16="http://schemas.microsoft.com/office/drawing/2014/main" id="{A2E47548-DE65-42A0-A1BB-DD963F8C8FA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035050"/>
            <a:ext cx="12192000" cy="58229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259754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317B6DA-346B-4A8A-B8CB-5B721F5ACDE6}"/>
              </a:ext>
            </a:extLst>
          </p:cNvPr>
          <p:cNvSpPr>
            <a:spLocks noGrp="1"/>
          </p:cNvSpPr>
          <p:nvPr>
            <p:ph type="title"/>
          </p:nvPr>
        </p:nvSpPr>
        <p:spPr>
          <a:xfrm>
            <a:off x="232913" y="139954"/>
            <a:ext cx="11395493" cy="705435"/>
          </a:xfrm>
        </p:spPr>
        <p:txBody>
          <a:bodyPr>
            <a:normAutofit fontScale="90000"/>
          </a:bodyPr>
          <a:lstStyle/>
          <a:p>
            <a:r>
              <a:rPr lang="cs-CZ" dirty="0" err="1">
                <a:solidFill>
                  <a:schemeClr val="accent1"/>
                </a:solidFill>
              </a:rPr>
              <a:t>Dark</a:t>
            </a:r>
            <a:r>
              <a:rPr lang="cs-CZ" dirty="0">
                <a:solidFill>
                  <a:schemeClr val="accent1"/>
                </a:solidFill>
              </a:rPr>
              <a:t> </a:t>
            </a:r>
            <a:r>
              <a:rPr lang="cs-CZ" dirty="0" err="1">
                <a:solidFill>
                  <a:schemeClr val="accent1"/>
                </a:solidFill>
              </a:rPr>
              <a:t>Ages</a:t>
            </a:r>
            <a:r>
              <a:rPr lang="cs-CZ" dirty="0">
                <a:solidFill>
                  <a:schemeClr val="accent1"/>
                </a:solidFill>
              </a:rPr>
              <a:t> in </a:t>
            </a:r>
            <a:r>
              <a:rPr lang="cs-CZ" dirty="0" err="1">
                <a:solidFill>
                  <a:schemeClr val="accent1"/>
                </a:solidFill>
              </a:rPr>
              <a:t>Greece</a:t>
            </a:r>
            <a:endParaRPr lang="cs-CZ" dirty="0">
              <a:solidFill>
                <a:schemeClr val="accent1"/>
              </a:solidFill>
            </a:endParaRPr>
          </a:p>
        </p:txBody>
      </p:sp>
      <p:sp>
        <p:nvSpPr>
          <p:cNvPr id="3" name="Zástupný obsah 2">
            <a:extLst>
              <a:ext uri="{FF2B5EF4-FFF2-40B4-BE49-F238E27FC236}">
                <a16:creationId xmlns:a16="http://schemas.microsoft.com/office/drawing/2014/main" id="{1E715B4F-D773-4DFF-9595-A519BC4624B3}"/>
              </a:ext>
            </a:extLst>
          </p:cNvPr>
          <p:cNvSpPr>
            <a:spLocks noGrp="1"/>
          </p:cNvSpPr>
          <p:nvPr>
            <p:ph idx="1"/>
          </p:nvPr>
        </p:nvSpPr>
        <p:spPr>
          <a:xfrm>
            <a:off x="310552" y="767756"/>
            <a:ext cx="6694098" cy="5986732"/>
          </a:xfrm>
        </p:spPr>
        <p:txBody>
          <a:bodyPr>
            <a:normAutofit fontScale="92500"/>
          </a:bodyPr>
          <a:lstStyle/>
          <a:p>
            <a:pPr>
              <a:buFont typeface="Arial" pitchFamily="34" charset="0"/>
              <a:buChar char="•"/>
            </a:pPr>
            <a:r>
              <a:rPr lang="en-US" dirty="0"/>
              <a:t>The </a:t>
            </a:r>
            <a:r>
              <a:rPr lang="en-US" b="1" dirty="0"/>
              <a:t>term dark period </a:t>
            </a:r>
            <a:r>
              <a:rPr lang="en-US" dirty="0"/>
              <a:t>refers to the period of ancient Greece from the </a:t>
            </a:r>
            <a:r>
              <a:rPr lang="en-US" i="1" dirty="0"/>
              <a:t>11th century BC until the 9th century BC</a:t>
            </a:r>
            <a:r>
              <a:rPr lang="en-US" dirty="0"/>
              <a:t>. It received the </a:t>
            </a:r>
            <a:r>
              <a:rPr lang="cs-CZ" dirty="0" err="1"/>
              <a:t>name</a:t>
            </a:r>
            <a:r>
              <a:rPr lang="en-US" dirty="0"/>
              <a:t> because there are not many reports and documents about it. The time period corresponds to the </a:t>
            </a:r>
            <a:r>
              <a:rPr lang="en-US" i="1" dirty="0"/>
              <a:t>early Iron Age</a:t>
            </a:r>
            <a:r>
              <a:rPr lang="en-US" dirty="0"/>
              <a:t>.</a:t>
            </a:r>
          </a:p>
          <a:p>
            <a:pPr>
              <a:buFont typeface="Arial" pitchFamily="34" charset="0"/>
              <a:buChar char="•"/>
            </a:pPr>
            <a:r>
              <a:rPr lang="en-US" dirty="0"/>
              <a:t> After leaving and destroying the Mycenaean palaces, life in Greece did not disappear, but changed completely. The population moved to mountainous areas or islands, as far as remote Cyprus and the peninsula of Asia Minor. This process is called the </a:t>
            </a:r>
            <a:r>
              <a:rPr lang="en-US" b="1" dirty="0"/>
              <a:t>first Greek colonization</a:t>
            </a:r>
            <a:r>
              <a:rPr lang="en-US" dirty="0"/>
              <a:t>.</a:t>
            </a:r>
          </a:p>
          <a:p>
            <a:pPr>
              <a:buFont typeface="Arial" pitchFamily="34" charset="0"/>
              <a:buChar char="•"/>
            </a:pPr>
            <a:r>
              <a:rPr lang="en-US" dirty="0"/>
              <a:t> The civilization process of the Greek region underwent its "darkness", which lasted until the beginning of the Iron Age (end of the 9th century BC).</a:t>
            </a:r>
          </a:p>
          <a:p>
            <a:pPr>
              <a:buFont typeface="Arial" pitchFamily="34" charset="0"/>
              <a:buChar char="•"/>
            </a:pPr>
            <a:r>
              <a:rPr lang="en-US" dirty="0"/>
              <a:t> It was a period in which there was </a:t>
            </a:r>
            <a:r>
              <a:rPr lang="en-US" b="1" i="1" dirty="0"/>
              <a:t>no central political organization</a:t>
            </a:r>
            <a:r>
              <a:rPr lang="en-US" dirty="0"/>
              <a:t>, in which everything depended directly on physical and material power, and which was based on the </a:t>
            </a:r>
            <a:r>
              <a:rPr lang="en-US" i="1" dirty="0"/>
              <a:t>oikos</a:t>
            </a:r>
            <a:r>
              <a:rPr lang="en-US" dirty="0"/>
              <a:t>, </a:t>
            </a:r>
            <a:r>
              <a:rPr lang="en-US" dirty="0" err="1"/>
              <a:t>ie</a:t>
            </a:r>
            <a:r>
              <a:rPr lang="cs-CZ" dirty="0"/>
              <a:t>.</a:t>
            </a:r>
            <a:r>
              <a:rPr lang="en-US" dirty="0"/>
              <a:t> the autarkic (self-sufficient) household ruled by the </a:t>
            </a:r>
            <a:r>
              <a:rPr lang="en-US" i="1" dirty="0" err="1"/>
              <a:t>Basilians</a:t>
            </a:r>
            <a:r>
              <a:rPr lang="en-US" dirty="0"/>
              <a:t>. Only at the end of the dark period is a </a:t>
            </a:r>
            <a:r>
              <a:rPr lang="en-US" i="1" dirty="0"/>
              <a:t>city-state</a:t>
            </a:r>
            <a:r>
              <a:rPr lang="en-US" dirty="0"/>
              <a:t> formed in some areas.</a:t>
            </a:r>
          </a:p>
          <a:p>
            <a:pPr>
              <a:buFont typeface="Arial" pitchFamily="34" charset="0"/>
              <a:buChar char="•"/>
            </a:pPr>
            <a:r>
              <a:rPr lang="en-US" dirty="0"/>
              <a:t> The period is also called geometric - the so-called geometric style.</a:t>
            </a:r>
          </a:p>
          <a:p>
            <a:pPr>
              <a:buFont typeface="Arial" pitchFamily="34" charset="0"/>
              <a:buChar char="•"/>
            </a:pPr>
            <a:r>
              <a:rPr lang="en-US" dirty="0"/>
              <a:t> The continuation of the development was the archaic period.</a:t>
            </a:r>
            <a:endParaRPr lang="cs-CZ" dirty="0"/>
          </a:p>
        </p:txBody>
      </p:sp>
      <p:pic>
        <p:nvPicPr>
          <p:cNvPr id="4" name="Obrázek 3" descr="Map_of_Archaic_Greece_(English).jpg"/>
          <p:cNvPicPr>
            <a:picLocks noChangeAspect="1"/>
          </p:cNvPicPr>
          <p:nvPr/>
        </p:nvPicPr>
        <p:blipFill>
          <a:blip r:embed="rId2" cstate="print"/>
          <a:stretch>
            <a:fillRect/>
          </a:stretch>
        </p:blipFill>
        <p:spPr>
          <a:xfrm>
            <a:off x="7176420" y="0"/>
            <a:ext cx="5015580" cy="3994030"/>
          </a:xfrm>
          <a:prstGeom prst="rect">
            <a:avLst/>
          </a:prstGeom>
        </p:spPr>
      </p:pic>
      <p:pic>
        <p:nvPicPr>
          <p:cNvPr id="5" name="Obrázek 4" descr="Prothesis_Dipylon_Painter_Louvre_A517.jpg"/>
          <p:cNvPicPr>
            <a:picLocks noChangeAspect="1"/>
          </p:cNvPicPr>
          <p:nvPr/>
        </p:nvPicPr>
        <p:blipFill>
          <a:blip r:embed="rId3" cstate="print"/>
          <a:stretch>
            <a:fillRect/>
          </a:stretch>
        </p:blipFill>
        <p:spPr>
          <a:xfrm>
            <a:off x="7498109" y="3995381"/>
            <a:ext cx="4305702" cy="2862619"/>
          </a:xfrm>
          <a:prstGeom prst="rect">
            <a:avLst/>
          </a:prstGeom>
        </p:spPr>
      </p:pic>
    </p:spTree>
    <p:extLst>
      <p:ext uri="{BB962C8B-B14F-4D97-AF65-F5344CB8AC3E}">
        <p14:creationId xmlns:p14="http://schemas.microsoft.com/office/powerpoint/2010/main" val="39999068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317B6DA-346B-4A8A-B8CB-5B721F5ACDE6}"/>
              </a:ext>
            </a:extLst>
          </p:cNvPr>
          <p:cNvSpPr>
            <a:spLocks noGrp="1"/>
          </p:cNvSpPr>
          <p:nvPr>
            <p:ph type="title"/>
          </p:nvPr>
        </p:nvSpPr>
        <p:spPr>
          <a:xfrm>
            <a:off x="181703" y="432085"/>
            <a:ext cx="11828593" cy="981366"/>
          </a:xfrm>
        </p:spPr>
        <p:txBody>
          <a:bodyPr>
            <a:normAutofit/>
          </a:bodyPr>
          <a:lstStyle/>
          <a:p>
            <a:pPr algn="ctr"/>
            <a:r>
              <a:rPr lang="cs-CZ" sz="6600" b="1" dirty="0">
                <a:solidFill>
                  <a:schemeClr val="accent1"/>
                </a:solidFill>
              </a:rPr>
              <a:t>!</a:t>
            </a:r>
            <a:r>
              <a:rPr lang="it-IT" sz="6600" b="1" dirty="0">
                <a:solidFill>
                  <a:schemeClr val="accent1"/>
                </a:solidFill>
              </a:rPr>
              <a:t>Important note about lectures!</a:t>
            </a:r>
            <a:endParaRPr lang="cs-CZ" sz="6600" b="1" dirty="0">
              <a:solidFill>
                <a:schemeClr val="accent1"/>
              </a:solidFill>
            </a:endParaRPr>
          </a:p>
        </p:txBody>
      </p:sp>
      <p:sp>
        <p:nvSpPr>
          <p:cNvPr id="7" name="Zástupný obsah 2">
            <a:extLst>
              <a:ext uri="{FF2B5EF4-FFF2-40B4-BE49-F238E27FC236}">
                <a16:creationId xmlns:a16="http://schemas.microsoft.com/office/drawing/2014/main" id="{1E715B4F-D773-4DFF-9595-A519BC4624B3}"/>
              </a:ext>
            </a:extLst>
          </p:cNvPr>
          <p:cNvSpPr txBox="1">
            <a:spLocks/>
          </p:cNvSpPr>
          <p:nvPr/>
        </p:nvSpPr>
        <p:spPr>
          <a:xfrm>
            <a:off x="311499" y="1413451"/>
            <a:ext cx="7104185" cy="5318945"/>
          </a:xfrm>
          <a:prstGeom prst="rect">
            <a:avLst/>
          </a:prstGeom>
        </p:spPr>
        <p:txBody>
          <a:bodyPr vert="horz" lIns="0" tIns="45720" rIns="0" bIns="45720" rtlCol="0">
            <a:normAutofit/>
          </a:bodyPr>
          <a:lstStyle/>
          <a:p>
            <a:pPr marL="91440" marR="0" lvl="0" indent="-91440" algn="l" defTabSz="914400" rtl="0" eaLnBrk="1" fontAlgn="auto" latinLnBrk="0" hangingPunct="1">
              <a:lnSpc>
                <a:spcPct val="90000"/>
              </a:lnSpc>
              <a:spcBef>
                <a:spcPts val="1200"/>
              </a:spcBef>
              <a:spcAft>
                <a:spcPts val="200"/>
              </a:spcAft>
              <a:buClr>
                <a:srgbClr val="E48312"/>
              </a:buClr>
              <a:buSzPct val="100000"/>
              <a:buFont typeface="Arial" pitchFamily="34" charset="0"/>
              <a:buChar char="•"/>
              <a:tabLst/>
              <a:defRPr/>
            </a:pPr>
            <a:r>
              <a:rPr kumimoji="0" lang="cs-CZ" sz="1800" b="0" i="0" u="none" strike="noStrike" kern="1200" cap="none" spc="0" normalizeH="0" baseline="0" noProof="0" dirty="0">
                <a:ln>
                  <a:noFill/>
                </a:ln>
                <a:solidFill>
                  <a:srgbClr val="000000">
                    <a:lumMod val="75000"/>
                    <a:lumOff val="25000"/>
                  </a:srgbClr>
                </a:solidFill>
                <a:effectLst/>
                <a:uLnTx/>
                <a:uFillTx/>
                <a:latin typeface="Calibri"/>
                <a:ea typeface="+mn-ea"/>
                <a:cs typeface="+mn-cs"/>
              </a:rPr>
              <a:t> </a:t>
            </a:r>
            <a:r>
              <a:rPr kumimoji="0" lang="cs-CZ" sz="1800" b="0" i="0" u="none" strike="noStrike" kern="1200" cap="none" spc="0" normalizeH="0" baseline="0" noProof="0" dirty="0" err="1">
                <a:ln>
                  <a:noFill/>
                </a:ln>
                <a:solidFill>
                  <a:srgbClr val="000000">
                    <a:lumMod val="75000"/>
                    <a:lumOff val="25000"/>
                  </a:srgbClr>
                </a:solidFill>
                <a:effectLst/>
                <a:uLnTx/>
                <a:uFillTx/>
                <a:latin typeface="Calibri"/>
                <a:ea typeface="+mn-ea"/>
                <a:cs typeface="+mn-cs"/>
              </a:rPr>
              <a:t>two</a:t>
            </a:r>
            <a:r>
              <a:rPr kumimoji="0" lang="cs-CZ" sz="1800" b="0" i="0" u="none" strike="noStrike" kern="1200" cap="none" spc="0" normalizeH="0" baseline="0" noProof="0" dirty="0">
                <a:ln>
                  <a:noFill/>
                </a:ln>
                <a:solidFill>
                  <a:srgbClr val="000000">
                    <a:lumMod val="75000"/>
                    <a:lumOff val="25000"/>
                  </a:srgbClr>
                </a:solidFill>
                <a:effectLst/>
                <a:uLnTx/>
                <a:uFillTx/>
                <a:latin typeface="Calibri"/>
                <a:ea typeface="+mn-ea"/>
                <a:cs typeface="+mn-cs"/>
              </a:rPr>
              <a:t> </a:t>
            </a:r>
            <a:r>
              <a:rPr kumimoji="0" lang="cs-CZ" sz="1800" b="0" i="0" u="none" strike="noStrike" kern="1200" cap="none" spc="0" normalizeH="0" baseline="0" noProof="0" dirty="0" err="1">
                <a:ln>
                  <a:noFill/>
                </a:ln>
                <a:solidFill>
                  <a:srgbClr val="000000">
                    <a:lumMod val="75000"/>
                    <a:lumOff val="25000"/>
                  </a:srgbClr>
                </a:solidFill>
                <a:effectLst/>
                <a:uLnTx/>
                <a:uFillTx/>
                <a:latin typeface="Calibri"/>
                <a:ea typeface="+mn-ea"/>
                <a:cs typeface="+mn-cs"/>
              </a:rPr>
              <a:t>lectures</a:t>
            </a:r>
            <a:r>
              <a:rPr kumimoji="0" lang="cs-CZ" sz="1800" b="0" i="0" u="none" strike="noStrike" kern="1200" cap="none" spc="0" normalizeH="0" baseline="0" noProof="0" dirty="0">
                <a:ln>
                  <a:noFill/>
                </a:ln>
                <a:solidFill>
                  <a:srgbClr val="000000">
                    <a:lumMod val="75000"/>
                    <a:lumOff val="25000"/>
                  </a:srgbClr>
                </a:solidFill>
                <a:effectLst/>
                <a:uLnTx/>
                <a:uFillTx/>
                <a:latin typeface="Calibri"/>
                <a:ea typeface="+mn-ea"/>
                <a:cs typeface="+mn-cs"/>
              </a:rPr>
              <a:t> per </a:t>
            </a:r>
            <a:r>
              <a:rPr kumimoji="0" lang="cs-CZ" sz="1800" b="0" i="0" u="none" strike="noStrike" kern="1200" cap="none" spc="0" normalizeH="0" baseline="0" noProof="0" dirty="0" err="1">
                <a:ln>
                  <a:noFill/>
                </a:ln>
                <a:solidFill>
                  <a:srgbClr val="000000">
                    <a:lumMod val="75000"/>
                    <a:lumOff val="25000"/>
                  </a:srgbClr>
                </a:solidFill>
                <a:effectLst/>
                <a:uLnTx/>
                <a:uFillTx/>
                <a:latin typeface="Calibri"/>
                <a:ea typeface="+mn-ea"/>
                <a:cs typeface="+mn-cs"/>
              </a:rPr>
              <a:t>block</a:t>
            </a:r>
            <a:r>
              <a:rPr kumimoji="0" lang="cs-CZ" sz="1800" b="0" i="0" u="none" strike="noStrike" kern="1200" cap="none" spc="0" normalizeH="0" baseline="0" noProof="0" dirty="0">
                <a:ln>
                  <a:noFill/>
                </a:ln>
                <a:solidFill>
                  <a:srgbClr val="000000">
                    <a:lumMod val="75000"/>
                    <a:lumOff val="25000"/>
                  </a:srgbClr>
                </a:solidFill>
                <a:effectLst/>
                <a:uLnTx/>
                <a:uFillTx/>
                <a:latin typeface="Calibri"/>
                <a:ea typeface="+mn-ea"/>
                <a:cs typeface="+mn-cs"/>
              </a:rPr>
              <a:t> –</a:t>
            </a:r>
          </a:p>
          <a:p>
            <a:pPr marL="91440" marR="0" lvl="0" indent="-91440" algn="l" defTabSz="914400" rtl="0" eaLnBrk="1" fontAlgn="auto" latinLnBrk="0" hangingPunct="1">
              <a:lnSpc>
                <a:spcPct val="90000"/>
              </a:lnSpc>
              <a:spcBef>
                <a:spcPts val="1200"/>
              </a:spcBef>
              <a:spcAft>
                <a:spcPts val="200"/>
              </a:spcAft>
              <a:buClr>
                <a:srgbClr val="E48312"/>
              </a:buClr>
              <a:buSzPct val="100000"/>
              <a:buFont typeface="Arial" pitchFamily="34" charset="0"/>
              <a:buChar char="•"/>
              <a:tabLst/>
              <a:defRPr/>
            </a:pPr>
            <a:r>
              <a:rPr lang="cs-CZ" b="1" dirty="0">
                <a:solidFill>
                  <a:srgbClr val="000000">
                    <a:lumMod val="75000"/>
                    <a:lumOff val="25000"/>
                  </a:srgbClr>
                </a:solidFill>
                <a:latin typeface="Calibri"/>
              </a:rPr>
              <a:t> 03</a:t>
            </a:r>
            <a:r>
              <a:rPr lang="pt-BR" b="1" dirty="0">
                <a:solidFill>
                  <a:srgbClr val="000000">
                    <a:lumMod val="75000"/>
                    <a:lumOff val="25000"/>
                  </a:srgbClr>
                </a:solidFill>
                <a:latin typeface="Calibri"/>
              </a:rPr>
              <a:t>.10.</a:t>
            </a:r>
            <a:r>
              <a:rPr lang="cs-CZ" b="1" dirty="0">
                <a:solidFill>
                  <a:srgbClr val="000000">
                    <a:lumMod val="75000"/>
                    <a:lumOff val="25000"/>
                  </a:srgbClr>
                </a:solidFill>
                <a:latin typeface="Calibri"/>
              </a:rPr>
              <a:t> </a:t>
            </a:r>
          </a:p>
          <a:p>
            <a:pPr marL="548640" lvl="1" indent="-91440" defTabSz="914400">
              <a:lnSpc>
                <a:spcPct val="90000"/>
              </a:lnSpc>
              <a:spcBef>
                <a:spcPts val="1200"/>
              </a:spcBef>
              <a:spcAft>
                <a:spcPts val="200"/>
              </a:spcAft>
              <a:buClr>
                <a:srgbClr val="E48312"/>
              </a:buClr>
              <a:buSzPct val="100000"/>
              <a:buFont typeface="Arial" pitchFamily="34" charset="0"/>
              <a:buChar char="•"/>
              <a:defRPr/>
            </a:pPr>
            <a:r>
              <a:rPr lang="cs-CZ" dirty="0">
                <a:solidFill>
                  <a:srgbClr val="000000">
                    <a:lumMod val="75000"/>
                    <a:lumOff val="25000"/>
                  </a:srgbClr>
                </a:solidFill>
                <a:latin typeface="Calibri"/>
              </a:rPr>
              <a:t> </a:t>
            </a:r>
            <a:r>
              <a:rPr lang="en-US" dirty="0">
                <a:solidFill>
                  <a:srgbClr val="000000">
                    <a:lumMod val="75000"/>
                    <a:lumOff val="25000"/>
                  </a:srgbClr>
                </a:solidFill>
                <a:latin typeface="Calibri"/>
              </a:rPr>
              <a:t>1. Introduction to Hallstatt Period 1 ‒ West Hallstatt and East Hallstatt cultures</a:t>
            </a:r>
            <a:endParaRPr lang="cs-CZ" dirty="0">
              <a:solidFill>
                <a:srgbClr val="000000">
                  <a:lumMod val="75000"/>
                  <a:lumOff val="25000"/>
                </a:srgbClr>
              </a:solidFill>
              <a:latin typeface="Calibri"/>
            </a:endParaRPr>
          </a:p>
          <a:p>
            <a:pPr marL="548640" lvl="1" indent="-91440" defTabSz="914400">
              <a:lnSpc>
                <a:spcPct val="90000"/>
              </a:lnSpc>
              <a:spcBef>
                <a:spcPts val="1200"/>
              </a:spcBef>
              <a:spcAft>
                <a:spcPts val="200"/>
              </a:spcAft>
              <a:buClr>
                <a:srgbClr val="E48312"/>
              </a:buClr>
              <a:buSzPct val="100000"/>
              <a:buFont typeface="Arial" pitchFamily="34" charset="0"/>
              <a:buChar char="•"/>
              <a:defRPr/>
            </a:pPr>
            <a:r>
              <a:rPr lang="cs-CZ" dirty="0">
                <a:solidFill>
                  <a:srgbClr val="000000">
                    <a:lumMod val="75000"/>
                    <a:lumOff val="25000"/>
                  </a:srgbClr>
                </a:solidFill>
                <a:latin typeface="Calibri"/>
              </a:rPr>
              <a:t> </a:t>
            </a:r>
            <a:r>
              <a:rPr lang="en-US" dirty="0">
                <a:solidFill>
                  <a:srgbClr val="000000">
                    <a:lumMod val="75000"/>
                    <a:lumOff val="25000"/>
                  </a:srgbClr>
                </a:solidFill>
                <a:latin typeface="Calibri"/>
              </a:rPr>
              <a:t>2. Introduction to Hallstatt Period 2 ‒</a:t>
            </a:r>
            <a:r>
              <a:rPr lang="cs-CZ" dirty="0">
                <a:solidFill>
                  <a:srgbClr val="000000">
                    <a:lumMod val="75000"/>
                    <a:lumOff val="25000"/>
                  </a:srgbClr>
                </a:solidFill>
                <a:latin typeface="Calibri"/>
              </a:rPr>
              <a:t> </a:t>
            </a:r>
            <a:r>
              <a:rPr lang="en-US" dirty="0">
                <a:solidFill>
                  <a:srgbClr val="000000">
                    <a:lumMod val="75000"/>
                    <a:lumOff val="25000"/>
                  </a:srgbClr>
                </a:solidFill>
                <a:latin typeface="Calibri"/>
              </a:rPr>
              <a:t>Mediterranean, Black Sea, the Near East</a:t>
            </a:r>
            <a:endParaRPr lang="cs-CZ" dirty="0">
              <a:solidFill>
                <a:srgbClr val="000000">
                  <a:lumMod val="75000"/>
                  <a:lumOff val="25000"/>
                </a:srgbClr>
              </a:solidFill>
              <a:latin typeface="Calibri"/>
            </a:endParaRPr>
          </a:p>
          <a:p>
            <a:pPr marL="91440" marR="0" lvl="0" indent="-91440" algn="l" defTabSz="914400" rtl="0" eaLnBrk="1" fontAlgn="auto" latinLnBrk="0" hangingPunct="1">
              <a:lnSpc>
                <a:spcPct val="90000"/>
              </a:lnSpc>
              <a:spcBef>
                <a:spcPts val="1200"/>
              </a:spcBef>
              <a:spcAft>
                <a:spcPts val="200"/>
              </a:spcAft>
              <a:buClr>
                <a:srgbClr val="E48312"/>
              </a:buClr>
              <a:buSzPct val="100000"/>
              <a:buFont typeface="Arial" pitchFamily="34" charset="0"/>
              <a:buChar char="•"/>
              <a:tabLst/>
              <a:defRPr/>
            </a:pPr>
            <a:r>
              <a:rPr lang="cs-CZ" b="1" dirty="0">
                <a:solidFill>
                  <a:srgbClr val="000000">
                    <a:lumMod val="75000"/>
                    <a:lumOff val="25000"/>
                  </a:srgbClr>
                </a:solidFill>
                <a:latin typeface="Calibri"/>
              </a:rPr>
              <a:t> </a:t>
            </a:r>
            <a:r>
              <a:rPr lang="pt-BR" b="1" dirty="0">
                <a:solidFill>
                  <a:srgbClr val="000000">
                    <a:lumMod val="75000"/>
                    <a:lumOff val="25000"/>
                  </a:srgbClr>
                </a:solidFill>
                <a:latin typeface="Calibri"/>
              </a:rPr>
              <a:t>1</a:t>
            </a:r>
            <a:r>
              <a:rPr lang="cs-CZ" b="1" dirty="0">
                <a:solidFill>
                  <a:srgbClr val="000000">
                    <a:lumMod val="75000"/>
                    <a:lumOff val="25000"/>
                  </a:srgbClr>
                </a:solidFill>
                <a:latin typeface="Calibri"/>
              </a:rPr>
              <a:t>0</a:t>
            </a:r>
            <a:r>
              <a:rPr lang="pt-BR" b="1" dirty="0">
                <a:solidFill>
                  <a:srgbClr val="000000">
                    <a:lumMod val="75000"/>
                    <a:lumOff val="25000"/>
                  </a:srgbClr>
                </a:solidFill>
                <a:latin typeface="Calibri"/>
              </a:rPr>
              <a:t>.1</a:t>
            </a:r>
            <a:r>
              <a:rPr lang="cs-CZ" b="1" dirty="0">
                <a:solidFill>
                  <a:srgbClr val="000000">
                    <a:lumMod val="75000"/>
                    <a:lumOff val="25000"/>
                  </a:srgbClr>
                </a:solidFill>
                <a:latin typeface="Calibri"/>
              </a:rPr>
              <a:t>0</a:t>
            </a:r>
            <a:r>
              <a:rPr lang="pt-BR" b="1" dirty="0">
                <a:solidFill>
                  <a:srgbClr val="000000">
                    <a:lumMod val="75000"/>
                    <a:lumOff val="25000"/>
                  </a:srgbClr>
                </a:solidFill>
                <a:latin typeface="Calibri"/>
              </a:rPr>
              <a:t>.</a:t>
            </a:r>
            <a:r>
              <a:rPr lang="cs-CZ" b="1" dirty="0">
                <a:solidFill>
                  <a:srgbClr val="000000">
                    <a:lumMod val="75000"/>
                    <a:lumOff val="25000"/>
                  </a:srgbClr>
                </a:solidFill>
                <a:latin typeface="Calibri"/>
              </a:rPr>
              <a:t> </a:t>
            </a:r>
          </a:p>
          <a:p>
            <a:pPr marL="548640" lvl="1" indent="-91440" defTabSz="914400">
              <a:lnSpc>
                <a:spcPct val="90000"/>
              </a:lnSpc>
              <a:spcBef>
                <a:spcPts val="1200"/>
              </a:spcBef>
              <a:spcAft>
                <a:spcPts val="200"/>
              </a:spcAft>
              <a:buClr>
                <a:srgbClr val="E48312"/>
              </a:buClr>
              <a:buSzPct val="100000"/>
              <a:buFont typeface="Arial" pitchFamily="34" charset="0"/>
              <a:buChar char="•"/>
              <a:defRPr/>
            </a:pPr>
            <a:r>
              <a:rPr lang="cs-CZ" dirty="0">
                <a:solidFill>
                  <a:srgbClr val="000000">
                    <a:lumMod val="75000"/>
                    <a:lumOff val="25000"/>
                  </a:srgbClr>
                </a:solidFill>
                <a:latin typeface="Calibri"/>
              </a:rPr>
              <a:t> </a:t>
            </a:r>
            <a:r>
              <a:rPr lang="en-US" dirty="0">
                <a:solidFill>
                  <a:srgbClr val="000000">
                    <a:lumMod val="75000"/>
                    <a:lumOff val="25000"/>
                  </a:srgbClr>
                </a:solidFill>
                <a:latin typeface="Calibri"/>
              </a:rPr>
              <a:t>3. Moravia in the Hallstatt Period ‒ </a:t>
            </a:r>
            <a:r>
              <a:rPr lang="en-US" dirty="0" err="1">
                <a:solidFill>
                  <a:srgbClr val="000000">
                    <a:lumMod val="75000"/>
                    <a:lumOff val="25000"/>
                  </a:srgbClr>
                </a:solidFill>
                <a:latin typeface="Calibri"/>
              </a:rPr>
              <a:t>Horákov</a:t>
            </a:r>
            <a:r>
              <a:rPr lang="en-US" dirty="0">
                <a:solidFill>
                  <a:srgbClr val="000000">
                    <a:lumMod val="75000"/>
                    <a:lumOff val="25000"/>
                  </a:srgbClr>
                </a:solidFill>
                <a:latin typeface="Calibri"/>
              </a:rPr>
              <a:t> and </a:t>
            </a:r>
            <a:r>
              <a:rPr lang="en-US" dirty="0" err="1">
                <a:solidFill>
                  <a:srgbClr val="000000">
                    <a:lumMod val="75000"/>
                    <a:lumOff val="25000"/>
                  </a:srgbClr>
                </a:solidFill>
                <a:latin typeface="Calibri"/>
              </a:rPr>
              <a:t>Platěnice</a:t>
            </a:r>
            <a:r>
              <a:rPr lang="en-US" dirty="0">
                <a:solidFill>
                  <a:srgbClr val="000000">
                    <a:lumMod val="75000"/>
                    <a:lumOff val="25000"/>
                  </a:srgbClr>
                </a:solidFill>
                <a:latin typeface="Calibri"/>
              </a:rPr>
              <a:t> groups</a:t>
            </a:r>
          </a:p>
          <a:p>
            <a:pPr marL="548640" lvl="1" indent="-91440" defTabSz="914400">
              <a:lnSpc>
                <a:spcPct val="90000"/>
              </a:lnSpc>
              <a:spcBef>
                <a:spcPts val="1200"/>
              </a:spcBef>
              <a:spcAft>
                <a:spcPts val="200"/>
              </a:spcAft>
              <a:buClr>
                <a:srgbClr val="E48312"/>
              </a:buClr>
              <a:buSzPct val="100000"/>
              <a:buFont typeface="Arial" pitchFamily="34" charset="0"/>
              <a:buChar char="•"/>
              <a:defRPr/>
            </a:pPr>
            <a:r>
              <a:rPr lang="cs-CZ" dirty="0">
                <a:solidFill>
                  <a:srgbClr val="000000">
                    <a:lumMod val="75000"/>
                    <a:lumOff val="25000"/>
                  </a:srgbClr>
                </a:solidFill>
                <a:latin typeface="Calibri"/>
              </a:rPr>
              <a:t> </a:t>
            </a:r>
            <a:r>
              <a:rPr lang="en-US" dirty="0">
                <a:solidFill>
                  <a:srgbClr val="000000">
                    <a:lumMod val="75000"/>
                    <a:lumOff val="25000"/>
                  </a:srgbClr>
                </a:solidFill>
                <a:latin typeface="Calibri"/>
              </a:rPr>
              <a:t>4. Identification of elites in the Hallstatt period in Moravia</a:t>
            </a:r>
            <a:endParaRPr lang="cs-CZ" dirty="0">
              <a:solidFill>
                <a:srgbClr val="000000">
                  <a:lumMod val="75000"/>
                  <a:lumOff val="25000"/>
                </a:srgbClr>
              </a:solidFill>
              <a:latin typeface="Calibri"/>
            </a:endParaRPr>
          </a:p>
          <a:p>
            <a:pPr marL="91440" marR="0" lvl="0" indent="-91440" algn="l" defTabSz="914400" rtl="0" eaLnBrk="1" fontAlgn="auto" latinLnBrk="0" hangingPunct="1">
              <a:lnSpc>
                <a:spcPct val="90000"/>
              </a:lnSpc>
              <a:spcBef>
                <a:spcPts val="1200"/>
              </a:spcBef>
              <a:spcAft>
                <a:spcPts val="200"/>
              </a:spcAft>
              <a:buClr>
                <a:srgbClr val="E48312"/>
              </a:buClr>
              <a:buSzPct val="100000"/>
              <a:buFont typeface="Arial" pitchFamily="34" charset="0"/>
              <a:buChar char="•"/>
              <a:tabLst/>
              <a:defRPr/>
            </a:pPr>
            <a:r>
              <a:rPr lang="cs-CZ" b="1" dirty="0">
                <a:solidFill>
                  <a:srgbClr val="000000">
                    <a:lumMod val="75000"/>
                    <a:lumOff val="25000"/>
                  </a:srgbClr>
                </a:solidFill>
                <a:latin typeface="Calibri"/>
              </a:rPr>
              <a:t> 17</a:t>
            </a:r>
            <a:r>
              <a:rPr lang="pt-BR" b="1" dirty="0">
                <a:solidFill>
                  <a:srgbClr val="000000">
                    <a:lumMod val="75000"/>
                    <a:lumOff val="25000"/>
                  </a:srgbClr>
                </a:solidFill>
                <a:latin typeface="Calibri"/>
              </a:rPr>
              <a:t>.1</a:t>
            </a:r>
            <a:r>
              <a:rPr lang="cs-CZ" b="1" dirty="0">
                <a:solidFill>
                  <a:srgbClr val="000000">
                    <a:lumMod val="75000"/>
                    <a:lumOff val="25000"/>
                  </a:srgbClr>
                </a:solidFill>
                <a:latin typeface="Calibri"/>
              </a:rPr>
              <a:t>0</a:t>
            </a:r>
            <a:r>
              <a:rPr lang="pt-BR" b="1" dirty="0">
                <a:solidFill>
                  <a:srgbClr val="000000">
                    <a:lumMod val="75000"/>
                    <a:lumOff val="25000"/>
                  </a:srgbClr>
                </a:solidFill>
                <a:latin typeface="Calibri"/>
              </a:rPr>
              <a:t>.</a:t>
            </a:r>
            <a:endParaRPr lang="cs-CZ" b="1" dirty="0">
              <a:solidFill>
                <a:srgbClr val="000000">
                  <a:lumMod val="75000"/>
                  <a:lumOff val="25000"/>
                </a:srgbClr>
              </a:solidFill>
              <a:latin typeface="Calibri"/>
            </a:endParaRPr>
          </a:p>
          <a:p>
            <a:pPr marL="548640" lvl="1" indent="-91440" defTabSz="914400">
              <a:lnSpc>
                <a:spcPct val="90000"/>
              </a:lnSpc>
              <a:spcBef>
                <a:spcPts val="1200"/>
              </a:spcBef>
              <a:spcAft>
                <a:spcPts val="200"/>
              </a:spcAft>
              <a:buClr>
                <a:srgbClr val="E48312"/>
              </a:buClr>
              <a:buSzPct val="100000"/>
              <a:buFont typeface="Arial" pitchFamily="34" charset="0"/>
              <a:buChar char="•"/>
              <a:defRPr/>
            </a:pPr>
            <a:r>
              <a:rPr lang="cs-CZ" dirty="0">
                <a:solidFill>
                  <a:srgbClr val="000000">
                    <a:lumMod val="75000"/>
                    <a:lumOff val="25000"/>
                  </a:srgbClr>
                </a:solidFill>
                <a:latin typeface="Calibri"/>
              </a:rPr>
              <a:t> 5</a:t>
            </a:r>
            <a:r>
              <a:rPr lang="en-US" dirty="0">
                <a:solidFill>
                  <a:srgbClr val="000000">
                    <a:lumMod val="75000"/>
                    <a:lumOff val="25000"/>
                  </a:srgbClr>
                </a:solidFill>
                <a:latin typeface="Calibri"/>
              </a:rPr>
              <a:t>. Burials of elites (magnate mounds and graves) and other burial grounds</a:t>
            </a:r>
          </a:p>
          <a:p>
            <a:pPr marL="548640" lvl="1" indent="-91440" defTabSz="914400">
              <a:lnSpc>
                <a:spcPct val="90000"/>
              </a:lnSpc>
              <a:spcBef>
                <a:spcPts val="1200"/>
              </a:spcBef>
              <a:spcAft>
                <a:spcPts val="200"/>
              </a:spcAft>
              <a:buClr>
                <a:srgbClr val="E48312"/>
              </a:buClr>
              <a:buSzPct val="100000"/>
              <a:buFont typeface="Arial" pitchFamily="34" charset="0"/>
              <a:buChar char="•"/>
              <a:defRPr/>
            </a:pPr>
            <a:r>
              <a:rPr lang="cs-CZ" dirty="0">
                <a:solidFill>
                  <a:srgbClr val="000000">
                    <a:lumMod val="75000"/>
                    <a:lumOff val="25000"/>
                  </a:srgbClr>
                </a:solidFill>
                <a:latin typeface="Calibri"/>
              </a:rPr>
              <a:t> </a:t>
            </a:r>
            <a:r>
              <a:rPr lang="en-US" dirty="0">
                <a:solidFill>
                  <a:srgbClr val="000000">
                    <a:lumMod val="75000"/>
                    <a:lumOff val="25000"/>
                  </a:srgbClr>
                </a:solidFill>
                <a:latin typeface="Calibri"/>
              </a:rPr>
              <a:t>6. Settlements of the Hallstatt Period ‒ lowland settlements and homesteads</a:t>
            </a:r>
          </a:p>
        </p:txBody>
      </p:sp>
      <p:pic>
        <p:nvPicPr>
          <p:cNvPr id="1026" name="Picture 2" descr="Vykřičník Vektorová grafika - Stáhněte si obrázky zdarma - Pixabay">
            <a:extLst>
              <a:ext uri="{FF2B5EF4-FFF2-40B4-BE49-F238E27FC236}">
                <a16:creationId xmlns:a16="http://schemas.microsoft.com/office/drawing/2014/main" id="{9E81F303-458B-458B-8F7E-34B5180C9F5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85238" y="2083127"/>
            <a:ext cx="3695700" cy="3238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832282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317B6DA-346B-4A8A-B8CB-5B721F5ACDE6}"/>
              </a:ext>
            </a:extLst>
          </p:cNvPr>
          <p:cNvSpPr>
            <a:spLocks noGrp="1"/>
          </p:cNvSpPr>
          <p:nvPr>
            <p:ph type="title"/>
          </p:nvPr>
        </p:nvSpPr>
        <p:spPr>
          <a:xfrm>
            <a:off x="267419" y="165833"/>
            <a:ext cx="11395493" cy="705435"/>
          </a:xfrm>
        </p:spPr>
        <p:txBody>
          <a:bodyPr>
            <a:normAutofit fontScale="90000"/>
          </a:bodyPr>
          <a:lstStyle/>
          <a:p>
            <a:r>
              <a:rPr lang="cs-CZ" dirty="0" err="1">
                <a:solidFill>
                  <a:schemeClr val="accent1"/>
                </a:solidFill>
              </a:rPr>
              <a:t>Greece</a:t>
            </a:r>
            <a:r>
              <a:rPr lang="cs-CZ" dirty="0">
                <a:solidFill>
                  <a:schemeClr val="accent1"/>
                </a:solidFill>
              </a:rPr>
              <a:t> in the Archaic Period</a:t>
            </a:r>
          </a:p>
        </p:txBody>
      </p:sp>
      <p:sp>
        <p:nvSpPr>
          <p:cNvPr id="3" name="Zástupný obsah 2">
            <a:extLst>
              <a:ext uri="{FF2B5EF4-FFF2-40B4-BE49-F238E27FC236}">
                <a16:creationId xmlns:a16="http://schemas.microsoft.com/office/drawing/2014/main" id="{1E715B4F-D773-4DFF-9595-A519BC4624B3}"/>
              </a:ext>
            </a:extLst>
          </p:cNvPr>
          <p:cNvSpPr>
            <a:spLocks noGrp="1"/>
          </p:cNvSpPr>
          <p:nvPr>
            <p:ph idx="1"/>
          </p:nvPr>
        </p:nvSpPr>
        <p:spPr>
          <a:xfrm>
            <a:off x="345058" y="828136"/>
            <a:ext cx="6649631" cy="6029864"/>
          </a:xfrm>
        </p:spPr>
        <p:txBody>
          <a:bodyPr>
            <a:normAutofit/>
          </a:bodyPr>
          <a:lstStyle/>
          <a:p>
            <a:pPr>
              <a:buFont typeface="Arial" panose="020B0604020202020204" pitchFamily="34" charset="0"/>
              <a:buChar char="•"/>
            </a:pPr>
            <a:r>
              <a:rPr lang="en-US" dirty="0"/>
              <a:t>Important changes took place at the end of the Dark Ages. Most of these changes took place </a:t>
            </a:r>
            <a:r>
              <a:rPr lang="en-US" b="1" dirty="0"/>
              <a:t>thanks to and during the Great Greek Colonization</a:t>
            </a:r>
            <a:r>
              <a:rPr lang="en-US" dirty="0"/>
              <a:t>.</a:t>
            </a:r>
          </a:p>
          <a:p>
            <a:pPr>
              <a:buFont typeface="Arial" panose="020B0604020202020204" pitchFamily="34" charset="0"/>
              <a:buChar char="•"/>
            </a:pPr>
            <a:r>
              <a:rPr lang="en-US" dirty="0"/>
              <a:t>The </a:t>
            </a:r>
            <a:r>
              <a:rPr lang="en-US" b="1" dirty="0"/>
              <a:t>first cities and city-states appeared </a:t>
            </a:r>
            <a:r>
              <a:rPr lang="en-US" dirty="0"/>
              <a:t>- </a:t>
            </a:r>
            <a:r>
              <a:rPr lang="en-US" i="1" dirty="0"/>
              <a:t>Poleis</a:t>
            </a:r>
            <a:r>
              <a:rPr lang="en-US" dirty="0"/>
              <a:t> (singular </a:t>
            </a:r>
            <a:r>
              <a:rPr lang="en-US" i="1" dirty="0"/>
              <a:t>Polis</a:t>
            </a:r>
            <a:r>
              <a:rPr lang="en-US" dirty="0"/>
              <a:t>)</a:t>
            </a:r>
          </a:p>
          <a:p>
            <a:pPr>
              <a:buFont typeface="Arial" panose="020B0604020202020204" pitchFamily="34" charset="0"/>
              <a:buChar char="•"/>
            </a:pPr>
            <a:r>
              <a:rPr lang="en-US" dirty="0"/>
              <a:t>The most important city-states were: Athens, Sparta, Thebes, Corinth, Megara. Apart from Sparta, they have undergone a similar development.</a:t>
            </a:r>
          </a:p>
          <a:p>
            <a:pPr>
              <a:buFont typeface="Arial" panose="020B0604020202020204" pitchFamily="34" charset="0"/>
              <a:buChar char="•"/>
            </a:pPr>
            <a:r>
              <a:rPr lang="en-US" dirty="0"/>
              <a:t>For better administration, the Greek states have adopted the </a:t>
            </a:r>
            <a:r>
              <a:rPr lang="en-US" b="1" dirty="0"/>
              <a:t>Phoenician alphabet, but with Greek letters</a:t>
            </a:r>
          </a:p>
          <a:p>
            <a:pPr>
              <a:buFont typeface="Arial" panose="020B0604020202020204" pitchFamily="34" charset="0"/>
              <a:buChar char="•"/>
            </a:pPr>
            <a:r>
              <a:rPr lang="en-US" i="1" dirty="0"/>
              <a:t>Distance </a:t>
            </a:r>
            <a:r>
              <a:rPr lang="en-US" b="1" i="1" dirty="0"/>
              <a:t>trading and crafts </a:t>
            </a:r>
            <a:r>
              <a:rPr lang="en-US" dirty="0"/>
              <a:t>played a much more important role</a:t>
            </a:r>
          </a:p>
          <a:p>
            <a:pPr>
              <a:buFont typeface="Arial" panose="020B0604020202020204" pitchFamily="34" charset="0"/>
              <a:buChar char="•"/>
            </a:pPr>
            <a:r>
              <a:rPr lang="en-US" dirty="0"/>
              <a:t>The system of government changed because economic power was no longer based solely on land tenure</a:t>
            </a:r>
          </a:p>
          <a:p>
            <a:pPr>
              <a:buFont typeface="Arial" panose="020B0604020202020204" pitchFamily="34" charset="0"/>
              <a:buChar char="•"/>
            </a:pPr>
            <a:r>
              <a:rPr lang="en-US" dirty="0"/>
              <a:t>Development of philosophy, art (architecture, literature, sculpture,…), history, sciences (medicine, mathematics, geometry,…), sports (Olympic and other games)</a:t>
            </a:r>
            <a:endParaRPr lang="cs-CZ" dirty="0"/>
          </a:p>
        </p:txBody>
      </p:sp>
      <p:pic>
        <p:nvPicPr>
          <p:cNvPr id="7" name="Picture 5" descr="delf09">
            <a:extLst>
              <a:ext uri="{FF2B5EF4-FFF2-40B4-BE49-F238E27FC236}">
                <a16:creationId xmlns:a16="http://schemas.microsoft.com/office/drawing/2014/main" id="{AC7F6EC0-1E44-497D-94F5-8C823D63E49C}"/>
              </a:ext>
            </a:extLst>
          </p:cNvPr>
          <p:cNvPicPr>
            <a:picLocks noChangeAspect="1" noChangeArrowheads="1"/>
          </p:cNvPicPr>
          <p:nvPr/>
        </p:nvPicPr>
        <p:blipFill>
          <a:blip r:embed="rId2" cstate="print"/>
          <a:srcRect/>
          <a:stretch>
            <a:fillRect/>
          </a:stretch>
        </p:blipFill>
        <p:spPr bwMode="auto">
          <a:xfrm>
            <a:off x="7205024" y="142875"/>
            <a:ext cx="4862513" cy="3286125"/>
          </a:xfrm>
          <a:prstGeom prst="rect">
            <a:avLst/>
          </a:prstGeom>
          <a:noFill/>
          <a:ln w="9525">
            <a:noFill/>
            <a:miter lim="800000"/>
            <a:headEnd/>
            <a:tailEnd/>
          </a:ln>
        </p:spPr>
      </p:pic>
      <p:pic>
        <p:nvPicPr>
          <p:cNvPr id="11" name="Obrázek 10" descr="ath_parth.jpg">
            <a:extLst>
              <a:ext uri="{FF2B5EF4-FFF2-40B4-BE49-F238E27FC236}">
                <a16:creationId xmlns:a16="http://schemas.microsoft.com/office/drawing/2014/main" id="{EC2EAEAE-B710-40D9-851A-1896A5574B83}"/>
              </a:ext>
            </a:extLst>
          </p:cNvPr>
          <p:cNvPicPr>
            <a:picLocks noChangeAspect="1"/>
          </p:cNvPicPr>
          <p:nvPr/>
        </p:nvPicPr>
        <p:blipFill>
          <a:blip r:embed="rId3" cstate="print"/>
          <a:srcRect/>
          <a:stretch>
            <a:fillRect/>
          </a:stretch>
        </p:blipFill>
        <p:spPr bwMode="auto">
          <a:xfrm>
            <a:off x="9869864" y="3549562"/>
            <a:ext cx="2132175" cy="3177359"/>
          </a:xfrm>
          <a:prstGeom prst="rect">
            <a:avLst/>
          </a:prstGeom>
          <a:noFill/>
          <a:ln w="9525">
            <a:noFill/>
            <a:miter lim="800000"/>
            <a:headEnd/>
            <a:tailEnd/>
          </a:ln>
        </p:spPr>
      </p:pic>
      <p:pic>
        <p:nvPicPr>
          <p:cNvPr id="15" name="Picture 7" descr="atha613">
            <a:extLst>
              <a:ext uri="{FF2B5EF4-FFF2-40B4-BE49-F238E27FC236}">
                <a16:creationId xmlns:a16="http://schemas.microsoft.com/office/drawing/2014/main" id="{B8ABD6B8-55CC-4E52-B0AE-80D8F46C0EDC}"/>
              </a:ext>
            </a:extLst>
          </p:cNvPr>
          <p:cNvPicPr>
            <a:picLocks noChangeAspect="1" noChangeArrowheads="1"/>
          </p:cNvPicPr>
          <p:nvPr/>
        </p:nvPicPr>
        <p:blipFill>
          <a:blip r:embed="rId4" cstate="print"/>
          <a:srcRect/>
          <a:stretch>
            <a:fillRect/>
          </a:stretch>
        </p:blipFill>
        <p:spPr bwMode="auto">
          <a:xfrm>
            <a:off x="7205024" y="3549563"/>
            <a:ext cx="2197673" cy="3177359"/>
          </a:xfrm>
          <a:prstGeom prst="rect">
            <a:avLst/>
          </a:prstGeom>
          <a:noFill/>
          <a:ln w="9525">
            <a:noFill/>
            <a:miter lim="800000"/>
            <a:headEnd/>
            <a:tailEnd/>
          </a:ln>
        </p:spPr>
      </p:pic>
    </p:spTree>
    <p:extLst>
      <p:ext uri="{BB962C8B-B14F-4D97-AF65-F5344CB8AC3E}">
        <p14:creationId xmlns:p14="http://schemas.microsoft.com/office/powerpoint/2010/main" val="5258286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317B6DA-346B-4A8A-B8CB-5B721F5ACDE6}"/>
              </a:ext>
            </a:extLst>
          </p:cNvPr>
          <p:cNvSpPr>
            <a:spLocks noGrp="1"/>
          </p:cNvSpPr>
          <p:nvPr>
            <p:ph type="title"/>
          </p:nvPr>
        </p:nvSpPr>
        <p:spPr>
          <a:xfrm>
            <a:off x="267419" y="165833"/>
            <a:ext cx="11395493" cy="705435"/>
          </a:xfrm>
        </p:spPr>
        <p:txBody>
          <a:bodyPr>
            <a:normAutofit fontScale="90000"/>
          </a:bodyPr>
          <a:lstStyle/>
          <a:p>
            <a:r>
              <a:rPr lang="cs-CZ" dirty="0" err="1">
                <a:solidFill>
                  <a:schemeClr val="accent2"/>
                </a:solidFill>
              </a:rPr>
              <a:t>Greece</a:t>
            </a:r>
            <a:r>
              <a:rPr lang="cs-CZ" dirty="0">
                <a:solidFill>
                  <a:schemeClr val="accent2"/>
                </a:solidFill>
              </a:rPr>
              <a:t> in the Archaic Period</a:t>
            </a:r>
          </a:p>
        </p:txBody>
      </p:sp>
      <p:sp>
        <p:nvSpPr>
          <p:cNvPr id="3" name="Zástupný obsah 2">
            <a:extLst>
              <a:ext uri="{FF2B5EF4-FFF2-40B4-BE49-F238E27FC236}">
                <a16:creationId xmlns:a16="http://schemas.microsoft.com/office/drawing/2014/main" id="{1E715B4F-D773-4DFF-9595-A519BC4624B3}"/>
              </a:ext>
            </a:extLst>
          </p:cNvPr>
          <p:cNvSpPr>
            <a:spLocks noGrp="1"/>
          </p:cNvSpPr>
          <p:nvPr>
            <p:ph idx="1"/>
          </p:nvPr>
        </p:nvSpPr>
        <p:spPr>
          <a:xfrm>
            <a:off x="345057" y="828136"/>
            <a:ext cx="8252187" cy="6029864"/>
          </a:xfrm>
        </p:spPr>
        <p:txBody>
          <a:bodyPr>
            <a:normAutofit fontScale="70000" lnSpcReduction="20000"/>
          </a:bodyPr>
          <a:lstStyle/>
          <a:p>
            <a:pPr>
              <a:buFont typeface="Arial" pitchFamily="34" charset="0"/>
              <a:buChar char="•"/>
            </a:pPr>
            <a:r>
              <a:rPr lang="en-US" dirty="0"/>
              <a:t>About 800 - The Lycurgus Laws in Sparta </a:t>
            </a:r>
            <a:endParaRPr lang="cs-CZ" dirty="0"/>
          </a:p>
          <a:p>
            <a:pPr>
              <a:buFont typeface="Arial" pitchFamily="34" charset="0"/>
              <a:buChar char="•"/>
            </a:pPr>
            <a:r>
              <a:rPr lang="en-US" b="1" dirty="0"/>
              <a:t>776 - the first Olympic Games </a:t>
            </a:r>
            <a:endParaRPr lang="cs-CZ" b="1" dirty="0"/>
          </a:p>
          <a:p>
            <a:pPr>
              <a:buFont typeface="Arial" pitchFamily="34" charset="0"/>
              <a:buChar char="•"/>
            </a:pPr>
            <a:r>
              <a:rPr lang="en-US" b="1" dirty="0"/>
              <a:t>760 and later - the </a:t>
            </a:r>
            <a:r>
              <a:rPr lang="cs-CZ" b="1" dirty="0"/>
              <a:t>G</a:t>
            </a:r>
            <a:r>
              <a:rPr lang="en-US" b="1" dirty="0" err="1"/>
              <a:t>reat</a:t>
            </a:r>
            <a:r>
              <a:rPr lang="en-US" b="1" dirty="0"/>
              <a:t> </a:t>
            </a:r>
            <a:r>
              <a:rPr lang="cs-CZ" b="1" dirty="0" err="1"/>
              <a:t>Greek</a:t>
            </a:r>
            <a:r>
              <a:rPr lang="cs-CZ" b="1" dirty="0"/>
              <a:t> </a:t>
            </a:r>
            <a:r>
              <a:rPr lang="en-US" b="1" dirty="0"/>
              <a:t>colonization </a:t>
            </a:r>
            <a:endParaRPr lang="cs-CZ" b="1" dirty="0"/>
          </a:p>
          <a:p>
            <a:pPr>
              <a:buFont typeface="Arial" pitchFamily="34" charset="0"/>
              <a:buChar char="•"/>
            </a:pPr>
            <a:r>
              <a:rPr lang="en-US" dirty="0"/>
              <a:t>650 - the first reigns of tyrants </a:t>
            </a:r>
            <a:endParaRPr lang="cs-CZ" dirty="0"/>
          </a:p>
          <a:p>
            <a:pPr>
              <a:buFont typeface="Arial" pitchFamily="34" charset="0"/>
              <a:buChar char="•"/>
            </a:pPr>
            <a:r>
              <a:rPr lang="en-US" dirty="0"/>
              <a:t>621 - </a:t>
            </a:r>
            <a:r>
              <a:rPr lang="en-US" dirty="0" err="1"/>
              <a:t>Draconi</a:t>
            </a:r>
            <a:r>
              <a:rPr lang="en-US" dirty="0"/>
              <a:t> becomes an </a:t>
            </a:r>
            <a:r>
              <a:rPr lang="en-US" dirty="0" err="1"/>
              <a:t>archont</a:t>
            </a:r>
            <a:r>
              <a:rPr lang="en-US" dirty="0"/>
              <a:t> and imposes strict laws </a:t>
            </a:r>
            <a:endParaRPr lang="cs-CZ" dirty="0"/>
          </a:p>
          <a:p>
            <a:pPr>
              <a:buFont typeface="Arial" pitchFamily="34" charset="0"/>
              <a:buChar char="•"/>
            </a:pPr>
            <a:r>
              <a:rPr lang="en-US" dirty="0"/>
              <a:t>circa 594 – </a:t>
            </a:r>
            <a:r>
              <a:rPr lang="cs-CZ" b="1" dirty="0"/>
              <a:t>Solon </a:t>
            </a:r>
            <a:r>
              <a:rPr lang="cs-CZ" b="1" dirty="0" err="1"/>
              <a:t>became</a:t>
            </a:r>
            <a:r>
              <a:rPr lang="en-US" b="1" dirty="0"/>
              <a:t> an </a:t>
            </a:r>
            <a:r>
              <a:rPr lang="en-US" b="1" dirty="0" err="1"/>
              <a:t>archont</a:t>
            </a:r>
            <a:r>
              <a:rPr lang="en-US" b="1" dirty="0"/>
              <a:t>, </a:t>
            </a:r>
            <a:br>
              <a:rPr lang="cs-CZ" b="1" dirty="0"/>
            </a:br>
            <a:r>
              <a:rPr lang="en-US" b="1" dirty="0"/>
              <a:t>reform of the political system </a:t>
            </a:r>
            <a:endParaRPr lang="cs-CZ" b="1" dirty="0"/>
          </a:p>
          <a:p>
            <a:pPr>
              <a:buFont typeface="Arial" pitchFamily="34" charset="0"/>
              <a:buChar char="•"/>
            </a:pPr>
            <a:r>
              <a:rPr lang="en-US" dirty="0"/>
              <a:t>546 (560?) </a:t>
            </a:r>
            <a:r>
              <a:rPr lang="cs-CZ" dirty="0" err="1"/>
              <a:t>Peisistratos</a:t>
            </a:r>
            <a:r>
              <a:rPr lang="en-US" dirty="0"/>
              <a:t> in Athens as a tyrant </a:t>
            </a:r>
            <a:endParaRPr lang="cs-CZ" dirty="0"/>
          </a:p>
          <a:p>
            <a:pPr>
              <a:buFont typeface="Arial" pitchFamily="34" charset="0"/>
              <a:buChar char="•"/>
            </a:pPr>
            <a:r>
              <a:rPr lang="en-US" dirty="0"/>
              <a:t>508 - </a:t>
            </a:r>
            <a:r>
              <a:rPr lang="en-US" dirty="0" err="1"/>
              <a:t>Kleisthenes</a:t>
            </a:r>
            <a:r>
              <a:rPr lang="en-US" dirty="0"/>
              <a:t>, opens the way to democracy</a:t>
            </a:r>
            <a:endParaRPr lang="cs-CZ" dirty="0"/>
          </a:p>
          <a:p>
            <a:pPr>
              <a:buFont typeface="Arial" pitchFamily="34" charset="0"/>
              <a:buChar char="•"/>
            </a:pPr>
            <a:r>
              <a:rPr lang="en-US" dirty="0"/>
              <a:t>500-499 - Ionian cities in Asia Minor rise against Persia</a:t>
            </a:r>
            <a:endParaRPr lang="cs-CZ" dirty="0"/>
          </a:p>
          <a:p>
            <a:pPr>
              <a:buFont typeface="Arial" pitchFamily="34" charset="0"/>
              <a:buChar char="•"/>
            </a:pPr>
            <a:r>
              <a:rPr lang="en-US" dirty="0"/>
              <a:t>494 - Persians suppress Ionian revolt </a:t>
            </a:r>
            <a:endParaRPr lang="cs-CZ" dirty="0"/>
          </a:p>
          <a:p>
            <a:pPr>
              <a:buFont typeface="Arial" pitchFamily="34" charset="0"/>
              <a:buChar char="•"/>
            </a:pPr>
            <a:r>
              <a:rPr lang="en-US" dirty="0"/>
              <a:t>490 - Persians attack Greece, Battle of Marathon </a:t>
            </a:r>
            <a:endParaRPr lang="cs-CZ" dirty="0"/>
          </a:p>
          <a:p>
            <a:pPr>
              <a:buFont typeface="Arial" pitchFamily="34" charset="0"/>
              <a:buChar char="•"/>
            </a:pPr>
            <a:r>
              <a:rPr lang="en-US" dirty="0"/>
              <a:t>480 - Battle of Thermopylae and Salamis </a:t>
            </a:r>
            <a:endParaRPr lang="cs-CZ" dirty="0"/>
          </a:p>
          <a:p>
            <a:pPr>
              <a:buFont typeface="Arial" pitchFamily="34" charset="0"/>
              <a:buChar char="•"/>
            </a:pPr>
            <a:r>
              <a:rPr lang="en-US" b="1" dirty="0"/>
              <a:t>479 - Battle of Plataea</a:t>
            </a:r>
            <a:r>
              <a:rPr lang="cs-CZ" b="1" dirty="0"/>
              <a:t> and </a:t>
            </a:r>
            <a:r>
              <a:rPr lang="en-US" b="1" dirty="0"/>
              <a:t>of Cape </a:t>
            </a:r>
            <a:r>
              <a:rPr lang="en-US" b="1" dirty="0" err="1"/>
              <a:t>Mykale</a:t>
            </a:r>
            <a:r>
              <a:rPr lang="en-US" b="1" dirty="0"/>
              <a:t>; </a:t>
            </a:r>
            <a:br>
              <a:rPr lang="cs-CZ" b="1" dirty="0"/>
            </a:br>
            <a:r>
              <a:rPr lang="en-US" b="1" dirty="0"/>
              <a:t>Persians expelled from Greece </a:t>
            </a:r>
            <a:endParaRPr lang="cs-CZ" b="1" dirty="0"/>
          </a:p>
          <a:p>
            <a:pPr>
              <a:buFont typeface="Arial" pitchFamily="34" charset="0"/>
              <a:buChar char="•"/>
            </a:pPr>
            <a:r>
              <a:rPr lang="en-US" dirty="0"/>
              <a:t>449 - peace with Persia concluded, </a:t>
            </a:r>
            <a:br>
              <a:rPr lang="cs-CZ" dirty="0"/>
            </a:br>
            <a:r>
              <a:rPr lang="en-US" dirty="0"/>
              <a:t>final end of Greco-Persian wars </a:t>
            </a:r>
            <a:endParaRPr lang="cs-CZ" dirty="0"/>
          </a:p>
          <a:p>
            <a:pPr>
              <a:buFont typeface="Arial" pitchFamily="34" charset="0"/>
              <a:buChar char="•"/>
            </a:pPr>
            <a:r>
              <a:rPr lang="en-US" dirty="0"/>
              <a:t>443-429 </a:t>
            </a:r>
            <a:r>
              <a:rPr lang="cs-CZ" dirty="0"/>
              <a:t>Perikles as </a:t>
            </a:r>
            <a:r>
              <a:rPr lang="cs-CZ" dirty="0" err="1"/>
              <a:t>strategist</a:t>
            </a:r>
            <a:endParaRPr lang="cs-CZ" dirty="0"/>
          </a:p>
          <a:p>
            <a:pPr>
              <a:buFont typeface="Arial" pitchFamily="34" charset="0"/>
              <a:buChar char="•"/>
            </a:pPr>
            <a:r>
              <a:rPr lang="en-US" dirty="0"/>
              <a:t>432 - the Parthenon completed</a:t>
            </a:r>
            <a:endParaRPr lang="cs-CZ" dirty="0"/>
          </a:p>
          <a:p>
            <a:pPr>
              <a:buFont typeface="Arial" pitchFamily="34" charset="0"/>
              <a:buChar char="•"/>
            </a:pPr>
            <a:r>
              <a:rPr lang="en-US" dirty="0"/>
              <a:t>430 - the historian Herodotus dies</a:t>
            </a:r>
            <a:endParaRPr lang="cs-CZ" dirty="0"/>
          </a:p>
        </p:txBody>
      </p:sp>
      <p:pic>
        <p:nvPicPr>
          <p:cNvPr id="4" name="Obrázek 3" descr="pic-3.png"/>
          <p:cNvPicPr>
            <a:picLocks noChangeAspect="1"/>
          </p:cNvPicPr>
          <p:nvPr/>
        </p:nvPicPr>
        <p:blipFill>
          <a:blip r:embed="rId2" cstate="print"/>
          <a:stretch>
            <a:fillRect/>
          </a:stretch>
        </p:blipFill>
        <p:spPr>
          <a:xfrm>
            <a:off x="6578414" y="198162"/>
            <a:ext cx="5443903" cy="1696626"/>
          </a:xfrm>
          <a:prstGeom prst="rect">
            <a:avLst/>
          </a:prstGeom>
        </p:spPr>
      </p:pic>
      <p:pic>
        <p:nvPicPr>
          <p:cNvPr id="4098" name="Picture 2">
            <a:extLst>
              <a:ext uri="{FF2B5EF4-FFF2-40B4-BE49-F238E27FC236}">
                <a16:creationId xmlns:a16="http://schemas.microsoft.com/office/drawing/2014/main" id="{9509003F-079B-4987-9CE4-EB8F33A87A4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62204" y="1992905"/>
            <a:ext cx="3260113" cy="4699262"/>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descr="Greco-Persian Wars - Conservapedia">
            <a:extLst>
              <a:ext uri="{FF2B5EF4-FFF2-40B4-BE49-F238E27FC236}">
                <a16:creationId xmlns:a16="http://schemas.microsoft.com/office/drawing/2014/main" id="{3E30A989-3D0A-4581-B8B3-E3F31BC33D2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01614" y="1937549"/>
            <a:ext cx="3978110" cy="47546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999068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317B6DA-346B-4A8A-B8CB-5B721F5ACDE6}"/>
              </a:ext>
            </a:extLst>
          </p:cNvPr>
          <p:cNvSpPr>
            <a:spLocks noGrp="1"/>
          </p:cNvSpPr>
          <p:nvPr>
            <p:ph type="title"/>
          </p:nvPr>
        </p:nvSpPr>
        <p:spPr>
          <a:xfrm>
            <a:off x="189782" y="0"/>
            <a:ext cx="5767029" cy="1345722"/>
          </a:xfrm>
        </p:spPr>
        <p:txBody>
          <a:bodyPr>
            <a:noAutofit/>
          </a:bodyPr>
          <a:lstStyle/>
          <a:p>
            <a:r>
              <a:rPr lang="en-US" sz="3600" dirty="0">
                <a:solidFill>
                  <a:schemeClr val="accent1"/>
                </a:solidFill>
              </a:rPr>
              <a:t>Great Greek colonization and the European hinterland</a:t>
            </a:r>
            <a:endParaRPr lang="cs-CZ" sz="3600" dirty="0">
              <a:solidFill>
                <a:schemeClr val="accent1"/>
              </a:solidFill>
            </a:endParaRPr>
          </a:p>
        </p:txBody>
      </p:sp>
      <p:sp>
        <p:nvSpPr>
          <p:cNvPr id="3" name="Zástupný obsah 2">
            <a:extLst>
              <a:ext uri="{FF2B5EF4-FFF2-40B4-BE49-F238E27FC236}">
                <a16:creationId xmlns:a16="http://schemas.microsoft.com/office/drawing/2014/main" id="{1E715B4F-D773-4DFF-9595-A519BC4624B3}"/>
              </a:ext>
            </a:extLst>
          </p:cNvPr>
          <p:cNvSpPr>
            <a:spLocks noGrp="1"/>
          </p:cNvSpPr>
          <p:nvPr>
            <p:ph idx="1"/>
          </p:nvPr>
        </p:nvSpPr>
        <p:spPr>
          <a:xfrm>
            <a:off x="250166" y="1380225"/>
            <a:ext cx="4192437" cy="5477775"/>
          </a:xfrm>
        </p:spPr>
        <p:txBody>
          <a:bodyPr>
            <a:normAutofit fontScale="92500" lnSpcReduction="10000"/>
          </a:bodyPr>
          <a:lstStyle/>
          <a:p>
            <a:pPr>
              <a:buFont typeface="Arial" pitchFamily="34" charset="0"/>
              <a:buChar char="•"/>
            </a:pPr>
            <a:r>
              <a:rPr lang="en-US" dirty="0"/>
              <a:t>The so-called </a:t>
            </a:r>
            <a:r>
              <a:rPr lang="en-US" b="1" dirty="0"/>
              <a:t>"Great colonization" </a:t>
            </a:r>
            <a:r>
              <a:rPr lang="en-US" dirty="0"/>
              <a:t>has already taken place throughout the Mediterranean and in the Black Sea region.</a:t>
            </a:r>
          </a:p>
          <a:p>
            <a:pPr>
              <a:buFont typeface="Arial" pitchFamily="34" charset="0"/>
              <a:buChar char="•"/>
            </a:pPr>
            <a:r>
              <a:rPr lang="en-US" dirty="0"/>
              <a:t>  It dates roughly between </a:t>
            </a:r>
            <a:r>
              <a:rPr lang="en-US" b="1" dirty="0"/>
              <a:t>755-535 BC. </a:t>
            </a:r>
            <a:r>
              <a:rPr lang="en-US" dirty="0"/>
              <a:t>Greek cities then colonized areas such as southern Gaul (founding </a:t>
            </a:r>
            <a:r>
              <a:rPr lang="en-US" b="1" dirty="0"/>
              <a:t>Marseille</a:t>
            </a:r>
            <a:r>
              <a:rPr lang="en-US" dirty="0"/>
              <a:t>), southern Italy and Sicily (Greater Greece), Cyrenaica and the Black Sea (Tauris, </a:t>
            </a:r>
            <a:r>
              <a:rPr lang="en-US" dirty="0" err="1"/>
              <a:t>Kolchis</a:t>
            </a:r>
            <a:r>
              <a:rPr lang="en-US" dirty="0"/>
              <a:t>). There were two types of colonies: </a:t>
            </a:r>
            <a:r>
              <a:rPr lang="en-US" b="1" dirty="0" err="1"/>
              <a:t>apoikiai</a:t>
            </a:r>
            <a:r>
              <a:rPr lang="en-US" dirty="0"/>
              <a:t> and </a:t>
            </a:r>
            <a:r>
              <a:rPr lang="en-US" b="1" dirty="0"/>
              <a:t>emporia</a:t>
            </a:r>
            <a:r>
              <a:rPr lang="en-US" dirty="0"/>
              <a:t>. The first were the city-states themselves, the second only the Greek trading colonies.</a:t>
            </a:r>
          </a:p>
          <a:p>
            <a:pPr>
              <a:buFont typeface="Arial" pitchFamily="34" charset="0"/>
              <a:buChar char="•"/>
            </a:pPr>
            <a:r>
              <a:rPr lang="en-US" dirty="0"/>
              <a:t>  In the Adriatic Sea the colonies were almost not significant were the ports of Spina and Adria.</a:t>
            </a:r>
          </a:p>
          <a:p>
            <a:pPr>
              <a:buFont typeface="Arial" pitchFamily="34" charset="0"/>
              <a:buChar char="•"/>
            </a:pPr>
            <a:r>
              <a:rPr lang="en-US" dirty="0"/>
              <a:t>  The colony of </a:t>
            </a:r>
            <a:r>
              <a:rPr lang="en-US" i="1" dirty="0" err="1"/>
              <a:t>Massilia</a:t>
            </a:r>
            <a:r>
              <a:rPr lang="en-US" dirty="0"/>
              <a:t> in the south of present-day France was absolutely essential</a:t>
            </a:r>
            <a:endParaRPr lang="cs-CZ" dirty="0"/>
          </a:p>
          <a:p>
            <a:pPr>
              <a:buFont typeface="Arial" pitchFamily="34" charset="0"/>
              <a:buChar char="•"/>
            </a:pPr>
            <a:r>
              <a:rPr lang="cs-CZ" dirty="0" err="1"/>
              <a:t>goods</a:t>
            </a:r>
            <a:r>
              <a:rPr lang="cs-CZ" dirty="0"/>
              <a:t>: </a:t>
            </a:r>
            <a:r>
              <a:rPr lang="cs-CZ" dirty="0" err="1"/>
              <a:t>hydriae</a:t>
            </a:r>
            <a:r>
              <a:rPr lang="cs-CZ" dirty="0"/>
              <a:t>, </a:t>
            </a:r>
            <a:r>
              <a:rPr lang="cs-CZ" dirty="0" err="1"/>
              <a:t>pottery</a:t>
            </a:r>
            <a:r>
              <a:rPr lang="cs-CZ" dirty="0"/>
              <a:t>, </a:t>
            </a:r>
            <a:r>
              <a:rPr lang="cs-CZ" dirty="0" err="1"/>
              <a:t>corrals</a:t>
            </a:r>
            <a:r>
              <a:rPr lang="cs-CZ" dirty="0"/>
              <a:t>, </a:t>
            </a:r>
            <a:r>
              <a:rPr lang="cs-CZ" dirty="0" err="1"/>
              <a:t>wine</a:t>
            </a:r>
            <a:endParaRPr lang="cs-CZ" dirty="0"/>
          </a:p>
        </p:txBody>
      </p:sp>
      <p:pic>
        <p:nvPicPr>
          <p:cNvPr id="4" name="Obrázek 3" descr="1920px-AntikeGriechen1.jpg"/>
          <p:cNvPicPr>
            <a:picLocks noChangeAspect="1"/>
          </p:cNvPicPr>
          <p:nvPr/>
        </p:nvPicPr>
        <p:blipFill>
          <a:blip r:embed="rId2" cstate="print"/>
          <a:stretch>
            <a:fillRect/>
          </a:stretch>
        </p:blipFill>
        <p:spPr>
          <a:xfrm>
            <a:off x="4477109" y="2462119"/>
            <a:ext cx="7714892" cy="4395881"/>
          </a:xfrm>
          <a:prstGeom prst="rect">
            <a:avLst/>
          </a:prstGeom>
        </p:spPr>
      </p:pic>
      <p:pic>
        <p:nvPicPr>
          <p:cNvPr id="5" name="Obrázek 4" descr="hal125.jpg"/>
          <p:cNvPicPr>
            <a:picLocks noChangeAspect="1"/>
          </p:cNvPicPr>
          <p:nvPr/>
        </p:nvPicPr>
        <p:blipFill>
          <a:blip r:embed="rId3" cstate="print"/>
          <a:stretch>
            <a:fillRect/>
          </a:stretch>
        </p:blipFill>
        <p:spPr>
          <a:xfrm>
            <a:off x="5923798" y="0"/>
            <a:ext cx="1953256" cy="2456925"/>
          </a:xfrm>
          <a:prstGeom prst="rect">
            <a:avLst/>
          </a:prstGeom>
        </p:spPr>
      </p:pic>
      <p:pic>
        <p:nvPicPr>
          <p:cNvPr id="6" name="Obrázek 5" descr="01179.jpeg"/>
          <p:cNvPicPr>
            <a:picLocks noChangeAspect="1"/>
          </p:cNvPicPr>
          <p:nvPr/>
        </p:nvPicPr>
        <p:blipFill>
          <a:blip r:embed="rId4" cstate="print"/>
          <a:stretch>
            <a:fillRect/>
          </a:stretch>
        </p:blipFill>
        <p:spPr>
          <a:xfrm>
            <a:off x="7843387" y="0"/>
            <a:ext cx="2072285" cy="2449902"/>
          </a:xfrm>
          <a:prstGeom prst="rect">
            <a:avLst/>
          </a:prstGeom>
        </p:spPr>
      </p:pic>
      <p:pic>
        <p:nvPicPr>
          <p:cNvPr id="7" name="Obrázek 6" descr="37647.jpg"/>
          <p:cNvPicPr>
            <a:picLocks noChangeAspect="1"/>
          </p:cNvPicPr>
          <p:nvPr/>
        </p:nvPicPr>
        <p:blipFill>
          <a:blip r:embed="rId5" cstate="print"/>
          <a:stretch>
            <a:fillRect/>
          </a:stretch>
        </p:blipFill>
        <p:spPr>
          <a:xfrm>
            <a:off x="9786740" y="0"/>
            <a:ext cx="2405260" cy="2458528"/>
          </a:xfrm>
          <a:prstGeom prst="rect">
            <a:avLst/>
          </a:prstGeom>
        </p:spPr>
      </p:pic>
      <p:sp>
        <p:nvSpPr>
          <p:cNvPr id="8" name="TextovéPole 7"/>
          <p:cNvSpPr txBox="1"/>
          <p:nvPr/>
        </p:nvSpPr>
        <p:spPr>
          <a:xfrm>
            <a:off x="5923797" y="2087593"/>
            <a:ext cx="768159" cy="369332"/>
          </a:xfrm>
          <a:prstGeom prst="rect">
            <a:avLst/>
          </a:prstGeom>
          <a:noFill/>
        </p:spPr>
        <p:txBody>
          <a:bodyPr wrap="none" rtlCol="0">
            <a:spAutoFit/>
          </a:bodyPr>
          <a:lstStyle/>
          <a:p>
            <a:r>
              <a:rPr lang="cs-CZ" dirty="0" err="1"/>
              <a:t>Vix</a:t>
            </a:r>
            <a:r>
              <a:rPr lang="cs-CZ" dirty="0"/>
              <a:t> (F)</a:t>
            </a:r>
          </a:p>
        </p:txBody>
      </p:sp>
      <p:sp>
        <p:nvSpPr>
          <p:cNvPr id="9" name="TextovéPole 8"/>
          <p:cNvSpPr txBox="1"/>
          <p:nvPr/>
        </p:nvSpPr>
        <p:spPr>
          <a:xfrm>
            <a:off x="7856610" y="2099810"/>
            <a:ext cx="1467133" cy="369332"/>
          </a:xfrm>
          <a:prstGeom prst="rect">
            <a:avLst/>
          </a:prstGeom>
          <a:noFill/>
        </p:spPr>
        <p:txBody>
          <a:bodyPr wrap="none" rtlCol="0">
            <a:spAutoFit/>
          </a:bodyPr>
          <a:lstStyle/>
          <a:p>
            <a:r>
              <a:rPr lang="cs-CZ" dirty="0" err="1">
                <a:solidFill>
                  <a:schemeClr val="bg1"/>
                </a:solidFill>
              </a:rPr>
              <a:t>Grächwil</a:t>
            </a:r>
            <a:r>
              <a:rPr lang="cs-CZ" dirty="0">
                <a:solidFill>
                  <a:schemeClr val="bg1"/>
                </a:solidFill>
              </a:rPr>
              <a:t> (CH)</a:t>
            </a:r>
          </a:p>
        </p:txBody>
      </p:sp>
      <p:sp>
        <p:nvSpPr>
          <p:cNvPr id="10" name="TextovéPole 9"/>
          <p:cNvSpPr txBox="1"/>
          <p:nvPr/>
        </p:nvSpPr>
        <p:spPr>
          <a:xfrm>
            <a:off x="11027514" y="2087593"/>
            <a:ext cx="1164486" cy="369332"/>
          </a:xfrm>
          <a:prstGeom prst="rect">
            <a:avLst/>
          </a:prstGeom>
          <a:noFill/>
        </p:spPr>
        <p:txBody>
          <a:bodyPr wrap="none" rtlCol="0">
            <a:spAutoFit/>
          </a:bodyPr>
          <a:lstStyle/>
          <a:p>
            <a:r>
              <a:rPr lang="cs-CZ"/>
              <a:t>Ártánd (H)</a:t>
            </a:r>
          </a:p>
        </p:txBody>
      </p:sp>
      <p:pic>
        <p:nvPicPr>
          <p:cNvPr id="11" name="Obrázek 10" descr="Hallstatt+Centers.jpg"/>
          <p:cNvPicPr>
            <a:picLocks noChangeAspect="1"/>
          </p:cNvPicPr>
          <p:nvPr/>
        </p:nvPicPr>
        <p:blipFill>
          <a:blip r:embed="rId6" cstate="print"/>
          <a:stretch>
            <a:fillRect/>
          </a:stretch>
        </p:blipFill>
        <p:spPr>
          <a:xfrm>
            <a:off x="4454068" y="4831676"/>
            <a:ext cx="3266574" cy="2026324"/>
          </a:xfrm>
          <a:prstGeom prst="rect">
            <a:avLst/>
          </a:prstGeom>
        </p:spPr>
      </p:pic>
      <p:pic>
        <p:nvPicPr>
          <p:cNvPr id="7170" name="Picture 2" descr="The A to Z of Ancient Greek Pottery Terms, Pt 1">
            <a:extLst>
              <a:ext uri="{FF2B5EF4-FFF2-40B4-BE49-F238E27FC236}">
                <a16:creationId xmlns:a16="http://schemas.microsoft.com/office/drawing/2014/main" id="{5AC7BF39-5412-4F26-A71A-8F0F93FC9F9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477108" y="1551728"/>
            <a:ext cx="1496956" cy="8981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999068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317B6DA-346B-4A8A-B8CB-5B721F5ACDE6}"/>
              </a:ext>
            </a:extLst>
          </p:cNvPr>
          <p:cNvSpPr>
            <a:spLocks noGrp="1"/>
          </p:cNvSpPr>
          <p:nvPr>
            <p:ph type="title"/>
          </p:nvPr>
        </p:nvSpPr>
        <p:spPr>
          <a:xfrm>
            <a:off x="232913" y="187089"/>
            <a:ext cx="11395493" cy="705435"/>
          </a:xfrm>
        </p:spPr>
        <p:txBody>
          <a:bodyPr>
            <a:normAutofit fontScale="90000"/>
          </a:bodyPr>
          <a:lstStyle/>
          <a:p>
            <a:pPr algn="ctr"/>
            <a:r>
              <a:rPr lang="cs-CZ" b="1" i="1" dirty="0" err="1">
                <a:solidFill>
                  <a:schemeClr val="accent1"/>
                </a:solidFill>
              </a:rPr>
              <a:t>Etruscans</a:t>
            </a:r>
            <a:r>
              <a:rPr lang="cs-CZ" b="1" i="1" dirty="0">
                <a:solidFill>
                  <a:schemeClr val="accent1"/>
                </a:solidFill>
              </a:rPr>
              <a:t>, </a:t>
            </a:r>
            <a:r>
              <a:rPr lang="cs-CZ" b="1" i="1" dirty="0" err="1">
                <a:solidFill>
                  <a:schemeClr val="accent1"/>
                </a:solidFill>
              </a:rPr>
              <a:t>Este</a:t>
            </a:r>
            <a:r>
              <a:rPr lang="cs-CZ" b="1" i="1" dirty="0">
                <a:solidFill>
                  <a:schemeClr val="accent1"/>
                </a:solidFill>
              </a:rPr>
              <a:t> and </a:t>
            </a:r>
            <a:r>
              <a:rPr lang="cs-CZ" b="1" i="1" dirty="0" err="1">
                <a:solidFill>
                  <a:schemeClr val="accent1"/>
                </a:solidFill>
              </a:rPr>
              <a:t>Golasecca</a:t>
            </a:r>
            <a:r>
              <a:rPr lang="cs-CZ" b="1" i="1" dirty="0">
                <a:solidFill>
                  <a:schemeClr val="accent1"/>
                </a:solidFill>
              </a:rPr>
              <a:t> </a:t>
            </a:r>
            <a:r>
              <a:rPr lang="cs-CZ" b="1" i="1" dirty="0" err="1">
                <a:solidFill>
                  <a:schemeClr val="accent1"/>
                </a:solidFill>
              </a:rPr>
              <a:t>cultures</a:t>
            </a:r>
            <a:r>
              <a:rPr lang="cs-CZ" b="1" i="1" dirty="0">
                <a:solidFill>
                  <a:schemeClr val="accent1"/>
                </a:solidFill>
              </a:rPr>
              <a:t>, </a:t>
            </a:r>
            <a:r>
              <a:rPr lang="cs-CZ" b="1" i="1" dirty="0" err="1">
                <a:solidFill>
                  <a:schemeClr val="accent1"/>
                </a:solidFill>
              </a:rPr>
              <a:t>Picenum</a:t>
            </a:r>
            <a:endParaRPr lang="cs-CZ" b="1" i="1" dirty="0">
              <a:solidFill>
                <a:schemeClr val="accent1"/>
              </a:solidFill>
            </a:endParaRPr>
          </a:p>
        </p:txBody>
      </p:sp>
      <p:pic>
        <p:nvPicPr>
          <p:cNvPr id="6146" name="Picture 2" descr="Monterozzi Necropolis • Historical Site » outdooractive.com">
            <a:extLst>
              <a:ext uri="{FF2B5EF4-FFF2-40B4-BE49-F238E27FC236}">
                <a16:creationId xmlns:a16="http://schemas.microsoft.com/office/drawing/2014/main" id="{B140D7D2-49AF-4E32-B670-312D6E9EBFE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092723"/>
            <a:ext cx="12192357" cy="53646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270262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317B6DA-346B-4A8A-B8CB-5B721F5ACDE6}"/>
              </a:ext>
            </a:extLst>
          </p:cNvPr>
          <p:cNvSpPr>
            <a:spLocks noGrp="1"/>
          </p:cNvSpPr>
          <p:nvPr>
            <p:ph type="title"/>
          </p:nvPr>
        </p:nvSpPr>
        <p:spPr>
          <a:xfrm>
            <a:off x="284671" y="1"/>
            <a:ext cx="4071669" cy="1276710"/>
          </a:xfrm>
        </p:spPr>
        <p:txBody>
          <a:bodyPr>
            <a:noAutofit/>
          </a:bodyPr>
          <a:lstStyle/>
          <a:p>
            <a:r>
              <a:rPr lang="en-US" sz="3600" dirty="0">
                <a:solidFill>
                  <a:schemeClr val="accent1"/>
                </a:solidFill>
              </a:rPr>
              <a:t>Rise of the Etruscans in northern Italy</a:t>
            </a:r>
            <a:endParaRPr lang="cs-CZ" sz="3600" dirty="0">
              <a:solidFill>
                <a:schemeClr val="accent1"/>
              </a:solidFill>
            </a:endParaRPr>
          </a:p>
        </p:txBody>
      </p:sp>
      <p:sp>
        <p:nvSpPr>
          <p:cNvPr id="3" name="Zástupný obsah 2">
            <a:extLst>
              <a:ext uri="{FF2B5EF4-FFF2-40B4-BE49-F238E27FC236}">
                <a16:creationId xmlns:a16="http://schemas.microsoft.com/office/drawing/2014/main" id="{1E715B4F-D773-4DFF-9595-A519BC4624B3}"/>
              </a:ext>
            </a:extLst>
          </p:cNvPr>
          <p:cNvSpPr>
            <a:spLocks noGrp="1"/>
          </p:cNvSpPr>
          <p:nvPr>
            <p:ph idx="1"/>
          </p:nvPr>
        </p:nvSpPr>
        <p:spPr>
          <a:xfrm>
            <a:off x="258792" y="1224951"/>
            <a:ext cx="4080296" cy="5477774"/>
          </a:xfrm>
        </p:spPr>
        <p:txBody>
          <a:bodyPr>
            <a:normAutofit fontScale="92500" lnSpcReduction="20000"/>
          </a:bodyPr>
          <a:lstStyle/>
          <a:p>
            <a:pPr>
              <a:buFont typeface="Arial" pitchFamily="34" charset="0"/>
              <a:buChar char="•"/>
            </a:pPr>
            <a:r>
              <a:rPr lang="cs-CZ" dirty="0"/>
              <a:t> </a:t>
            </a:r>
            <a:r>
              <a:rPr lang="en-US" dirty="0"/>
              <a:t>The Etruscans are an ancient ethnic group based in Etruria, in what is now </a:t>
            </a:r>
            <a:r>
              <a:rPr lang="en-US" b="1" dirty="0"/>
              <a:t>Tuscany, Italy</a:t>
            </a:r>
            <a:r>
              <a:rPr lang="en-US" dirty="0"/>
              <a:t>. They have existed as an independent culture since about the </a:t>
            </a:r>
            <a:r>
              <a:rPr lang="en-US" b="1" dirty="0"/>
              <a:t>8th</a:t>
            </a:r>
            <a:r>
              <a:rPr lang="en-US" dirty="0"/>
              <a:t> </a:t>
            </a:r>
            <a:r>
              <a:rPr lang="en-US" b="1" dirty="0"/>
              <a:t>century BC </a:t>
            </a:r>
            <a:r>
              <a:rPr lang="en-US" dirty="0"/>
              <a:t>and the peak of power reached in the period up to the </a:t>
            </a:r>
            <a:r>
              <a:rPr lang="en-US" b="1" dirty="0"/>
              <a:t>4th century BC</a:t>
            </a:r>
            <a:r>
              <a:rPr lang="en-US" dirty="0"/>
              <a:t>.</a:t>
            </a:r>
          </a:p>
          <a:p>
            <a:pPr>
              <a:buFont typeface="Arial" pitchFamily="34" charset="0"/>
              <a:buChar char="•"/>
            </a:pPr>
            <a:r>
              <a:rPr lang="en-US" dirty="0"/>
              <a:t> Etruscology is a separate subfield of the study of the Mediterranean nations and a large amount of information is connected to it</a:t>
            </a:r>
          </a:p>
          <a:p>
            <a:pPr>
              <a:buFont typeface="Arial" pitchFamily="34" charset="0"/>
              <a:buChar char="•"/>
            </a:pPr>
            <a:r>
              <a:rPr lang="en-US" dirty="0"/>
              <a:t> They are important for the Hallstatt period thanks to their </a:t>
            </a:r>
            <a:r>
              <a:rPr lang="en-US" b="1" dirty="0"/>
              <a:t>influence on Central Europe </a:t>
            </a:r>
            <a:r>
              <a:rPr lang="en-US" dirty="0"/>
              <a:t>together with the Greeks</a:t>
            </a:r>
          </a:p>
          <a:p>
            <a:pPr>
              <a:buFont typeface="Arial" pitchFamily="34" charset="0"/>
              <a:buChar char="•"/>
            </a:pPr>
            <a:r>
              <a:rPr lang="en-US" dirty="0"/>
              <a:t> They are the </a:t>
            </a:r>
            <a:r>
              <a:rPr lang="en-US" b="1" dirty="0"/>
              <a:t>recipients of a large amount of </a:t>
            </a:r>
            <a:r>
              <a:rPr lang="cs-CZ" b="1" dirty="0"/>
              <a:t>amber</a:t>
            </a:r>
            <a:r>
              <a:rPr lang="en-US" b="1" dirty="0"/>
              <a:t> from the north</a:t>
            </a:r>
            <a:r>
              <a:rPr lang="en-US" dirty="0"/>
              <a:t>, which passed through Moravia</a:t>
            </a:r>
          </a:p>
          <a:p>
            <a:pPr>
              <a:buFont typeface="Arial" pitchFamily="34" charset="0"/>
              <a:buChar char="•"/>
            </a:pPr>
            <a:r>
              <a:rPr lang="en-US" dirty="0"/>
              <a:t>  their goods appear gradually beyond the Alps, especially in the princely tombs</a:t>
            </a:r>
            <a:endParaRPr lang="cs-CZ" dirty="0"/>
          </a:p>
        </p:txBody>
      </p:sp>
      <p:pic>
        <p:nvPicPr>
          <p:cNvPr id="5" name="Obrázek 4" descr="f26f3727a0e5baff47fb681c07156d90.jpg"/>
          <p:cNvPicPr>
            <a:picLocks noChangeAspect="1"/>
          </p:cNvPicPr>
          <p:nvPr/>
        </p:nvPicPr>
        <p:blipFill>
          <a:blip r:embed="rId2" cstate="print"/>
          <a:stretch>
            <a:fillRect/>
          </a:stretch>
        </p:blipFill>
        <p:spPr>
          <a:xfrm>
            <a:off x="4458959" y="0"/>
            <a:ext cx="7733041" cy="6858000"/>
          </a:xfrm>
          <a:prstGeom prst="rect">
            <a:avLst/>
          </a:prstGeom>
        </p:spPr>
      </p:pic>
      <p:pic>
        <p:nvPicPr>
          <p:cNvPr id="6" name="Obrázek 5" descr="iron_age_italy.png"/>
          <p:cNvPicPr>
            <a:picLocks noChangeAspect="1"/>
          </p:cNvPicPr>
          <p:nvPr/>
        </p:nvPicPr>
        <p:blipFill>
          <a:blip r:embed="rId3" cstate="print"/>
          <a:stretch>
            <a:fillRect/>
          </a:stretch>
        </p:blipFill>
        <p:spPr>
          <a:xfrm>
            <a:off x="8926595" y="-1"/>
            <a:ext cx="3265405" cy="3969099"/>
          </a:xfrm>
          <a:prstGeom prst="rect">
            <a:avLst/>
          </a:prstGeom>
        </p:spPr>
      </p:pic>
    </p:spTree>
    <p:extLst>
      <p:ext uri="{BB962C8B-B14F-4D97-AF65-F5344CB8AC3E}">
        <p14:creationId xmlns:p14="http://schemas.microsoft.com/office/powerpoint/2010/main" val="3920626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317B6DA-346B-4A8A-B8CB-5B721F5ACDE6}"/>
              </a:ext>
            </a:extLst>
          </p:cNvPr>
          <p:cNvSpPr>
            <a:spLocks noGrp="1"/>
          </p:cNvSpPr>
          <p:nvPr>
            <p:ph type="title"/>
          </p:nvPr>
        </p:nvSpPr>
        <p:spPr>
          <a:xfrm>
            <a:off x="173149" y="0"/>
            <a:ext cx="4071669" cy="801278"/>
          </a:xfrm>
        </p:spPr>
        <p:txBody>
          <a:bodyPr>
            <a:normAutofit fontScale="90000"/>
          </a:bodyPr>
          <a:lstStyle/>
          <a:p>
            <a:r>
              <a:rPr lang="cs-CZ" dirty="0" err="1">
                <a:solidFill>
                  <a:schemeClr val="accent1"/>
                </a:solidFill>
              </a:rPr>
              <a:t>Etruscans</a:t>
            </a:r>
            <a:r>
              <a:rPr lang="cs-CZ" dirty="0">
                <a:solidFill>
                  <a:schemeClr val="accent1"/>
                </a:solidFill>
              </a:rPr>
              <a:t> in Italy</a:t>
            </a:r>
          </a:p>
        </p:txBody>
      </p:sp>
      <p:sp>
        <p:nvSpPr>
          <p:cNvPr id="3" name="Zástupný obsah 2">
            <a:extLst>
              <a:ext uri="{FF2B5EF4-FFF2-40B4-BE49-F238E27FC236}">
                <a16:creationId xmlns:a16="http://schemas.microsoft.com/office/drawing/2014/main" id="{1E715B4F-D773-4DFF-9595-A519BC4624B3}"/>
              </a:ext>
            </a:extLst>
          </p:cNvPr>
          <p:cNvSpPr>
            <a:spLocks noGrp="1"/>
          </p:cNvSpPr>
          <p:nvPr>
            <p:ph idx="1"/>
          </p:nvPr>
        </p:nvSpPr>
        <p:spPr>
          <a:xfrm>
            <a:off x="164522" y="707010"/>
            <a:ext cx="4633721" cy="5995715"/>
          </a:xfrm>
        </p:spPr>
        <p:txBody>
          <a:bodyPr>
            <a:normAutofit fontScale="92500" lnSpcReduction="10000"/>
          </a:bodyPr>
          <a:lstStyle/>
          <a:p>
            <a:pPr>
              <a:buFont typeface="Arial" panose="020B0604020202020204" pitchFamily="34" charset="0"/>
              <a:buChar char="•"/>
            </a:pPr>
            <a:r>
              <a:rPr lang="en-US" dirty="0"/>
              <a:t>The Romans referred to the Etruscans as the Etruscans or the </a:t>
            </a:r>
            <a:r>
              <a:rPr lang="en-US" dirty="0" err="1"/>
              <a:t>Tusci</a:t>
            </a:r>
            <a:r>
              <a:rPr lang="en-US" dirty="0"/>
              <a:t>, the Greeks used the term </a:t>
            </a:r>
            <a:r>
              <a:rPr lang="en-US" dirty="0" err="1"/>
              <a:t>Tyrhénori</a:t>
            </a:r>
            <a:r>
              <a:rPr lang="en-US" dirty="0"/>
              <a:t> (</a:t>
            </a:r>
            <a:r>
              <a:rPr lang="en-US" dirty="0" err="1"/>
              <a:t>Tyrsénoi</a:t>
            </a:r>
            <a:r>
              <a:rPr lang="en-US" dirty="0"/>
              <a:t>), the Etruscans themselves were called </a:t>
            </a:r>
            <a:r>
              <a:rPr lang="en-US" dirty="0" err="1"/>
              <a:t>Rasna</a:t>
            </a:r>
            <a:r>
              <a:rPr lang="en-US" dirty="0"/>
              <a:t> or </a:t>
            </a:r>
            <a:r>
              <a:rPr lang="en-US" dirty="0" err="1"/>
              <a:t>Rasena</a:t>
            </a:r>
            <a:r>
              <a:rPr lang="en-US" dirty="0"/>
              <a:t>.</a:t>
            </a:r>
          </a:p>
          <a:p>
            <a:pPr>
              <a:buFont typeface="Arial" panose="020B0604020202020204" pitchFamily="34" charset="0"/>
              <a:buChar char="•"/>
            </a:pPr>
            <a:r>
              <a:rPr lang="en-US" dirty="0"/>
              <a:t>Mentions of Hesiod (8th to 7th century), </a:t>
            </a:r>
            <a:r>
              <a:rPr lang="en-US" dirty="0" err="1"/>
              <a:t>Thukydydés</a:t>
            </a:r>
            <a:r>
              <a:rPr lang="en-US" dirty="0"/>
              <a:t>, Herodotus (problem of origin), Claudius</a:t>
            </a:r>
            <a:endParaRPr lang="cs-CZ" dirty="0"/>
          </a:p>
          <a:p>
            <a:pPr>
              <a:buFont typeface="Arial" panose="020B0604020202020204" pitchFamily="34" charset="0"/>
              <a:buChar char="•"/>
            </a:pPr>
            <a:r>
              <a:rPr lang="en-US" dirty="0"/>
              <a:t>History with vague beginnings in the 8th century is not a politically centralized state, but rather separate city-states that have merged into federations on a religious basis.</a:t>
            </a:r>
          </a:p>
          <a:p>
            <a:pPr>
              <a:buFont typeface="Arial" panose="020B0604020202020204" pitchFamily="34" charset="0"/>
              <a:buChar char="•"/>
            </a:pPr>
            <a:r>
              <a:rPr lang="en-US" dirty="0"/>
              <a:t>12 Etruscan cities united by the cult of the goddess </a:t>
            </a:r>
            <a:r>
              <a:rPr lang="en-US" dirty="0" err="1"/>
              <a:t>Voltumna</a:t>
            </a:r>
            <a:r>
              <a:rPr lang="en-US" dirty="0"/>
              <a:t> (a shrine in the city of </a:t>
            </a:r>
            <a:r>
              <a:rPr lang="en-US" dirty="0" err="1"/>
              <a:t>Volsinia</a:t>
            </a:r>
            <a:r>
              <a:rPr lang="en-US" dirty="0"/>
              <a:t>, where representatives of these cities gather once a year). The independence of the cities was represented by a bundle of bars (fasces) with an ax in the middle.</a:t>
            </a:r>
            <a:r>
              <a:rPr lang="cs-CZ" dirty="0"/>
              <a:t> Role of the religion </a:t>
            </a:r>
            <a:r>
              <a:rPr lang="cs-CZ" dirty="0" err="1"/>
              <a:t>is</a:t>
            </a:r>
            <a:r>
              <a:rPr lang="cs-CZ" dirty="0"/>
              <a:t> </a:t>
            </a:r>
            <a:r>
              <a:rPr lang="cs-CZ" dirty="0" err="1"/>
              <a:t>essential</a:t>
            </a:r>
            <a:endParaRPr lang="en-US" dirty="0"/>
          </a:p>
          <a:p>
            <a:pPr>
              <a:buFont typeface="Arial" panose="020B0604020202020204" pitchFamily="34" charset="0"/>
              <a:buChar char="•"/>
            </a:pPr>
            <a:r>
              <a:rPr lang="en-US" dirty="0"/>
              <a:t>Seafaring, combat, military, emancipated society</a:t>
            </a:r>
            <a:r>
              <a:rPr lang="cs-CZ" dirty="0"/>
              <a:t> – role of </a:t>
            </a:r>
            <a:r>
              <a:rPr lang="cs-CZ" dirty="0" err="1"/>
              <a:t>women</a:t>
            </a:r>
            <a:r>
              <a:rPr lang="cs-CZ" dirty="0"/>
              <a:t> </a:t>
            </a:r>
          </a:p>
        </p:txBody>
      </p:sp>
      <p:pic>
        <p:nvPicPr>
          <p:cNvPr id="4" name="Obrázek 3" descr="Etruscan_Map01_full.jpg">
            <a:extLst>
              <a:ext uri="{FF2B5EF4-FFF2-40B4-BE49-F238E27FC236}">
                <a16:creationId xmlns:a16="http://schemas.microsoft.com/office/drawing/2014/main" id="{D3E29F6B-E7B5-4ECE-A957-71F7A1D1B932}"/>
              </a:ext>
            </a:extLst>
          </p:cNvPr>
          <p:cNvPicPr>
            <a:picLocks noChangeAspect="1"/>
          </p:cNvPicPr>
          <p:nvPr/>
        </p:nvPicPr>
        <p:blipFill>
          <a:blip r:embed="rId2" cstate="print"/>
          <a:stretch>
            <a:fillRect/>
          </a:stretch>
        </p:blipFill>
        <p:spPr>
          <a:xfrm>
            <a:off x="8433585" y="1"/>
            <a:ext cx="3758415" cy="4402714"/>
          </a:xfrm>
          <a:prstGeom prst="rect">
            <a:avLst/>
          </a:prstGeom>
        </p:spPr>
      </p:pic>
      <p:pic>
        <p:nvPicPr>
          <p:cNvPr id="17" name="Obrázek 16" descr="tomba-tori-sn.jpg">
            <a:extLst>
              <a:ext uri="{FF2B5EF4-FFF2-40B4-BE49-F238E27FC236}">
                <a16:creationId xmlns:a16="http://schemas.microsoft.com/office/drawing/2014/main" id="{AC2F3DC8-6054-4D2D-862B-D882F0725655}"/>
              </a:ext>
            </a:extLst>
          </p:cNvPr>
          <p:cNvPicPr>
            <a:picLocks noChangeAspect="1"/>
          </p:cNvPicPr>
          <p:nvPr/>
        </p:nvPicPr>
        <p:blipFill>
          <a:blip r:embed="rId3" cstate="print"/>
          <a:stretch>
            <a:fillRect/>
          </a:stretch>
        </p:blipFill>
        <p:spPr>
          <a:xfrm>
            <a:off x="4885680" y="2792100"/>
            <a:ext cx="3547905" cy="4065900"/>
          </a:xfrm>
          <a:prstGeom prst="rect">
            <a:avLst/>
          </a:prstGeom>
        </p:spPr>
      </p:pic>
      <p:pic>
        <p:nvPicPr>
          <p:cNvPr id="9" name="Zástupný symbol pro obsah 3" descr="0d32b2562b_104155944_o2.jpg">
            <a:extLst>
              <a:ext uri="{FF2B5EF4-FFF2-40B4-BE49-F238E27FC236}">
                <a16:creationId xmlns:a16="http://schemas.microsoft.com/office/drawing/2014/main" id="{78937B44-14B9-49FA-A4BC-400C2C9FEBC2}"/>
              </a:ext>
            </a:extLst>
          </p:cNvPr>
          <p:cNvPicPr>
            <a:picLocks noChangeAspect="1"/>
          </p:cNvPicPr>
          <p:nvPr/>
        </p:nvPicPr>
        <p:blipFill>
          <a:blip r:embed="rId4" cstate="print"/>
          <a:stretch>
            <a:fillRect/>
          </a:stretch>
        </p:blipFill>
        <p:spPr>
          <a:xfrm>
            <a:off x="8178696" y="4402715"/>
            <a:ext cx="4008627" cy="2455284"/>
          </a:xfrm>
          <a:prstGeom prst="rect">
            <a:avLst/>
          </a:prstGeom>
        </p:spPr>
      </p:pic>
      <p:sp>
        <p:nvSpPr>
          <p:cNvPr id="10" name="TextovéPole 9">
            <a:extLst>
              <a:ext uri="{FF2B5EF4-FFF2-40B4-BE49-F238E27FC236}">
                <a16:creationId xmlns:a16="http://schemas.microsoft.com/office/drawing/2014/main" id="{99931E82-C390-413F-B0BB-F34B0F7CE804}"/>
              </a:ext>
            </a:extLst>
          </p:cNvPr>
          <p:cNvSpPr txBox="1"/>
          <p:nvPr/>
        </p:nvSpPr>
        <p:spPr>
          <a:xfrm>
            <a:off x="8203926" y="4402714"/>
            <a:ext cx="2363685" cy="646331"/>
          </a:xfrm>
          <a:prstGeom prst="rect">
            <a:avLst/>
          </a:prstGeom>
          <a:noFill/>
        </p:spPr>
        <p:txBody>
          <a:bodyPr wrap="square" rtlCol="0">
            <a:spAutoFit/>
          </a:bodyPr>
          <a:lstStyle/>
          <a:p>
            <a:r>
              <a:rPr lang="en-US" i="1" dirty="0">
                <a:solidFill>
                  <a:schemeClr val="bg1"/>
                </a:solidFill>
              </a:rPr>
              <a:t>tomb of the couple from </a:t>
            </a:r>
            <a:r>
              <a:rPr lang="en-US" i="1" dirty="0" err="1">
                <a:solidFill>
                  <a:schemeClr val="bg1"/>
                </a:solidFill>
              </a:rPr>
              <a:t>Caere</a:t>
            </a:r>
            <a:endParaRPr lang="cs-CZ" i="1" dirty="0">
              <a:solidFill>
                <a:schemeClr val="bg1"/>
              </a:solidFill>
            </a:endParaRPr>
          </a:p>
        </p:txBody>
      </p:sp>
      <p:pic>
        <p:nvPicPr>
          <p:cNvPr id="18" name="Zástupný symbol pro obsah 6" descr="29.jpg">
            <a:extLst>
              <a:ext uri="{FF2B5EF4-FFF2-40B4-BE49-F238E27FC236}">
                <a16:creationId xmlns:a16="http://schemas.microsoft.com/office/drawing/2014/main" id="{76C415D3-53EB-4F1D-81E0-7F4C1CA06E29}"/>
              </a:ext>
            </a:extLst>
          </p:cNvPr>
          <p:cNvPicPr>
            <a:picLocks noChangeAspect="1"/>
          </p:cNvPicPr>
          <p:nvPr/>
        </p:nvPicPr>
        <p:blipFill>
          <a:blip r:embed="rId5" cstate="print"/>
          <a:stretch>
            <a:fillRect/>
          </a:stretch>
        </p:blipFill>
        <p:spPr>
          <a:xfrm>
            <a:off x="4887480" y="0"/>
            <a:ext cx="3856065" cy="2792100"/>
          </a:xfrm>
          <a:prstGeom prst="rect">
            <a:avLst/>
          </a:prstGeom>
        </p:spPr>
      </p:pic>
    </p:spTree>
    <p:extLst>
      <p:ext uri="{BB962C8B-B14F-4D97-AF65-F5344CB8AC3E}">
        <p14:creationId xmlns:p14="http://schemas.microsoft.com/office/powerpoint/2010/main" val="39999068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317B6DA-346B-4A8A-B8CB-5B721F5ACDE6}"/>
              </a:ext>
            </a:extLst>
          </p:cNvPr>
          <p:cNvSpPr>
            <a:spLocks noGrp="1"/>
          </p:cNvSpPr>
          <p:nvPr>
            <p:ph type="title"/>
          </p:nvPr>
        </p:nvSpPr>
        <p:spPr>
          <a:xfrm>
            <a:off x="102741" y="354127"/>
            <a:ext cx="4071669" cy="1276710"/>
          </a:xfrm>
        </p:spPr>
        <p:txBody>
          <a:bodyPr>
            <a:noAutofit/>
          </a:bodyPr>
          <a:lstStyle/>
          <a:p>
            <a:r>
              <a:rPr lang="cs-CZ" sz="4000">
                <a:solidFill>
                  <a:schemeClr val="accent1"/>
                </a:solidFill>
              </a:rPr>
              <a:t>Etruscans – importance for the Central Europe</a:t>
            </a:r>
            <a:endParaRPr lang="cs-CZ" sz="4000" dirty="0">
              <a:solidFill>
                <a:schemeClr val="accent1"/>
              </a:solidFill>
            </a:endParaRPr>
          </a:p>
        </p:txBody>
      </p:sp>
      <p:sp>
        <p:nvSpPr>
          <p:cNvPr id="3" name="Zástupný obsah 2">
            <a:extLst>
              <a:ext uri="{FF2B5EF4-FFF2-40B4-BE49-F238E27FC236}">
                <a16:creationId xmlns:a16="http://schemas.microsoft.com/office/drawing/2014/main" id="{1E715B4F-D773-4DFF-9595-A519BC4624B3}"/>
              </a:ext>
            </a:extLst>
          </p:cNvPr>
          <p:cNvSpPr>
            <a:spLocks noGrp="1"/>
          </p:cNvSpPr>
          <p:nvPr>
            <p:ph idx="1"/>
          </p:nvPr>
        </p:nvSpPr>
        <p:spPr>
          <a:xfrm>
            <a:off x="164521" y="1630837"/>
            <a:ext cx="4764559" cy="5071888"/>
          </a:xfrm>
        </p:spPr>
        <p:txBody>
          <a:bodyPr>
            <a:normAutofit fontScale="92500" lnSpcReduction="10000"/>
          </a:bodyPr>
          <a:lstStyle/>
          <a:p>
            <a:pPr>
              <a:buFont typeface="Arial" panose="020B0604020202020204" pitchFamily="34" charset="0"/>
              <a:buChar char="•"/>
            </a:pPr>
            <a:r>
              <a:rPr lang="cs-CZ" dirty="0" err="1"/>
              <a:t>Sea</a:t>
            </a:r>
            <a:r>
              <a:rPr lang="cs-CZ" dirty="0"/>
              <a:t> trade, </a:t>
            </a:r>
            <a:r>
              <a:rPr lang="cs-CZ" dirty="0" err="1"/>
              <a:t>imports</a:t>
            </a:r>
            <a:r>
              <a:rPr lang="cs-CZ" dirty="0"/>
              <a:t> to the </a:t>
            </a:r>
            <a:r>
              <a:rPr lang="cs-CZ" dirty="0" err="1"/>
              <a:t>central</a:t>
            </a:r>
            <a:r>
              <a:rPr lang="cs-CZ" dirty="0"/>
              <a:t> </a:t>
            </a:r>
            <a:r>
              <a:rPr lang="cs-CZ" dirty="0" err="1"/>
              <a:t>Europe</a:t>
            </a:r>
            <a:endParaRPr lang="cs-CZ" dirty="0"/>
          </a:p>
          <a:p>
            <a:pPr>
              <a:buFont typeface="Arial" panose="020B0604020202020204" pitchFamily="34" charset="0"/>
              <a:buChar char="•"/>
            </a:pPr>
            <a:r>
              <a:rPr lang="en-US" dirty="0"/>
              <a:t>Toreutics important for our environment - beak-shaped kettles produced in </a:t>
            </a:r>
            <a:r>
              <a:rPr lang="en-US" dirty="0" err="1"/>
              <a:t>Vulcia</a:t>
            </a:r>
            <a:r>
              <a:rPr lang="en-US" dirty="0"/>
              <a:t> - subject to export. Penetration north into the world of West Hallstatt, a strong Etruscan influence on the </a:t>
            </a:r>
            <a:r>
              <a:rPr lang="cs-CZ" dirty="0"/>
              <a:t>Early</a:t>
            </a:r>
            <a:r>
              <a:rPr lang="en-US" dirty="0"/>
              <a:t> La Tène. Beaked </a:t>
            </a:r>
            <a:r>
              <a:rPr lang="cs-CZ" dirty="0" err="1"/>
              <a:t>kettles</a:t>
            </a:r>
            <a:r>
              <a:rPr lang="en-US" dirty="0"/>
              <a:t> are related to wine and are maintained until the beginning of the 4th century. A frequent motif of </a:t>
            </a:r>
            <a:r>
              <a:rPr lang="en-US" dirty="0" err="1"/>
              <a:t>Silén</a:t>
            </a:r>
            <a:r>
              <a:rPr lang="en-US" dirty="0"/>
              <a:t> (guide and teacher of the young god Dionysus), a bald old man and a total drunk, who rode a donkey for eternal intoxication.</a:t>
            </a:r>
          </a:p>
          <a:p>
            <a:pPr>
              <a:buFont typeface="Arial" panose="020B0604020202020204" pitchFamily="34" charset="0"/>
              <a:buChar char="•"/>
            </a:pPr>
            <a:r>
              <a:rPr lang="en-US" dirty="0"/>
              <a:t>Large cauldron-shaped bowls with a curved edge, usually perched on a tripod (</a:t>
            </a:r>
            <a:r>
              <a:rPr lang="cs-CZ" dirty="0" err="1"/>
              <a:t>site</a:t>
            </a:r>
            <a:r>
              <a:rPr lang="en-US" dirty="0"/>
              <a:t> </a:t>
            </a:r>
            <a:r>
              <a:rPr lang="en-US" dirty="0" err="1"/>
              <a:t>Nováky</a:t>
            </a:r>
            <a:r>
              <a:rPr lang="en-US" dirty="0"/>
              <a:t> in Slovakia).</a:t>
            </a:r>
          </a:p>
          <a:p>
            <a:pPr>
              <a:buFont typeface="Arial" panose="020B0604020202020204" pitchFamily="34" charset="0"/>
              <a:buChar char="•"/>
            </a:pPr>
            <a:r>
              <a:rPr lang="en-US" dirty="0"/>
              <a:t>Bronze boilers, up to 80 cm high fumigants, </a:t>
            </a:r>
            <a:r>
              <a:rPr lang="cs-CZ" dirty="0" err="1"/>
              <a:t>cistes</a:t>
            </a:r>
            <a:r>
              <a:rPr lang="cs-CZ" dirty="0"/>
              <a:t> + </a:t>
            </a:r>
            <a:r>
              <a:rPr lang="cs-CZ" dirty="0" err="1"/>
              <a:t>parts</a:t>
            </a:r>
            <a:r>
              <a:rPr lang="cs-CZ" dirty="0"/>
              <a:t> of the </a:t>
            </a:r>
            <a:r>
              <a:rPr lang="cs-CZ" dirty="0" err="1"/>
              <a:t>wagons</a:t>
            </a:r>
            <a:endParaRPr lang="cs-CZ" dirty="0"/>
          </a:p>
          <a:p>
            <a:pPr>
              <a:buFont typeface="Arial" panose="020B0604020202020204" pitchFamily="34" charset="0"/>
              <a:buChar char="•"/>
            </a:pPr>
            <a:endParaRPr lang="cs-CZ" dirty="0"/>
          </a:p>
        </p:txBody>
      </p:sp>
      <p:pic>
        <p:nvPicPr>
          <p:cNvPr id="8194" name="Picture 2" descr="14 / srpna - PDF Stažení zdarma">
            <a:extLst>
              <a:ext uri="{FF2B5EF4-FFF2-40B4-BE49-F238E27FC236}">
                <a16:creationId xmlns:a16="http://schemas.microsoft.com/office/drawing/2014/main" id="{D202AC0D-BC41-42B7-AFAD-42153B7014A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24620" y="1"/>
            <a:ext cx="3067380" cy="3940404"/>
          </a:xfrm>
          <a:prstGeom prst="rect">
            <a:avLst/>
          </a:prstGeom>
          <a:noFill/>
          <a:extLst>
            <a:ext uri="{909E8E84-426E-40DD-AFC4-6F175D3DCCD1}">
              <a14:hiddenFill xmlns:a14="http://schemas.microsoft.com/office/drawing/2010/main">
                <a:solidFill>
                  <a:srgbClr val="FFFFFF"/>
                </a:solidFill>
              </a14:hiddenFill>
            </a:ext>
          </a:extLst>
        </p:spPr>
      </p:pic>
      <p:pic>
        <p:nvPicPr>
          <p:cNvPr id="4" name="Zástupný symbol pro obsah 3" descr="keltische_siedlungsgebiete_detail.jpg">
            <a:extLst>
              <a:ext uri="{FF2B5EF4-FFF2-40B4-BE49-F238E27FC236}">
                <a16:creationId xmlns:a16="http://schemas.microsoft.com/office/drawing/2014/main" id="{434B8153-2A07-4534-BADE-4A1434A07037}"/>
              </a:ext>
            </a:extLst>
          </p:cNvPr>
          <p:cNvPicPr>
            <a:picLocks noChangeAspect="1"/>
          </p:cNvPicPr>
          <p:nvPr/>
        </p:nvPicPr>
        <p:blipFill>
          <a:blip r:embed="rId3" cstate="print"/>
          <a:stretch>
            <a:fillRect/>
          </a:stretch>
        </p:blipFill>
        <p:spPr>
          <a:xfrm>
            <a:off x="4929081" y="0"/>
            <a:ext cx="4089098" cy="3940404"/>
          </a:xfrm>
          <a:prstGeom prst="rect">
            <a:avLst/>
          </a:prstGeom>
        </p:spPr>
      </p:pic>
      <p:pic>
        <p:nvPicPr>
          <p:cNvPr id="8" name="Obrázek 7" descr="0327aae74a6faec4c996154d205bcc81--tripod-ancient-artefacts.jpg">
            <a:extLst>
              <a:ext uri="{FF2B5EF4-FFF2-40B4-BE49-F238E27FC236}">
                <a16:creationId xmlns:a16="http://schemas.microsoft.com/office/drawing/2014/main" id="{F8B51F6B-7204-4827-B2B3-63ADDA10ADB6}"/>
              </a:ext>
            </a:extLst>
          </p:cNvPr>
          <p:cNvPicPr>
            <a:picLocks noChangeAspect="1"/>
          </p:cNvPicPr>
          <p:nvPr/>
        </p:nvPicPr>
        <p:blipFill>
          <a:blip r:embed="rId4" cstate="print"/>
          <a:stretch>
            <a:fillRect/>
          </a:stretch>
        </p:blipFill>
        <p:spPr>
          <a:xfrm>
            <a:off x="9879291" y="3940405"/>
            <a:ext cx="2312709" cy="2919038"/>
          </a:xfrm>
          <a:prstGeom prst="rect">
            <a:avLst/>
          </a:prstGeom>
        </p:spPr>
      </p:pic>
      <p:pic>
        <p:nvPicPr>
          <p:cNvPr id="10" name="Obrázek 9" descr="hb_03_23_1.jpg">
            <a:extLst>
              <a:ext uri="{FF2B5EF4-FFF2-40B4-BE49-F238E27FC236}">
                <a16:creationId xmlns:a16="http://schemas.microsoft.com/office/drawing/2014/main" id="{CE8E199D-400B-45E7-B85B-9566A235841C}"/>
              </a:ext>
            </a:extLst>
          </p:cNvPr>
          <p:cNvPicPr>
            <a:picLocks noChangeAspect="1"/>
          </p:cNvPicPr>
          <p:nvPr/>
        </p:nvPicPr>
        <p:blipFill>
          <a:blip r:embed="rId5" cstate="print"/>
          <a:stretch>
            <a:fillRect/>
          </a:stretch>
        </p:blipFill>
        <p:spPr>
          <a:xfrm>
            <a:off x="5790193" y="3940404"/>
            <a:ext cx="4089098" cy="2942106"/>
          </a:xfrm>
          <a:prstGeom prst="rect">
            <a:avLst/>
          </a:prstGeom>
        </p:spPr>
      </p:pic>
      <p:sp>
        <p:nvSpPr>
          <p:cNvPr id="6" name="TextovéPole 5">
            <a:extLst>
              <a:ext uri="{FF2B5EF4-FFF2-40B4-BE49-F238E27FC236}">
                <a16:creationId xmlns:a16="http://schemas.microsoft.com/office/drawing/2014/main" id="{6EFD3A08-5567-4661-A3DF-C7670B8D8CAF}"/>
              </a:ext>
            </a:extLst>
          </p:cNvPr>
          <p:cNvSpPr txBox="1"/>
          <p:nvPr/>
        </p:nvSpPr>
        <p:spPr>
          <a:xfrm>
            <a:off x="4965151" y="0"/>
            <a:ext cx="4016957" cy="523220"/>
          </a:xfrm>
          <a:prstGeom prst="rect">
            <a:avLst/>
          </a:prstGeom>
          <a:solidFill>
            <a:srgbClr val="FFFFFF">
              <a:alpha val="30196"/>
            </a:srgbClr>
          </a:solidFill>
        </p:spPr>
        <p:txBody>
          <a:bodyPr wrap="square">
            <a:spAutoFit/>
          </a:bodyPr>
          <a:lstStyle/>
          <a:p>
            <a:r>
              <a:rPr lang="en-US" sz="1400" dirty="0"/>
              <a:t>Imports north to</a:t>
            </a:r>
            <a:r>
              <a:rPr lang="cs-CZ" sz="1400" dirty="0"/>
              <a:t> </a:t>
            </a:r>
            <a:r>
              <a:rPr lang="en-US" sz="1400" dirty="0"/>
              <a:t>northwestern</a:t>
            </a:r>
            <a:r>
              <a:rPr lang="cs-CZ" sz="1400" dirty="0"/>
              <a:t> </a:t>
            </a:r>
            <a:r>
              <a:rPr lang="cs-CZ" sz="1400" dirty="0" err="1"/>
              <a:t>Alps</a:t>
            </a:r>
            <a:r>
              <a:rPr lang="cs-CZ" sz="1400" dirty="0"/>
              <a:t>. </a:t>
            </a:r>
            <a:r>
              <a:rPr lang="en-US" sz="1400" dirty="0"/>
              <a:t>It sticks in</a:t>
            </a:r>
            <a:r>
              <a:rPr lang="cs-CZ" sz="1400" dirty="0"/>
              <a:t> Ha </a:t>
            </a:r>
            <a:r>
              <a:rPr lang="en-US" sz="1400" dirty="0"/>
              <a:t>D1-LT</a:t>
            </a:r>
            <a:r>
              <a:rPr lang="cs-CZ" sz="1400" dirty="0"/>
              <a:t> </a:t>
            </a:r>
            <a:r>
              <a:rPr lang="en-US" sz="1400" dirty="0"/>
              <a:t>A (6th-1st half</a:t>
            </a:r>
            <a:r>
              <a:rPr lang="cs-CZ" sz="1400" dirty="0"/>
              <a:t> </a:t>
            </a:r>
            <a:r>
              <a:rPr lang="en-US" sz="1400" dirty="0"/>
              <a:t>5th century</a:t>
            </a:r>
            <a:r>
              <a:rPr lang="cs-CZ" sz="1400" dirty="0"/>
              <a:t> BC</a:t>
            </a:r>
            <a:r>
              <a:rPr lang="en-US" sz="1400" dirty="0"/>
              <a:t>)</a:t>
            </a:r>
            <a:endParaRPr lang="cs-CZ" sz="1400" dirty="0"/>
          </a:p>
        </p:txBody>
      </p:sp>
    </p:spTree>
    <p:extLst>
      <p:ext uri="{BB962C8B-B14F-4D97-AF65-F5344CB8AC3E}">
        <p14:creationId xmlns:p14="http://schemas.microsoft.com/office/powerpoint/2010/main" val="27841579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317B6DA-346B-4A8A-B8CB-5B721F5ACDE6}"/>
              </a:ext>
            </a:extLst>
          </p:cNvPr>
          <p:cNvSpPr>
            <a:spLocks noGrp="1"/>
          </p:cNvSpPr>
          <p:nvPr>
            <p:ph type="title"/>
          </p:nvPr>
        </p:nvSpPr>
        <p:spPr>
          <a:xfrm>
            <a:off x="284671" y="1"/>
            <a:ext cx="4071669" cy="707009"/>
          </a:xfrm>
        </p:spPr>
        <p:txBody>
          <a:bodyPr>
            <a:noAutofit/>
          </a:bodyPr>
          <a:lstStyle/>
          <a:p>
            <a:r>
              <a:rPr lang="cs-CZ" sz="3600" dirty="0" err="1">
                <a:solidFill>
                  <a:schemeClr val="accent1"/>
                </a:solidFill>
              </a:rPr>
              <a:t>Este</a:t>
            </a:r>
            <a:r>
              <a:rPr lang="cs-CZ" sz="3600" dirty="0">
                <a:solidFill>
                  <a:schemeClr val="accent1"/>
                </a:solidFill>
              </a:rPr>
              <a:t> culture</a:t>
            </a:r>
          </a:p>
        </p:txBody>
      </p:sp>
      <p:sp>
        <p:nvSpPr>
          <p:cNvPr id="3" name="Zástupný obsah 2">
            <a:extLst>
              <a:ext uri="{FF2B5EF4-FFF2-40B4-BE49-F238E27FC236}">
                <a16:creationId xmlns:a16="http://schemas.microsoft.com/office/drawing/2014/main" id="{1E715B4F-D773-4DFF-9595-A519BC4624B3}"/>
              </a:ext>
            </a:extLst>
          </p:cNvPr>
          <p:cNvSpPr>
            <a:spLocks noGrp="1"/>
          </p:cNvSpPr>
          <p:nvPr>
            <p:ph idx="1"/>
          </p:nvPr>
        </p:nvSpPr>
        <p:spPr>
          <a:xfrm>
            <a:off x="284671" y="744784"/>
            <a:ext cx="4485291" cy="4320480"/>
          </a:xfrm>
        </p:spPr>
        <p:txBody>
          <a:bodyPr>
            <a:normAutofit/>
          </a:bodyPr>
          <a:lstStyle/>
          <a:p>
            <a:pPr>
              <a:buFont typeface="Arial" pitchFamily="34" charset="0"/>
              <a:buChar char="•"/>
            </a:pPr>
            <a:r>
              <a:rPr lang="en-US" dirty="0"/>
              <a:t>Civilization </a:t>
            </a:r>
            <a:r>
              <a:rPr lang="cs-CZ" dirty="0"/>
              <a:t>of </a:t>
            </a:r>
            <a:r>
              <a:rPr lang="en-US" dirty="0" err="1"/>
              <a:t>situl</a:t>
            </a:r>
            <a:r>
              <a:rPr lang="cs-CZ" dirty="0" err="1"/>
              <a:t>ae</a:t>
            </a:r>
            <a:r>
              <a:rPr lang="cs-CZ" dirty="0"/>
              <a:t> art</a:t>
            </a:r>
            <a:r>
              <a:rPr lang="en-US" dirty="0"/>
              <a:t>, on </a:t>
            </a:r>
            <a:r>
              <a:rPr lang="en-US" b="1" dirty="0"/>
              <a:t>the edge of Hallstatt cultures</a:t>
            </a:r>
            <a:r>
              <a:rPr lang="cs-CZ" dirty="0"/>
              <a:t>, but not </a:t>
            </a:r>
            <a:r>
              <a:rPr lang="cs-CZ" dirty="0" err="1"/>
              <a:t>exactly</a:t>
            </a:r>
            <a:r>
              <a:rPr lang="cs-CZ" dirty="0"/>
              <a:t> </a:t>
            </a:r>
            <a:r>
              <a:rPr lang="cs-CZ" dirty="0" err="1"/>
              <a:t>its</a:t>
            </a:r>
            <a:r>
              <a:rPr lang="cs-CZ" dirty="0"/>
              <a:t> part</a:t>
            </a:r>
          </a:p>
          <a:p>
            <a:pPr>
              <a:buFont typeface="Arial" pitchFamily="34" charset="0"/>
              <a:buChar char="•"/>
            </a:pPr>
            <a:r>
              <a:rPr lang="en-US" dirty="0"/>
              <a:t>Widespread in northeastern Italy, it has contacts with the Illyrian part of the Balkans. The creators of this culture are the Venetians, who at the beginning of the 1st millennium gradually created individual centers (Este, Padua, Vicenza and Verona) and these gradually grew into medieval cities.</a:t>
            </a:r>
          </a:p>
          <a:p>
            <a:pPr>
              <a:buFont typeface="Arial" pitchFamily="34" charset="0"/>
              <a:buChar char="•"/>
            </a:pPr>
            <a:endParaRPr lang="en-US" dirty="0"/>
          </a:p>
        </p:txBody>
      </p:sp>
      <p:pic>
        <p:nvPicPr>
          <p:cNvPr id="7" name="Zástupný symbol pro obsah 3" descr="Hallstatt_culture.png">
            <a:extLst>
              <a:ext uri="{FF2B5EF4-FFF2-40B4-BE49-F238E27FC236}">
                <a16:creationId xmlns:a16="http://schemas.microsoft.com/office/drawing/2014/main" id="{7C969D67-3960-4A15-89CE-5548448E8D49}"/>
              </a:ext>
            </a:extLst>
          </p:cNvPr>
          <p:cNvPicPr>
            <a:picLocks noChangeAspect="1"/>
          </p:cNvPicPr>
          <p:nvPr/>
        </p:nvPicPr>
        <p:blipFill>
          <a:blip r:embed="rId2" cstate="print"/>
          <a:stretch>
            <a:fillRect/>
          </a:stretch>
        </p:blipFill>
        <p:spPr>
          <a:xfrm>
            <a:off x="7925794" y="0"/>
            <a:ext cx="4266206" cy="2537520"/>
          </a:xfrm>
          <a:prstGeom prst="rect">
            <a:avLst/>
          </a:prstGeom>
        </p:spPr>
      </p:pic>
      <p:pic>
        <p:nvPicPr>
          <p:cNvPr id="8" name="Zástupný symbol pro obsah 8" descr="gk1enen.jpg">
            <a:extLst>
              <a:ext uri="{FF2B5EF4-FFF2-40B4-BE49-F238E27FC236}">
                <a16:creationId xmlns:a16="http://schemas.microsoft.com/office/drawing/2014/main" id="{75241D91-57B1-4736-B371-1672B617FD06}"/>
              </a:ext>
            </a:extLst>
          </p:cNvPr>
          <p:cNvPicPr>
            <a:picLocks noChangeAspect="1"/>
          </p:cNvPicPr>
          <p:nvPr/>
        </p:nvPicPr>
        <p:blipFill>
          <a:blip r:embed="rId3" cstate="print"/>
          <a:stretch>
            <a:fillRect/>
          </a:stretch>
        </p:blipFill>
        <p:spPr>
          <a:xfrm>
            <a:off x="6949818" y="2537520"/>
            <a:ext cx="5242182" cy="4320480"/>
          </a:xfrm>
          <a:prstGeom prst="rect">
            <a:avLst/>
          </a:prstGeom>
        </p:spPr>
      </p:pic>
      <p:pic>
        <p:nvPicPr>
          <p:cNvPr id="4" name="Obrázek 3" descr="c6266fb41abfbdf6f721a9078d49e606--prehistory-bologna.jpg">
            <a:extLst>
              <a:ext uri="{FF2B5EF4-FFF2-40B4-BE49-F238E27FC236}">
                <a16:creationId xmlns:a16="http://schemas.microsoft.com/office/drawing/2014/main" id="{DEADF0BF-A30B-43EB-AEE6-3A3FD2FBD225}"/>
              </a:ext>
            </a:extLst>
          </p:cNvPr>
          <p:cNvPicPr>
            <a:picLocks noChangeAspect="1"/>
          </p:cNvPicPr>
          <p:nvPr/>
        </p:nvPicPr>
        <p:blipFill>
          <a:blip r:embed="rId4" cstate="print"/>
          <a:stretch>
            <a:fillRect/>
          </a:stretch>
        </p:blipFill>
        <p:spPr>
          <a:xfrm>
            <a:off x="4666268" y="-33616"/>
            <a:ext cx="3259525" cy="2577505"/>
          </a:xfrm>
          <a:prstGeom prst="rect">
            <a:avLst/>
          </a:prstGeom>
        </p:spPr>
      </p:pic>
      <p:sp>
        <p:nvSpPr>
          <p:cNvPr id="10" name="Zástupný obsah 2">
            <a:extLst>
              <a:ext uri="{FF2B5EF4-FFF2-40B4-BE49-F238E27FC236}">
                <a16:creationId xmlns:a16="http://schemas.microsoft.com/office/drawing/2014/main" id="{EEA85EE8-9337-4B51-9651-66D0899D8F84}"/>
              </a:ext>
            </a:extLst>
          </p:cNvPr>
          <p:cNvSpPr txBox="1">
            <a:spLocks/>
          </p:cNvSpPr>
          <p:nvPr/>
        </p:nvSpPr>
        <p:spPr>
          <a:xfrm>
            <a:off x="284671" y="3864990"/>
            <a:ext cx="3533703" cy="5957873"/>
          </a:xfrm>
          <a:prstGeom prst="rect">
            <a:avLst/>
          </a:prstGeom>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buFont typeface="Arial" pitchFamily="34" charset="0"/>
              <a:buChar char="•"/>
            </a:pPr>
            <a:r>
              <a:rPr lang="en-US" dirty="0"/>
              <a:t>The Este culture is located at the southern edge of the Hallstatt cultures, it is no longer included among them, it is economically and culturally connected with them, the inventory of objects largely overlaps. It mediates news from Etruria to the north. The same culture of </a:t>
            </a:r>
            <a:r>
              <a:rPr lang="en-US" dirty="0" err="1"/>
              <a:t>Golasecca</a:t>
            </a:r>
            <a:r>
              <a:rPr lang="en-US" dirty="0"/>
              <a:t> in NW Italy.</a:t>
            </a:r>
            <a:endParaRPr lang="cs-CZ" dirty="0"/>
          </a:p>
        </p:txBody>
      </p:sp>
      <p:pic>
        <p:nvPicPr>
          <p:cNvPr id="5" name="Obrázek 4">
            <a:extLst>
              <a:ext uri="{FF2B5EF4-FFF2-40B4-BE49-F238E27FC236}">
                <a16:creationId xmlns:a16="http://schemas.microsoft.com/office/drawing/2014/main" id="{4EB68251-5A7A-9AFB-4602-4FB630D7EC5D}"/>
              </a:ext>
            </a:extLst>
          </p:cNvPr>
          <p:cNvPicPr>
            <a:picLocks noChangeAspect="1"/>
          </p:cNvPicPr>
          <p:nvPr/>
        </p:nvPicPr>
        <p:blipFill>
          <a:blip r:embed="rId5"/>
          <a:stretch>
            <a:fillRect/>
          </a:stretch>
        </p:blipFill>
        <p:spPr>
          <a:xfrm>
            <a:off x="4015537" y="4451420"/>
            <a:ext cx="3614032" cy="2392506"/>
          </a:xfrm>
          <a:prstGeom prst="rect">
            <a:avLst/>
          </a:prstGeom>
        </p:spPr>
      </p:pic>
    </p:spTree>
    <p:extLst>
      <p:ext uri="{BB962C8B-B14F-4D97-AF65-F5344CB8AC3E}">
        <p14:creationId xmlns:p14="http://schemas.microsoft.com/office/powerpoint/2010/main" val="37131023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317B6DA-346B-4A8A-B8CB-5B721F5ACDE6}"/>
              </a:ext>
            </a:extLst>
          </p:cNvPr>
          <p:cNvSpPr>
            <a:spLocks noGrp="1"/>
          </p:cNvSpPr>
          <p:nvPr>
            <p:ph type="title"/>
          </p:nvPr>
        </p:nvSpPr>
        <p:spPr>
          <a:xfrm>
            <a:off x="284671" y="1"/>
            <a:ext cx="4071669" cy="725863"/>
          </a:xfrm>
        </p:spPr>
        <p:txBody>
          <a:bodyPr>
            <a:noAutofit/>
          </a:bodyPr>
          <a:lstStyle/>
          <a:p>
            <a:r>
              <a:rPr lang="cs-CZ" sz="3600" dirty="0" err="1">
                <a:solidFill>
                  <a:schemeClr val="accent1"/>
                </a:solidFill>
              </a:rPr>
              <a:t>Golasecca</a:t>
            </a:r>
            <a:r>
              <a:rPr lang="cs-CZ" sz="3600" dirty="0">
                <a:solidFill>
                  <a:schemeClr val="accent1"/>
                </a:solidFill>
              </a:rPr>
              <a:t> culture</a:t>
            </a:r>
          </a:p>
        </p:txBody>
      </p:sp>
      <p:sp>
        <p:nvSpPr>
          <p:cNvPr id="3" name="Zástupný obsah 2">
            <a:extLst>
              <a:ext uri="{FF2B5EF4-FFF2-40B4-BE49-F238E27FC236}">
                <a16:creationId xmlns:a16="http://schemas.microsoft.com/office/drawing/2014/main" id="{1E715B4F-D773-4DFF-9595-A519BC4624B3}"/>
              </a:ext>
            </a:extLst>
          </p:cNvPr>
          <p:cNvSpPr>
            <a:spLocks noGrp="1"/>
          </p:cNvSpPr>
          <p:nvPr>
            <p:ph idx="1"/>
          </p:nvPr>
        </p:nvSpPr>
        <p:spPr>
          <a:xfrm>
            <a:off x="258792" y="725864"/>
            <a:ext cx="3744064" cy="3337089"/>
          </a:xfrm>
        </p:spPr>
        <p:txBody>
          <a:bodyPr>
            <a:normAutofit/>
          </a:bodyPr>
          <a:lstStyle/>
          <a:p>
            <a:pPr>
              <a:buFont typeface="Arial" panose="020B0604020202020204" pitchFamily="34" charset="0"/>
              <a:buChar char="•"/>
            </a:pPr>
            <a:r>
              <a:rPr lang="en-US" dirty="0"/>
              <a:t>Widespread in Lombardy, Piedmont and Liguria.</a:t>
            </a:r>
          </a:p>
          <a:p>
            <a:pPr>
              <a:buFont typeface="Arial" panose="020B0604020202020204" pitchFamily="34" charset="0"/>
              <a:buChar char="•"/>
            </a:pPr>
            <a:r>
              <a:rPr lang="en-US" dirty="0"/>
              <a:t>Name after the necropolis of </a:t>
            </a:r>
            <a:r>
              <a:rPr lang="en-US" dirty="0" err="1"/>
              <a:t>Gollasecca</a:t>
            </a:r>
            <a:r>
              <a:rPr lang="en-US" dirty="0"/>
              <a:t> in Lombardy.</a:t>
            </a:r>
          </a:p>
          <a:p>
            <a:pPr>
              <a:buFont typeface="Arial" panose="020B0604020202020204" pitchFamily="34" charset="0"/>
              <a:buChar char="•"/>
            </a:pPr>
            <a:r>
              <a:rPr lang="en-US" dirty="0"/>
              <a:t>Burials from late bronze to deep into the La Tène - cremation graves, lined with stones, in the younger phase also grave chambers and in Piedmont even mounds.</a:t>
            </a:r>
          </a:p>
        </p:txBody>
      </p:sp>
      <p:pic>
        <p:nvPicPr>
          <p:cNvPr id="5" name="Obrázek 4" descr="sesto calende 4.jpg">
            <a:extLst>
              <a:ext uri="{FF2B5EF4-FFF2-40B4-BE49-F238E27FC236}">
                <a16:creationId xmlns:a16="http://schemas.microsoft.com/office/drawing/2014/main" id="{385E495B-6ED1-41B7-B315-4450160F9F54}"/>
              </a:ext>
            </a:extLst>
          </p:cNvPr>
          <p:cNvPicPr>
            <a:picLocks noChangeAspect="1"/>
          </p:cNvPicPr>
          <p:nvPr/>
        </p:nvPicPr>
        <p:blipFill>
          <a:blip r:embed="rId2" cstate="print"/>
          <a:stretch>
            <a:fillRect/>
          </a:stretch>
        </p:blipFill>
        <p:spPr>
          <a:xfrm>
            <a:off x="4006478" y="16854"/>
            <a:ext cx="3516554" cy="3172120"/>
          </a:xfrm>
          <a:prstGeom prst="rect">
            <a:avLst/>
          </a:prstGeom>
        </p:spPr>
      </p:pic>
      <p:pic>
        <p:nvPicPr>
          <p:cNvPr id="9218" name="Picture 2" descr="La cultura di Golasecca, in riva al Ticino - Vagabondi in Italia">
            <a:extLst>
              <a:ext uri="{FF2B5EF4-FFF2-40B4-BE49-F238E27FC236}">
                <a16:creationId xmlns:a16="http://schemas.microsoft.com/office/drawing/2014/main" id="{FAAF6A74-0314-4B8C-B54E-3BA1E117D8A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05780" y="16854"/>
            <a:ext cx="4686220" cy="3172120"/>
          </a:xfrm>
          <a:prstGeom prst="rect">
            <a:avLst/>
          </a:prstGeom>
          <a:noFill/>
          <a:extLst>
            <a:ext uri="{909E8E84-426E-40DD-AFC4-6F175D3DCCD1}">
              <a14:hiddenFill xmlns:a14="http://schemas.microsoft.com/office/drawing/2010/main">
                <a:solidFill>
                  <a:srgbClr val="FFFFFF"/>
                </a:solidFill>
              </a14:hiddenFill>
            </a:ext>
          </a:extLst>
        </p:spPr>
      </p:pic>
      <p:pic>
        <p:nvPicPr>
          <p:cNvPr id="11266" name="Picture 2">
            <a:extLst>
              <a:ext uri="{FF2B5EF4-FFF2-40B4-BE49-F238E27FC236}">
                <a16:creationId xmlns:a16="http://schemas.microsoft.com/office/drawing/2014/main" id="{41F382C7-03C1-4F03-87DE-F1A72811796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96346" y="3188974"/>
            <a:ext cx="4892032" cy="3669025"/>
          </a:xfrm>
          <a:prstGeom prst="rect">
            <a:avLst/>
          </a:prstGeom>
          <a:noFill/>
          <a:extLst>
            <a:ext uri="{909E8E84-426E-40DD-AFC4-6F175D3DCCD1}">
              <a14:hiddenFill xmlns:a14="http://schemas.microsoft.com/office/drawing/2010/main">
                <a:solidFill>
                  <a:srgbClr val="FFFFFF"/>
                </a:solidFill>
              </a14:hiddenFill>
            </a:ext>
          </a:extLst>
        </p:spPr>
      </p:pic>
      <p:sp>
        <p:nvSpPr>
          <p:cNvPr id="11" name="Zástupný obsah 2">
            <a:extLst>
              <a:ext uri="{FF2B5EF4-FFF2-40B4-BE49-F238E27FC236}">
                <a16:creationId xmlns:a16="http://schemas.microsoft.com/office/drawing/2014/main" id="{13B3233B-06D9-4441-969E-8C6FDEA43BE7}"/>
              </a:ext>
            </a:extLst>
          </p:cNvPr>
          <p:cNvSpPr txBox="1">
            <a:spLocks/>
          </p:cNvSpPr>
          <p:nvPr/>
        </p:nvSpPr>
        <p:spPr>
          <a:xfrm>
            <a:off x="284670" y="3914837"/>
            <a:ext cx="7008053" cy="3516822"/>
          </a:xfrm>
          <a:prstGeom prst="rect">
            <a:avLst/>
          </a:prstGeom>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buFont typeface="Arial" panose="020B0604020202020204" pitchFamily="34" charset="0"/>
              <a:buChar char="•"/>
            </a:pPr>
            <a:r>
              <a:rPr lang="en-US" dirty="0"/>
              <a:t>The main source </a:t>
            </a:r>
            <a:r>
              <a:rPr lang="cs-CZ" dirty="0"/>
              <a:t>are </a:t>
            </a:r>
            <a:r>
              <a:rPr lang="en-US" dirty="0"/>
              <a:t>burial ground</a:t>
            </a:r>
            <a:r>
              <a:rPr lang="cs-CZ" dirty="0"/>
              <a:t>s</a:t>
            </a:r>
            <a:r>
              <a:rPr lang="en-US" dirty="0"/>
              <a:t> - for example the site of Sesto </a:t>
            </a:r>
            <a:r>
              <a:rPr lang="en-US" dirty="0" err="1"/>
              <a:t>Calende</a:t>
            </a:r>
            <a:r>
              <a:rPr lang="en-US" dirty="0"/>
              <a:t> from the degree of </a:t>
            </a:r>
            <a:r>
              <a:rPr lang="en-US" dirty="0" err="1"/>
              <a:t>Golasecca</a:t>
            </a:r>
            <a:r>
              <a:rPr lang="en-US" dirty="0"/>
              <a:t> II, where in 1867 a rich warrior's grave (sword, helmet, </a:t>
            </a:r>
            <a:r>
              <a:rPr lang="cs-CZ" dirty="0" err="1"/>
              <a:t>shins</a:t>
            </a:r>
            <a:r>
              <a:rPr lang="en-US" dirty="0"/>
              <a:t>, spears and pottery) was discovered, another rich grave discovered in 1927 even contained a cult metal cart.</a:t>
            </a:r>
          </a:p>
          <a:p>
            <a:pPr>
              <a:buFont typeface="Arial" panose="020B0604020202020204" pitchFamily="34" charset="0"/>
              <a:buChar char="•"/>
            </a:pPr>
            <a:r>
              <a:rPr lang="en-US" dirty="0"/>
              <a:t>The analogy of the decoration of Kurd buckets is in Kleinklein and </a:t>
            </a:r>
            <a:r>
              <a:rPr lang="cs-CZ" dirty="0"/>
              <a:t>Býčí skála, analogy of the wagon – </a:t>
            </a:r>
            <a:r>
              <a:rPr lang="cs-CZ" dirty="0" err="1"/>
              <a:t>Como</a:t>
            </a:r>
            <a:r>
              <a:rPr lang="cs-CZ" dirty="0"/>
              <a:t> ca </a:t>
            </a:r>
            <a:r>
              <a:rPr lang="cs-CZ" dirty="0" err="1"/>
              <a:t>Morta</a:t>
            </a:r>
            <a:r>
              <a:rPr lang="cs-CZ" dirty="0"/>
              <a:t> – 7th </a:t>
            </a:r>
            <a:r>
              <a:rPr lang="cs-CZ" dirty="0" err="1"/>
              <a:t>century</a:t>
            </a:r>
            <a:r>
              <a:rPr lang="cs-CZ" dirty="0"/>
              <a:t> BC</a:t>
            </a:r>
          </a:p>
        </p:txBody>
      </p:sp>
    </p:spTree>
    <p:extLst>
      <p:ext uri="{BB962C8B-B14F-4D97-AF65-F5344CB8AC3E}">
        <p14:creationId xmlns:p14="http://schemas.microsoft.com/office/powerpoint/2010/main" val="33695753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317B6DA-346B-4A8A-B8CB-5B721F5ACDE6}"/>
              </a:ext>
            </a:extLst>
          </p:cNvPr>
          <p:cNvSpPr>
            <a:spLocks noGrp="1"/>
          </p:cNvSpPr>
          <p:nvPr>
            <p:ph type="title"/>
          </p:nvPr>
        </p:nvSpPr>
        <p:spPr>
          <a:xfrm>
            <a:off x="284671" y="1"/>
            <a:ext cx="4071669" cy="725863"/>
          </a:xfrm>
        </p:spPr>
        <p:txBody>
          <a:bodyPr>
            <a:noAutofit/>
          </a:bodyPr>
          <a:lstStyle/>
          <a:p>
            <a:r>
              <a:rPr lang="cs-CZ" sz="3600" dirty="0" err="1">
                <a:solidFill>
                  <a:schemeClr val="accent1"/>
                </a:solidFill>
              </a:rPr>
              <a:t>Picenum</a:t>
            </a:r>
            <a:endParaRPr lang="cs-CZ" sz="3600" dirty="0">
              <a:solidFill>
                <a:schemeClr val="accent1"/>
              </a:solidFill>
            </a:endParaRPr>
          </a:p>
        </p:txBody>
      </p:sp>
      <p:sp>
        <p:nvSpPr>
          <p:cNvPr id="3" name="Zástupný obsah 2">
            <a:extLst>
              <a:ext uri="{FF2B5EF4-FFF2-40B4-BE49-F238E27FC236}">
                <a16:creationId xmlns:a16="http://schemas.microsoft.com/office/drawing/2014/main" id="{1E715B4F-D773-4DFF-9595-A519BC4624B3}"/>
              </a:ext>
            </a:extLst>
          </p:cNvPr>
          <p:cNvSpPr>
            <a:spLocks noGrp="1"/>
          </p:cNvSpPr>
          <p:nvPr>
            <p:ph idx="1"/>
          </p:nvPr>
        </p:nvSpPr>
        <p:spPr>
          <a:xfrm>
            <a:off x="258792" y="725864"/>
            <a:ext cx="3744064" cy="3188973"/>
          </a:xfrm>
        </p:spPr>
        <p:txBody>
          <a:bodyPr>
            <a:normAutofit fontScale="92500" lnSpcReduction="20000"/>
          </a:bodyPr>
          <a:lstStyle/>
          <a:p>
            <a:pPr>
              <a:buFont typeface="Arial" panose="020B0604020202020204" pitchFamily="34" charset="0"/>
              <a:buChar char="•"/>
            </a:pPr>
            <a:r>
              <a:rPr lang="en-US" dirty="0"/>
              <a:t>The </a:t>
            </a:r>
            <a:r>
              <a:rPr lang="en-US" dirty="0" err="1"/>
              <a:t>Picenians</a:t>
            </a:r>
            <a:r>
              <a:rPr lang="en-US" dirty="0"/>
              <a:t> or </a:t>
            </a:r>
            <a:r>
              <a:rPr lang="en-US" dirty="0" err="1"/>
              <a:t>Picents</a:t>
            </a:r>
            <a:r>
              <a:rPr lang="en-US" dirty="0"/>
              <a:t> were the original population in historic </a:t>
            </a:r>
            <a:r>
              <a:rPr lang="en-US" dirty="0" err="1"/>
              <a:t>Picen</a:t>
            </a:r>
            <a:r>
              <a:rPr lang="en-US" dirty="0"/>
              <a:t>.</a:t>
            </a:r>
          </a:p>
          <a:p>
            <a:pPr>
              <a:buFont typeface="Arial" panose="020B0604020202020204" pitchFamily="34" charset="0"/>
              <a:buChar char="•"/>
            </a:pPr>
            <a:r>
              <a:rPr lang="en-US" dirty="0"/>
              <a:t>They were not ethnically united.</a:t>
            </a:r>
          </a:p>
          <a:p>
            <a:pPr>
              <a:buFont typeface="Arial" panose="020B0604020202020204" pitchFamily="34" charset="0"/>
              <a:buChar char="•"/>
            </a:pPr>
            <a:r>
              <a:rPr lang="en-US" dirty="0"/>
              <a:t>They administered a central religious center in </a:t>
            </a:r>
            <a:r>
              <a:rPr lang="en-US" dirty="0" err="1"/>
              <a:t>Cupra</a:t>
            </a:r>
            <a:r>
              <a:rPr lang="en-US" dirty="0"/>
              <a:t> Marittima, in honor of the goddess </a:t>
            </a:r>
            <a:r>
              <a:rPr lang="en-US" dirty="0" err="1"/>
              <a:t>Cupra</a:t>
            </a:r>
            <a:r>
              <a:rPr lang="en-US" dirty="0"/>
              <a:t>.</a:t>
            </a:r>
          </a:p>
          <a:p>
            <a:pPr>
              <a:buFont typeface="Arial" panose="020B0604020202020204" pitchFamily="34" charset="0"/>
              <a:buChar char="•"/>
            </a:pPr>
            <a:r>
              <a:rPr lang="en-US" dirty="0"/>
              <a:t>Language: Southern </a:t>
            </a:r>
            <a:r>
              <a:rPr lang="en-US" dirty="0" err="1"/>
              <a:t>Picen</a:t>
            </a:r>
            <a:r>
              <a:rPr lang="en-US" dirty="0"/>
              <a:t>, written in an unusual version of the Italian alphabet, has been identified as a </a:t>
            </a:r>
            <a:r>
              <a:rPr lang="cs-CZ" dirty="0" err="1"/>
              <a:t>Sabeilic</a:t>
            </a:r>
            <a:r>
              <a:rPr lang="en-US" dirty="0"/>
              <a:t> language that is neither Ottoman (</a:t>
            </a:r>
            <a:r>
              <a:rPr lang="en-US" dirty="0" err="1"/>
              <a:t>Oskov</a:t>
            </a:r>
            <a:r>
              <a:rPr lang="en-US" dirty="0"/>
              <a:t>) nor Umbrian (Umbrian).</a:t>
            </a:r>
          </a:p>
        </p:txBody>
      </p:sp>
      <p:sp>
        <p:nvSpPr>
          <p:cNvPr id="11" name="Zástupný obsah 2">
            <a:extLst>
              <a:ext uri="{FF2B5EF4-FFF2-40B4-BE49-F238E27FC236}">
                <a16:creationId xmlns:a16="http://schemas.microsoft.com/office/drawing/2014/main" id="{13B3233B-06D9-4441-969E-8C6FDEA43BE7}"/>
              </a:ext>
            </a:extLst>
          </p:cNvPr>
          <p:cNvSpPr txBox="1">
            <a:spLocks/>
          </p:cNvSpPr>
          <p:nvPr/>
        </p:nvSpPr>
        <p:spPr>
          <a:xfrm>
            <a:off x="284670" y="3914837"/>
            <a:ext cx="8651940" cy="2797048"/>
          </a:xfrm>
          <a:prstGeom prst="rect">
            <a:avLst/>
          </a:prstGeom>
        </p:spPr>
        <p:txBody>
          <a:bodyPr vert="horz" lIns="0" tIns="45720" rIns="0" bIns="45720" rtlCol="0">
            <a:normAutofit fontScale="92500" lnSpcReduction="20000"/>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buFont typeface="Arial" panose="020B0604020202020204" pitchFamily="34" charset="0"/>
              <a:buChar char="•"/>
            </a:pPr>
            <a:r>
              <a:rPr lang="en-US" dirty="0"/>
              <a:t>Northern </a:t>
            </a:r>
            <a:r>
              <a:rPr lang="en-US" dirty="0" err="1"/>
              <a:t>Picen</a:t>
            </a:r>
            <a:r>
              <a:rPr lang="cs-CZ" dirty="0"/>
              <a:t>um</a:t>
            </a:r>
            <a:r>
              <a:rPr lang="en-US" dirty="0"/>
              <a:t>, written in the form of an old Italian alphabet, not related to Southern and is not an Indo-European language.</a:t>
            </a:r>
          </a:p>
          <a:p>
            <a:pPr>
              <a:buFont typeface="Arial" panose="020B0604020202020204" pitchFamily="34" charset="0"/>
              <a:buChar char="•"/>
            </a:pPr>
            <a:r>
              <a:rPr lang="cs-CZ" dirty="0"/>
              <a:t>G</a:t>
            </a:r>
            <a:r>
              <a:rPr lang="en-US" dirty="0"/>
              <a:t>raves at </a:t>
            </a:r>
            <a:r>
              <a:rPr lang="en-US" dirty="0" err="1"/>
              <a:t>Novilar</a:t>
            </a:r>
            <a:r>
              <a:rPr lang="cs-CZ" dirty="0"/>
              <a:t>a</a:t>
            </a:r>
            <a:r>
              <a:rPr lang="en-US" dirty="0"/>
              <a:t> in the </a:t>
            </a:r>
            <a:r>
              <a:rPr lang="en-US" dirty="0" err="1"/>
              <a:t>Molaroni</a:t>
            </a:r>
            <a:r>
              <a:rPr lang="en-US" dirty="0"/>
              <a:t> and </a:t>
            </a:r>
            <a:r>
              <a:rPr lang="en-US" dirty="0" err="1"/>
              <a:t>Servici</a:t>
            </a:r>
            <a:endParaRPr lang="cs-CZ" dirty="0"/>
          </a:p>
          <a:p>
            <a:pPr>
              <a:buFont typeface="Arial" panose="020B0604020202020204" pitchFamily="34" charset="0"/>
              <a:buChar char="•"/>
            </a:pPr>
            <a:r>
              <a:rPr lang="en-US" dirty="0"/>
              <a:t>The </a:t>
            </a:r>
            <a:r>
              <a:rPr lang="en-US" dirty="0" err="1"/>
              <a:t>Piceni</a:t>
            </a:r>
            <a:r>
              <a:rPr lang="en-US" dirty="0"/>
              <a:t> buried the </a:t>
            </a:r>
            <a:r>
              <a:rPr lang="cs-CZ" dirty="0" err="1"/>
              <a:t>skeletal</a:t>
            </a:r>
            <a:r>
              <a:rPr lang="en-US" dirty="0"/>
              <a:t>, laying the dead on the ground in the clothes and jewelry they had worn during their lifetime.</a:t>
            </a:r>
          </a:p>
          <a:p>
            <a:pPr>
              <a:buFont typeface="Arial" panose="020B0604020202020204" pitchFamily="34" charset="0"/>
              <a:buChar char="•"/>
            </a:pPr>
            <a:r>
              <a:rPr lang="en-US" dirty="0"/>
              <a:t>The warriors were buried in helmets, with weapons and </a:t>
            </a:r>
            <a:r>
              <a:rPr lang="cs-CZ" dirty="0" err="1"/>
              <a:t>vessels</a:t>
            </a:r>
            <a:r>
              <a:rPr lang="en-US" dirty="0"/>
              <a:t> for food and drink. Stored buckles and amber date back to the 10th and 9th centuries. BC, in addition to amber beads, glass beads were also popular.</a:t>
            </a:r>
          </a:p>
          <a:p>
            <a:pPr>
              <a:buFont typeface="Arial" panose="020B0604020202020204" pitchFamily="34" charset="0"/>
              <a:buChar char="•"/>
            </a:pPr>
            <a:r>
              <a:rPr lang="en-US" dirty="0"/>
              <a:t>There are a large number of bronze and iron jewelry in the women's graves.</a:t>
            </a:r>
            <a:endParaRPr lang="cs-CZ" dirty="0"/>
          </a:p>
        </p:txBody>
      </p:sp>
      <p:pic>
        <p:nvPicPr>
          <p:cNvPr id="8" name="Zástupný symbol pro obsah 3" descr="ancient_Picenum.jpg">
            <a:extLst>
              <a:ext uri="{FF2B5EF4-FFF2-40B4-BE49-F238E27FC236}">
                <a16:creationId xmlns:a16="http://schemas.microsoft.com/office/drawing/2014/main" id="{54995EAD-971F-45C4-9BF5-E8EA0BD1BFF6}"/>
              </a:ext>
            </a:extLst>
          </p:cNvPr>
          <p:cNvPicPr>
            <a:picLocks noChangeAspect="1"/>
          </p:cNvPicPr>
          <p:nvPr/>
        </p:nvPicPr>
        <p:blipFill>
          <a:blip r:embed="rId2" cstate="print"/>
          <a:stretch>
            <a:fillRect/>
          </a:stretch>
        </p:blipFill>
        <p:spPr>
          <a:xfrm>
            <a:off x="8616098" y="0"/>
            <a:ext cx="3575901" cy="3474313"/>
          </a:xfrm>
          <a:prstGeom prst="rect">
            <a:avLst/>
          </a:prstGeom>
        </p:spPr>
      </p:pic>
      <p:pic>
        <p:nvPicPr>
          <p:cNvPr id="9" name="Zástupný symbol pro obsah 6">
            <a:extLst>
              <a:ext uri="{FF2B5EF4-FFF2-40B4-BE49-F238E27FC236}">
                <a16:creationId xmlns:a16="http://schemas.microsoft.com/office/drawing/2014/main" id="{0D3D2B4B-BFEA-42AF-8A4F-06A4BF09B80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83681" y="0"/>
            <a:ext cx="4632417" cy="3474313"/>
          </a:xfrm>
          <a:prstGeom prst="rect">
            <a:avLst/>
          </a:prstGeom>
        </p:spPr>
      </p:pic>
      <p:pic>
        <p:nvPicPr>
          <p:cNvPr id="4" name="Obrázek 3">
            <a:extLst>
              <a:ext uri="{FF2B5EF4-FFF2-40B4-BE49-F238E27FC236}">
                <a16:creationId xmlns:a16="http://schemas.microsoft.com/office/drawing/2014/main" id="{69361987-7868-41D6-9FEB-62E35108474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975522" y="3476588"/>
            <a:ext cx="3212342" cy="3381412"/>
          </a:xfrm>
          <a:prstGeom prst="rect">
            <a:avLst/>
          </a:prstGeom>
        </p:spPr>
      </p:pic>
      <p:sp>
        <p:nvSpPr>
          <p:cNvPr id="13" name="TextovéPole 12">
            <a:extLst>
              <a:ext uri="{FF2B5EF4-FFF2-40B4-BE49-F238E27FC236}">
                <a16:creationId xmlns:a16="http://schemas.microsoft.com/office/drawing/2014/main" id="{77780233-10F0-45D5-98EB-928B6011D1C1}"/>
              </a:ext>
            </a:extLst>
          </p:cNvPr>
          <p:cNvSpPr txBox="1"/>
          <p:nvPr/>
        </p:nvSpPr>
        <p:spPr>
          <a:xfrm>
            <a:off x="8936610" y="6161268"/>
            <a:ext cx="1900003" cy="646331"/>
          </a:xfrm>
          <a:prstGeom prst="rect">
            <a:avLst/>
          </a:prstGeom>
          <a:noFill/>
        </p:spPr>
        <p:txBody>
          <a:bodyPr wrap="square">
            <a:spAutoFit/>
          </a:bodyPr>
          <a:lstStyle/>
          <a:p>
            <a:r>
              <a:rPr lang="cs-CZ" dirty="0">
                <a:solidFill>
                  <a:schemeClr val="bg1"/>
                </a:solidFill>
              </a:rPr>
              <a:t>6th </a:t>
            </a:r>
            <a:r>
              <a:rPr lang="cs-CZ" dirty="0" err="1">
                <a:solidFill>
                  <a:schemeClr val="bg1"/>
                </a:solidFill>
              </a:rPr>
              <a:t>century</a:t>
            </a:r>
            <a:r>
              <a:rPr lang="cs-CZ" dirty="0">
                <a:solidFill>
                  <a:schemeClr val="bg1"/>
                </a:solidFill>
              </a:rPr>
              <a:t> BC,</a:t>
            </a:r>
          </a:p>
          <a:p>
            <a:r>
              <a:rPr lang="cs-CZ" dirty="0" err="1">
                <a:solidFill>
                  <a:schemeClr val="bg1"/>
                </a:solidFill>
              </a:rPr>
              <a:t>Capestrano</a:t>
            </a:r>
            <a:endParaRPr lang="cs-CZ" dirty="0">
              <a:solidFill>
                <a:schemeClr val="bg1"/>
              </a:solidFill>
            </a:endParaRPr>
          </a:p>
        </p:txBody>
      </p:sp>
      <p:sp>
        <p:nvSpPr>
          <p:cNvPr id="15" name="TextovéPole 14">
            <a:extLst>
              <a:ext uri="{FF2B5EF4-FFF2-40B4-BE49-F238E27FC236}">
                <a16:creationId xmlns:a16="http://schemas.microsoft.com/office/drawing/2014/main" id="{8CD83C85-D355-402D-864F-3F4ED74B3527}"/>
              </a:ext>
            </a:extLst>
          </p:cNvPr>
          <p:cNvSpPr txBox="1"/>
          <p:nvPr/>
        </p:nvSpPr>
        <p:spPr>
          <a:xfrm>
            <a:off x="3983680" y="-48396"/>
            <a:ext cx="6726024" cy="369332"/>
          </a:xfrm>
          <a:prstGeom prst="rect">
            <a:avLst/>
          </a:prstGeom>
          <a:noFill/>
        </p:spPr>
        <p:txBody>
          <a:bodyPr wrap="square">
            <a:spAutoFit/>
          </a:bodyPr>
          <a:lstStyle/>
          <a:p>
            <a:r>
              <a:rPr lang="cs-CZ" dirty="0" err="1">
                <a:solidFill>
                  <a:schemeClr val="bg1"/>
                </a:solidFill>
              </a:rPr>
              <a:t>Novilara</a:t>
            </a:r>
            <a:r>
              <a:rPr lang="cs-CZ" dirty="0">
                <a:solidFill>
                  <a:schemeClr val="bg1"/>
                </a:solidFill>
              </a:rPr>
              <a:t> </a:t>
            </a:r>
            <a:r>
              <a:rPr lang="cs-CZ" dirty="0" err="1">
                <a:solidFill>
                  <a:schemeClr val="bg1"/>
                </a:solidFill>
              </a:rPr>
              <a:t>farm</a:t>
            </a:r>
            <a:r>
              <a:rPr lang="cs-CZ" dirty="0">
                <a:solidFill>
                  <a:schemeClr val="bg1"/>
                </a:solidFill>
              </a:rPr>
              <a:t> </a:t>
            </a:r>
            <a:r>
              <a:rPr lang="cs-CZ" dirty="0" err="1">
                <a:solidFill>
                  <a:schemeClr val="bg1"/>
                </a:solidFill>
              </a:rPr>
              <a:t>inscription</a:t>
            </a:r>
            <a:endParaRPr lang="cs-CZ" dirty="0">
              <a:solidFill>
                <a:schemeClr val="bg1"/>
              </a:solidFill>
            </a:endParaRPr>
          </a:p>
        </p:txBody>
      </p:sp>
    </p:spTree>
    <p:extLst>
      <p:ext uri="{BB962C8B-B14F-4D97-AF65-F5344CB8AC3E}">
        <p14:creationId xmlns:p14="http://schemas.microsoft.com/office/powerpoint/2010/main" val="24241128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317B6DA-346B-4A8A-B8CB-5B721F5ACDE6}"/>
              </a:ext>
            </a:extLst>
          </p:cNvPr>
          <p:cNvSpPr>
            <a:spLocks noGrp="1"/>
          </p:cNvSpPr>
          <p:nvPr>
            <p:ph type="title"/>
          </p:nvPr>
        </p:nvSpPr>
        <p:spPr>
          <a:xfrm>
            <a:off x="181703" y="432085"/>
            <a:ext cx="11828593" cy="981366"/>
          </a:xfrm>
        </p:spPr>
        <p:txBody>
          <a:bodyPr>
            <a:normAutofit/>
          </a:bodyPr>
          <a:lstStyle/>
          <a:p>
            <a:pPr algn="ctr"/>
            <a:r>
              <a:rPr lang="cs-CZ" sz="6600" b="1" dirty="0">
                <a:solidFill>
                  <a:schemeClr val="accent1"/>
                </a:solidFill>
              </a:rPr>
              <a:t>!</a:t>
            </a:r>
            <a:r>
              <a:rPr lang="it-IT" sz="6600" b="1" dirty="0">
                <a:solidFill>
                  <a:schemeClr val="accent1"/>
                </a:solidFill>
              </a:rPr>
              <a:t>Important note about lectures!</a:t>
            </a:r>
            <a:endParaRPr lang="cs-CZ" sz="6600" b="1" dirty="0">
              <a:solidFill>
                <a:schemeClr val="accent1"/>
              </a:solidFill>
            </a:endParaRPr>
          </a:p>
        </p:txBody>
      </p:sp>
      <p:sp>
        <p:nvSpPr>
          <p:cNvPr id="7" name="Zástupný obsah 2">
            <a:extLst>
              <a:ext uri="{FF2B5EF4-FFF2-40B4-BE49-F238E27FC236}">
                <a16:creationId xmlns:a16="http://schemas.microsoft.com/office/drawing/2014/main" id="{1E715B4F-D773-4DFF-9595-A519BC4624B3}"/>
              </a:ext>
            </a:extLst>
          </p:cNvPr>
          <p:cNvSpPr txBox="1">
            <a:spLocks/>
          </p:cNvSpPr>
          <p:nvPr/>
        </p:nvSpPr>
        <p:spPr>
          <a:xfrm>
            <a:off x="311499" y="1413451"/>
            <a:ext cx="7104185" cy="5318945"/>
          </a:xfrm>
          <a:prstGeom prst="rect">
            <a:avLst/>
          </a:prstGeom>
        </p:spPr>
        <p:txBody>
          <a:bodyPr vert="horz" lIns="0" tIns="45720" rIns="0" bIns="45720" rtlCol="0">
            <a:normAutofit/>
          </a:bodyPr>
          <a:lstStyle/>
          <a:p>
            <a:pPr marL="91440" marR="0" lvl="0" indent="-91440" algn="l" defTabSz="914400" rtl="0" eaLnBrk="1" fontAlgn="auto" latinLnBrk="0" hangingPunct="1">
              <a:lnSpc>
                <a:spcPct val="90000"/>
              </a:lnSpc>
              <a:spcBef>
                <a:spcPts val="1200"/>
              </a:spcBef>
              <a:spcAft>
                <a:spcPts val="200"/>
              </a:spcAft>
              <a:buClr>
                <a:srgbClr val="E48312"/>
              </a:buClr>
              <a:buSzPct val="100000"/>
              <a:buFont typeface="Arial" pitchFamily="34" charset="0"/>
              <a:buChar char="•"/>
              <a:tabLst/>
              <a:defRPr/>
            </a:pPr>
            <a:r>
              <a:rPr lang="cs-CZ" b="1" dirty="0">
                <a:solidFill>
                  <a:srgbClr val="000000">
                    <a:lumMod val="75000"/>
                    <a:lumOff val="25000"/>
                  </a:srgbClr>
                </a:solidFill>
                <a:latin typeface="Calibri"/>
              </a:rPr>
              <a:t> 24</a:t>
            </a:r>
            <a:r>
              <a:rPr lang="pt-BR" b="1" dirty="0">
                <a:solidFill>
                  <a:srgbClr val="000000">
                    <a:lumMod val="75000"/>
                    <a:lumOff val="25000"/>
                  </a:srgbClr>
                </a:solidFill>
                <a:latin typeface="Calibri"/>
              </a:rPr>
              <a:t>.1</a:t>
            </a:r>
            <a:r>
              <a:rPr lang="cs-CZ" b="1" dirty="0">
                <a:solidFill>
                  <a:srgbClr val="000000">
                    <a:lumMod val="75000"/>
                    <a:lumOff val="25000"/>
                  </a:srgbClr>
                </a:solidFill>
                <a:latin typeface="Calibri"/>
              </a:rPr>
              <a:t>0</a:t>
            </a:r>
            <a:r>
              <a:rPr lang="pt-BR" b="1" dirty="0">
                <a:solidFill>
                  <a:srgbClr val="000000">
                    <a:lumMod val="75000"/>
                    <a:lumOff val="25000"/>
                  </a:srgbClr>
                </a:solidFill>
                <a:latin typeface="Calibri"/>
              </a:rPr>
              <a:t>.</a:t>
            </a:r>
            <a:endParaRPr lang="cs-CZ" b="1" dirty="0">
              <a:solidFill>
                <a:srgbClr val="000000">
                  <a:lumMod val="75000"/>
                  <a:lumOff val="25000"/>
                </a:srgbClr>
              </a:solidFill>
              <a:latin typeface="Calibri"/>
            </a:endParaRPr>
          </a:p>
          <a:p>
            <a:pPr marL="548640" lvl="1" indent="-91440" defTabSz="914400">
              <a:lnSpc>
                <a:spcPct val="90000"/>
              </a:lnSpc>
              <a:spcBef>
                <a:spcPts val="1200"/>
              </a:spcBef>
              <a:spcAft>
                <a:spcPts val="200"/>
              </a:spcAft>
              <a:buClr>
                <a:srgbClr val="E48312"/>
              </a:buClr>
              <a:buSzPct val="100000"/>
              <a:buFont typeface="Arial" pitchFamily="34" charset="0"/>
              <a:buChar char="•"/>
              <a:defRPr/>
            </a:pPr>
            <a:r>
              <a:rPr lang="cs-CZ" dirty="0">
                <a:solidFill>
                  <a:srgbClr val="000000">
                    <a:lumMod val="75000"/>
                    <a:lumOff val="25000"/>
                  </a:srgbClr>
                </a:solidFill>
                <a:latin typeface="Calibri"/>
              </a:rPr>
              <a:t> </a:t>
            </a:r>
            <a:r>
              <a:rPr lang="en-US" dirty="0">
                <a:solidFill>
                  <a:srgbClr val="000000">
                    <a:lumMod val="75000"/>
                    <a:lumOff val="25000"/>
                  </a:srgbClr>
                </a:solidFill>
                <a:latin typeface="Calibri"/>
              </a:rPr>
              <a:t>7. Hilltop settlement of the Hallstatt Period ‒ hillforts</a:t>
            </a:r>
          </a:p>
          <a:p>
            <a:pPr marL="548640" lvl="1" indent="-91440" defTabSz="914400">
              <a:lnSpc>
                <a:spcPct val="90000"/>
              </a:lnSpc>
              <a:spcBef>
                <a:spcPts val="1200"/>
              </a:spcBef>
              <a:spcAft>
                <a:spcPts val="200"/>
              </a:spcAft>
              <a:buClr>
                <a:srgbClr val="E48312"/>
              </a:buClr>
              <a:buSzPct val="100000"/>
              <a:buFont typeface="Arial" pitchFamily="34" charset="0"/>
              <a:buChar char="•"/>
              <a:defRPr/>
            </a:pPr>
            <a:r>
              <a:rPr lang="cs-CZ" dirty="0">
                <a:solidFill>
                  <a:srgbClr val="000000">
                    <a:lumMod val="75000"/>
                    <a:lumOff val="25000"/>
                  </a:srgbClr>
                </a:solidFill>
                <a:latin typeface="Calibri"/>
              </a:rPr>
              <a:t> </a:t>
            </a:r>
            <a:r>
              <a:rPr lang="en-US" dirty="0">
                <a:solidFill>
                  <a:srgbClr val="000000">
                    <a:lumMod val="75000"/>
                    <a:lumOff val="25000"/>
                  </a:srgbClr>
                </a:solidFill>
                <a:latin typeface="Calibri"/>
              </a:rPr>
              <a:t>8. Mining, production and production sites of </a:t>
            </a:r>
            <a:r>
              <a:rPr lang="en-US" dirty="0" err="1">
                <a:solidFill>
                  <a:srgbClr val="000000">
                    <a:lumMod val="75000"/>
                    <a:lumOff val="25000"/>
                  </a:srgbClr>
                </a:solidFill>
                <a:latin typeface="Calibri"/>
              </a:rPr>
              <a:t>th</a:t>
            </a:r>
            <a:r>
              <a:rPr lang="cs-CZ" dirty="0">
                <a:solidFill>
                  <a:srgbClr val="000000">
                    <a:lumMod val="75000"/>
                    <a:lumOff val="25000"/>
                  </a:srgbClr>
                </a:solidFill>
                <a:latin typeface="Calibri"/>
              </a:rPr>
              <a:t>e</a:t>
            </a:r>
            <a:r>
              <a:rPr lang="en-US" dirty="0">
                <a:solidFill>
                  <a:srgbClr val="000000">
                    <a:lumMod val="75000"/>
                    <a:lumOff val="25000"/>
                  </a:srgbClr>
                </a:solidFill>
                <a:latin typeface="Calibri"/>
              </a:rPr>
              <a:t> Hallstatt Period</a:t>
            </a:r>
            <a:endParaRPr lang="cs-CZ" dirty="0">
              <a:solidFill>
                <a:srgbClr val="000000">
                  <a:lumMod val="75000"/>
                  <a:lumOff val="25000"/>
                </a:srgbClr>
              </a:solidFill>
              <a:latin typeface="Calibri"/>
            </a:endParaRPr>
          </a:p>
          <a:p>
            <a:pPr marL="91440" marR="0" lvl="0" indent="-91440" algn="l" defTabSz="914400" rtl="0" eaLnBrk="1" fontAlgn="auto" latinLnBrk="0" hangingPunct="1">
              <a:lnSpc>
                <a:spcPct val="90000"/>
              </a:lnSpc>
              <a:spcBef>
                <a:spcPts val="1200"/>
              </a:spcBef>
              <a:spcAft>
                <a:spcPts val="200"/>
              </a:spcAft>
              <a:buClr>
                <a:srgbClr val="E48312"/>
              </a:buClr>
              <a:buSzPct val="100000"/>
              <a:buFont typeface="Arial" pitchFamily="34" charset="0"/>
              <a:buChar char="•"/>
              <a:tabLst/>
              <a:defRPr/>
            </a:pPr>
            <a:r>
              <a:rPr lang="cs-CZ" b="1" dirty="0">
                <a:solidFill>
                  <a:srgbClr val="000000">
                    <a:lumMod val="75000"/>
                    <a:lumOff val="25000"/>
                  </a:srgbClr>
                </a:solidFill>
                <a:latin typeface="Calibri"/>
              </a:rPr>
              <a:t> 31</a:t>
            </a:r>
            <a:r>
              <a:rPr lang="pt-BR" b="1" dirty="0">
                <a:solidFill>
                  <a:srgbClr val="000000">
                    <a:lumMod val="75000"/>
                    <a:lumOff val="25000"/>
                  </a:srgbClr>
                </a:solidFill>
                <a:latin typeface="Calibri"/>
              </a:rPr>
              <a:t>.1</a:t>
            </a:r>
            <a:r>
              <a:rPr lang="cs-CZ" b="1" dirty="0">
                <a:solidFill>
                  <a:srgbClr val="000000">
                    <a:lumMod val="75000"/>
                    <a:lumOff val="25000"/>
                  </a:srgbClr>
                </a:solidFill>
                <a:latin typeface="Calibri"/>
              </a:rPr>
              <a:t>0</a:t>
            </a:r>
            <a:r>
              <a:rPr lang="pt-BR" b="1" dirty="0">
                <a:solidFill>
                  <a:srgbClr val="000000">
                    <a:lumMod val="75000"/>
                    <a:lumOff val="25000"/>
                  </a:srgbClr>
                </a:solidFill>
                <a:latin typeface="Calibri"/>
              </a:rPr>
              <a:t>.</a:t>
            </a:r>
            <a:endParaRPr lang="cs-CZ" b="1" dirty="0">
              <a:solidFill>
                <a:srgbClr val="000000">
                  <a:lumMod val="75000"/>
                  <a:lumOff val="25000"/>
                </a:srgbClr>
              </a:solidFill>
              <a:latin typeface="Calibri"/>
            </a:endParaRPr>
          </a:p>
          <a:p>
            <a:pPr marL="548640" lvl="1" indent="-91440" defTabSz="914400">
              <a:lnSpc>
                <a:spcPct val="90000"/>
              </a:lnSpc>
              <a:spcBef>
                <a:spcPts val="1200"/>
              </a:spcBef>
              <a:spcAft>
                <a:spcPts val="200"/>
              </a:spcAft>
              <a:buClr>
                <a:srgbClr val="E48312"/>
              </a:buClr>
              <a:buSzPct val="100000"/>
              <a:buFont typeface="Arial" pitchFamily="34" charset="0"/>
              <a:buChar char="•"/>
              <a:defRPr/>
            </a:pPr>
            <a:r>
              <a:rPr lang="cs-CZ" dirty="0">
                <a:solidFill>
                  <a:srgbClr val="000000">
                    <a:lumMod val="75000"/>
                    <a:lumOff val="25000"/>
                  </a:srgbClr>
                </a:solidFill>
                <a:latin typeface="Calibri"/>
              </a:rPr>
              <a:t> </a:t>
            </a:r>
            <a:r>
              <a:rPr lang="en-US" dirty="0">
                <a:solidFill>
                  <a:srgbClr val="000000">
                    <a:lumMod val="75000"/>
                    <a:lumOff val="25000"/>
                  </a:srgbClr>
                </a:solidFill>
                <a:latin typeface="Calibri"/>
              </a:rPr>
              <a:t>9. Hoards as a phenomenon of the </a:t>
            </a:r>
            <a:r>
              <a:rPr lang="en-US" dirty="0" err="1">
                <a:solidFill>
                  <a:srgbClr val="000000">
                    <a:lumMod val="75000"/>
                    <a:lumOff val="25000"/>
                  </a:srgbClr>
                </a:solidFill>
                <a:latin typeface="Calibri"/>
              </a:rPr>
              <a:t>Platěnic</a:t>
            </a:r>
            <a:r>
              <a:rPr lang="cs-CZ" dirty="0">
                <a:solidFill>
                  <a:srgbClr val="000000">
                    <a:lumMod val="75000"/>
                    <a:lumOff val="25000"/>
                  </a:srgbClr>
                </a:solidFill>
                <a:latin typeface="Calibri"/>
              </a:rPr>
              <a:t>e</a:t>
            </a:r>
            <a:r>
              <a:rPr lang="en-US" dirty="0">
                <a:solidFill>
                  <a:srgbClr val="000000">
                    <a:lumMod val="75000"/>
                    <a:lumOff val="25000"/>
                  </a:srgbClr>
                </a:solidFill>
                <a:latin typeface="Calibri"/>
              </a:rPr>
              <a:t> group of the East Hallstatt culture</a:t>
            </a:r>
          </a:p>
          <a:p>
            <a:pPr marL="548640" lvl="1" indent="-91440" defTabSz="914400">
              <a:lnSpc>
                <a:spcPct val="90000"/>
              </a:lnSpc>
              <a:spcBef>
                <a:spcPts val="1200"/>
              </a:spcBef>
              <a:spcAft>
                <a:spcPts val="200"/>
              </a:spcAft>
              <a:buClr>
                <a:srgbClr val="E48312"/>
              </a:buClr>
              <a:buSzPct val="100000"/>
              <a:buFont typeface="Arial" pitchFamily="34" charset="0"/>
              <a:buChar char="•"/>
              <a:defRPr/>
            </a:pPr>
            <a:r>
              <a:rPr lang="cs-CZ" dirty="0">
                <a:solidFill>
                  <a:srgbClr val="000000">
                    <a:lumMod val="75000"/>
                    <a:lumOff val="25000"/>
                  </a:srgbClr>
                </a:solidFill>
                <a:latin typeface="Calibri"/>
              </a:rPr>
              <a:t> </a:t>
            </a:r>
            <a:r>
              <a:rPr lang="en-US" dirty="0">
                <a:solidFill>
                  <a:srgbClr val="000000">
                    <a:lumMod val="75000"/>
                    <a:lumOff val="25000"/>
                  </a:srgbClr>
                </a:solidFill>
                <a:latin typeface="Calibri"/>
              </a:rPr>
              <a:t>10. Central cave sanctuary </a:t>
            </a:r>
            <a:r>
              <a:rPr lang="en-US" dirty="0" err="1">
                <a:solidFill>
                  <a:srgbClr val="000000">
                    <a:lumMod val="75000"/>
                    <a:lumOff val="25000"/>
                  </a:srgbClr>
                </a:solidFill>
                <a:latin typeface="Calibri"/>
              </a:rPr>
              <a:t>Habrůvka</a:t>
            </a:r>
            <a:r>
              <a:rPr lang="en-US" dirty="0">
                <a:solidFill>
                  <a:srgbClr val="000000">
                    <a:lumMod val="75000"/>
                    <a:lumOff val="25000"/>
                  </a:srgbClr>
                </a:solidFill>
                <a:latin typeface="Calibri"/>
              </a:rPr>
              <a:t> ‒ "</a:t>
            </a:r>
            <a:r>
              <a:rPr lang="en-US" dirty="0" err="1">
                <a:solidFill>
                  <a:srgbClr val="000000">
                    <a:lumMod val="75000"/>
                    <a:lumOff val="25000"/>
                  </a:srgbClr>
                </a:solidFill>
                <a:latin typeface="Calibri"/>
              </a:rPr>
              <a:t>Býčí</a:t>
            </a:r>
            <a:r>
              <a:rPr lang="en-US" dirty="0">
                <a:solidFill>
                  <a:srgbClr val="000000">
                    <a:lumMod val="75000"/>
                    <a:lumOff val="25000"/>
                  </a:srgbClr>
                </a:solidFill>
                <a:latin typeface="Calibri"/>
              </a:rPr>
              <a:t> </a:t>
            </a:r>
            <a:r>
              <a:rPr lang="en-US" dirty="0" err="1">
                <a:solidFill>
                  <a:srgbClr val="000000">
                    <a:lumMod val="75000"/>
                    <a:lumOff val="25000"/>
                  </a:srgbClr>
                </a:solidFill>
                <a:latin typeface="Calibri"/>
              </a:rPr>
              <a:t>skála</a:t>
            </a:r>
            <a:r>
              <a:rPr lang="en-US" dirty="0">
                <a:solidFill>
                  <a:srgbClr val="000000">
                    <a:lumMod val="75000"/>
                    <a:lumOff val="25000"/>
                  </a:srgbClr>
                </a:solidFill>
                <a:latin typeface="Calibri"/>
              </a:rPr>
              <a:t>"</a:t>
            </a:r>
            <a:endParaRPr lang="cs-CZ" dirty="0">
              <a:solidFill>
                <a:srgbClr val="000000">
                  <a:lumMod val="75000"/>
                  <a:lumOff val="25000"/>
                </a:srgbClr>
              </a:solidFill>
              <a:latin typeface="Calibri"/>
            </a:endParaRPr>
          </a:p>
          <a:p>
            <a:pPr marL="91440" marR="0" lvl="0" indent="-91440" algn="l" defTabSz="914400" rtl="0" eaLnBrk="1" fontAlgn="auto" latinLnBrk="0" hangingPunct="1">
              <a:lnSpc>
                <a:spcPct val="90000"/>
              </a:lnSpc>
              <a:spcBef>
                <a:spcPts val="1200"/>
              </a:spcBef>
              <a:spcAft>
                <a:spcPts val="200"/>
              </a:spcAft>
              <a:buClr>
                <a:srgbClr val="E48312"/>
              </a:buClr>
              <a:buSzPct val="100000"/>
              <a:buFont typeface="Arial" pitchFamily="34" charset="0"/>
              <a:buChar char="•"/>
              <a:tabLst/>
              <a:defRPr/>
            </a:pPr>
            <a:r>
              <a:rPr lang="cs-CZ" b="1" dirty="0">
                <a:solidFill>
                  <a:srgbClr val="000000">
                    <a:lumMod val="75000"/>
                    <a:lumOff val="25000"/>
                  </a:srgbClr>
                </a:solidFill>
                <a:latin typeface="Calibri"/>
              </a:rPr>
              <a:t> ??</a:t>
            </a:r>
            <a:r>
              <a:rPr lang="pt-BR" b="1" dirty="0">
                <a:solidFill>
                  <a:srgbClr val="000000">
                    <a:lumMod val="75000"/>
                    <a:lumOff val="25000"/>
                  </a:srgbClr>
                </a:solidFill>
                <a:latin typeface="Calibri"/>
              </a:rPr>
              <a:t>. </a:t>
            </a:r>
            <a:endParaRPr lang="cs-CZ" b="1" dirty="0">
              <a:solidFill>
                <a:srgbClr val="000000">
                  <a:lumMod val="75000"/>
                  <a:lumOff val="25000"/>
                </a:srgbClr>
              </a:solidFill>
              <a:latin typeface="Calibri"/>
            </a:endParaRPr>
          </a:p>
          <a:p>
            <a:pPr marL="548640" lvl="1" indent="-91440" defTabSz="914400">
              <a:lnSpc>
                <a:spcPct val="90000"/>
              </a:lnSpc>
              <a:spcBef>
                <a:spcPts val="1200"/>
              </a:spcBef>
              <a:spcAft>
                <a:spcPts val="200"/>
              </a:spcAft>
              <a:buClr>
                <a:srgbClr val="E48312"/>
              </a:buClr>
              <a:buSzPct val="100000"/>
              <a:buFont typeface="Arial" pitchFamily="34" charset="0"/>
              <a:buChar char="•"/>
              <a:defRPr/>
            </a:pPr>
            <a:r>
              <a:rPr lang="cs-CZ" dirty="0">
                <a:solidFill>
                  <a:srgbClr val="000000">
                    <a:lumMod val="75000"/>
                    <a:lumOff val="25000"/>
                  </a:srgbClr>
                </a:solidFill>
                <a:latin typeface="Calibri"/>
              </a:rPr>
              <a:t> </a:t>
            </a:r>
            <a:r>
              <a:rPr lang="en-US" dirty="0">
                <a:solidFill>
                  <a:srgbClr val="000000">
                    <a:lumMod val="75000"/>
                    <a:lumOff val="25000"/>
                  </a:srgbClr>
                </a:solidFill>
                <a:latin typeface="Calibri"/>
              </a:rPr>
              <a:t>11. Interregional contacts ‒ commodities, trade and its actors</a:t>
            </a:r>
          </a:p>
          <a:p>
            <a:pPr marL="548640" lvl="1" indent="-91440" defTabSz="914400">
              <a:lnSpc>
                <a:spcPct val="90000"/>
              </a:lnSpc>
              <a:spcBef>
                <a:spcPts val="1200"/>
              </a:spcBef>
              <a:spcAft>
                <a:spcPts val="200"/>
              </a:spcAft>
              <a:buClr>
                <a:srgbClr val="E48312"/>
              </a:buClr>
              <a:buSzPct val="100000"/>
              <a:buFont typeface="Arial" pitchFamily="34" charset="0"/>
              <a:buChar char="•"/>
              <a:defRPr/>
            </a:pPr>
            <a:r>
              <a:rPr lang="cs-CZ" dirty="0">
                <a:solidFill>
                  <a:srgbClr val="000000">
                    <a:lumMod val="75000"/>
                    <a:lumOff val="25000"/>
                  </a:srgbClr>
                </a:solidFill>
                <a:latin typeface="Calibri"/>
              </a:rPr>
              <a:t> </a:t>
            </a:r>
            <a:r>
              <a:rPr lang="en-US" dirty="0">
                <a:solidFill>
                  <a:srgbClr val="000000">
                    <a:lumMod val="75000"/>
                    <a:lumOff val="25000"/>
                  </a:srgbClr>
                </a:solidFill>
                <a:latin typeface="Calibri"/>
              </a:rPr>
              <a:t>12. Late Hallstatt Period and transition in to the Early La Tène Period</a:t>
            </a:r>
            <a:endParaRPr lang="cs-CZ" dirty="0">
              <a:solidFill>
                <a:srgbClr val="000000">
                  <a:lumMod val="75000"/>
                  <a:lumOff val="25000"/>
                </a:srgbClr>
              </a:solidFill>
              <a:latin typeface="Calibri"/>
            </a:endParaRPr>
          </a:p>
          <a:p>
            <a:pPr marL="91440" indent="-91440" defTabSz="914400">
              <a:lnSpc>
                <a:spcPct val="90000"/>
              </a:lnSpc>
              <a:spcBef>
                <a:spcPts val="1200"/>
              </a:spcBef>
              <a:spcAft>
                <a:spcPts val="200"/>
              </a:spcAft>
              <a:buClr>
                <a:srgbClr val="E48312"/>
              </a:buClr>
              <a:buSzPct val="100000"/>
              <a:buFont typeface="Arial" pitchFamily="34" charset="0"/>
              <a:buChar char="•"/>
              <a:defRPr/>
            </a:pPr>
            <a:r>
              <a:rPr lang="cs-CZ" b="1" dirty="0">
                <a:solidFill>
                  <a:srgbClr val="000000">
                    <a:lumMod val="75000"/>
                    <a:lumOff val="25000"/>
                  </a:srgbClr>
                </a:solidFill>
                <a:latin typeface="Calibri"/>
              </a:rPr>
              <a:t> </a:t>
            </a:r>
            <a:r>
              <a:rPr lang="cs-CZ" b="1" dirty="0" err="1">
                <a:solidFill>
                  <a:srgbClr val="000000">
                    <a:lumMod val="75000"/>
                    <a:lumOff val="25000"/>
                  </a:srgbClr>
                </a:solidFill>
                <a:latin typeface="Calibri"/>
              </a:rPr>
              <a:t>without</a:t>
            </a:r>
            <a:r>
              <a:rPr lang="cs-CZ" b="1" dirty="0">
                <a:solidFill>
                  <a:srgbClr val="000000">
                    <a:lumMod val="75000"/>
                    <a:lumOff val="25000"/>
                  </a:srgbClr>
                </a:solidFill>
                <a:latin typeface="Calibri"/>
              </a:rPr>
              <a:t> </a:t>
            </a:r>
            <a:r>
              <a:rPr lang="cs-CZ" b="1" dirty="0" err="1">
                <a:solidFill>
                  <a:srgbClr val="000000">
                    <a:lumMod val="75000"/>
                    <a:lumOff val="25000"/>
                  </a:srgbClr>
                </a:solidFill>
                <a:latin typeface="Calibri"/>
              </a:rPr>
              <a:t>date</a:t>
            </a:r>
            <a:endParaRPr lang="en-US" b="1" dirty="0">
              <a:solidFill>
                <a:srgbClr val="000000">
                  <a:lumMod val="75000"/>
                  <a:lumOff val="25000"/>
                </a:srgbClr>
              </a:solidFill>
              <a:latin typeface="Calibri"/>
            </a:endParaRPr>
          </a:p>
          <a:p>
            <a:pPr marL="548640" lvl="1" indent="-91440" defTabSz="914400">
              <a:lnSpc>
                <a:spcPct val="90000"/>
              </a:lnSpc>
              <a:spcBef>
                <a:spcPts val="1200"/>
              </a:spcBef>
              <a:spcAft>
                <a:spcPts val="200"/>
              </a:spcAft>
              <a:buClr>
                <a:srgbClr val="E48312"/>
              </a:buClr>
              <a:buSzPct val="100000"/>
              <a:buFont typeface="Arial" pitchFamily="34" charset="0"/>
              <a:buChar char="•"/>
              <a:defRPr/>
            </a:pPr>
            <a:r>
              <a:rPr lang="cs-CZ" dirty="0">
                <a:solidFill>
                  <a:srgbClr val="000000">
                    <a:lumMod val="75000"/>
                    <a:lumOff val="25000"/>
                  </a:srgbClr>
                </a:solidFill>
                <a:latin typeface="Calibri"/>
              </a:rPr>
              <a:t> </a:t>
            </a:r>
            <a:r>
              <a:rPr lang="en-US" dirty="0">
                <a:solidFill>
                  <a:srgbClr val="000000">
                    <a:lumMod val="75000"/>
                    <a:lumOff val="25000"/>
                  </a:srgbClr>
                </a:solidFill>
                <a:latin typeface="Calibri"/>
              </a:rPr>
              <a:t>13. Other phenomena of Hallstatt society - religion, </a:t>
            </a:r>
            <a:r>
              <a:rPr lang="en-US" dirty="0" err="1">
                <a:solidFill>
                  <a:srgbClr val="000000">
                    <a:lumMod val="75000"/>
                    <a:lumOff val="25000"/>
                  </a:srgbClr>
                </a:solidFill>
                <a:latin typeface="Calibri"/>
              </a:rPr>
              <a:t>situlae</a:t>
            </a:r>
            <a:r>
              <a:rPr lang="en-US" dirty="0">
                <a:solidFill>
                  <a:srgbClr val="000000">
                    <a:lumMod val="75000"/>
                    <a:lumOff val="25000"/>
                  </a:srgbClr>
                </a:solidFill>
                <a:latin typeface="Calibri"/>
              </a:rPr>
              <a:t> art, music, writing, etc.</a:t>
            </a:r>
          </a:p>
          <a:p>
            <a:pPr marL="548640" lvl="1" indent="-91440" defTabSz="914400">
              <a:lnSpc>
                <a:spcPct val="90000"/>
              </a:lnSpc>
              <a:spcBef>
                <a:spcPts val="1200"/>
              </a:spcBef>
              <a:spcAft>
                <a:spcPts val="200"/>
              </a:spcAft>
              <a:buClr>
                <a:srgbClr val="E48312"/>
              </a:buClr>
              <a:buSzPct val="100000"/>
              <a:buFont typeface="Arial" pitchFamily="34" charset="0"/>
              <a:buChar char="•"/>
              <a:defRPr/>
            </a:pPr>
            <a:endParaRPr lang="cs-CZ" dirty="0">
              <a:solidFill>
                <a:srgbClr val="000000">
                  <a:lumMod val="75000"/>
                  <a:lumOff val="25000"/>
                </a:srgbClr>
              </a:solidFill>
              <a:latin typeface="Calibri"/>
            </a:endParaRPr>
          </a:p>
        </p:txBody>
      </p:sp>
      <p:pic>
        <p:nvPicPr>
          <p:cNvPr id="1026" name="Picture 2" descr="Vykřičník Vektorová grafika - Stáhněte si obrázky zdarma - Pixabay">
            <a:extLst>
              <a:ext uri="{FF2B5EF4-FFF2-40B4-BE49-F238E27FC236}">
                <a16:creationId xmlns:a16="http://schemas.microsoft.com/office/drawing/2014/main" id="{9E81F303-458B-458B-8F7E-34B5180C9F5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85238" y="2083127"/>
            <a:ext cx="3695700" cy="3238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865210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317B6DA-346B-4A8A-B8CB-5B721F5ACDE6}"/>
              </a:ext>
            </a:extLst>
          </p:cNvPr>
          <p:cNvSpPr>
            <a:spLocks noGrp="1"/>
          </p:cNvSpPr>
          <p:nvPr>
            <p:ph type="title"/>
          </p:nvPr>
        </p:nvSpPr>
        <p:spPr>
          <a:xfrm>
            <a:off x="284671" y="1"/>
            <a:ext cx="4071669" cy="725863"/>
          </a:xfrm>
        </p:spPr>
        <p:txBody>
          <a:bodyPr>
            <a:noAutofit/>
          </a:bodyPr>
          <a:lstStyle/>
          <a:p>
            <a:r>
              <a:rPr lang="cs-CZ" sz="3600" dirty="0" err="1">
                <a:solidFill>
                  <a:schemeClr val="accent1"/>
                </a:solidFill>
              </a:rPr>
              <a:t>Picenum</a:t>
            </a:r>
            <a:endParaRPr lang="cs-CZ" sz="3600" dirty="0">
              <a:solidFill>
                <a:schemeClr val="accent1"/>
              </a:solidFill>
            </a:endParaRPr>
          </a:p>
        </p:txBody>
      </p:sp>
      <p:sp>
        <p:nvSpPr>
          <p:cNvPr id="13" name="TextovéPole 12">
            <a:extLst>
              <a:ext uri="{FF2B5EF4-FFF2-40B4-BE49-F238E27FC236}">
                <a16:creationId xmlns:a16="http://schemas.microsoft.com/office/drawing/2014/main" id="{77780233-10F0-45D5-98EB-928B6011D1C1}"/>
              </a:ext>
            </a:extLst>
          </p:cNvPr>
          <p:cNvSpPr txBox="1"/>
          <p:nvPr/>
        </p:nvSpPr>
        <p:spPr>
          <a:xfrm>
            <a:off x="8936610" y="6161268"/>
            <a:ext cx="1900003" cy="646331"/>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cs-CZ" sz="1800" b="0" i="0" u="none" strike="noStrike" kern="1200" cap="none" spc="0" normalizeH="0" baseline="0" noProof="0" dirty="0">
                <a:ln>
                  <a:noFill/>
                </a:ln>
                <a:solidFill>
                  <a:prstClr val="white"/>
                </a:solidFill>
                <a:effectLst/>
                <a:uLnTx/>
                <a:uFillTx/>
                <a:latin typeface="Calibri"/>
                <a:ea typeface="+mn-ea"/>
                <a:cs typeface="+mn-cs"/>
              </a:rPr>
              <a:t>6. st. Př. N. l.,</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cs-CZ" sz="1800" b="0" i="0" u="none" strike="noStrike" kern="1200" cap="none" spc="0" normalizeH="0" baseline="0" noProof="0" dirty="0" err="1">
                <a:ln>
                  <a:noFill/>
                </a:ln>
                <a:solidFill>
                  <a:prstClr val="white"/>
                </a:solidFill>
                <a:effectLst/>
                <a:uLnTx/>
                <a:uFillTx/>
                <a:latin typeface="Calibri"/>
                <a:ea typeface="+mn-ea"/>
                <a:cs typeface="+mn-cs"/>
              </a:rPr>
              <a:t>Capestrano</a:t>
            </a:r>
            <a:endParaRPr kumimoji="0" lang="cs-CZ" sz="1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16" name="Obrázek 15">
            <a:extLst>
              <a:ext uri="{FF2B5EF4-FFF2-40B4-BE49-F238E27FC236}">
                <a16:creationId xmlns:a16="http://schemas.microsoft.com/office/drawing/2014/main" id="{AAB9DAD0-AD4C-4767-959E-DEB7995ECA12}"/>
              </a:ext>
            </a:extLst>
          </p:cNvPr>
          <p:cNvPicPr>
            <a:picLocks noChangeAspect="1"/>
          </p:cNvPicPr>
          <p:nvPr/>
        </p:nvPicPr>
        <p:blipFill>
          <a:blip r:embed="rId2"/>
          <a:stretch>
            <a:fillRect/>
          </a:stretch>
        </p:blipFill>
        <p:spPr>
          <a:xfrm>
            <a:off x="0" y="2491555"/>
            <a:ext cx="4859902" cy="4298289"/>
          </a:xfrm>
          <a:prstGeom prst="rect">
            <a:avLst/>
          </a:prstGeom>
        </p:spPr>
      </p:pic>
      <p:pic>
        <p:nvPicPr>
          <p:cNvPr id="1026" name="Picture 2">
            <a:extLst>
              <a:ext uri="{FF2B5EF4-FFF2-40B4-BE49-F238E27FC236}">
                <a16:creationId xmlns:a16="http://schemas.microsoft.com/office/drawing/2014/main" id="{F7E7721C-8FC8-B352-E110-6D1FCC3BFDB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81504" y="3291713"/>
            <a:ext cx="5606996" cy="3566287"/>
          </a:xfrm>
          <a:prstGeom prst="rect">
            <a:avLst/>
          </a:prstGeom>
          <a:noFill/>
          <a:extLst>
            <a:ext uri="{909E8E84-426E-40DD-AFC4-6F175D3DCCD1}">
              <a14:hiddenFill xmlns:a14="http://schemas.microsoft.com/office/drawing/2010/main">
                <a:solidFill>
                  <a:srgbClr val="FFFFFF"/>
                </a:solidFill>
              </a14:hiddenFill>
            </a:ext>
          </a:extLst>
        </p:spPr>
      </p:pic>
      <p:pic>
        <p:nvPicPr>
          <p:cNvPr id="10" name="Obrázek 9">
            <a:extLst>
              <a:ext uri="{FF2B5EF4-FFF2-40B4-BE49-F238E27FC236}">
                <a16:creationId xmlns:a16="http://schemas.microsoft.com/office/drawing/2014/main" id="{01E3FE53-9F1E-7CFE-BC32-6E2EFAE27379}"/>
              </a:ext>
            </a:extLst>
          </p:cNvPr>
          <p:cNvPicPr>
            <a:picLocks noChangeAspect="1"/>
          </p:cNvPicPr>
          <p:nvPr/>
        </p:nvPicPr>
        <p:blipFill>
          <a:blip r:embed="rId4"/>
          <a:stretch>
            <a:fillRect/>
          </a:stretch>
        </p:blipFill>
        <p:spPr>
          <a:xfrm>
            <a:off x="3736760" y="0"/>
            <a:ext cx="8455240" cy="3291713"/>
          </a:xfrm>
          <a:prstGeom prst="rect">
            <a:avLst/>
          </a:prstGeom>
        </p:spPr>
      </p:pic>
      <p:pic>
        <p:nvPicPr>
          <p:cNvPr id="1028" name="Picture 4">
            <a:extLst>
              <a:ext uri="{FF2B5EF4-FFF2-40B4-BE49-F238E27FC236}">
                <a16:creationId xmlns:a16="http://schemas.microsoft.com/office/drawing/2014/main" id="{9C98EE57-4334-F285-A813-40060FA36F7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88904" y="3291713"/>
            <a:ext cx="2043186" cy="3566288"/>
          </a:xfrm>
          <a:prstGeom prst="rect">
            <a:avLst/>
          </a:prstGeom>
          <a:noFill/>
          <a:extLst>
            <a:ext uri="{909E8E84-426E-40DD-AFC4-6F175D3DCCD1}">
              <a14:hiddenFill xmlns:a14="http://schemas.microsoft.com/office/drawing/2010/main">
                <a:solidFill>
                  <a:srgbClr val="FFFFFF"/>
                </a:solidFill>
              </a14:hiddenFill>
            </a:ext>
          </a:extLst>
        </p:spPr>
      </p:pic>
      <p:sp>
        <p:nvSpPr>
          <p:cNvPr id="12" name="Zástupný obsah 2">
            <a:extLst>
              <a:ext uri="{FF2B5EF4-FFF2-40B4-BE49-F238E27FC236}">
                <a16:creationId xmlns:a16="http://schemas.microsoft.com/office/drawing/2014/main" id="{5AF55583-377D-8D72-6283-3D5B9E2B1C3B}"/>
              </a:ext>
            </a:extLst>
          </p:cNvPr>
          <p:cNvSpPr>
            <a:spLocks noGrp="1"/>
          </p:cNvSpPr>
          <p:nvPr>
            <p:ph idx="1"/>
          </p:nvPr>
        </p:nvSpPr>
        <p:spPr>
          <a:xfrm>
            <a:off x="969406" y="5074856"/>
            <a:ext cx="2637951" cy="1579034"/>
          </a:xfrm>
        </p:spPr>
        <p:txBody>
          <a:bodyPr>
            <a:normAutofit/>
          </a:bodyPr>
          <a:lstStyle/>
          <a:p>
            <a:pPr marL="0" indent="0">
              <a:buNone/>
            </a:pPr>
            <a:r>
              <a:rPr lang="cs-CZ" dirty="0"/>
              <a:t>Hrob kněžny ze </a:t>
            </a:r>
            <a:r>
              <a:rPr lang="cs-CZ" dirty="0" err="1"/>
              <a:t>Sirolo-Numana</a:t>
            </a:r>
            <a:r>
              <a:rPr lang="cs-CZ" dirty="0"/>
              <a:t> – </a:t>
            </a:r>
            <a:r>
              <a:rPr lang="cs-CZ" dirty="0" err="1"/>
              <a:t>Tomba</a:t>
            </a:r>
            <a:r>
              <a:rPr lang="cs-CZ" dirty="0"/>
              <a:t> </a:t>
            </a:r>
            <a:r>
              <a:rPr lang="cs-CZ" dirty="0" err="1"/>
              <a:t>della</a:t>
            </a:r>
            <a:r>
              <a:rPr lang="cs-CZ" dirty="0"/>
              <a:t> Regina</a:t>
            </a:r>
            <a:endParaRPr lang="en-US" dirty="0"/>
          </a:p>
        </p:txBody>
      </p:sp>
      <p:pic>
        <p:nvPicPr>
          <p:cNvPr id="1030" name="Picture 6">
            <a:extLst>
              <a:ext uri="{FF2B5EF4-FFF2-40B4-BE49-F238E27FC236}">
                <a16:creationId xmlns:a16="http://schemas.microsoft.com/office/drawing/2014/main" id="{C68B7B83-2451-BC25-5FA4-F504FE89DA4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16200000">
            <a:off x="1025062" y="-222525"/>
            <a:ext cx="1686635" cy="37367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747739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317B6DA-346B-4A8A-B8CB-5B721F5ACDE6}"/>
              </a:ext>
            </a:extLst>
          </p:cNvPr>
          <p:cNvSpPr>
            <a:spLocks noGrp="1"/>
          </p:cNvSpPr>
          <p:nvPr>
            <p:ph type="title"/>
          </p:nvPr>
        </p:nvSpPr>
        <p:spPr>
          <a:xfrm>
            <a:off x="232913" y="187089"/>
            <a:ext cx="11395493" cy="705435"/>
          </a:xfrm>
        </p:spPr>
        <p:txBody>
          <a:bodyPr>
            <a:normAutofit fontScale="90000"/>
          </a:bodyPr>
          <a:lstStyle/>
          <a:p>
            <a:pPr algn="ctr"/>
            <a:r>
              <a:rPr lang="cs-CZ" b="1" i="1" dirty="0" err="1">
                <a:solidFill>
                  <a:schemeClr val="accent1"/>
                </a:solidFill>
              </a:rPr>
              <a:t>Balkans</a:t>
            </a:r>
            <a:r>
              <a:rPr lang="cs-CZ" b="1" i="1" dirty="0">
                <a:solidFill>
                  <a:schemeClr val="accent1"/>
                </a:solidFill>
              </a:rPr>
              <a:t> - </a:t>
            </a:r>
            <a:r>
              <a:rPr lang="cs-CZ" b="1" i="1" dirty="0" err="1">
                <a:solidFill>
                  <a:schemeClr val="accent1"/>
                </a:solidFill>
              </a:rPr>
              <a:t>Illyrians</a:t>
            </a:r>
            <a:endParaRPr lang="cs-CZ" b="1" i="1" dirty="0">
              <a:solidFill>
                <a:schemeClr val="accent1"/>
              </a:solidFill>
            </a:endParaRPr>
          </a:p>
        </p:txBody>
      </p:sp>
      <p:pic>
        <p:nvPicPr>
          <p:cNvPr id="5122" name="Picture 2">
            <a:extLst>
              <a:ext uri="{FF2B5EF4-FFF2-40B4-BE49-F238E27FC236}">
                <a16:creationId xmlns:a16="http://schemas.microsoft.com/office/drawing/2014/main" id="{6ACA5D05-8852-42D1-BBA6-D13B8828520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37797" b="9713"/>
          <a:stretch/>
        </p:blipFill>
        <p:spPr bwMode="auto">
          <a:xfrm>
            <a:off x="-20424" y="1111991"/>
            <a:ext cx="12212424" cy="48080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56497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317B6DA-346B-4A8A-B8CB-5B721F5ACDE6}"/>
              </a:ext>
            </a:extLst>
          </p:cNvPr>
          <p:cNvSpPr>
            <a:spLocks noGrp="1"/>
          </p:cNvSpPr>
          <p:nvPr>
            <p:ph type="title"/>
          </p:nvPr>
        </p:nvSpPr>
        <p:spPr>
          <a:xfrm>
            <a:off x="284671" y="1"/>
            <a:ext cx="4071669" cy="725863"/>
          </a:xfrm>
        </p:spPr>
        <p:txBody>
          <a:bodyPr>
            <a:noAutofit/>
          </a:bodyPr>
          <a:lstStyle/>
          <a:p>
            <a:r>
              <a:rPr lang="cs-CZ" sz="3600" dirty="0" err="1">
                <a:solidFill>
                  <a:schemeClr val="accent1"/>
                </a:solidFill>
              </a:rPr>
              <a:t>Illyria</a:t>
            </a:r>
            <a:endParaRPr lang="cs-CZ" sz="3600" dirty="0">
              <a:solidFill>
                <a:schemeClr val="accent1"/>
              </a:solidFill>
            </a:endParaRPr>
          </a:p>
        </p:txBody>
      </p:sp>
      <p:sp>
        <p:nvSpPr>
          <p:cNvPr id="3" name="Zástupný obsah 2">
            <a:extLst>
              <a:ext uri="{FF2B5EF4-FFF2-40B4-BE49-F238E27FC236}">
                <a16:creationId xmlns:a16="http://schemas.microsoft.com/office/drawing/2014/main" id="{1E715B4F-D773-4DFF-9595-A519BC4624B3}"/>
              </a:ext>
            </a:extLst>
          </p:cNvPr>
          <p:cNvSpPr>
            <a:spLocks noGrp="1"/>
          </p:cNvSpPr>
          <p:nvPr>
            <p:ph idx="1"/>
          </p:nvPr>
        </p:nvSpPr>
        <p:spPr>
          <a:xfrm>
            <a:off x="258792" y="725864"/>
            <a:ext cx="4690280" cy="3188973"/>
          </a:xfrm>
        </p:spPr>
        <p:txBody>
          <a:bodyPr>
            <a:normAutofit/>
          </a:bodyPr>
          <a:lstStyle/>
          <a:p>
            <a:pPr>
              <a:buFont typeface="Arial" panose="020B0604020202020204" pitchFamily="34" charset="0"/>
              <a:buChar char="•"/>
            </a:pPr>
            <a:r>
              <a:rPr lang="en-US" dirty="0"/>
              <a:t>The Balkans (Illyrians and Venetians, where the Venetians are either one part of the Illyrians or unrelated and independent), in the southern part of the Western Balkans they purify the Illyrians, but in northern Italy a different environment (Venetia).</a:t>
            </a:r>
          </a:p>
          <a:p>
            <a:pPr>
              <a:buFont typeface="Arial" panose="020B0604020202020204" pitchFamily="34" charset="0"/>
              <a:buChar char="•"/>
            </a:pPr>
            <a:r>
              <a:rPr lang="en-US" dirty="0"/>
              <a:t>The cultural sphere of the Northern Balkans intertwines with the south-eastern </a:t>
            </a:r>
            <a:r>
              <a:rPr lang="cs-CZ" dirty="0"/>
              <a:t>Alpine Region</a:t>
            </a:r>
            <a:r>
              <a:rPr lang="en-US" dirty="0"/>
              <a:t>, </a:t>
            </a:r>
            <a:r>
              <a:rPr lang="cs-CZ" dirty="0"/>
              <a:t>and </a:t>
            </a:r>
            <a:r>
              <a:rPr lang="en-US" dirty="0"/>
              <a:t>the </a:t>
            </a:r>
            <a:r>
              <a:rPr lang="cs-CZ" dirty="0"/>
              <a:t>E</a:t>
            </a:r>
            <a:r>
              <a:rPr lang="en-US" dirty="0"/>
              <a:t>astern Ha</a:t>
            </a:r>
            <a:r>
              <a:rPr lang="cs-CZ" dirty="0" err="1"/>
              <a:t>llstatt</a:t>
            </a:r>
            <a:r>
              <a:rPr lang="en-US" dirty="0"/>
              <a:t> cultural circle</a:t>
            </a:r>
            <a:endParaRPr lang="cs-CZ" dirty="0"/>
          </a:p>
        </p:txBody>
      </p:sp>
      <p:sp>
        <p:nvSpPr>
          <p:cNvPr id="11" name="Zástupný obsah 2">
            <a:extLst>
              <a:ext uri="{FF2B5EF4-FFF2-40B4-BE49-F238E27FC236}">
                <a16:creationId xmlns:a16="http://schemas.microsoft.com/office/drawing/2014/main" id="{13B3233B-06D9-4441-969E-8C6FDEA43BE7}"/>
              </a:ext>
            </a:extLst>
          </p:cNvPr>
          <p:cNvSpPr txBox="1">
            <a:spLocks/>
          </p:cNvSpPr>
          <p:nvPr/>
        </p:nvSpPr>
        <p:spPr>
          <a:xfrm>
            <a:off x="284670" y="3914837"/>
            <a:ext cx="8233282" cy="2797048"/>
          </a:xfrm>
          <a:prstGeom prst="rect">
            <a:avLst/>
          </a:prstGeom>
        </p:spPr>
        <p:txBody>
          <a:bodyPr vert="horz" lIns="0" tIns="45720" rIns="0" bIns="45720" rtlCol="0">
            <a:normAutofit fontScale="92500" lnSpcReduction="10000"/>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buFont typeface="Arial" panose="020B0604020202020204" pitchFamily="34" charset="0"/>
              <a:buChar char="•"/>
            </a:pPr>
            <a:r>
              <a:rPr lang="cs-CZ" dirty="0"/>
              <a:t> </a:t>
            </a:r>
            <a:r>
              <a:rPr lang="en-US" dirty="0"/>
              <a:t>from the south </a:t>
            </a:r>
            <a:r>
              <a:rPr lang="cs-CZ" dirty="0" err="1"/>
              <a:t>strong</a:t>
            </a:r>
            <a:r>
              <a:rPr lang="cs-CZ" dirty="0"/>
              <a:t> influence of the </a:t>
            </a:r>
            <a:r>
              <a:rPr lang="cs-CZ" dirty="0" err="1"/>
              <a:t>Greeks</a:t>
            </a:r>
            <a:r>
              <a:rPr lang="en-US" dirty="0"/>
              <a:t>, towards the northeast Hallstatt influences</a:t>
            </a:r>
            <a:r>
              <a:rPr lang="cs-CZ" dirty="0"/>
              <a:t>. Art of </a:t>
            </a:r>
            <a:r>
              <a:rPr lang="cs-CZ" dirty="0" err="1"/>
              <a:t>situlae</a:t>
            </a:r>
            <a:r>
              <a:rPr lang="cs-CZ" dirty="0"/>
              <a:t> (</a:t>
            </a:r>
            <a:r>
              <a:rPr lang="cs-CZ" dirty="0" err="1"/>
              <a:t>Vače</a:t>
            </a:r>
            <a:r>
              <a:rPr lang="cs-CZ" dirty="0"/>
              <a:t>, Magdalenska gora </a:t>
            </a:r>
            <a:r>
              <a:rPr lang="cs-CZ" dirty="0" err="1"/>
              <a:t>etc</a:t>
            </a:r>
            <a:r>
              <a:rPr lang="cs-CZ" dirty="0"/>
              <a:t>.)</a:t>
            </a:r>
            <a:endParaRPr lang="en-US" dirty="0"/>
          </a:p>
          <a:p>
            <a:pPr>
              <a:buFont typeface="Arial" panose="020B0604020202020204" pitchFamily="34" charset="0"/>
              <a:buChar char="•"/>
            </a:pPr>
            <a:r>
              <a:rPr lang="en-US" dirty="0"/>
              <a:t>farmers and domestic breeders, intensive mining and metallurgical activities (copper, iron and silver), sold silver to the Greeks </a:t>
            </a:r>
            <a:r>
              <a:rPr lang="cs-CZ" dirty="0"/>
              <a:t>- </a:t>
            </a:r>
            <a:r>
              <a:rPr lang="en-US" i="1" dirty="0"/>
              <a:t>Illyrian metal</a:t>
            </a:r>
            <a:r>
              <a:rPr lang="en-US" dirty="0"/>
              <a:t>. They also supplied the Greeks with a large amount of </a:t>
            </a:r>
            <a:r>
              <a:rPr lang="cs-CZ" dirty="0" err="1"/>
              <a:t>leather</a:t>
            </a:r>
            <a:r>
              <a:rPr lang="en-US" dirty="0"/>
              <a:t>.</a:t>
            </a:r>
            <a:endParaRPr lang="cs-CZ" dirty="0"/>
          </a:p>
          <a:p>
            <a:pPr>
              <a:buFont typeface="Arial" panose="020B0604020202020204" pitchFamily="34" charset="0"/>
              <a:buChar char="•"/>
            </a:pPr>
            <a:r>
              <a:rPr lang="en-US" i="1" dirty="0" err="1"/>
              <a:t>Nesactium</a:t>
            </a:r>
            <a:r>
              <a:rPr lang="en-US" dirty="0"/>
              <a:t>, in the </a:t>
            </a:r>
            <a:r>
              <a:rPr lang="cs-CZ" dirty="0"/>
              <a:t>S</a:t>
            </a:r>
            <a:r>
              <a:rPr lang="en-US" dirty="0"/>
              <a:t> of the Istrian peninsula. An important point in Caput </a:t>
            </a:r>
            <a:r>
              <a:rPr lang="en-US" dirty="0" err="1"/>
              <a:t>Adrie</a:t>
            </a:r>
            <a:r>
              <a:rPr lang="en-US" dirty="0"/>
              <a:t>, located near Pula, on a plateau. Fragments of statues of men from the 6th century. BC, men have belts, are naked, phallic symbols</a:t>
            </a:r>
            <a:r>
              <a:rPr lang="cs-CZ" dirty="0"/>
              <a:t>. B</a:t>
            </a:r>
            <a:r>
              <a:rPr lang="en-US" dirty="0" err="1"/>
              <a:t>ronze</a:t>
            </a:r>
            <a:r>
              <a:rPr lang="en-US" dirty="0"/>
              <a:t> </a:t>
            </a:r>
            <a:r>
              <a:rPr lang="en-US" dirty="0" err="1"/>
              <a:t>situl</a:t>
            </a:r>
            <a:r>
              <a:rPr lang="cs-CZ" dirty="0" err="1"/>
              <a:t>ae</a:t>
            </a:r>
            <a:r>
              <a:rPr lang="en-US" dirty="0"/>
              <a:t> depicting initiations come from it, stone plates with reliefs with spirals, meanders (530 -500 BC). </a:t>
            </a:r>
            <a:r>
              <a:rPr lang="cs-CZ" dirty="0" err="1"/>
              <a:t>Also</a:t>
            </a:r>
            <a:r>
              <a:rPr lang="en-US" dirty="0"/>
              <a:t> are Etruscan influences. </a:t>
            </a:r>
            <a:r>
              <a:rPr lang="en-US" dirty="0" err="1"/>
              <a:t>Daunian</a:t>
            </a:r>
            <a:r>
              <a:rPr lang="en-US" dirty="0"/>
              <a:t> pottery.</a:t>
            </a:r>
            <a:endParaRPr lang="cs-CZ" dirty="0"/>
          </a:p>
        </p:txBody>
      </p:sp>
      <p:pic>
        <p:nvPicPr>
          <p:cNvPr id="12" name="Zástupný symbol pro obsah 5" descr="colonies.jpg">
            <a:extLst>
              <a:ext uri="{FF2B5EF4-FFF2-40B4-BE49-F238E27FC236}">
                <a16:creationId xmlns:a16="http://schemas.microsoft.com/office/drawing/2014/main" id="{68EE784A-744F-4DC6-87FD-035E96D204D0}"/>
              </a:ext>
            </a:extLst>
          </p:cNvPr>
          <p:cNvPicPr>
            <a:picLocks noChangeAspect="1"/>
          </p:cNvPicPr>
          <p:nvPr/>
        </p:nvPicPr>
        <p:blipFill>
          <a:blip r:embed="rId2" cstate="print"/>
          <a:stretch>
            <a:fillRect/>
          </a:stretch>
        </p:blipFill>
        <p:spPr>
          <a:xfrm>
            <a:off x="7566219" y="0"/>
            <a:ext cx="4625781" cy="3744161"/>
          </a:xfrm>
          <a:prstGeom prst="rect">
            <a:avLst/>
          </a:prstGeom>
        </p:spPr>
      </p:pic>
      <p:pic>
        <p:nvPicPr>
          <p:cNvPr id="14" name="Zástupný symbol pro obsah 4" descr="12d8aaac2b.jpg">
            <a:extLst>
              <a:ext uri="{FF2B5EF4-FFF2-40B4-BE49-F238E27FC236}">
                <a16:creationId xmlns:a16="http://schemas.microsoft.com/office/drawing/2014/main" id="{417A2593-CABA-4D65-873E-E4F80DE105C0}"/>
              </a:ext>
            </a:extLst>
          </p:cNvPr>
          <p:cNvPicPr>
            <a:picLocks noChangeAspect="1"/>
          </p:cNvPicPr>
          <p:nvPr/>
        </p:nvPicPr>
        <p:blipFill>
          <a:blip r:embed="rId3" cstate="print"/>
          <a:stretch>
            <a:fillRect/>
          </a:stretch>
        </p:blipFill>
        <p:spPr>
          <a:xfrm>
            <a:off x="8517952" y="3914837"/>
            <a:ext cx="3674048" cy="2943163"/>
          </a:xfrm>
          <a:prstGeom prst="rect">
            <a:avLst/>
          </a:prstGeom>
        </p:spPr>
      </p:pic>
      <p:pic>
        <p:nvPicPr>
          <p:cNvPr id="6" name="Obrázek 5" descr="1d91bd9ac103c3fe2fdfbf5dc807532d--civilization-helmet.jpg">
            <a:extLst>
              <a:ext uri="{FF2B5EF4-FFF2-40B4-BE49-F238E27FC236}">
                <a16:creationId xmlns:a16="http://schemas.microsoft.com/office/drawing/2014/main" id="{12BCA748-E49F-4196-8F3B-09759BA9CEC2}"/>
              </a:ext>
            </a:extLst>
          </p:cNvPr>
          <p:cNvPicPr>
            <a:picLocks noChangeAspect="1"/>
          </p:cNvPicPr>
          <p:nvPr/>
        </p:nvPicPr>
        <p:blipFill>
          <a:blip r:embed="rId4" cstate="print"/>
          <a:stretch>
            <a:fillRect/>
          </a:stretch>
        </p:blipFill>
        <p:spPr>
          <a:xfrm>
            <a:off x="4949072" y="0"/>
            <a:ext cx="2530704" cy="3731716"/>
          </a:xfrm>
          <a:prstGeom prst="rect">
            <a:avLst/>
          </a:prstGeom>
        </p:spPr>
      </p:pic>
    </p:spTree>
    <p:extLst>
      <p:ext uri="{BB962C8B-B14F-4D97-AF65-F5344CB8AC3E}">
        <p14:creationId xmlns:p14="http://schemas.microsoft.com/office/powerpoint/2010/main" val="6442137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317B6DA-346B-4A8A-B8CB-5B721F5ACDE6}"/>
              </a:ext>
            </a:extLst>
          </p:cNvPr>
          <p:cNvSpPr>
            <a:spLocks noGrp="1"/>
          </p:cNvSpPr>
          <p:nvPr>
            <p:ph type="title"/>
          </p:nvPr>
        </p:nvSpPr>
        <p:spPr>
          <a:xfrm>
            <a:off x="284671" y="1"/>
            <a:ext cx="4071669" cy="725863"/>
          </a:xfrm>
        </p:spPr>
        <p:txBody>
          <a:bodyPr>
            <a:noAutofit/>
          </a:bodyPr>
          <a:lstStyle/>
          <a:p>
            <a:r>
              <a:rPr lang="cs-CZ" sz="3600" dirty="0" err="1">
                <a:solidFill>
                  <a:schemeClr val="accent1"/>
                </a:solidFill>
              </a:rPr>
              <a:t>Illyria</a:t>
            </a:r>
            <a:endParaRPr lang="cs-CZ" sz="3600" dirty="0">
              <a:solidFill>
                <a:schemeClr val="accent1"/>
              </a:solidFill>
            </a:endParaRPr>
          </a:p>
        </p:txBody>
      </p:sp>
      <p:sp>
        <p:nvSpPr>
          <p:cNvPr id="3" name="Zástupný obsah 2">
            <a:extLst>
              <a:ext uri="{FF2B5EF4-FFF2-40B4-BE49-F238E27FC236}">
                <a16:creationId xmlns:a16="http://schemas.microsoft.com/office/drawing/2014/main" id="{1E715B4F-D773-4DFF-9595-A519BC4624B3}"/>
              </a:ext>
            </a:extLst>
          </p:cNvPr>
          <p:cNvSpPr>
            <a:spLocks noGrp="1"/>
          </p:cNvSpPr>
          <p:nvPr>
            <p:ph idx="1"/>
          </p:nvPr>
        </p:nvSpPr>
        <p:spPr>
          <a:xfrm>
            <a:off x="258792" y="725864"/>
            <a:ext cx="7073176" cy="3930977"/>
          </a:xfrm>
        </p:spPr>
        <p:txBody>
          <a:bodyPr>
            <a:normAutofit/>
          </a:bodyPr>
          <a:lstStyle/>
          <a:p>
            <a:pPr>
              <a:buFont typeface="Arial" panose="020B0604020202020204" pitchFamily="34" charset="0"/>
              <a:buChar char="•"/>
            </a:pPr>
            <a:r>
              <a:rPr lang="en-US" b="1" dirty="0"/>
              <a:t>The Istrian group </a:t>
            </a:r>
            <a:r>
              <a:rPr lang="en-US" dirty="0"/>
              <a:t>- the creators</a:t>
            </a:r>
            <a:r>
              <a:rPr lang="cs-CZ" dirty="0"/>
              <a:t> </a:t>
            </a:r>
            <a:r>
              <a:rPr lang="cs-CZ" dirty="0" err="1"/>
              <a:t>probably</a:t>
            </a:r>
            <a:r>
              <a:rPr lang="en-US" dirty="0"/>
              <a:t> </a:t>
            </a:r>
            <a:r>
              <a:rPr lang="en-US" dirty="0" err="1"/>
              <a:t>Hystras</a:t>
            </a:r>
            <a:r>
              <a:rPr lang="en-US" dirty="0"/>
              <a:t>, culturally connected to the culture of Este (Veneto) and the group of Santa Lucia (southeastern Hallstatt environment). Flat graves mostly cremated in stone cladding, grouped into groups marked by stone walls. Fortified and </a:t>
            </a:r>
            <a:r>
              <a:rPr lang="cs-CZ" dirty="0" err="1"/>
              <a:t>lowland</a:t>
            </a:r>
            <a:r>
              <a:rPr lang="cs-CZ" dirty="0"/>
              <a:t> settlement </a:t>
            </a:r>
            <a:r>
              <a:rPr lang="cs-CZ" dirty="0" err="1"/>
              <a:t>without</a:t>
            </a:r>
            <a:r>
              <a:rPr lang="cs-CZ" dirty="0"/>
              <a:t> </a:t>
            </a:r>
            <a:r>
              <a:rPr lang="cs-CZ" dirty="0" err="1"/>
              <a:t>fortification</a:t>
            </a:r>
            <a:r>
              <a:rPr lang="en-US" dirty="0"/>
              <a:t>, rectangular houses often with a stone structure.</a:t>
            </a:r>
          </a:p>
          <a:p>
            <a:pPr>
              <a:buFont typeface="Arial" panose="020B0604020202020204" pitchFamily="34" charset="0"/>
              <a:buChar char="•"/>
            </a:pPr>
            <a:r>
              <a:rPr lang="en-US" b="1" dirty="0"/>
              <a:t>The North Adriatic group </a:t>
            </a:r>
            <a:r>
              <a:rPr lang="en-US" dirty="0"/>
              <a:t>(south of Istria) ethnically belongs to the Liburnians, mainly the coast and islands of Dalmatia, good warriors and ironworkers, fortified settlements on the coast </a:t>
            </a:r>
            <a:br>
              <a:rPr lang="cs-CZ" dirty="0"/>
            </a:br>
            <a:r>
              <a:rPr lang="en-US" dirty="0"/>
              <a:t>with stone houses, flat skeleton graves, equipped </a:t>
            </a:r>
            <a:br>
              <a:rPr lang="cs-CZ" dirty="0"/>
            </a:br>
            <a:r>
              <a:rPr lang="en-US" dirty="0"/>
              <a:t>with imports from Italy, Venice and Greece as </a:t>
            </a:r>
            <a:br>
              <a:rPr lang="cs-CZ" dirty="0"/>
            </a:br>
            <a:r>
              <a:rPr lang="en-US" dirty="0"/>
              <a:t>evidence of wide trade contacts.</a:t>
            </a:r>
            <a:endParaRPr lang="cs-CZ" dirty="0"/>
          </a:p>
          <a:p>
            <a:pPr>
              <a:buFont typeface="Arial" panose="020B0604020202020204" pitchFamily="34" charset="0"/>
              <a:buChar char="•"/>
            </a:pPr>
            <a:endParaRPr lang="cs-CZ" dirty="0"/>
          </a:p>
        </p:txBody>
      </p:sp>
      <p:sp>
        <p:nvSpPr>
          <p:cNvPr id="11" name="Zástupný obsah 2">
            <a:extLst>
              <a:ext uri="{FF2B5EF4-FFF2-40B4-BE49-F238E27FC236}">
                <a16:creationId xmlns:a16="http://schemas.microsoft.com/office/drawing/2014/main" id="{13B3233B-06D9-4441-969E-8C6FDEA43BE7}"/>
              </a:ext>
            </a:extLst>
          </p:cNvPr>
          <p:cNvSpPr txBox="1">
            <a:spLocks/>
          </p:cNvSpPr>
          <p:nvPr/>
        </p:nvSpPr>
        <p:spPr>
          <a:xfrm>
            <a:off x="284670" y="4355183"/>
            <a:ext cx="5654217" cy="2356701"/>
          </a:xfrm>
          <a:prstGeom prst="rect">
            <a:avLst/>
          </a:prstGeom>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buFont typeface="Arial" panose="020B0604020202020204" pitchFamily="34" charset="0"/>
              <a:buChar char="•"/>
            </a:pPr>
            <a:r>
              <a:rPr lang="cs-CZ" i="1" dirty="0" err="1"/>
              <a:t>Site</a:t>
            </a:r>
            <a:r>
              <a:rPr lang="en-US" i="1" dirty="0"/>
              <a:t> </a:t>
            </a:r>
            <a:r>
              <a:rPr lang="en-US" i="1" dirty="0" err="1"/>
              <a:t>Trebenište</a:t>
            </a:r>
            <a:r>
              <a:rPr lang="en-US" i="1" dirty="0"/>
              <a:t> </a:t>
            </a:r>
            <a:r>
              <a:rPr lang="en-US" dirty="0"/>
              <a:t>- a rich burial ground in Macedonia, already in 1918 seven princely graves were discovered, in the 1950s another, groups of graves with rectangular stone chambers (5 x 2 to 3 m), inside an inhumation with rich inventory (golden masks, jewelry, amber and Greek imports), dating to the end of the 6th and first half of the 5th century. The </a:t>
            </a:r>
            <a:r>
              <a:rPr lang="cs-CZ" dirty="0" err="1"/>
              <a:t>cremation</a:t>
            </a:r>
            <a:r>
              <a:rPr lang="en-US" dirty="0"/>
              <a:t> necropolis of the late Hallstatt</a:t>
            </a:r>
            <a:r>
              <a:rPr lang="cs-CZ" dirty="0"/>
              <a:t> Period. </a:t>
            </a:r>
          </a:p>
        </p:txBody>
      </p:sp>
      <p:pic>
        <p:nvPicPr>
          <p:cNvPr id="4" name="Obrázek 3" descr="003_liburna.jpg">
            <a:extLst>
              <a:ext uri="{FF2B5EF4-FFF2-40B4-BE49-F238E27FC236}">
                <a16:creationId xmlns:a16="http://schemas.microsoft.com/office/drawing/2014/main" id="{9EA9563B-E540-45D8-8C76-CE6217A1F98B}"/>
              </a:ext>
            </a:extLst>
          </p:cNvPr>
          <p:cNvPicPr>
            <a:picLocks noChangeAspect="1"/>
          </p:cNvPicPr>
          <p:nvPr/>
        </p:nvPicPr>
        <p:blipFill>
          <a:blip r:embed="rId2" cstate="print"/>
          <a:stretch>
            <a:fillRect/>
          </a:stretch>
        </p:blipFill>
        <p:spPr>
          <a:xfrm>
            <a:off x="7331968" y="0"/>
            <a:ext cx="4860032" cy="3081844"/>
          </a:xfrm>
          <a:prstGeom prst="rect">
            <a:avLst/>
          </a:prstGeom>
        </p:spPr>
      </p:pic>
      <p:pic>
        <p:nvPicPr>
          <p:cNvPr id="10" name="Zástupný symbol pro obsah 4" descr="Liburnia_1st_AD.png">
            <a:extLst>
              <a:ext uri="{FF2B5EF4-FFF2-40B4-BE49-F238E27FC236}">
                <a16:creationId xmlns:a16="http://schemas.microsoft.com/office/drawing/2014/main" id="{795972C3-175F-46B1-AECA-A90E5A74B62F}"/>
              </a:ext>
            </a:extLst>
          </p:cNvPr>
          <p:cNvPicPr>
            <a:picLocks noChangeAspect="1"/>
          </p:cNvPicPr>
          <p:nvPr/>
        </p:nvPicPr>
        <p:blipFill>
          <a:blip r:embed="rId3" cstate="print"/>
          <a:stretch>
            <a:fillRect/>
          </a:stretch>
        </p:blipFill>
        <p:spPr>
          <a:xfrm>
            <a:off x="9011844" y="3180945"/>
            <a:ext cx="3180156" cy="3677055"/>
          </a:xfrm>
          <a:prstGeom prst="rect">
            <a:avLst/>
          </a:prstGeom>
        </p:spPr>
      </p:pic>
      <p:pic>
        <p:nvPicPr>
          <p:cNvPr id="13" name="Zástupný symbol pro obsah 8" descr="maski.jpg">
            <a:extLst>
              <a:ext uri="{FF2B5EF4-FFF2-40B4-BE49-F238E27FC236}">
                <a16:creationId xmlns:a16="http://schemas.microsoft.com/office/drawing/2014/main" id="{728F1C96-487B-4DAB-9535-3B08F11C3B75}"/>
              </a:ext>
            </a:extLst>
          </p:cNvPr>
          <p:cNvPicPr>
            <a:picLocks noChangeAspect="1"/>
          </p:cNvPicPr>
          <p:nvPr/>
        </p:nvPicPr>
        <p:blipFill>
          <a:blip r:embed="rId4" cstate="print"/>
          <a:stretch>
            <a:fillRect/>
          </a:stretch>
        </p:blipFill>
        <p:spPr>
          <a:xfrm>
            <a:off x="6133708" y="3180945"/>
            <a:ext cx="2757792" cy="3677056"/>
          </a:xfrm>
          <a:prstGeom prst="rect">
            <a:avLst/>
          </a:prstGeom>
        </p:spPr>
      </p:pic>
    </p:spTree>
    <p:extLst>
      <p:ext uri="{BB962C8B-B14F-4D97-AF65-F5344CB8AC3E}">
        <p14:creationId xmlns:p14="http://schemas.microsoft.com/office/powerpoint/2010/main" val="35811713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317B6DA-346B-4A8A-B8CB-5B721F5ACDE6}"/>
              </a:ext>
            </a:extLst>
          </p:cNvPr>
          <p:cNvSpPr>
            <a:spLocks noGrp="1"/>
          </p:cNvSpPr>
          <p:nvPr>
            <p:ph type="title"/>
          </p:nvPr>
        </p:nvSpPr>
        <p:spPr>
          <a:xfrm>
            <a:off x="284671" y="1"/>
            <a:ext cx="4071669" cy="725863"/>
          </a:xfrm>
        </p:spPr>
        <p:txBody>
          <a:bodyPr>
            <a:noAutofit/>
          </a:bodyPr>
          <a:lstStyle/>
          <a:p>
            <a:r>
              <a:rPr lang="cs-CZ" sz="3600" dirty="0" err="1">
                <a:solidFill>
                  <a:schemeClr val="accent1"/>
                </a:solidFill>
              </a:rPr>
              <a:t>Illyria</a:t>
            </a:r>
            <a:endParaRPr lang="cs-CZ" sz="3600" dirty="0">
              <a:solidFill>
                <a:schemeClr val="accent1"/>
              </a:solidFill>
            </a:endParaRPr>
          </a:p>
        </p:txBody>
      </p:sp>
      <p:sp>
        <p:nvSpPr>
          <p:cNvPr id="3" name="Zástupný obsah 2">
            <a:extLst>
              <a:ext uri="{FF2B5EF4-FFF2-40B4-BE49-F238E27FC236}">
                <a16:creationId xmlns:a16="http://schemas.microsoft.com/office/drawing/2014/main" id="{1E715B4F-D773-4DFF-9595-A519BC4624B3}"/>
              </a:ext>
            </a:extLst>
          </p:cNvPr>
          <p:cNvSpPr>
            <a:spLocks noGrp="1"/>
          </p:cNvSpPr>
          <p:nvPr>
            <p:ph idx="1"/>
          </p:nvPr>
        </p:nvSpPr>
        <p:spPr>
          <a:xfrm>
            <a:off x="258792" y="725864"/>
            <a:ext cx="7084688" cy="4025245"/>
          </a:xfrm>
        </p:spPr>
        <p:txBody>
          <a:bodyPr>
            <a:normAutofit lnSpcReduction="10000"/>
          </a:bodyPr>
          <a:lstStyle/>
          <a:p>
            <a:pPr>
              <a:buFont typeface="Arial" panose="020B0604020202020204" pitchFamily="34" charset="0"/>
              <a:buChar char="•"/>
            </a:pPr>
            <a:r>
              <a:rPr lang="en-US" dirty="0"/>
              <a:t>The Dardans as creators of the </a:t>
            </a:r>
            <a:r>
              <a:rPr lang="en-US" b="1" i="1" dirty="0" err="1"/>
              <a:t>Pelagon</a:t>
            </a:r>
            <a:r>
              <a:rPr lang="en-US" b="1" i="1" dirty="0"/>
              <a:t> group </a:t>
            </a:r>
            <a:r>
              <a:rPr lang="en-US" dirty="0"/>
              <a:t>on the border of Macedonia and Greece. Mainly skeletal graves in stone under the mounds, at the time of the Persian expansion a people with a </a:t>
            </a:r>
            <a:r>
              <a:rPr lang="cs-CZ" dirty="0" err="1"/>
              <a:t>cremation</a:t>
            </a:r>
            <a:r>
              <a:rPr lang="en-US" dirty="0"/>
              <a:t> rite were supposed to come here (the tendency to interpret these immigrants as refugees from Central Asia), later the Romanization of the </a:t>
            </a:r>
            <a:r>
              <a:rPr lang="en-US" dirty="0" err="1"/>
              <a:t>Pelagon</a:t>
            </a:r>
            <a:r>
              <a:rPr lang="en-US" dirty="0"/>
              <a:t> group took place.</a:t>
            </a:r>
          </a:p>
          <a:p>
            <a:pPr>
              <a:buFont typeface="Arial" panose="020B0604020202020204" pitchFamily="34" charset="0"/>
              <a:buChar char="•"/>
            </a:pPr>
            <a:r>
              <a:rPr lang="en-US" dirty="0"/>
              <a:t>Culture </a:t>
            </a:r>
            <a:r>
              <a:rPr lang="en-US" b="1" i="1" dirty="0" err="1"/>
              <a:t>Glasignac</a:t>
            </a:r>
            <a:r>
              <a:rPr lang="en-US" dirty="0"/>
              <a:t> in Bosnia (around Sarajevo), the creators of probably the </a:t>
            </a:r>
            <a:r>
              <a:rPr lang="en-US" dirty="0" err="1"/>
              <a:t>Antaris</a:t>
            </a:r>
            <a:r>
              <a:rPr lang="en-US" dirty="0"/>
              <a:t>, mainly </a:t>
            </a:r>
            <a:r>
              <a:rPr lang="en-US" dirty="0" err="1"/>
              <a:t>biritual</a:t>
            </a:r>
            <a:r>
              <a:rPr lang="en-US" dirty="0"/>
              <a:t> mounds with a stone structure, in the older phase the predominance of skeletal burials and in the younger ones of cremation burials. The </a:t>
            </a:r>
            <a:r>
              <a:rPr lang="cs-CZ" dirty="0" err="1"/>
              <a:t>lowland</a:t>
            </a:r>
            <a:r>
              <a:rPr lang="cs-CZ" dirty="0"/>
              <a:t> settlement </a:t>
            </a:r>
            <a:r>
              <a:rPr lang="en-US" dirty="0"/>
              <a:t>and fortified settlement are also known. In the 7th century BC strong economic development due to intensive exploitation of ores, development of metallurgy, imports and trade (Greece, Italy). A sharp increase in population, known about 20 thousand mounds.</a:t>
            </a:r>
            <a:endParaRPr lang="cs-CZ" dirty="0"/>
          </a:p>
        </p:txBody>
      </p:sp>
      <p:sp>
        <p:nvSpPr>
          <p:cNvPr id="11" name="Zástupný obsah 2">
            <a:extLst>
              <a:ext uri="{FF2B5EF4-FFF2-40B4-BE49-F238E27FC236}">
                <a16:creationId xmlns:a16="http://schemas.microsoft.com/office/drawing/2014/main" id="{13B3233B-06D9-4441-969E-8C6FDEA43BE7}"/>
              </a:ext>
            </a:extLst>
          </p:cNvPr>
          <p:cNvSpPr txBox="1">
            <a:spLocks/>
          </p:cNvSpPr>
          <p:nvPr/>
        </p:nvSpPr>
        <p:spPr>
          <a:xfrm>
            <a:off x="284670" y="4647414"/>
            <a:ext cx="8717928" cy="2064470"/>
          </a:xfrm>
          <a:prstGeom prst="rect">
            <a:avLst/>
          </a:prstGeom>
        </p:spPr>
        <p:txBody>
          <a:bodyPr vert="horz" lIns="0" tIns="45720" rIns="0" bIns="45720" rtlCol="0">
            <a:normAutofit lnSpcReduction="10000"/>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buFont typeface="Arial" panose="020B0604020202020204" pitchFamily="34" charset="0"/>
              <a:buChar char="•"/>
            </a:pPr>
            <a:r>
              <a:rPr lang="en-US" b="1" i="1" dirty="0" err="1"/>
              <a:t>Gorica</a:t>
            </a:r>
            <a:r>
              <a:rPr lang="en-US" b="1" i="1" dirty="0"/>
              <a:t> group </a:t>
            </a:r>
            <a:r>
              <a:rPr lang="en-US" dirty="0"/>
              <a:t>(western Herzegovina) placed in the 6th to 4th century. BC, flat skeletal burial grounds, </a:t>
            </a:r>
            <a:r>
              <a:rPr lang="cs-CZ" dirty="0" err="1"/>
              <a:t>fotified</a:t>
            </a:r>
            <a:r>
              <a:rPr lang="cs-CZ" dirty="0"/>
              <a:t> settlement</a:t>
            </a:r>
            <a:r>
              <a:rPr lang="en-US" dirty="0"/>
              <a:t>.</a:t>
            </a:r>
          </a:p>
          <a:p>
            <a:pPr>
              <a:buFont typeface="Arial" panose="020B0604020202020204" pitchFamily="34" charset="0"/>
              <a:buChar char="•"/>
            </a:pPr>
            <a:r>
              <a:rPr lang="en-US" b="1" i="1" dirty="0"/>
              <a:t>The </a:t>
            </a:r>
            <a:r>
              <a:rPr lang="en-US" b="1" i="1" dirty="0" err="1"/>
              <a:t>Lika</a:t>
            </a:r>
            <a:r>
              <a:rPr lang="en-US" b="1" i="1" dirty="0"/>
              <a:t> group</a:t>
            </a:r>
            <a:r>
              <a:rPr lang="en-US" dirty="0"/>
              <a:t>, perhaps belonging to the </a:t>
            </a:r>
            <a:r>
              <a:rPr lang="en-US" dirty="0" err="1"/>
              <a:t>Japod</a:t>
            </a:r>
            <a:r>
              <a:rPr lang="en-US" dirty="0"/>
              <a:t> tribe, continued from the Bronze Age, a fortified settlement with houses with a square and rectangular floor plan, skeletal burials in stone paneling.</a:t>
            </a:r>
          </a:p>
          <a:p>
            <a:pPr>
              <a:buFont typeface="Arial" panose="020B0604020202020204" pitchFamily="34" charset="0"/>
              <a:buChar char="•"/>
            </a:pPr>
            <a:r>
              <a:rPr lang="en-US" b="1" i="1" dirty="0" err="1"/>
              <a:t>Zlot</a:t>
            </a:r>
            <a:r>
              <a:rPr lang="en-US" b="1" i="1" dirty="0"/>
              <a:t> Group </a:t>
            </a:r>
            <a:r>
              <a:rPr lang="en-US" dirty="0"/>
              <a:t>(Eastern Serbia), a connection to the </a:t>
            </a:r>
            <a:r>
              <a:rPr lang="en-US" dirty="0" err="1"/>
              <a:t>Basarabi</a:t>
            </a:r>
            <a:r>
              <a:rPr lang="en-US" dirty="0"/>
              <a:t> culture.</a:t>
            </a:r>
            <a:endParaRPr lang="cs-CZ" dirty="0"/>
          </a:p>
        </p:txBody>
      </p:sp>
      <p:pic>
        <p:nvPicPr>
          <p:cNvPr id="8" name="Zástupný symbol pro obsah 4" descr="Glasinac_culture.png">
            <a:extLst>
              <a:ext uri="{FF2B5EF4-FFF2-40B4-BE49-F238E27FC236}">
                <a16:creationId xmlns:a16="http://schemas.microsoft.com/office/drawing/2014/main" id="{61D2F2AF-07A9-44E3-B19B-F66BDF3855E0}"/>
              </a:ext>
            </a:extLst>
          </p:cNvPr>
          <p:cNvPicPr>
            <a:picLocks noChangeAspect="1"/>
          </p:cNvPicPr>
          <p:nvPr/>
        </p:nvPicPr>
        <p:blipFill>
          <a:blip r:embed="rId2" cstate="print"/>
          <a:stretch>
            <a:fillRect/>
          </a:stretch>
        </p:blipFill>
        <p:spPr>
          <a:xfrm>
            <a:off x="7369358" y="-1"/>
            <a:ext cx="4822642" cy="4120037"/>
          </a:xfrm>
          <a:prstGeom prst="rect">
            <a:avLst/>
          </a:prstGeom>
        </p:spPr>
      </p:pic>
      <p:pic>
        <p:nvPicPr>
          <p:cNvPr id="5" name="Obrázek 4" descr="IMG_20171016_0008b.jpg">
            <a:extLst>
              <a:ext uri="{FF2B5EF4-FFF2-40B4-BE49-F238E27FC236}">
                <a16:creationId xmlns:a16="http://schemas.microsoft.com/office/drawing/2014/main" id="{1A83ED1E-A448-4008-A160-6A8C43BD942C}"/>
              </a:ext>
            </a:extLst>
          </p:cNvPr>
          <p:cNvPicPr>
            <a:picLocks noChangeAspect="1"/>
          </p:cNvPicPr>
          <p:nvPr/>
        </p:nvPicPr>
        <p:blipFill>
          <a:blip r:embed="rId3" cstate="print"/>
          <a:stretch>
            <a:fillRect/>
          </a:stretch>
        </p:blipFill>
        <p:spPr>
          <a:xfrm rot="10800000">
            <a:off x="9002598" y="4164238"/>
            <a:ext cx="3189402" cy="2693762"/>
          </a:xfrm>
          <a:prstGeom prst="rect">
            <a:avLst/>
          </a:prstGeom>
        </p:spPr>
      </p:pic>
    </p:spTree>
    <p:extLst>
      <p:ext uri="{BB962C8B-B14F-4D97-AF65-F5344CB8AC3E}">
        <p14:creationId xmlns:p14="http://schemas.microsoft.com/office/powerpoint/2010/main" val="41056362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317B6DA-346B-4A8A-B8CB-5B721F5ACDE6}"/>
              </a:ext>
            </a:extLst>
          </p:cNvPr>
          <p:cNvSpPr>
            <a:spLocks noGrp="1"/>
          </p:cNvSpPr>
          <p:nvPr>
            <p:ph type="title"/>
          </p:nvPr>
        </p:nvSpPr>
        <p:spPr>
          <a:xfrm>
            <a:off x="232913" y="187089"/>
            <a:ext cx="11395493" cy="705435"/>
          </a:xfrm>
        </p:spPr>
        <p:txBody>
          <a:bodyPr>
            <a:normAutofit fontScale="90000"/>
          </a:bodyPr>
          <a:lstStyle/>
          <a:p>
            <a:pPr algn="ctr"/>
            <a:r>
              <a:rPr lang="cs-CZ" b="1" i="1" dirty="0" err="1">
                <a:solidFill>
                  <a:schemeClr val="accent1"/>
                </a:solidFill>
              </a:rPr>
              <a:t>Thrace</a:t>
            </a:r>
            <a:endParaRPr lang="cs-CZ" b="1" i="1" dirty="0">
              <a:solidFill>
                <a:schemeClr val="accent1"/>
              </a:solidFill>
            </a:endParaRPr>
          </a:p>
        </p:txBody>
      </p:sp>
      <p:pic>
        <p:nvPicPr>
          <p:cNvPr id="7170" name="Picture 2">
            <a:extLst>
              <a:ext uri="{FF2B5EF4-FFF2-40B4-BE49-F238E27FC236}">
                <a16:creationId xmlns:a16="http://schemas.microsoft.com/office/drawing/2014/main" id="{EF11B6CF-B969-4019-AFFC-13CC60E12CA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70495" y="1016328"/>
            <a:ext cx="9851010" cy="54532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74498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317B6DA-346B-4A8A-B8CB-5B721F5ACDE6}"/>
              </a:ext>
            </a:extLst>
          </p:cNvPr>
          <p:cNvSpPr>
            <a:spLocks noGrp="1"/>
          </p:cNvSpPr>
          <p:nvPr>
            <p:ph type="title"/>
          </p:nvPr>
        </p:nvSpPr>
        <p:spPr>
          <a:xfrm>
            <a:off x="284671" y="1"/>
            <a:ext cx="4071669" cy="725863"/>
          </a:xfrm>
        </p:spPr>
        <p:txBody>
          <a:bodyPr>
            <a:noAutofit/>
          </a:bodyPr>
          <a:lstStyle/>
          <a:p>
            <a:r>
              <a:rPr lang="cs-CZ" sz="3600" dirty="0" err="1">
                <a:solidFill>
                  <a:schemeClr val="accent1"/>
                </a:solidFill>
              </a:rPr>
              <a:t>Thrace</a:t>
            </a:r>
            <a:endParaRPr lang="cs-CZ" sz="3600" dirty="0">
              <a:solidFill>
                <a:schemeClr val="accent1"/>
              </a:solidFill>
            </a:endParaRPr>
          </a:p>
        </p:txBody>
      </p:sp>
      <p:sp>
        <p:nvSpPr>
          <p:cNvPr id="3" name="Zástupný obsah 2">
            <a:extLst>
              <a:ext uri="{FF2B5EF4-FFF2-40B4-BE49-F238E27FC236}">
                <a16:creationId xmlns:a16="http://schemas.microsoft.com/office/drawing/2014/main" id="{1E715B4F-D773-4DFF-9595-A519BC4624B3}"/>
              </a:ext>
            </a:extLst>
          </p:cNvPr>
          <p:cNvSpPr>
            <a:spLocks noGrp="1"/>
          </p:cNvSpPr>
          <p:nvPr>
            <p:ph idx="1"/>
          </p:nvPr>
        </p:nvSpPr>
        <p:spPr>
          <a:xfrm>
            <a:off x="258792" y="725864"/>
            <a:ext cx="7073176" cy="3912225"/>
          </a:xfrm>
        </p:spPr>
        <p:txBody>
          <a:bodyPr>
            <a:normAutofit fontScale="92500" lnSpcReduction="20000"/>
          </a:bodyPr>
          <a:lstStyle/>
          <a:p>
            <a:pPr>
              <a:buFont typeface="Arial" panose="020B0604020202020204" pitchFamily="34" charset="0"/>
              <a:buChar char="•"/>
            </a:pPr>
            <a:r>
              <a:rPr lang="en-US" dirty="0"/>
              <a:t>In part of the Balkans (mainly in Bulgaria), then the </a:t>
            </a:r>
            <a:r>
              <a:rPr lang="cs-CZ" dirty="0" err="1"/>
              <a:t>other</a:t>
            </a:r>
            <a:r>
              <a:rPr lang="cs-CZ" dirty="0"/>
              <a:t> </a:t>
            </a:r>
            <a:r>
              <a:rPr lang="en-US" dirty="0"/>
              <a:t>settlement (Aegean, Asia Minor, the western part of the Balkans in the vicinity of the Illyrians), this area later the center of enlargement.</a:t>
            </a:r>
          </a:p>
          <a:p>
            <a:pPr>
              <a:buFont typeface="Arial" panose="020B0604020202020204" pitchFamily="34" charset="0"/>
              <a:buChar char="•"/>
            </a:pPr>
            <a:r>
              <a:rPr lang="en-US" dirty="0"/>
              <a:t>Ancient reports allow the identification of a number of tribes, the Dacians and Ge</a:t>
            </a:r>
            <a:r>
              <a:rPr lang="cs-CZ" dirty="0" err="1"/>
              <a:t>toe</a:t>
            </a:r>
            <a:r>
              <a:rPr lang="en-US" dirty="0"/>
              <a:t>, the more thriving region of South Thrace</a:t>
            </a:r>
          </a:p>
          <a:p>
            <a:pPr>
              <a:buFont typeface="Arial" panose="020B0604020202020204" pitchFamily="34" charset="0"/>
              <a:buChar char="•"/>
            </a:pPr>
            <a:r>
              <a:rPr lang="en-US" dirty="0"/>
              <a:t>In the southeast of Bulgaria in the Thracian lowlands in the valley of the river </a:t>
            </a:r>
            <a:r>
              <a:rPr lang="en-US" dirty="0" err="1"/>
              <a:t>Marici</a:t>
            </a:r>
            <a:r>
              <a:rPr lang="en-US" dirty="0"/>
              <a:t>, a tribe of </a:t>
            </a:r>
            <a:r>
              <a:rPr lang="en-US" dirty="0" err="1"/>
              <a:t>Odrys</a:t>
            </a:r>
            <a:r>
              <a:rPr lang="en-US" dirty="0"/>
              <a:t> with an attempt to create an early state unit. Another center of the Rhodope Mountains as a heavily polluted area, then </a:t>
            </a:r>
            <a:r>
              <a:rPr lang="en-US" dirty="0" err="1"/>
              <a:t>Tribalova</a:t>
            </a:r>
            <a:r>
              <a:rPr lang="en-US" dirty="0"/>
              <a:t>, </a:t>
            </a:r>
            <a:r>
              <a:rPr lang="en-US" dirty="0" err="1"/>
              <a:t>Serdi</a:t>
            </a:r>
            <a:r>
              <a:rPr lang="en-US" dirty="0"/>
              <a:t>, </a:t>
            </a:r>
            <a:r>
              <a:rPr lang="en-US" dirty="0" err="1"/>
              <a:t>Thina</a:t>
            </a:r>
            <a:r>
              <a:rPr lang="en-US" dirty="0"/>
              <a:t>, </a:t>
            </a:r>
            <a:r>
              <a:rPr lang="en-US" dirty="0" err="1"/>
              <a:t>Odrysaova</a:t>
            </a:r>
            <a:r>
              <a:rPr lang="en-US" dirty="0"/>
              <a:t>, </a:t>
            </a:r>
            <a:r>
              <a:rPr lang="en-US" dirty="0" err="1"/>
              <a:t>Besova</a:t>
            </a:r>
            <a:r>
              <a:rPr lang="en-US" dirty="0"/>
              <a:t> etc.</a:t>
            </a:r>
          </a:p>
          <a:p>
            <a:pPr>
              <a:buFont typeface="Arial" panose="020B0604020202020204" pitchFamily="34" charset="0"/>
              <a:buChar char="•"/>
            </a:pPr>
            <a:r>
              <a:rPr lang="en-US" dirty="0"/>
              <a:t>The Thracians were a group of Indo-European tribes speaking Thracian or Dacian languages.</a:t>
            </a:r>
          </a:p>
          <a:p>
            <a:pPr>
              <a:buFont typeface="Arial" panose="020B0604020202020204" pitchFamily="34" charset="0"/>
              <a:buChar char="•"/>
            </a:pPr>
            <a:r>
              <a:rPr lang="en-US" dirty="0"/>
              <a:t>Herodotus (5th century BC) "The Thracian people, besides the Indians, are the most numerous of all nations. If they were ruled by one ruler and united, they would be invincible and stronger than other people."</a:t>
            </a:r>
            <a:endParaRPr lang="cs-CZ" dirty="0"/>
          </a:p>
        </p:txBody>
      </p:sp>
      <p:sp>
        <p:nvSpPr>
          <p:cNvPr id="11" name="Zástupný obsah 2">
            <a:extLst>
              <a:ext uri="{FF2B5EF4-FFF2-40B4-BE49-F238E27FC236}">
                <a16:creationId xmlns:a16="http://schemas.microsoft.com/office/drawing/2014/main" id="{13B3233B-06D9-4441-969E-8C6FDEA43BE7}"/>
              </a:ext>
            </a:extLst>
          </p:cNvPr>
          <p:cNvSpPr txBox="1">
            <a:spLocks/>
          </p:cNvSpPr>
          <p:nvPr/>
        </p:nvSpPr>
        <p:spPr>
          <a:xfrm>
            <a:off x="284670" y="4638089"/>
            <a:ext cx="5654217" cy="2073795"/>
          </a:xfrm>
          <a:prstGeom prst="rect">
            <a:avLst/>
          </a:prstGeom>
        </p:spPr>
        <p:txBody>
          <a:bodyPr vert="horz" lIns="0" tIns="45720" rIns="0" bIns="45720" rtlCol="0">
            <a:normAutofit fontScale="85000" lnSpcReduction="20000"/>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buFont typeface="Arial" panose="020B0604020202020204" pitchFamily="34" charset="0"/>
              <a:buChar char="•"/>
            </a:pPr>
            <a:r>
              <a:rPr lang="en-US" dirty="0"/>
              <a:t>Herodotus (5th century BC) describes the Thracians as follows: </a:t>
            </a:r>
            <a:r>
              <a:rPr lang="cs-CZ" dirty="0"/>
              <a:t>„</a:t>
            </a:r>
            <a:r>
              <a:rPr lang="en-US" dirty="0"/>
              <a:t>The Thracians bear many names - each tribe according to their country. But they all have almost the same habits.</a:t>
            </a:r>
            <a:r>
              <a:rPr lang="cs-CZ" dirty="0"/>
              <a:t>“</a:t>
            </a:r>
            <a:endParaRPr lang="en-US" dirty="0"/>
          </a:p>
          <a:p>
            <a:pPr>
              <a:buFont typeface="Arial" panose="020B0604020202020204" pitchFamily="34" charset="0"/>
              <a:buChar char="•"/>
            </a:pPr>
            <a:r>
              <a:rPr lang="en-US" dirty="0"/>
              <a:t>"Relatives sitting around the newborn baby mourn him for the many evils that await him after his birth and quantify all human suffering."</a:t>
            </a:r>
          </a:p>
          <a:p>
            <a:pPr>
              <a:buFont typeface="Arial" panose="020B0604020202020204" pitchFamily="34" charset="0"/>
              <a:buChar char="•"/>
            </a:pPr>
            <a:r>
              <a:rPr lang="en-US" dirty="0"/>
              <a:t>"They bury the dead to the ground and joyfully mention all the evils they have got rid of, leading to great happiness."</a:t>
            </a:r>
            <a:endParaRPr lang="cs-CZ" dirty="0"/>
          </a:p>
        </p:txBody>
      </p:sp>
      <p:pic>
        <p:nvPicPr>
          <p:cNvPr id="8" name="Zástupný symbol pro obsah 12" descr="Ancient_Greeks_Paeonians_Illyrians_Thracians_Celts_Phrygians_Contact_Zone_Map_(English)_svg.png">
            <a:extLst>
              <a:ext uri="{FF2B5EF4-FFF2-40B4-BE49-F238E27FC236}">
                <a16:creationId xmlns:a16="http://schemas.microsoft.com/office/drawing/2014/main" id="{EBEB1DDF-EC28-4FDA-AE0F-A3095926B115}"/>
              </a:ext>
            </a:extLst>
          </p:cNvPr>
          <p:cNvPicPr>
            <a:picLocks noChangeAspect="1"/>
          </p:cNvPicPr>
          <p:nvPr/>
        </p:nvPicPr>
        <p:blipFill>
          <a:blip r:embed="rId2" cstate="print"/>
          <a:stretch>
            <a:fillRect/>
          </a:stretch>
        </p:blipFill>
        <p:spPr>
          <a:xfrm>
            <a:off x="7505016" y="1"/>
            <a:ext cx="4704878" cy="2601798"/>
          </a:xfrm>
          <a:prstGeom prst="rect">
            <a:avLst/>
          </a:prstGeom>
        </p:spPr>
      </p:pic>
      <p:pic>
        <p:nvPicPr>
          <p:cNvPr id="5" name="Obrázek 4" descr="thracians_take_a_captive_by_dewitteillustration-da2rbgs.jpg">
            <a:extLst>
              <a:ext uri="{FF2B5EF4-FFF2-40B4-BE49-F238E27FC236}">
                <a16:creationId xmlns:a16="http://schemas.microsoft.com/office/drawing/2014/main" id="{AF218C9D-3464-49D3-AC11-425920BEFAB3}"/>
              </a:ext>
            </a:extLst>
          </p:cNvPr>
          <p:cNvPicPr>
            <a:picLocks noChangeAspect="1"/>
          </p:cNvPicPr>
          <p:nvPr/>
        </p:nvPicPr>
        <p:blipFill>
          <a:blip r:embed="rId3" cstate="print"/>
          <a:stretch>
            <a:fillRect/>
          </a:stretch>
        </p:blipFill>
        <p:spPr>
          <a:xfrm>
            <a:off x="9090448" y="4656840"/>
            <a:ext cx="3119446" cy="2201159"/>
          </a:xfrm>
          <a:prstGeom prst="rect">
            <a:avLst/>
          </a:prstGeom>
        </p:spPr>
      </p:pic>
      <p:pic>
        <p:nvPicPr>
          <p:cNvPr id="6" name="Obrázek 5" descr="1280px-Thracian_treasure_NHM_Bulgaria.JPG">
            <a:extLst>
              <a:ext uri="{FF2B5EF4-FFF2-40B4-BE49-F238E27FC236}">
                <a16:creationId xmlns:a16="http://schemas.microsoft.com/office/drawing/2014/main" id="{0D222B36-1CCC-469D-9F9A-0BC03AA5081E}"/>
              </a:ext>
            </a:extLst>
          </p:cNvPr>
          <p:cNvPicPr>
            <a:picLocks noChangeAspect="1"/>
          </p:cNvPicPr>
          <p:nvPr/>
        </p:nvPicPr>
        <p:blipFill>
          <a:blip r:embed="rId4" cstate="print"/>
          <a:stretch>
            <a:fillRect/>
          </a:stretch>
        </p:blipFill>
        <p:spPr>
          <a:xfrm>
            <a:off x="6096000" y="4638089"/>
            <a:ext cx="2994448" cy="2245835"/>
          </a:xfrm>
          <a:prstGeom prst="rect">
            <a:avLst/>
          </a:prstGeom>
        </p:spPr>
      </p:pic>
      <p:pic>
        <p:nvPicPr>
          <p:cNvPr id="7" name="Obrázek 6" descr="thracian-tomb-kazanlak-2.jpg">
            <a:extLst>
              <a:ext uri="{FF2B5EF4-FFF2-40B4-BE49-F238E27FC236}">
                <a16:creationId xmlns:a16="http://schemas.microsoft.com/office/drawing/2014/main" id="{774DD98D-1E88-4156-ABD5-41AD48618712}"/>
              </a:ext>
            </a:extLst>
          </p:cNvPr>
          <p:cNvPicPr>
            <a:picLocks noChangeAspect="1"/>
          </p:cNvPicPr>
          <p:nvPr/>
        </p:nvPicPr>
        <p:blipFill>
          <a:blip r:embed="rId5" cstate="print"/>
          <a:stretch>
            <a:fillRect/>
          </a:stretch>
        </p:blipFill>
        <p:spPr>
          <a:xfrm>
            <a:off x="8861196" y="2596299"/>
            <a:ext cx="3330804" cy="2081753"/>
          </a:xfrm>
          <a:prstGeom prst="rect">
            <a:avLst/>
          </a:prstGeom>
        </p:spPr>
      </p:pic>
      <p:pic>
        <p:nvPicPr>
          <p:cNvPr id="16" name="Obrázek 15" descr="122399261.jpg">
            <a:extLst>
              <a:ext uri="{FF2B5EF4-FFF2-40B4-BE49-F238E27FC236}">
                <a16:creationId xmlns:a16="http://schemas.microsoft.com/office/drawing/2014/main" id="{0011E561-87B4-4AC8-8110-6D8D1294E73F}"/>
              </a:ext>
            </a:extLst>
          </p:cNvPr>
          <p:cNvPicPr>
            <a:picLocks noChangeAspect="1"/>
          </p:cNvPicPr>
          <p:nvPr/>
        </p:nvPicPr>
        <p:blipFill>
          <a:blip r:embed="rId6" cstate="print"/>
          <a:stretch>
            <a:fillRect/>
          </a:stretch>
        </p:blipFill>
        <p:spPr>
          <a:xfrm>
            <a:off x="7496922" y="2596299"/>
            <a:ext cx="1373791" cy="2061771"/>
          </a:xfrm>
          <a:prstGeom prst="rect">
            <a:avLst/>
          </a:prstGeom>
        </p:spPr>
      </p:pic>
    </p:spTree>
    <p:extLst>
      <p:ext uri="{BB962C8B-B14F-4D97-AF65-F5344CB8AC3E}">
        <p14:creationId xmlns:p14="http://schemas.microsoft.com/office/powerpoint/2010/main" val="29106205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317B6DA-346B-4A8A-B8CB-5B721F5ACDE6}"/>
              </a:ext>
            </a:extLst>
          </p:cNvPr>
          <p:cNvSpPr>
            <a:spLocks noGrp="1"/>
          </p:cNvSpPr>
          <p:nvPr>
            <p:ph type="title"/>
          </p:nvPr>
        </p:nvSpPr>
        <p:spPr>
          <a:xfrm>
            <a:off x="284671" y="1"/>
            <a:ext cx="4071669" cy="725863"/>
          </a:xfrm>
        </p:spPr>
        <p:txBody>
          <a:bodyPr>
            <a:noAutofit/>
          </a:bodyPr>
          <a:lstStyle/>
          <a:p>
            <a:r>
              <a:rPr lang="cs-CZ" sz="3600" dirty="0" err="1">
                <a:solidFill>
                  <a:schemeClr val="accent1"/>
                </a:solidFill>
              </a:rPr>
              <a:t>Thrace</a:t>
            </a:r>
            <a:endParaRPr lang="cs-CZ" sz="3600" dirty="0">
              <a:solidFill>
                <a:schemeClr val="accent1"/>
              </a:solidFill>
            </a:endParaRPr>
          </a:p>
        </p:txBody>
      </p:sp>
      <p:sp>
        <p:nvSpPr>
          <p:cNvPr id="3" name="Zástupný obsah 2">
            <a:extLst>
              <a:ext uri="{FF2B5EF4-FFF2-40B4-BE49-F238E27FC236}">
                <a16:creationId xmlns:a16="http://schemas.microsoft.com/office/drawing/2014/main" id="{1E715B4F-D773-4DFF-9595-A519BC4624B3}"/>
              </a:ext>
            </a:extLst>
          </p:cNvPr>
          <p:cNvSpPr>
            <a:spLocks noGrp="1"/>
          </p:cNvSpPr>
          <p:nvPr>
            <p:ph idx="1"/>
          </p:nvPr>
        </p:nvSpPr>
        <p:spPr>
          <a:xfrm>
            <a:off x="258792" y="725864"/>
            <a:ext cx="7073176" cy="2912883"/>
          </a:xfrm>
        </p:spPr>
        <p:txBody>
          <a:bodyPr>
            <a:normAutofit/>
          </a:bodyPr>
          <a:lstStyle/>
          <a:p>
            <a:pPr>
              <a:buFont typeface="Arial" panose="020B0604020202020204" pitchFamily="34" charset="0"/>
              <a:buChar char="•"/>
            </a:pPr>
            <a:r>
              <a:rPr lang="en-US" dirty="0"/>
              <a:t>The Thracian rulers were buried in special stone tombs. Their wealth, weapons, and even their slaves and horses were buried.</a:t>
            </a:r>
          </a:p>
          <a:p>
            <a:pPr>
              <a:buFont typeface="Arial" panose="020B0604020202020204" pitchFamily="34" charset="0"/>
              <a:buChar char="•"/>
            </a:pPr>
            <a:r>
              <a:rPr lang="en-US" dirty="0"/>
              <a:t>The oldest Thracian tombs discovered in Bulgaria are the rock tombs by the Arda River in the eastern Rhodopes and the stone tombs in the </a:t>
            </a:r>
            <a:r>
              <a:rPr lang="en-US" dirty="0" err="1"/>
              <a:t>Strandzha</a:t>
            </a:r>
            <a:r>
              <a:rPr lang="en-US" dirty="0"/>
              <a:t> and Sakar mountains.</a:t>
            </a:r>
          </a:p>
          <a:p>
            <a:pPr>
              <a:buFont typeface="Arial" panose="020B0604020202020204" pitchFamily="34" charset="0"/>
              <a:buChar char="•"/>
            </a:pPr>
            <a:r>
              <a:rPr lang="en-US" dirty="0"/>
              <a:t>Richly decorated tombs of Thracian kings and nobility also appeared. With their architecture and interior decoration, they are unique monuments of Thracian culture.</a:t>
            </a:r>
            <a:endParaRPr lang="cs-CZ" dirty="0"/>
          </a:p>
        </p:txBody>
      </p:sp>
      <p:sp>
        <p:nvSpPr>
          <p:cNvPr id="11" name="Zástupný obsah 2">
            <a:extLst>
              <a:ext uri="{FF2B5EF4-FFF2-40B4-BE49-F238E27FC236}">
                <a16:creationId xmlns:a16="http://schemas.microsoft.com/office/drawing/2014/main" id="{13B3233B-06D9-4441-969E-8C6FDEA43BE7}"/>
              </a:ext>
            </a:extLst>
          </p:cNvPr>
          <p:cNvSpPr txBox="1">
            <a:spLocks/>
          </p:cNvSpPr>
          <p:nvPr/>
        </p:nvSpPr>
        <p:spPr>
          <a:xfrm>
            <a:off x="284670" y="3428999"/>
            <a:ext cx="5974728" cy="3429001"/>
          </a:xfrm>
          <a:prstGeom prst="rect">
            <a:avLst/>
          </a:prstGeom>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buFont typeface="Arial" panose="020B0604020202020204" pitchFamily="34" charset="0"/>
              <a:buChar char="•"/>
            </a:pPr>
            <a:r>
              <a:rPr lang="en-US" dirty="0"/>
              <a:t>The tomb of </a:t>
            </a:r>
            <a:r>
              <a:rPr lang="en-US" b="1" i="1" dirty="0" err="1"/>
              <a:t>Mezek</a:t>
            </a:r>
            <a:r>
              <a:rPr lang="en-US" dirty="0"/>
              <a:t> is one of the largest Thracian tombs (mounds) in Thrace. </a:t>
            </a:r>
            <a:r>
              <a:rPr lang="cs-CZ" dirty="0"/>
              <a:t>D</a:t>
            </a:r>
            <a:r>
              <a:rPr lang="en-US" dirty="0" err="1"/>
              <a:t>iscovered</a:t>
            </a:r>
            <a:r>
              <a:rPr lang="en-US" dirty="0"/>
              <a:t> in 1931. It is built of cut stone and consists of a dome (tunnel-shaped corridor from the edge to the burial chamber), with a two-layer covering, two rectangular vestibules and a burial chamber with an arched dome. The corridor is fully preserved and is 32 m long. Although the tomb was looted in antiquity, some objects appeared in it. The most interesting are bronze candlesticks (large three-walled candlesticks) and bronze wild boars, which are probably part of a group that represents a sick boar. The tomb dates from the middle of the 4th century. BC</a:t>
            </a:r>
            <a:endParaRPr lang="cs-CZ" dirty="0"/>
          </a:p>
        </p:txBody>
      </p:sp>
      <p:pic>
        <p:nvPicPr>
          <p:cNvPr id="13" name="Zástupný symbol pro obsah 5" descr="celts-and-thracians-12-728.jpg">
            <a:extLst>
              <a:ext uri="{FF2B5EF4-FFF2-40B4-BE49-F238E27FC236}">
                <a16:creationId xmlns:a16="http://schemas.microsoft.com/office/drawing/2014/main" id="{732DD808-F0FE-4231-BB96-354FB8A699F6}"/>
              </a:ext>
            </a:extLst>
          </p:cNvPr>
          <p:cNvPicPr>
            <a:picLocks noChangeAspect="1"/>
          </p:cNvPicPr>
          <p:nvPr/>
        </p:nvPicPr>
        <p:blipFill>
          <a:blip r:embed="rId2" cstate="print"/>
          <a:stretch>
            <a:fillRect/>
          </a:stretch>
        </p:blipFill>
        <p:spPr>
          <a:xfrm>
            <a:off x="7332570" y="-13646"/>
            <a:ext cx="4859430" cy="3145952"/>
          </a:xfrm>
          <a:prstGeom prst="rect">
            <a:avLst/>
          </a:prstGeom>
        </p:spPr>
      </p:pic>
      <p:pic>
        <p:nvPicPr>
          <p:cNvPr id="14" name="Zástupný symbol pro obsah 3" descr="Zlatinitsa-Treasure-Gold-Laurel-Wreath.jpg">
            <a:extLst>
              <a:ext uri="{FF2B5EF4-FFF2-40B4-BE49-F238E27FC236}">
                <a16:creationId xmlns:a16="http://schemas.microsoft.com/office/drawing/2014/main" id="{F0BD7BF8-57B1-4802-B471-088836F16BDA}"/>
              </a:ext>
            </a:extLst>
          </p:cNvPr>
          <p:cNvPicPr>
            <a:picLocks noChangeAspect="1"/>
          </p:cNvPicPr>
          <p:nvPr/>
        </p:nvPicPr>
        <p:blipFill>
          <a:blip r:embed="rId3" cstate="print"/>
          <a:stretch>
            <a:fillRect/>
          </a:stretch>
        </p:blipFill>
        <p:spPr>
          <a:xfrm>
            <a:off x="6440246" y="3132306"/>
            <a:ext cx="2483796" cy="3725694"/>
          </a:xfrm>
          <a:prstGeom prst="rect">
            <a:avLst/>
          </a:prstGeom>
        </p:spPr>
      </p:pic>
      <p:pic>
        <p:nvPicPr>
          <p:cNvPr id="15" name="Obrázek 14" descr="afb8ed16684ce824af2e6551b120a7c9--stone-age-dacia.jpg">
            <a:extLst>
              <a:ext uri="{FF2B5EF4-FFF2-40B4-BE49-F238E27FC236}">
                <a16:creationId xmlns:a16="http://schemas.microsoft.com/office/drawing/2014/main" id="{7C08AEA2-FE23-41F0-A9CB-A0786C64F9AC}"/>
              </a:ext>
            </a:extLst>
          </p:cNvPr>
          <p:cNvPicPr>
            <a:picLocks noChangeAspect="1"/>
          </p:cNvPicPr>
          <p:nvPr/>
        </p:nvPicPr>
        <p:blipFill>
          <a:blip r:embed="rId4" cstate="print"/>
          <a:stretch>
            <a:fillRect/>
          </a:stretch>
        </p:blipFill>
        <p:spPr>
          <a:xfrm>
            <a:off x="8801618" y="3132306"/>
            <a:ext cx="3390382" cy="3725694"/>
          </a:xfrm>
          <a:prstGeom prst="rect">
            <a:avLst/>
          </a:prstGeom>
        </p:spPr>
      </p:pic>
    </p:spTree>
    <p:extLst>
      <p:ext uri="{BB962C8B-B14F-4D97-AF65-F5344CB8AC3E}">
        <p14:creationId xmlns:p14="http://schemas.microsoft.com/office/powerpoint/2010/main" val="41224201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317B6DA-346B-4A8A-B8CB-5B721F5ACDE6}"/>
              </a:ext>
            </a:extLst>
          </p:cNvPr>
          <p:cNvSpPr>
            <a:spLocks noGrp="1"/>
          </p:cNvSpPr>
          <p:nvPr>
            <p:ph type="title"/>
          </p:nvPr>
        </p:nvSpPr>
        <p:spPr>
          <a:xfrm>
            <a:off x="232913" y="187089"/>
            <a:ext cx="11395493" cy="705435"/>
          </a:xfrm>
        </p:spPr>
        <p:txBody>
          <a:bodyPr>
            <a:normAutofit fontScale="90000"/>
          </a:bodyPr>
          <a:lstStyle/>
          <a:p>
            <a:pPr algn="ctr"/>
            <a:r>
              <a:rPr lang="cs-CZ" b="1" i="1" dirty="0" err="1">
                <a:solidFill>
                  <a:schemeClr val="accent1"/>
                </a:solidFill>
              </a:rPr>
              <a:t>Scythians</a:t>
            </a:r>
            <a:endParaRPr lang="cs-CZ" b="1" i="1" dirty="0">
              <a:solidFill>
                <a:schemeClr val="accent1"/>
              </a:solidFill>
            </a:endParaRPr>
          </a:p>
        </p:txBody>
      </p:sp>
      <p:pic>
        <p:nvPicPr>
          <p:cNvPr id="8194" name="Picture 2" descr="Scythians are coming from Russia with love | News | The Times">
            <a:extLst>
              <a:ext uri="{FF2B5EF4-FFF2-40B4-BE49-F238E27FC236}">
                <a16:creationId xmlns:a16="http://schemas.microsoft.com/office/drawing/2014/main" id="{E6013FB5-35E4-44A9-9AB6-2E0BAD97CA3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63523" y="1015490"/>
            <a:ext cx="9864954" cy="55427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89743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317B6DA-346B-4A8A-B8CB-5B721F5ACDE6}"/>
              </a:ext>
            </a:extLst>
          </p:cNvPr>
          <p:cNvSpPr>
            <a:spLocks noGrp="1"/>
          </p:cNvSpPr>
          <p:nvPr>
            <p:ph type="title"/>
          </p:nvPr>
        </p:nvSpPr>
        <p:spPr>
          <a:xfrm>
            <a:off x="319178" y="114075"/>
            <a:ext cx="11395493" cy="705435"/>
          </a:xfrm>
        </p:spPr>
        <p:txBody>
          <a:bodyPr>
            <a:normAutofit fontScale="90000"/>
          </a:bodyPr>
          <a:lstStyle/>
          <a:p>
            <a:r>
              <a:rPr lang="en-US" dirty="0">
                <a:solidFill>
                  <a:schemeClr val="accent1"/>
                </a:solidFill>
              </a:rPr>
              <a:t>Scythian and related lifestyle societies</a:t>
            </a:r>
            <a:endParaRPr lang="cs-CZ" dirty="0">
              <a:solidFill>
                <a:schemeClr val="accent1"/>
              </a:solidFill>
            </a:endParaRPr>
          </a:p>
        </p:txBody>
      </p:sp>
      <p:sp>
        <p:nvSpPr>
          <p:cNvPr id="3" name="Zástupný obsah 2">
            <a:extLst>
              <a:ext uri="{FF2B5EF4-FFF2-40B4-BE49-F238E27FC236}">
                <a16:creationId xmlns:a16="http://schemas.microsoft.com/office/drawing/2014/main" id="{1E715B4F-D773-4DFF-9595-A519BC4624B3}"/>
              </a:ext>
            </a:extLst>
          </p:cNvPr>
          <p:cNvSpPr>
            <a:spLocks noGrp="1"/>
          </p:cNvSpPr>
          <p:nvPr>
            <p:ph idx="1"/>
          </p:nvPr>
        </p:nvSpPr>
        <p:spPr>
          <a:xfrm>
            <a:off x="284673" y="802258"/>
            <a:ext cx="6737228" cy="6055742"/>
          </a:xfrm>
        </p:spPr>
        <p:txBody>
          <a:bodyPr>
            <a:normAutofit fontScale="92500" lnSpcReduction="20000"/>
          </a:bodyPr>
          <a:lstStyle/>
          <a:p>
            <a:pPr>
              <a:buFont typeface="Arial" pitchFamily="34" charset="0"/>
              <a:buChar char="•"/>
            </a:pPr>
            <a:r>
              <a:rPr lang="en-US" dirty="0"/>
              <a:t>Scythian is a collective name for members of nomadic tribes of Iranian origin, who in ancient times inhabited a large part of Eastern Europe, approximately the territory of today's Ukraine and Russia, or other states.</a:t>
            </a:r>
          </a:p>
          <a:p>
            <a:pPr>
              <a:buFont typeface="Arial" pitchFamily="34" charset="0"/>
              <a:buChar char="•"/>
            </a:pPr>
            <a:r>
              <a:rPr lang="en-US" dirty="0"/>
              <a:t> In the area north of the Black Sea, they formed a strong tribal alliance, which included tribes settled here earlier. This area, which according to later ancient and medieval sources marked the whole of Eastern Europe, was called </a:t>
            </a:r>
            <a:r>
              <a:rPr lang="en-US" dirty="0" err="1"/>
              <a:t>Skytie</a:t>
            </a:r>
            <a:r>
              <a:rPr lang="en-US" dirty="0"/>
              <a:t>.</a:t>
            </a:r>
          </a:p>
          <a:p>
            <a:pPr>
              <a:buFont typeface="Arial" pitchFamily="34" charset="0"/>
              <a:buChar char="•"/>
            </a:pPr>
            <a:r>
              <a:rPr lang="en-US" dirty="0"/>
              <a:t> From the 6th century BC. the Scythians represented a considerable military-political force, in the 6th and 5th centuries BC so they penetrated to the Carpathians and Transylvania. In 513 BC the unsuccessful campaign against the Scythians was undertaken by the Persian King Darius I. Later, the Scythians themselves were defeated by the Thracians.</a:t>
            </a:r>
          </a:p>
          <a:p>
            <a:pPr>
              <a:buFont typeface="Arial" pitchFamily="34" charset="0"/>
              <a:buChar char="•"/>
            </a:pPr>
            <a:r>
              <a:rPr lang="en-US" dirty="0"/>
              <a:t> In the fourth book of his History, Herodotus describes the first credible accounts of Scythia - of the northern Black Sea and northern Europe in general. It lists all the Scythian rivers from Istria (</a:t>
            </a:r>
            <a:r>
              <a:rPr lang="en-US" dirty="0" err="1"/>
              <a:t>ie</a:t>
            </a:r>
            <a:r>
              <a:rPr lang="en-US" dirty="0"/>
              <a:t> the lower Danube) to the </a:t>
            </a:r>
            <a:r>
              <a:rPr lang="en-US" dirty="0" err="1"/>
              <a:t>Tanais</a:t>
            </a:r>
            <a:r>
              <a:rPr lang="en-US" dirty="0"/>
              <a:t> (Don). According to him, the land in Scythia is "flat, richly covered with grass, abundantly irrigated". It is said that snow is constantly falling north of </a:t>
            </a:r>
            <a:r>
              <a:rPr lang="en-US" dirty="0" err="1"/>
              <a:t>Skytie</a:t>
            </a:r>
            <a:r>
              <a:rPr lang="en-US" dirty="0"/>
              <a:t>; therefore, these areas are uninhabitable. Herodotus doubts the existence of the mythical </a:t>
            </a:r>
            <a:r>
              <a:rPr lang="en-US" dirty="0" err="1"/>
              <a:t>Hyperboreans</a:t>
            </a:r>
            <a:r>
              <a:rPr lang="en-US" dirty="0"/>
              <a:t>, a "nation of the far north," living (according to Homer and Hesiod) "beyond the north wind," called the "boreas."</a:t>
            </a:r>
            <a:endParaRPr lang="cs-CZ" dirty="0"/>
          </a:p>
        </p:txBody>
      </p:sp>
      <p:pic>
        <p:nvPicPr>
          <p:cNvPr id="4" name="Obrázek 3" descr="Scythian_Warriors.jpg"/>
          <p:cNvPicPr>
            <a:picLocks noChangeAspect="1"/>
          </p:cNvPicPr>
          <p:nvPr/>
        </p:nvPicPr>
        <p:blipFill>
          <a:blip r:embed="rId2" cstate="print"/>
          <a:stretch>
            <a:fillRect/>
          </a:stretch>
        </p:blipFill>
        <p:spPr>
          <a:xfrm>
            <a:off x="7036740" y="1988099"/>
            <a:ext cx="5025865" cy="1928291"/>
          </a:xfrm>
          <a:prstGeom prst="rect">
            <a:avLst/>
          </a:prstGeom>
        </p:spPr>
      </p:pic>
      <p:pic>
        <p:nvPicPr>
          <p:cNvPr id="5" name="Obrázek 4" descr="Herodotus_World_Map.jpg"/>
          <p:cNvPicPr>
            <a:picLocks noChangeAspect="1"/>
          </p:cNvPicPr>
          <p:nvPr/>
        </p:nvPicPr>
        <p:blipFill>
          <a:blip r:embed="rId3" cstate="print"/>
          <a:stretch>
            <a:fillRect/>
          </a:stretch>
        </p:blipFill>
        <p:spPr>
          <a:xfrm>
            <a:off x="7075304" y="3873260"/>
            <a:ext cx="5116696" cy="2984740"/>
          </a:xfrm>
          <a:prstGeom prst="rect">
            <a:avLst/>
          </a:prstGeom>
        </p:spPr>
      </p:pic>
      <p:pic>
        <p:nvPicPr>
          <p:cNvPr id="6" name="Obrázek 5" descr="0031.jpg"/>
          <p:cNvPicPr>
            <a:picLocks noChangeAspect="1"/>
          </p:cNvPicPr>
          <p:nvPr/>
        </p:nvPicPr>
        <p:blipFill>
          <a:blip r:embed="rId4" cstate="print"/>
          <a:stretch>
            <a:fillRect/>
          </a:stretch>
        </p:blipFill>
        <p:spPr>
          <a:xfrm>
            <a:off x="9958349" y="439947"/>
            <a:ext cx="2233651" cy="1745225"/>
          </a:xfrm>
          <a:prstGeom prst="rect">
            <a:avLst/>
          </a:prstGeom>
        </p:spPr>
      </p:pic>
      <p:pic>
        <p:nvPicPr>
          <p:cNvPr id="7" name="Obrázek 6" descr="de8b52b21d_84136027_o2.jpg"/>
          <p:cNvPicPr>
            <a:picLocks noChangeAspect="1"/>
          </p:cNvPicPr>
          <p:nvPr/>
        </p:nvPicPr>
        <p:blipFill>
          <a:blip r:embed="rId5" cstate="print"/>
          <a:stretch>
            <a:fillRect/>
          </a:stretch>
        </p:blipFill>
        <p:spPr>
          <a:xfrm rot="5400000">
            <a:off x="8074458" y="-67926"/>
            <a:ext cx="805789" cy="2910903"/>
          </a:xfrm>
          <a:prstGeom prst="rect">
            <a:avLst/>
          </a:prstGeom>
        </p:spPr>
      </p:pic>
    </p:spTree>
    <p:extLst>
      <p:ext uri="{BB962C8B-B14F-4D97-AF65-F5344CB8AC3E}">
        <p14:creationId xmlns:p14="http://schemas.microsoft.com/office/powerpoint/2010/main" val="39999068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317B6DA-346B-4A8A-B8CB-5B721F5ACDE6}"/>
              </a:ext>
            </a:extLst>
          </p:cNvPr>
          <p:cNvSpPr>
            <a:spLocks noGrp="1"/>
          </p:cNvSpPr>
          <p:nvPr>
            <p:ph type="title"/>
          </p:nvPr>
        </p:nvSpPr>
        <p:spPr>
          <a:xfrm>
            <a:off x="181703" y="432085"/>
            <a:ext cx="11828593" cy="981366"/>
          </a:xfrm>
        </p:spPr>
        <p:txBody>
          <a:bodyPr>
            <a:normAutofit/>
          </a:bodyPr>
          <a:lstStyle/>
          <a:p>
            <a:pPr algn="ctr"/>
            <a:r>
              <a:rPr lang="cs-CZ" sz="6600" b="1" dirty="0">
                <a:solidFill>
                  <a:schemeClr val="accent1"/>
                </a:solidFill>
              </a:rPr>
              <a:t>!</a:t>
            </a:r>
            <a:r>
              <a:rPr lang="it-IT" sz="6600" b="1" dirty="0">
                <a:solidFill>
                  <a:schemeClr val="accent1"/>
                </a:solidFill>
              </a:rPr>
              <a:t>Important note about lectures!</a:t>
            </a:r>
            <a:endParaRPr lang="cs-CZ" sz="6600" b="1" dirty="0">
              <a:solidFill>
                <a:schemeClr val="accent1"/>
              </a:solidFill>
            </a:endParaRPr>
          </a:p>
        </p:txBody>
      </p:sp>
      <p:sp>
        <p:nvSpPr>
          <p:cNvPr id="7" name="Zástupný obsah 2">
            <a:extLst>
              <a:ext uri="{FF2B5EF4-FFF2-40B4-BE49-F238E27FC236}">
                <a16:creationId xmlns:a16="http://schemas.microsoft.com/office/drawing/2014/main" id="{1E715B4F-D773-4DFF-9595-A519BC4624B3}"/>
              </a:ext>
            </a:extLst>
          </p:cNvPr>
          <p:cNvSpPr txBox="1">
            <a:spLocks/>
          </p:cNvSpPr>
          <p:nvPr/>
        </p:nvSpPr>
        <p:spPr>
          <a:xfrm>
            <a:off x="351691" y="1614339"/>
            <a:ext cx="6772589" cy="4997475"/>
          </a:xfrm>
          <a:prstGeom prst="rect">
            <a:avLst/>
          </a:prstGeom>
        </p:spPr>
        <p:txBody>
          <a:bodyPr vert="horz" lIns="0" tIns="45720" rIns="0" bIns="45720" rtlCol="0">
            <a:normAutofit fontScale="92500" lnSpcReduction="10000"/>
          </a:bodyPr>
          <a:lstStyle/>
          <a:p>
            <a:pPr marL="91440" marR="0" lvl="0" indent="-91440" algn="l" defTabSz="914400" rtl="0" eaLnBrk="1" fontAlgn="auto" latinLnBrk="0" hangingPunct="1">
              <a:lnSpc>
                <a:spcPct val="90000"/>
              </a:lnSpc>
              <a:spcBef>
                <a:spcPts val="1200"/>
              </a:spcBef>
              <a:spcAft>
                <a:spcPts val="200"/>
              </a:spcAft>
              <a:buClr>
                <a:srgbClr val="E48312"/>
              </a:buClr>
              <a:buSzPct val="100000"/>
              <a:buFont typeface="Arial" pitchFamily="34" charset="0"/>
              <a:buChar char="•"/>
              <a:tabLst/>
              <a:defRPr/>
            </a:pPr>
            <a:r>
              <a:rPr lang="cs-CZ" sz="2000" dirty="0">
                <a:solidFill>
                  <a:srgbClr val="000000">
                    <a:lumMod val="75000"/>
                    <a:lumOff val="25000"/>
                  </a:srgbClr>
                </a:solidFill>
                <a:latin typeface="Calibri"/>
              </a:rPr>
              <a:t> </a:t>
            </a:r>
            <a:r>
              <a:rPr lang="cs-CZ" sz="2000" b="1" dirty="0" err="1">
                <a:solidFill>
                  <a:srgbClr val="000000">
                    <a:lumMod val="75000"/>
                    <a:lumOff val="25000"/>
                  </a:srgbClr>
                </a:solidFill>
                <a:latin typeface="Calibri"/>
              </a:rPr>
              <a:t>moodle</a:t>
            </a:r>
            <a:r>
              <a:rPr lang="cs-CZ" sz="2000" dirty="0">
                <a:solidFill>
                  <a:srgbClr val="000000">
                    <a:lumMod val="75000"/>
                    <a:lumOff val="25000"/>
                  </a:srgbClr>
                </a:solidFill>
                <a:latin typeface="Calibri"/>
              </a:rPr>
              <a:t> – </a:t>
            </a:r>
            <a:r>
              <a:rPr lang="cs-CZ" sz="2000" dirty="0" err="1">
                <a:solidFill>
                  <a:srgbClr val="000000">
                    <a:lumMod val="75000"/>
                    <a:lumOff val="25000"/>
                  </a:srgbClr>
                </a:solidFill>
                <a:latin typeface="Calibri"/>
              </a:rPr>
              <a:t>presentations</a:t>
            </a:r>
            <a:r>
              <a:rPr lang="cs-CZ" sz="2000" dirty="0">
                <a:solidFill>
                  <a:srgbClr val="000000">
                    <a:lumMod val="75000"/>
                    <a:lumOff val="25000"/>
                  </a:srgbClr>
                </a:solidFill>
                <a:latin typeface="Calibri"/>
              </a:rPr>
              <a:t>, video </a:t>
            </a:r>
            <a:r>
              <a:rPr lang="cs-CZ" sz="2000" dirty="0" err="1">
                <a:solidFill>
                  <a:srgbClr val="000000">
                    <a:lumMod val="75000"/>
                    <a:lumOff val="25000"/>
                  </a:srgbClr>
                </a:solidFill>
                <a:latin typeface="Calibri"/>
              </a:rPr>
              <a:t>lectures</a:t>
            </a:r>
            <a:r>
              <a:rPr lang="cs-CZ" sz="2000" dirty="0">
                <a:solidFill>
                  <a:srgbClr val="000000">
                    <a:lumMod val="75000"/>
                    <a:lumOff val="25000"/>
                  </a:srgbClr>
                </a:solidFill>
                <a:latin typeface="Calibri"/>
              </a:rPr>
              <a:t> </a:t>
            </a:r>
            <a:r>
              <a:rPr lang="cs-CZ" sz="2000" dirty="0" err="1">
                <a:solidFill>
                  <a:srgbClr val="000000">
                    <a:lumMod val="75000"/>
                    <a:lumOff val="25000"/>
                  </a:srgbClr>
                </a:solidFill>
                <a:latin typeface="Calibri"/>
              </a:rPr>
              <a:t>from</a:t>
            </a:r>
            <a:r>
              <a:rPr lang="cs-CZ" sz="2000" dirty="0">
                <a:solidFill>
                  <a:srgbClr val="000000">
                    <a:lumMod val="75000"/>
                    <a:lumOff val="25000"/>
                  </a:srgbClr>
                </a:solidFill>
                <a:latin typeface="Calibri"/>
              </a:rPr>
              <a:t> „covid“ </a:t>
            </a:r>
            <a:r>
              <a:rPr lang="cs-CZ" sz="2000" dirty="0" err="1">
                <a:solidFill>
                  <a:srgbClr val="000000">
                    <a:lumMod val="75000"/>
                    <a:lumOff val="25000"/>
                  </a:srgbClr>
                </a:solidFill>
                <a:latin typeface="Calibri"/>
              </a:rPr>
              <a:t>year</a:t>
            </a:r>
            <a:r>
              <a:rPr lang="cs-CZ" sz="2000" dirty="0">
                <a:solidFill>
                  <a:srgbClr val="000000">
                    <a:lumMod val="75000"/>
                    <a:lumOff val="25000"/>
                  </a:srgbClr>
                </a:solidFill>
                <a:latin typeface="Calibri"/>
              </a:rPr>
              <a:t>, </a:t>
            </a:r>
            <a:r>
              <a:rPr lang="cs-CZ" sz="2000" dirty="0" err="1">
                <a:solidFill>
                  <a:srgbClr val="000000">
                    <a:lumMod val="75000"/>
                    <a:lumOff val="25000"/>
                  </a:srgbClr>
                </a:solidFill>
                <a:latin typeface="Calibri"/>
              </a:rPr>
              <a:t>videos</a:t>
            </a:r>
            <a:r>
              <a:rPr lang="cs-CZ" sz="2000" dirty="0">
                <a:solidFill>
                  <a:srgbClr val="000000">
                    <a:lumMod val="75000"/>
                    <a:lumOff val="25000"/>
                  </a:srgbClr>
                </a:solidFill>
                <a:latin typeface="Calibri"/>
              </a:rPr>
              <a:t>, </a:t>
            </a:r>
            <a:r>
              <a:rPr lang="cs-CZ" sz="2000" dirty="0" err="1">
                <a:solidFill>
                  <a:srgbClr val="000000">
                    <a:lumMod val="75000"/>
                    <a:lumOff val="25000"/>
                  </a:srgbClr>
                </a:solidFill>
                <a:latin typeface="Calibri"/>
              </a:rPr>
              <a:t>literature</a:t>
            </a:r>
            <a:r>
              <a:rPr lang="cs-CZ" sz="2000" dirty="0">
                <a:solidFill>
                  <a:srgbClr val="000000">
                    <a:lumMod val="75000"/>
                    <a:lumOff val="25000"/>
                  </a:srgbClr>
                </a:solidFill>
                <a:latin typeface="Calibri"/>
              </a:rPr>
              <a:t>, study </a:t>
            </a:r>
            <a:r>
              <a:rPr lang="cs-CZ" sz="2000" dirty="0" err="1">
                <a:solidFill>
                  <a:srgbClr val="000000">
                    <a:lumMod val="75000"/>
                    <a:lumOff val="25000"/>
                  </a:srgbClr>
                </a:solidFill>
                <a:latin typeface="Calibri"/>
              </a:rPr>
              <a:t>materials</a:t>
            </a:r>
            <a:r>
              <a:rPr lang="cs-CZ" sz="2000" dirty="0">
                <a:solidFill>
                  <a:srgbClr val="000000">
                    <a:lumMod val="75000"/>
                    <a:lumOff val="25000"/>
                  </a:srgbClr>
                </a:solidFill>
                <a:latin typeface="Calibri"/>
              </a:rPr>
              <a:t>;</a:t>
            </a:r>
            <a:r>
              <a:rPr kumimoji="0" lang="cs-CZ" sz="2000" b="0" i="0" u="none" strike="noStrike" kern="1200" cap="none" spc="0" normalizeH="0" baseline="0" noProof="0" dirty="0">
                <a:ln>
                  <a:noFill/>
                </a:ln>
                <a:solidFill>
                  <a:srgbClr val="000000">
                    <a:lumMod val="75000"/>
                    <a:lumOff val="25000"/>
                  </a:srgbClr>
                </a:solidFill>
                <a:effectLst/>
                <a:uLnTx/>
                <a:uFillTx/>
                <a:latin typeface="Calibri"/>
                <a:ea typeface="+mn-ea"/>
                <a:cs typeface="+mn-cs"/>
              </a:rPr>
              <a:t> lin</a:t>
            </a:r>
            <a:r>
              <a:rPr lang="cs-CZ" sz="2000" dirty="0">
                <a:solidFill>
                  <a:srgbClr val="000000">
                    <a:lumMod val="75000"/>
                    <a:lumOff val="25000"/>
                  </a:srgbClr>
                </a:solidFill>
                <a:latin typeface="Calibri"/>
              </a:rPr>
              <a:t>k </a:t>
            </a:r>
            <a:r>
              <a:rPr lang="cs-CZ" sz="2000" dirty="0" err="1">
                <a:solidFill>
                  <a:srgbClr val="000000">
                    <a:lumMod val="75000"/>
                    <a:lumOff val="25000"/>
                  </a:srgbClr>
                </a:solidFill>
                <a:latin typeface="Calibri"/>
              </a:rPr>
              <a:t>also</a:t>
            </a:r>
            <a:r>
              <a:rPr lang="cs-CZ" sz="2000" dirty="0">
                <a:solidFill>
                  <a:srgbClr val="000000">
                    <a:lumMod val="75000"/>
                    <a:lumOff val="25000"/>
                  </a:srgbClr>
                </a:solidFill>
                <a:latin typeface="Calibri"/>
              </a:rPr>
              <a:t> </a:t>
            </a:r>
            <a:r>
              <a:rPr lang="cs-CZ" sz="2000" dirty="0" err="1">
                <a:solidFill>
                  <a:srgbClr val="000000">
                    <a:lumMod val="75000"/>
                    <a:lumOff val="25000"/>
                  </a:srgbClr>
                </a:solidFill>
                <a:latin typeface="Calibri"/>
              </a:rPr>
              <a:t>sent</a:t>
            </a:r>
            <a:r>
              <a:rPr lang="cs-CZ" sz="2000" dirty="0">
                <a:solidFill>
                  <a:srgbClr val="000000">
                    <a:lumMod val="75000"/>
                    <a:lumOff val="25000"/>
                  </a:srgbClr>
                </a:solidFill>
                <a:latin typeface="Calibri"/>
              </a:rPr>
              <a:t> by mail</a:t>
            </a:r>
          </a:p>
          <a:p>
            <a:pPr marL="91440" marR="0" lvl="0" indent="-91440" algn="l" defTabSz="914400" rtl="0" eaLnBrk="1" fontAlgn="auto" latinLnBrk="0" hangingPunct="1">
              <a:lnSpc>
                <a:spcPct val="90000"/>
              </a:lnSpc>
              <a:spcBef>
                <a:spcPts val="1200"/>
              </a:spcBef>
              <a:spcAft>
                <a:spcPts val="200"/>
              </a:spcAft>
              <a:buClr>
                <a:srgbClr val="E48312"/>
              </a:buClr>
              <a:buSzPct val="100000"/>
              <a:buFont typeface="Arial" pitchFamily="34" charset="0"/>
              <a:buChar char="•"/>
              <a:tabLst/>
              <a:defRPr/>
            </a:pPr>
            <a:r>
              <a:rPr lang="cs-CZ" sz="2000" dirty="0">
                <a:solidFill>
                  <a:srgbClr val="000000">
                    <a:lumMod val="75000"/>
                    <a:lumOff val="25000"/>
                  </a:srgbClr>
                </a:solidFill>
                <a:latin typeface="Calibri"/>
              </a:rPr>
              <a:t> </a:t>
            </a:r>
            <a:r>
              <a:rPr lang="cs-CZ" sz="2000" b="1" dirty="0">
                <a:solidFill>
                  <a:srgbClr val="000000">
                    <a:lumMod val="75000"/>
                    <a:lumOff val="25000"/>
                  </a:srgbClr>
                </a:solidFill>
                <a:latin typeface="Calibri"/>
              </a:rPr>
              <a:t>EXAM</a:t>
            </a:r>
            <a:r>
              <a:rPr lang="cs-CZ" sz="2000" dirty="0">
                <a:solidFill>
                  <a:srgbClr val="000000">
                    <a:lumMod val="75000"/>
                    <a:lumOff val="25000"/>
                  </a:srgbClr>
                </a:solidFill>
                <a:latin typeface="Calibri"/>
              </a:rPr>
              <a:t>: </a:t>
            </a:r>
            <a:r>
              <a:rPr lang="cs-CZ" sz="2000" dirty="0" err="1">
                <a:solidFill>
                  <a:srgbClr val="000000">
                    <a:lumMod val="75000"/>
                    <a:lumOff val="25000"/>
                  </a:srgbClr>
                </a:solidFill>
                <a:latin typeface="Calibri"/>
              </a:rPr>
              <a:t>January</a:t>
            </a:r>
            <a:r>
              <a:rPr lang="cs-CZ" sz="2000" dirty="0">
                <a:solidFill>
                  <a:srgbClr val="000000">
                    <a:lumMod val="75000"/>
                    <a:lumOff val="25000"/>
                  </a:srgbClr>
                </a:solidFill>
                <a:latin typeface="Calibri"/>
              </a:rPr>
              <a:t>. </a:t>
            </a:r>
            <a:r>
              <a:rPr lang="cs-CZ" sz="2000" dirty="0" err="1">
                <a:solidFill>
                  <a:srgbClr val="000000">
                    <a:lumMod val="75000"/>
                    <a:lumOff val="25000"/>
                  </a:srgbClr>
                </a:solidFill>
                <a:latin typeface="Calibri"/>
              </a:rPr>
              <a:t>Date</a:t>
            </a:r>
            <a:r>
              <a:rPr lang="cs-CZ" sz="2000" dirty="0">
                <a:solidFill>
                  <a:srgbClr val="000000">
                    <a:lumMod val="75000"/>
                    <a:lumOff val="25000"/>
                  </a:srgbClr>
                </a:solidFill>
                <a:latin typeface="Calibri"/>
              </a:rPr>
              <a:t> </a:t>
            </a:r>
            <a:r>
              <a:rPr lang="cs-CZ" sz="2000" dirty="0" err="1">
                <a:solidFill>
                  <a:srgbClr val="000000">
                    <a:lumMod val="75000"/>
                    <a:lumOff val="25000"/>
                  </a:srgbClr>
                </a:solidFill>
                <a:latin typeface="Calibri"/>
              </a:rPr>
              <a:t>will</a:t>
            </a:r>
            <a:r>
              <a:rPr lang="cs-CZ" sz="2000" dirty="0">
                <a:solidFill>
                  <a:srgbClr val="000000">
                    <a:lumMod val="75000"/>
                    <a:lumOff val="25000"/>
                  </a:srgbClr>
                </a:solidFill>
                <a:latin typeface="Calibri"/>
              </a:rPr>
              <a:t> </a:t>
            </a:r>
            <a:r>
              <a:rPr lang="cs-CZ" sz="2000" dirty="0" err="1">
                <a:solidFill>
                  <a:srgbClr val="000000">
                    <a:lumMod val="75000"/>
                    <a:lumOff val="25000"/>
                  </a:srgbClr>
                </a:solidFill>
                <a:latin typeface="Calibri"/>
              </a:rPr>
              <a:t>be</a:t>
            </a:r>
            <a:r>
              <a:rPr lang="cs-CZ" sz="2000" dirty="0">
                <a:solidFill>
                  <a:srgbClr val="000000">
                    <a:lumMod val="75000"/>
                    <a:lumOff val="25000"/>
                  </a:srgbClr>
                </a:solidFill>
                <a:latin typeface="Calibri"/>
              </a:rPr>
              <a:t> </a:t>
            </a:r>
            <a:r>
              <a:rPr lang="cs-CZ" sz="2000" dirty="0" err="1">
                <a:solidFill>
                  <a:srgbClr val="000000">
                    <a:lumMod val="75000"/>
                    <a:lumOff val="25000"/>
                  </a:srgbClr>
                </a:solidFill>
                <a:latin typeface="Calibri"/>
              </a:rPr>
              <a:t>discussed</a:t>
            </a:r>
            <a:r>
              <a:rPr lang="cs-CZ" sz="2000" dirty="0">
                <a:solidFill>
                  <a:srgbClr val="000000">
                    <a:lumMod val="75000"/>
                    <a:lumOff val="25000"/>
                  </a:srgbClr>
                </a:solidFill>
                <a:latin typeface="Calibri"/>
              </a:rPr>
              <a:t> and in SIS. </a:t>
            </a:r>
            <a:r>
              <a:rPr lang="cs-CZ" sz="2000" dirty="0" err="1">
                <a:solidFill>
                  <a:srgbClr val="000000">
                    <a:lumMod val="75000"/>
                    <a:lumOff val="25000"/>
                  </a:srgbClr>
                </a:solidFill>
                <a:latin typeface="Calibri"/>
              </a:rPr>
              <a:t>Main</a:t>
            </a:r>
            <a:r>
              <a:rPr lang="cs-CZ" sz="2000" dirty="0">
                <a:solidFill>
                  <a:srgbClr val="000000">
                    <a:lumMod val="75000"/>
                    <a:lumOff val="25000"/>
                  </a:srgbClr>
                </a:solidFill>
                <a:latin typeface="Calibri"/>
              </a:rPr>
              <a:t> </a:t>
            </a:r>
            <a:r>
              <a:rPr lang="cs-CZ" sz="2000" dirty="0" err="1">
                <a:solidFill>
                  <a:srgbClr val="000000">
                    <a:lumMod val="75000"/>
                    <a:lumOff val="25000"/>
                  </a:srgbClr>
                </a:solidFill>
                <a:latin typeface="Calibri"/>
              </a:rPr>
              <a:t>aim</a:t>
            </a:r>
            <a:r>
              <a:rPr lang="cs-CZ" sz="2000" dirty="0">
                <a:solidFill>
                  <a:srgbClr val="000000">
                    <a:lumMod val="75000"/>
                    <a:lumOff val="25000"/>
                  </a:srgbClr>
                </a:solidFill>
                <a:latin typeface="Calibri"/>
              </a:rPr>
              <a:t> </a:t>
            </a:r>
            <a:r>
              <a:rPr lang="cs-CZ" sz="2000" dirty="0" err="1">
                <a:solidFill>
                  <a:srgbClr val="000000">
                    <a:lumMod val="75000"/>
                    <a:lumOff val="25000"/>
                  </a:srgbClr>
                </a:solidFill>
                <a:latin typeface="Calibri"/>
              </a:rPr>
              <a:t>is</a:t>
            </a:r>
            <a:r>
              <a:rPr lang="cs-CZ" sz="2000" dirty="0">
                <a:solidFill>
                  <a:srgbClr val="000000">
                    <a:lumMod val="75000"/>
                    <a:lumOff val="25000"/>
                  </a:srgbClr>
                </a:solidFill>
                <a:latin typeface="Calibri"/>
              </a:rPr>
              <a:t> to </a:t>
            </a:r>
            <a:r>
              <a:rPr lang="cs-CZ" sz="2000" dirty="0" err="1">
                <a:solidFill>
                  <a:srgbClr val="000000">
                    <a:lumMod val="75000"/>
                    <a:lumOff val="25000"/>
                  </a:srgbClr>
                </a:solidFill>
                <a:latin typeface="Calibri"/>
              </a:rPr>
              <a:t>understand</a:t>
            </a:r>
            <a:r>
              <a:rPr lang="cs-CZ" sz="2000" dirty="0">
                <a:solidFill>
                  <a:srgbClr val="000000">
                    <a:lumMod val="75000"/>
                    <a:lumOff val="25000"/>
                  </a:srgbClr>
                </a:solidFill>
                <a:latin typeface="Calibri"/>
              </a:rPr>
              <a:t> the </a:t>
            </a:r>
            <a:r>
              <a:rPr lang="cs-CZ" sz="2000" dirty="0" err="1">
                <a:solidFill>
                  <a:srgbClr val="000000">
                    <a:lumMod val="75000"/>
                    <a:lumOff val="25000"/>
                  </a:srgbClr>
                </a:solidFill>
                <a:latin typeface="Calibri"/>
              </a:rPr>
              <a:t>Hallstatt</a:t>
            </a:r>
            <a:r>
              <a:rPr lang="cs-CZ" sz="2000" dirty="0">
                <a:solidFill>
                  <a:srgbClr val="000000">
                    <a:lumMod val="75000"/>
                    <a:lumOff val="25000"/>
                  </a:srgbClr>
                </a:solidFill>
                <a:latin typeface="Calibri"/>
              </a:rPr>
              <a:t> Period as a </a:t>
            </a:r>
            <a:r>
              <a:rPr lang="cs-CZ" sz="2000" dirty="0" err="1">
                <a:solidFill>
                  <a:srgbClr val="000000">
                    <a:lumMod val="75000"/>
                    <a:lumOff val="25000"/>
                  </a:srgbClr>
                </a:solidFill>
                <a:latin typeface="Calibri"/>
              </a:rPr>
              <a:t>whole</a:t>
            </a:r>
            <a:r>
              <a:rPr lang="cs-CZ" sz="2000" dirty="0">
                <a:solidFill>
                  <a:srgbClr val="000000">
                    <a:lumMod val="75000"/>
                    <a:lumOff val="25000"/>
                  </a:srgbClr>
                </a:solidFill>
                <a:latin typeface="Calibri"/>
              </a:rPr>
              <a:t> </a:t>
            </a:r>
          </a:p>
          <a:p>
            <a:pPr marL="91440" marR="0" lvl="0" indent="-91440" algn="l" defTabSz="914400" rtl="0" eaLnBrk="1" fontAlgn="auto" latinLnBrk="0" hangingPunct="1">
              <a:lnSpc>
                <a:spcPct val="90000"/>
              </a:lnSpc>
              <a:spcBef>
                <a:spcPts val="1200"/>
              </a:spcBef>
              <a:spcAft>
                <a:spcPts val="200"/>
              </a:spcAft>
              <a:buClr>
                <a:srgbClr val="E48312"/>
              </a:buClr>
              <a:buSzPct val="100000"/>
              <a:buFont typeface="Arial" pitchFamily="34" charset="0"/>
              <a:buChar char="•"/>
              <a:tabLst/>
              <a:defRPr/>
            </a:pPr>
            <a:endParaRPr lang="cs-CZ" sz="2000" dirty="0">
              <a:solidFill>
                <a:srgbClr val="000000">
                  <a:lumMod val="75000"/>
                  <a:lumOff val="25000"/>
                </a:srgbClr>
              </a:solidFill>
              <a:latin typeface="Calibri"/>
            </a:endParaRPr>
          </a:p>
          <a:p>
            <a:pPr marL="91440" marR="0" lvl="0" indent="-91440" algn="l" defTabSz="914400" rtl="0" eaLnBrk="1" fontAlgn="auto" latinLnBrk="0" hangingPunct="1">
              <a:lnSpc>
                <a:spcPct val="90000"/>
              </a:lnSpc>
              <a:spcBef>
                <a:spcPts val="1200"/>
              </a:spcBef>
              <a:spcAft>
                <a:spcPts val="200"/>
              </a:spcAft>
              <a:buClr>
                <a:srgbClr val="E48312"/>
              </a:buClr>
              <a:buSzPct val="100000"/>
              <a:buFont typeface="Arial" pitchFamily="34" charset="0"/>
              <a:buChar char="•"/>
              <a:tabLst/>
              <a:defRPr/>
            </a:pPr>
            <a:r>
              <a:rPr lang="cs-CZ" sz="2000" b="1" dirty="0" err="1">
                <a:solidFill>
                  <a:srgbClr val="000000">
                    <a:lumMod val="75000"/>
                    <a:lumOff val="25000"/>
                  </a:srgbClr>
                </a:solidFill>
                <a:latin typeface="Calibri"/>
              </a:rPr>
              <a:t>Each</a:t>
            </a:r>
            <a:r>
              <a:rPr lang="cs-CZ" sz="2000" b="1" dirty="0">
                <a:solidFill>
                  <a:srgbClr val="000000">
                    <a:lumMod val="75000"/>
                    <a:lumOff val="25000"/>
                  </a:srgbClr>
                </a:solidFill>
                <a:latin typeface="Calibri"/>
              </a:rPr>
              <a:t> </a:t>
            </a:r>
            <a:r>
              <a:rPr lang="cs-CZ" sz="2000" b="1" dirty="0" err="1">
                <a:solidFill>
                  <a:srgbClr val="000000">
                    <a:lumMod val="75000"/>
                    <a:lumOff val="25000"/>
                  </a:srgbClr>
                </a:solidFill>
                <a:latin typeface="Calibri"/>
              </a:rPr>
              <a:t>course</a:t>
            </a:r>
            <a:r>
              <a:rPr lang="cs-CZ" sz="2000" b="1" dirty="0">
                <a:solidFill>
                  <a:srgbClr val="000000">
                    <a:lumMod val="75000"/>
                    <a:lumOff val="25000"/>
                  </a:srgbClr>
                </a:solidFill>
                <a:latin typeface="Calibri"/>
              </a:rPr>
              <a:t>: </a:t>
            </a:r>
          </a:p>
          <a:p>
            <a:pPr marL="91440" marR="0" lvl="0" indent="-91440" algn="l" defTabSz="914400" rtl="0" eaLnBrk="1" fontAlgn="auto" latinLnBrk="0" hangingPunct="1">
              <a:lnSpc>
                <a:spcPct val="90000"/>
              </a:lnSpc>
              <a:spcBef>
                <a:spcPts val="1200"/>
              </a:spcBef>
              <a:spcAft>
                <a:spcPts val="200"/>
              </a:spcAft>
              <a:buClr>
                <a:srgbClr val="E48312"/>
              </a:buClr>
              <a:buSzPct val="100000"/>
              <a:buFont typeface="Arial" pitchFamily="34" charset="0"/>
              <a:buChar char="•"/>
              <a:tabLst/>
              <a:defRPr/>
            </a:pPr>
            <a:r>
              <a:rPr kumimoji="0" lang="cs-CZ" sz="2000" b="0" i="0" u="none" strike="noStrike" kern="1200" cap="none" spc="0" normalizeH="0" baseline="0" noProof="0" dirty="0">
                <a:ln>
                  <a:noFill/>
                </a:ln>
                <a:solidFill>
                  <a:srgbClr val="000000">
                    <a:lumMod val="75000"/>
                    <a:lumOff val="25000"/>
                  </a:srgbClr>
                </a:solidFill>
                <a:effectLst/>
                <a:uLnTx/>
                <a:uFillTx/>
                <a:latin typeface="Calibri"/>
                <a:ea typeface="+mn-ea"/>
                <a:cs typeface="+mn-cs"/>
              </a:rPr>
              <a:t> </a:t>
            </a:r>
            <a:r>
              <a:rPr kumimoji="0" lang="en-US" sz="2000" b="0" i="0" u="none" strike="noStrike" kern="1200" cap="none" spc="0" normalizeH="0" baseline="0" noProof="0" dirty="0">
                <a:ln>
                  <a:noFill/>
                </a:ln>
                <a:solidFill>
                  <a:schemeClr val="tx1">
                    <a:lumMod val="75000"/>
                    <a:lumOff val="25000"/>
                  </a:schemeClr>
                </a:solidFill>
                <a:uLnTx/>
                <a:uFillTx/>
                <a:latin typeface="Calibri" panose="020F0502020204030204" pitchFamily="34" charset="0"/>
                <a:cs typeface="Times New Roman" panose="02020603050405020304" pitchFamily="18" charset="0"/>
              </a:rPr>
              <a:t> </a:t>
            </a:r>
            <a:r>
              <a:rPr kumimoji="0" lang="cs-CZ" sz="2000" b="0" i="0" u="none" strike="noStrike" kern="1200" cap="none" spc="0" normalizeH="0" baseline="0" noProof="0" dirty="0">
                <a:ln>
                  <a:noFill/>
                </a:ln>
                <a:solidFill>
                  <a:schemeClr val="tx1">
                    <a:lumMod val="75000"/>
                    <a:lumOff val="25000"/>
                  </a:schemeClr>
                </a:solidFill>
                <a:uLnTx/>
                <a:uFillTx/>
                <a:latin typeface="Calibri" panose="020F0502020204030204" pitchFamily="34" charset="0"/>
                <a:cs typeface="Times New Roman" panose="02020603050405020304" pitchFamily="18" charset="0"/>
              </a:rPr>
              <a:t>I </a:t>
            </a:r>
            <a:r>
              <a:rPr kumimoji="0" lang="cs-CZ" sz="2000" b="0" i="0" u="none" strike="noStrike" kern="1200" cap="none" spc="0" normalizeH="0" baseline="0" noProof="0" dirty="0" err="1">
                <a:ln>
                  <a:noFill/>
                </a:ln>
                <a:solidFill>
                  <a:schemeClr val="tx1">
                    <a:lumMod val="75000"/>
                    <a:lumOff val="25000"/>
                  </a:schemeClr>
                </a:solidFill>
                <a:uLnTx/>
                <a:uFillTx/>
                <a:latin typeface="Calibri" panose="020F0502020204030204" pitchFamily="34" charset="0"/>
                <a:cs typeface="Times New Roman" panose="02020603050405020304" pitchFamily="18" charset="0"/>
              </a:rPr>
              <a:t>suggest</a:t>
            </a:r>
            <a:r>
              <a:rPr kumimoji="0" lang="cs-CZ" sz="2000" b="0" i="0" u="none" strike="noStrike" kern="1200" cap="none" spc="0" normalizeH="0" baseline="0" noProof="0" dirty="0">
                <a:ln>
                  <a:noFill/>
                </a:ln>
                <a:solidFill>
                  <a:schemeClr val="tx1">
                    <a:lumMod val="75000"/>
                    <a:lumOff val="25000"/>
                  </a:schemeClr>
                </a:solidFill>
                <a:uLnTx/>
                <a:uFillTx/>
                <a:latin typeface="Calibri" panose="020F0502020204030204" pitchFamily="34" charset="0"/>
                <a:cs typeface="Times New Roman" panose="02020603050405020304" pitchFamily="18" charset="0"/>
              </a:rPr>
              <a:t> to </a:t>
            </a:r>
            <a:r>
              <a:rPr kumimoji="0" lang="cs-CZ" sz="2000" b="0" i="0" u="none" strike="noStrike" kern="1200" cap="none" spc="0" normalizeH="0" baseline="0" noProof="0" dirty="0" err="1">
                <a:ln>
                  <a:noFill/>
                </a:ln>
                <a:solidFill>
                  <a:schemeClr val="tx1">
                    <a:lumMod val="75000"/>
                    <a:lumOff val="25000"/>
                  </a:schemeClr>
                </a:solidFill>
                <a:uLnTx/>
                <a:uFillTx/>
                <a:latin typeface="Calibri" panose="020F0502020204030204" pitchFamily="34" charset="0"/>
                <a:cs typeface="Times New Roman" panose="02020603050405020304" pitchFamily="18" charset="0"/>
              </a:rPr>
              <a:t>you</a:t>
            </a:r>
            <a:r>
              <a:rPr kumimoji="0" lang="cs-CZ" sz="2000" b="0" i="0" u="none" strike="noStrike" kern="1200" cap="none" spc="0" normalizeH="0" baseline="0" noProof="0" dirty="0">
                <a:ln>
                  <a:noFill/>
                </a:ln>
                <a:solidFill>
                  <a:schemeClr val="tx1">
                    <a:lumMod val="75000"/>
                    <a:lumOff val="25000"/>
                  </a:schemeClr>
                </a:solidFill>
                <a:uLnTx/>
                <a:uFillTx/>
                <a:latin typeface="Calibri" panose="020F0502020204030204" pitchFamily="34" charset="0"/>
                <a:cs typeface="Times New Roman" panose="02020603050405020304" pitchFamily="18" charset="0"/>
              </a:rPr>
              <a:t> to </a:t>
            </a:r>
            <a:r>
              <a:rPr kumimoji="0" lang="cs-CZ" sz="2000" b="0" i="0" u="none" strike="noStrike" kern="1200" cap="none" spc="0" normalizeH="0" baseline="0" noProof="0" dirty="0" err="1">
                <a:ln>
                  <a:noFill/>
                </a:ln>
                <a:solidFill>
                  <a:schemeClr val="tx1">
                    <a:lumMod val="75000"/>
                    <a:lumOff val="25000"/>
                  </a:schemeClr>
                </a:solidFill>
                <a:uLnTx/>
                <a:uFillTx/>
                <a:latin typeface="Calibri" panose="020F0502020204030204" pitchFamily="34" charset="0"/>
                <a:cs typeface="Times New Roman" panose="02020603050405020304" pitchFamily="18" charset="0"/>
              </a:rPr>
              <a:t>prepare</a:t>
            </a:r>
            <a:r>
              <a:rPr kumimoji="0" lang="cs-CZ" sz="2000" b="0" i="0" u="none" strike="noStrike" kern="1200" cap="none" spc="0" normalizeH="0" baseline="0" noProof="0" dirty="0">
                <a:ln>
                  <a:noFill/>
                </a:ln>
                <a:solidFill>
                  <a:schemeClr val="tx1">
                    <a:lumMod val="75000"/>
                    <a:lumOff val="25000"/>
                  </a:schemeClr>
                </a:solidFill>
                <a:uLnTx/>
                <a:uFillTx/>
                <a:latin typeface="Calibri" panose="020F0502020204030204" pitchFamily="34" charset="0"/>
                <a:cs typeface="Times New Roman" panose="02020603050405020304" pitchFamily="18" charset="0"/>
              </a:rPr>
              <a:t> </a:t>
            </a:r>
            <a:r>
              <a:rPr kumimoji="0" lang="cs-CZ" sz="2000" b="0" i="0" u="none" strike="noStrike" kern="1200" cap="none" spc="0" normalizeH="0" baseline="0" noProof="0" dirty="0" err="1">
                <a:ln>
                  <a:noFill/>
                </a:ln>
                <a:solidFill>
                  <a:schemeClr val="tx1">
                    <a:lumMod val="75000"/>
                    <a:lumOff val="25000"/>
                  </a:schemeClr>
                </a:solidFill>
                <a:uLnTx/>
                <a:uFillTx/>
                <a:latin typeface="Calibri" panose="020F0502020204030204" pitchFamily="34" charset="0"/>
                <a:cs typeface="Times New Roman" panose="02020603050405020304" pitchFamily="18" charset="0"/>
              </a:rPr>
              <a:t>really</a:t>
            </a:r>
            <a:r>
              <a:rPr kumimoji="0" lang="cs-CZ" sz="2000" b="0" i="0" u="none" strike="noStrike" kern="1200" cap="none" spc="0" normalizeH="0" baseline="0" noProof="0" dirty="0">
                <a:ln>
                  <a:noFill/>
                </a:ln>
                <a:solidFill>
                  <a:schemeClr val="tx1">
                    <a:lumMod val="75000"/>
                    <a:lumOff val="25000"/>
                  </a:schemeClr>
                </a:solidFill>
                <a:uLnTx/>
                <a:uFillTx/>
                <a:latin typeface="Calibri" panose="020F0502020204030204" pitchFamily="34" charset="0"/>
                <a:cs typeface="Times New Roman" panose="02020603050405020304" pitchFamily="18" charset="0"/>
              </a:rPr>
              <a:t> </a:t>
            </a:r>
            <a:r>
              <a:rPr kumimoji="0" lang="cs-CZ" sz="2000" b="0" i="0" u="none" strike="noStrike" kern="1200" cap="none" spc="0" normalizeH="0" baseline="0" noProof="0" dirty="0" err="1">
                <a:ln>
                  <a:noFill/>
                </a:ln>
                <a:solidFill>
                  <a:schemeClr val="tx1">
                    <a:lumMod val="75000"/>
                    <a:lumOff val="25000"/>
                  </a:schemeClr>
                </a:solidFill>
                <a:uLnTx/>
                <a:uFillTx/>
                <a:latin typeface="Calibri" panose="020F0502020204030204" pitchFamily="34" charset="0"/>
                <a:cs typeface="Times New Roman" panose="02020603050405020304" pitchFamily="18" charset="0"/>
              </a:rPr>
              <a:t>sh</a:t>
            </a:r>
            <a:r>
              <a:rPr lang="cs-CZ" sz="2000" dirty="0">
                <a:solidFill>
                  <a:schemeClr val="tx1">
                    <a:lumMod val="75000"/>
                    <a:lumOff val="25000"/>
                  </a:schemeClr>
                </a:solidFill>
                <a:latin typeface="Calibri" panose="020F0502020204030204" pitchFamily="34" charset="0"/>
                <a:cs typeface="Times New Roman" panose="02020603050405020304" pitchFamily="18" charset="0"/>
              </a:rPr>
              <a:t>ort </a:t>
            </a:r>
            <a:r>
              <a:rPr lang="cs-CZ" sz="2000" dirty="0" err="1">
                <a:solidFill>
                  <a:schemeClr val="tx1">
                    <a:lumMod val="75000"/>
                    <a:lumOff val="25000"/>
                  </a:schemeClr>
                </a:solidFill>
                <a:latin typeface="Calibri" panose="020F0502020204030204" pitchFamily="34" charset="0"/>
                <a:cs typeface="Times New Roman" panose="02020603050405020304" pitchFamily="18" charset="0"/>
              </a:rPr>
              <a:t>presentation</a:t>
            </a:r>
            <a:r>
              <a:rPr lang="cs-CZ" sz="2000" dirty="0">
                <a:solidFill>
                  <a:schemeClr val="tx1">
                    <a:lumMod val="75000"/>
                    <a:lumOff val="25000"/>
                  </a:schemeClr>
                </a:solidFill>
                <a:latin typeface="Calibri" panose="020F0502020204030204" pitchFamily="34" charset="0"/>
                <a:cs typeface="Times New Roman" panose="02020603050405020304" pitchFamily="18" charset="0"/>
              </a:rPr>
              <a:t> / report (max 5 min, 5 </a:t>
            </a:r>
            <a:r>
              <a:rPr lang="cs-CZ" sz="2000" dirty="0" err="1">
                <a:solidFill>
                  <a:schemeClr val="tx1">
                    <a:lumMod val="75000"/>
                    <a:lumOff val="25000"/>
                  </a:schemeClr>
                </a:solidFill>
                <a:latin typeface="Calibri" panose="020F0502020204030204" pitchFamily="34" charset="0"/>
                <a:cs typeface="Times New Roman" panose="02020603050405020304" pitchFamily="18" charset="0"/>
              </a:rPr>
              <a:t>slides</a:t>
            </a:r>
            <a:r>
              <a:rPr lang="cs-CZ" sz="2000" dirty="0">
                <a:solidFill>
                  <a:schemeClr val="tx1">
                    <a:lumMod val="75000"/>
                    <a:lumOff val="25000"/>
                  </a:schemeClr>
                </a:solidFill>
                <a:latin typeface="Calibri" panose="020F0502020204030204" pitchFamily="34" charset="0"/>
                <a:cs typeface="Times New Roman" panose="02020603050405020304" pitchFamily="18" charset="0"/>
              </a:rPr>
              <a:t>)</a:t>
            </a:r>
          </a:p>
          <a:p>
            <a:pPr marL="91440" marR="0" lvl="0" indent="-91440" algn="l" defTabSz="914400" rtl="0" eaLnBrk="1" fontAlgn="auto" latinLnBrk="0" hangingPunct="1">
              <a:lnSpc>
                <a:spcPct val="90000"/>
              </a:lnSpc>
              <a:spcBef>
                <a:spcPts val="1200"/>
              </a:spcBef>
              <a:spcAft>
                <a:spcPts val="200"/>
              </a:spcAft>
              <a:buClr>
                <a:srgbClr val="E48312"/>
              </a:buClr>
              <a:buSzPct val="100000"/>
              <a:buFont typeface="Arial" pitchFamily="34" charset="0"/>
              <a:buChar char="•"/>
              <a:tabLst/>
              <a:defRPr/>
            </a:pPr>
            <a:r>
              <a:rPr kumimoji="0" lang="cs-CZ" sz="2000" b="0" i="0" u="none" strike="noStrike" kern="1200" cap="none" spc="0" normalizeH="0" baseline="0" noProof="0" dirty="0">
                <a:ln>
                  <a:noFill/>
                </a:ln>
                <a:solidFill>
                  <a:schemeClr val="tx1">
                    <a:lumMod val="75000"/>
                    <a:lumOff val="25000"/>
                  </a:schemeClr>
                </a:solidFill>
                <a:effectLst/>
                <a:uLnTx/>
                <a:uFillTx/>
                <a:latin typeface="Calibri" panose="020F0502020204030204" pitchFamily="34" charset="0"/>
                <a:ea typeface="+mn-ea"/>
                <a:cs typeface="Times New Roman" panose="02020603050405020304" pitchFamily="18" charset="0"/>
              </a:rPr>
              <a:t> </a:t>
            </a:r>
            <a:r>
              <a:rPr lang="cs-CZ" sz="2000" dirty="0" err="1">
                <a:solidFill>
                  <a:schemeClr val="tx1">
                    <a:lumMod val="75000"/>
                    <a:lumOff val="25000"/>
                  </a:schemeClr>
                </a:solidFill>
                <a:latin typeface="Calibri" panose="020F0502020204030204" pitchFamily="34" charset="0"/>
                <a:cs typeface="Times New Roman" panose="02020603050405020304" pitchFamily="18" charset="0"/>
              </a:rPr>
              <a:t>about</a:t>
            </a:r>
            <a:r>
              <a:rPr lang="cs-CZ" sz="2000" dirty="0">
                <a:solidFill>
                  <a:schemeClr val="tx1">
                    <a:lumMod val="75000"/>
                    <a:lumOff val="25000"/>
                  </a:schemeClr>
                </a:solidFill>
                <a:latin typeface="Calibri" panose="020F0502020204030204" pitchFamily="34" charset="0"/>
                <a:cs typeface="Times New Roman" panose="02020603050405020304" pitchFamily="18" charset="0"/>
              </a:rPr>
              <a:t> the </a:t>
            </a:r>
            <a:r>
              <a:rPr lang="cs-CZ" sz="2000" dirty="0" err="1">
                <a:solidFill>
                  <a:schemeClr val="tx1">
                    <a:lumMod val="75000"/>
                    <a:lumOff val="25000"/>
                  </a:schemeClr>
                </a:solidFill>
                <a:latin typeface="Calibri" panose="020F0502020204030204" pitchFamily="34" charset="0"/>
                <a:cs typeface="Times New Roman" panose="02020603050405020304" pitchFamily="18" charset="0"/>
              </a:rPr>
              <a:t>topic</a:t>
            </a:r>
            <a:r>
              <a:rPr lang="cs-CZ" sz="2000" dirty="0">
                <a:solidFill>
                  <a:schemeClr val="tx1">
                    <a:lumMod val="75000"/>
                    <a:lumOff val="25000"/>
                  </a:schemeClr>
                </a:solidFill>
                <a:latin typeface="Calibri" panose="020F0502020204030204" pitchFamily="34" charset="0"/>
                <a:cs typeface="Times New Roman" panose="02020603050405020304" pitchFamily="18" charset="0"/>
              </a:rPr>
              <a:t> of </a:t>
            </a:r>
            <a:r>
              <a:rPr lang="cs-CZ" sz="2000" dirty="0" err="1">
                <a:solidFill>
                  <a:schemeClr val="tx1">
                    <a:lumMod val="75000"/>
                    <a:lumOff val="25000"/>
                  </a:schemeClr>
                </a:solidFill>
                <a:latin typeface="Calibri" panose="020F0502020204030204" pitchFamily="34" charset="0"/>
                <a:cs typeface="Times New Roman" panose="02020603050405020304" pitchFamily="18" charset="0"/>
              </a:rPr>
              <a:t>other</a:t>
            </a:r>
            <a:r>
              <a:rPr lang="cs-CZ" sz="2000" dirty="0">
                <a:solidFill>
                  <a:schemeClr val="tx1">
                    <a:lumMod val="75000"/>
                    <a:lumOff val="25000"/>
                  </a:schemeClr>
                </a:solidFill>
                <a:latin typeface="Calibri" panose="020F0502020204030204" pitchFamily="34" charset="0"/>
                <a:cs typeface="Times New Roman" panose="02020603050405020304" pitchFamily="18" charset="0"/>
              </a:rPr>
              <a:t> </a:t>
            </a:r>
            <a:r>
              <a:rPr lang="cs-CZ" sz="2000" dirty="0" err="1">
                <a:solidFill>
                  <a:schemeClr val="tx1">
                    <a:lumMod val="75000"/>
                    <a:lumOff val="25000"/>
                  </a:schemeClr>
                </a:solidFill>
                <a:latin typeface="Calibri" panose="020F0502020204030204" pitchFamily="34" charset="0"/>
                <a:cs typeface="Times New Roman" panose="02020603050405020304" pitchFamily="18" charset="0"/>
              </a:rPr>
              <a:t>phenommenoms</a:t>
            </a:r>
            <a:r>
              <a:rPr lang="cs-CZ" sz="2000" dirty="0">
                <a:solidFill>
                  <a:schemeClr val="tx1">
                    <a:lumMod val="75000"/>
                    <a:lumOff val="25000"/>
                  </a:schemeClr>
                </a:solidFill>
                <a:latin typeface="Calibri" panose="020F0502020204030204" pitchFamily="34" charset="0"/>
                <a:cs typeface="Times New Roman" panose="02020603050405020304" pitchFamily="18" charset="0"/>
              </a:rPr>
              <a:t>, but </a:t>
            </a:r>
            <a:r>
              <a:rPr lang="cs-CZ" sz="2000" dirty="0" err="1">
                <a:solidFill>
                  <a:schemeClr val="tx1">
                    <a:lumMod val="75000"/>
                    <a:lumOff val="25000"/>
                  </a:schemeClr>
                </a:solidFill>
                <a:latin typeface="Calibri" panose="020F0502020204030204" pitchFamily="34" charset="0"/>
                <a:cs typeface="Times New Roman" panose="02020603050405020304" pitchFamily="18" charset="0"/>
              </a:rPr>
              <a:t>also</a:t>
            </a:r>
            <a:r>
              <a:rPr lang="cs-CZ" sz="2000" dirty="0">
                <a:solidFill>
                  <a:schemeClr val="tx1">
                    <a:lumMod val="75000"/>
                    <a:lumOff val="25000"/>
                  </a:schemeClr>
                </a:solidFill>
                <a:latin typeface="Calibri" panose="020F0502020204030204" pitchFamily="34" charset="0"/>
                <a:cs typeface="Times New Roman" panose="02020603050405020304" pitchFamily="18" charset="0"/>
              </a:rPr>
              <a:t> </a:t>
            </a:r>
            <a:r>
              <a:rPr lang="cs-CZ" sz="2000" dirty="0" err="1">
                <a:solidFill>
                  <a:schemeClr val="tx1">
                    <a:lumMod val="75000"/>
                    <a:lumOff val="25000"/>
                  </a:schemeClr>
                </a:solidFill>
                <a:latin typeface="Calibri" panose="020F0502020204030204" pitchFamily="34" charset="0"/>
                <a:cs typeface="Times New Roman" panose="02020603050405020304" pitchFamily="18" charset="0"/>
              </a:rPr>
              <a:t>new</a:t>
            </a:r>
            <a:r>
              <a:rPr lang="cs-CZ" sz="2000" dirty="0">
                <a:solidFill>
                  <a:schemeClr val="tx1">
                    <a:lumMod val="75000"/>
                    <a:lumOff val="25000"/>
                  </a:schemeClr>
                </a:solidFill>
                <a:latin typeface="Calibri" panose="020F0502020204030204" pitchFamily="34" charset="0"/>
                <a:cs typeface="Times New Roman" panose="02020603050405020304" pitchFamily="18" charset="0"/>
              </a:rPr>
              <a:t> </a:t>
            </a:r>
            <a:r>
              <a:rPr lang="cs-CZ" sz="2000" dirty="0" err="1">
                <a:solidFill>
                  <a:schemeClr val="tx1">
                    <a:lumMod val="75000"/>
                    <a:lumOff val="25000"/>
                  </a:schemeClr>
                </a:solidFill>
                <a:latin typeface="Calibri" panose="020F0502020204030204" pitchFamily="34" charset="0"/>
                <a:cs typeface="Times New Roman" panose="02020603050405020304" pitchFamily="18" charset="0"/>
              </a:rPr>
              <a:t>excavations</a:t>
            </a:r>
            <a:r>
              <a:rPr lang="cs-CZ" sz="2000" dirty="0">
                <a:solidFill>
                  <a:schemeClr val="tx1">
                    <a:lumMod val="75000"/>
                    <a:lumOff val="25000"/>
                  </a:schemeClr>
                </a:solidFill>
                <a:latin typeface="Calibri" panose="020F0502020204030204" pitchFamily="34" charset="0"/>
                <a:cs typeface="Times New Roman" panose="02020603050405020304" pitchFamily="18" charset="0"/>
              </a:rPr>
              <a:t>, </a:t>
            </a:r>
            <a:r>
              <a:rPr lang="cs-CZ" sz="2000" dirty="0" err="1">
                <a:solidFill>
                  <a:schemeClr val="tx1">
                    <a:lumMod val="75000"/>
                    <a:lumOff val="25000"/>
                  </a:schemeClr>
                </a:solidFill>
                <a:latin typeface="Calibri" panose="020F0502020204030204" pitchFamily="34" charset="0"/>
                <a:cs typeface="Times New Roman" panose="02020603050405020304" pitchFamily="18" charset="0"/>
              </a:rPr>
              <a:t>hillfort</a:t>
            </a:r>
            <a:r>
              <a:rPr lang="cs-CZ" sz="2000" dirty="0">
                <a:solidFill>
                  <a:schemeClr val="tx1">
                    <a:lumMod val="75000"/>
                    <a:lumOff val="25000"/>
                  </a:schemeClr>
                </a:solidFill>
                <a:latin typeface="Calibri" panose="020F0502020204030204" pitchFamily="34" charset="0"/>
                <a:cs typeface="Times New Roman" panose="02020603050405020304" pitchFamily="18" charset="0"/>
              </a:rPr>
              <a:t>, </a:t>
            </a:r>
            <a:r>
              <a:rPr lang="cs-CZ" sz="2000" dirty="0" err="1">
                <a:solidFill>
                  <a:schemeClr val="tx1">
                    <a:lumMod val="75000"/>
                    <a:lumOff val="25000"/>
                  </a:schemeClr>
                </a:solidFill>
                <a:latin typeface="Calibri" panose="020F0502020204030204" pitchFamily="34" charset="0"/>
                <a:cs typeface="Times New Roman" panose="02020603050405020304" pitchFamily="18" charset="0"/>
              </a:rPr>
              <a:t>graves</a:t>
            </a:r>
            <a:r>
              <a:rPr lang="cs-CZ" sz="2000" dirty="0">
                <a:solidFill>
                  <a:schemeClr val="tx1">
                    <a:lumMod val="75000"/>
                    <a:lumOff val="25000"/>
                  </a:schemeClr>
                </a:solidFill>
                <a:latin typeface="Calibri" panose="020F0502020204030204" pitchFamily="34" charset="0"/>
                <a:cs typeface="Times New Roman" panose="02020603050405020304" pitchFamily="18" charset="0"/>
              </a:rPr>
              <a:t>, </a:t>
            </a:r>
            <a:r>
              <a:rPr lang="cs-CZ" sz="2000" dirty="0" err="1">
                <a:solidFill>
                  <a:schemeClr val="tx1">
                    <a:lumMod val="75000"/>
                    <a:lumOff val="25000"/>
                  </a:schemeClr>
                </a:solidFill>
                <a:latin typeface="Calibri" panose="020F0502020204030204" pitchFamily="34" charset="0"/>
                <a:cs typeface="Times New Roman" panose="02020603050405020304" pitchFamily="18" charset="0"/>
              </a:rPr>
              <a:t>new</a:t>
            </a:r>
            <a:r>
              <a:rPr lang="cs-CZ" sz="2000" dirty="0">
                <a:solidFill>
                  <a:schemeClr val="tx1">
                    <a:lumMod val="75000"/>
                    <a:lumOff val="25000"/>
                  </a:schemeClr>
                </a:solidFill>
                <a:latin typeface="Calibri" panose="020F0502020204030204" pitchFamily="34" charset="0"/>
                <a:cs typeface="Times New Roman" panose="02020603050405020304" pitchFamily="18" charset="0"/>
              </a:rPr>
              <a:t> </a:t>
            </a:r>
            <a:r>
              <a:rPr lang="cs-CZ" sz="2000" dirty="0" err="1">
                <a:solidFill>
                  <a:schemeClr val="tx1">
                    <a:lumMod val="75000"/>
                    <a:lumOff val="25000"/>
                  </a:schemeClr>
                </a:solidFill>
                <a:latin typeface="Calibri" panose="020F0502020204030204" pitchFamily="34" charset="0"/>
                <a:cs typeface="Times New Roman" panose="02020603050405020304" pitchFamily="18" charset="0"/>
              </a:rPr>
              <a:t>papers</a:t>
            </a:r>
            <a:r>
              <a:rPr lang="cs-CZ" sz="2000" dirty="0">
                <a:solidFill>
                  <a:schemeClr val="tx1">
                    <a:lumMod val="75000"/>
                    <a:lumOff val="25000"/>
                  </a:schemeClr>
                </a:solidFill>
                <a:latin typeface="Calibri" panose="020F0502020204030204" pitchFamily="34" charset="0"/>
                <a:cs typeface="Times New Roman" panose="02020603050405020304" pitchFamily="18" charset="0"/>
              </a:rPr>
              <a:t> on the </a:t>
            </a:r>
            <a:r>
              <a:rPr lang="cs-CZ" sz="2000" dirty="0" err="1">
                <a:solidFill>
                  <a:schemeClr val="tx1">
                    <a:lumMod val="75000"/>
                    <a:lumOff val="25000"/>
                  </a:schemeClr>
                </a:solidFill>
                <a:latin typeface="Calibri" panose="020F0502020204030204" pitchFamily="34" charset="0"/>
                <a:cs typeface="Times New Roman" panose="02020603050405020304" pitchFamily="18" charset="0"/>
              </a:rPr>
              <a:t>topic</a:t>
            </a:r>
            <a:r>
              <a:rPr lang="cs-CZ" sz="2000" dirty="0">
                <a:solidFill>
                  <a:schemeClr val="tx1">
                    <a:lumMod val="75000"/>
                    <a:lumOff val="25000"/>
                  </a:schemeClr>
                </a:solidFill>
                <a:latin typeface="Calibri" panose="020F0502020204030204" pitchFamily="34" charset="0"/>
                <a:cs typeface="Times New Roman" panose="02020603050405020304" pitchFamily="18" charset="0"/>
              </a:rPr>
              <a:t>, ….</a:t>
            </a:r>
          </a:p>
          <a:p>
            <a:pPr marL="91440" marR="0" lvl="0" indent="-91440" algn="l" defTabSz="914400" rtl="0" eaLnBrk="1" fontAlgn="auto" latinLnBrk="0" hangingPunct="1">
              <a:lnSpc>
                <a:spcPct val="90000"/>
              </a:lnSpc>
              <a:spcBef>
                <a:spcPts val="1200"/>
              </a:spcBef>
              <a:spcAft>
                <a:spcPts val="200"/>
              </a:spcAft>
              <a:buClr>
                <a:srgbClr val="E48312"/>
              </a:buClr>
              <a:buSzPct val="100000"/>
              <a:buFont typeface="Arial" pitchFamily="34" charset="0"/>
              <a:buChar char="•"/>
              <a:tabLst/>
              <a:defRPr/>
            </a:pPr>
            <a:r>
              <a:rPr lang="cs-CZ" sz="2000" dirty="0">
                <a:solidFill>
                  <a:schemeClr val="tx1">
                    <a:lumMod val="75000"/>
                    <a:lumOff val="25000"/>
                  </a:schemeClr>
                </a:solidFill>
                <a:latin typeface="Calibri" panose="020F0502020204030204" pitchFamily="34" charset="0"/>
                <a:cs typeface="Times New Roman" panose="02020603050405020304" pitchFamily="18" charset="0"/>
              </a:rPr>
              <a:t> or </a:t>
            </a:r>
            <a:r>
              <a:rPr lang="cs-CZ" sz="2000" dirty="0" err="1">
                <a:solidFill>
                  <a:schemeClr val="tx1">
                    <a:lumMod val="75000"/>
                    <a:lumOff val="25000"/>
                  </a:schemeClr>
                </a:solidFill>
                <a:latin typeface="Calibri" panose="020F0502020204030204" pitchFamily="34" charset="0"/>
                <a:cs typeface="Times New Roman" panose="02020603050405020304" pitchFamily="18" charset="0"/>
              </a:rPr>
              <a:t>something</a:t>
            </a:r>
            <a:r>
              <a:rPr lang="cs-CZ" sz="2000" dirty="0">
                <a:solidFill>
                  <a:schemeClr val="tx1">
                    <a:lumMod val="75000"/>
                    <a:lumOff val="25000"/>
                  </a:schemeClr>
                </a:solidFill>
                <a:latin typeface="Calibri" panose="020F0502020204030204" pitchFamily="34" charset="0"/>
                <a:cs typeface="Times New Roman" panose="02020603050405020304" pitchFamily="18" charset="0"/>
              </a:rPr>
              <a:t> </a:t>
            </a:r>
            <a:r>
              <a:rPr lang="cs-CZ" sz="2000" dirty="0" err="1">
                <a:solidFill>
                  <a:schemeClr val="tx1">
                    <a:lumMod val="75000"/>
                    <a:lumOff val="25000"/>
                  </a:schemeClr>
                </a:solidFill>
                <a:latin typeface="Calibri" panose="020F0502020204030204" pitchFamily="34" charset="0"/>
                <a:cs typeface="Times New Roman" panose="02020603050405020304" pitchFamily="18" charset="0"/>
              </a:rPr>
              <a:t>which</a:t>
            </a:r>
            <a:r>
              <a:rPr lang="cs-CZ" sz="2000" dirty="0">
                <a:solidFill>
                  <a:schemeClr val="tx1">
                    <a:lumMod val="75000"/>
                    <a:lumOff val="25000"/>
                  </a:schemeClr>
                </a:solidFill>
                <a:latin typeface="Calibri" panose="020F0502020204030204" pitchFamily="34" charset="0"/>
                <a:cs typeface="Times New Roman" panose="02020603050405020304" pitchFamily="18" charset="0"/>
              </a:rPr>
              <a:t> </a:t>
            </a:r>
            <a:r>
              <a:rPr lang="cs-CZ" sz="2000" dirty="0" err="1">
                <a:solidFill>
                  <a:schemeClr val="tx1">
                    <a:lumMod val="75000"/>
                    <a:lumOff val="25000"/>
                  </a:schemeClr>
                </a:solidFill>
                <a:latin typeface="Calibri" panose="020F0502020204030204" pitchFamily="34" charset="0"/>
                <a:cs typeface="Times New Roman" panose="02020603050405020304" pitchFamily="18" charset="0"/>
              </a:rPr>
              <a:t>really</a:t>
            </a:r>
            <a:r>
              <a:rPr lang="cs-CZ" sz="2000" dirty="0">
                <a:solidFill>
                  <a:schemeClr val="tx1">
                    <a:lumMod val="75000"/>
                    <a:lumOff val="25000"/>
                  </a:schemeClr>
                </a:solidFill>
                <a:latin typeface="Calibri" panose="020F0502020204030204" pitchFamily="34" charset="0"/>
                <a:cs typeface="Times New Roman" panose="02020603050405020304" pitchFamily="18" charset="0"/>
              </a:rPr>
              <a:t> </a:t>
            </a:r>
            <a:r>
              <a:rPr lang="cs-CZ" sz="2000" dirty="0" err="1">
                <a:solidFill>
                  <a:schemeClr val="tx1">
                    <a:lumMod val="75000"/>
                    <a:lumOff val="25000"/>
                  </a:schemeClr>
                </a:solidFill>
                <a:latin typeface="Calibri" panose="020F0502020204030204" pitchFamily="34" charset="0"/>
                <a:cs typeface="Times New Roman" panose="02020603050405020304" pitchFamily="18" charset="0"/>
              </a:rPr>
              <a:t>interested</a:t>
            </a:r>
            <a:r>
              <a:rPr lang="cs-CZ" sz="2000" dirty="0">
                <a:solidFill>
                  <a:schemeClr val="tx1">
                    <a:lumMod val="75000"/>
                    <a:lumOff val="25000"/>
                  </a:schemeClr>
                </a:solidFill>
                <a:latin typeface="Calibri" panose="020F0502020204030204" pitchFamily="34" charset="0"/>
                <a:cs typeface="Times New Roman" panose="02020603050405020304" pitchFamily="18" charset="0"/>
              </a:rPr>
              <a:t> </a:t>
            </a:r>
            <a:r>
              <a:rPr lang="cs-CZ" sz="2000" dirty="0" err="1">
                <a:solidFill>
                  <a:schemeClr val="tx1">
                    <a:lumMod val="75000"/>
                    <a:lumOff val="25000"/>
                  </a:schemeClr>
                </a:solidFill>
                <a:latin typeface="Calibri" panose="020F0502020204030204" pitchFamily="34" charset="0"/>
                <a:cs typeface="Times New Roman" panose="02020603050405020304" pitchFamily="18" charset="0"/>
              </a:rPr>
              <a:t>you</a:t>
            </a:r>
            <a:endParaRPr lang="cs-CZ" sz="2000" dirty="0">
              <a:solidFill>
                <a:schemeClr val="tx1">
                  <a:lumMod val="75000"/>
                  <a:lumOff val="25000"/>
                </a:schemeClr>
              </a:solidFill>
              <a:latin typeface="Calibri" panose="020F0502020204030204" pitchFamily="34" charset="0"/>
              <a:cs typeface="Times New Roman" panose="02020603050405020304" pitchFamily="18" charset="0"/>
            </a:endParaRPr>
          </a:p>
          <a:p>
            <a:pPr marL="91440" marR="0" lvl="0" indent="-91440" algn="l" defTabSz="914400" rtl="0" eaLnBrk="1" fontAlgn="auto" latinLnBrk="0" hangingPunct="1">
              <a:lnSpc>
                <a:spcPct val="90000"/>
              </a:lnSpc>
              <a:spcBef>
                <a:spcPts val="1200"/>
              </a:spcBef>
              <a:spcAft>
                <a:spcPts val="200"/>
              </a:spcAft>
              <a:buClr>
                <a:srgbClr val="E48312"/>
              </a:buClr>
              <a:buSzPct val="100000"/>
              <a:buFont typeface="Arial" pitchFamily="34" charset="0"/>
              <a:buChar char="•"/>
              <a:tabLst/>
              <a:defRPr/>
            </a:pPr>
            <a:r>
              <a:rPr kumimoji="0" lang="cs-CZ" sz="2000" b="0" i="0" u="none" strike="noStrike" kern="1200" cap="none" spc="0" normalizeH="0" baseline="0" noProof="0" dirty="0">
                <a:ln>
                  <a:noFill/>
                </a:ln>
                <a:solidFill>
                  <a:schemeClr val="tx1">
                    <a:lumMod val="75000"/>
                    <a:lumOff val="25000"/>
                  </a:schemeClr>
                </a:solidFill>
                <a:effectLst/>
                <a:uLnTx/>
                <a:uFillTx/>
                <a:latin typeface="Calibri" panose="020F0502020204030204" pitchFamily="34" charset="0"/>
                <a:ea typeface="+mn-ea"/>
                <a:cs typeface="Times New Roman" panose="02020603050405020304" pitchFamily="18" charset="0"/>
              </a:rPr>
              <a:t> </a:t>
            </a:r>
            <a:r>
              <a:rPr kumimoji="0" lang="cs-CZ" sz="2000" b="0" i="0" u="none" strike="noStrike" kern="1200" cap="none" spc="0" normalizeH="0" baseline="0" noProof="0" dirty="0" err="1">
                <a:ln>
                  <a:noFill/>
                </a:ln>
                <a:solidFill>
                  <a:schemeClr val="tx1">
                    <a:lumMod val="75000"/>
                    <a:lumOff val="25000"/>
                  </a:schemeClr>
                </a:solidFill>
                <a:effectLst/>
                <a:uLnTx/>
                <a:uFillTx/>
                <a:latin typeface="Calibri" panose="020F0502020204030204" pitchFamily="34" charset="0"/>
                <a:ea typeface="+mn-ea"/>
                <a:cs typeface="Times New Roman" panose="02020603050405020304" pitchFamily="18" charset="0"/>
              </a:rPr>
              <a:t>you</a:t>
            </a:r>
            <a:r>
              <a:rPr kumimoji="0" lang="cs-CZ" sz="2000" b="0" i="0" u="none" strike="noStrike" kern="1200" cap="none" spc="0" normalizeH="0" baseline="0" noProof="0" dirty="0">
                <a:ln>
                  <a:noFill/>
                </a:ln>
                <a:solidFill>
                  <a:schemeClr val="tx1">
                    <a:lumMod val="75000"/>
                    <a:lumOff val="25000"/>
                  </a:schemeClr>
                </a:solidFill>
                <a:effectLst/>
                <a:uLnTx/>
                <a:uFillTx/>
                <a:latin typeface="Calibri" panose="020F0502020204030204" pitchFamily="34" charset="0"/>
                <a:ea typeface="+mn-ea"/>
                <a:cs typeface="Times New Roman" panose="02020603050405020304" pitchFamily="18" charset="0"/>
              </a:rPr>
              <a:t> </a:t>
            </a:r>
            <a:r>
              <a:rPr kumimoji="0" lang="cs-CZ" sz="2000" b="0" i="0" u="none" strike="noStrike" kern="1200" cap="none" spc="0" normalizeH="0" baseline="0" noProof="0" dirty="0" err="1">
                <a:ln>
                  <a:noFill/>
                </a:ln>
                <a:solidFill>
                  <a:schemeClr val="tx1">
                    <a:lumMod val="75000"/>
                    <a:lumOff val="25000"/>
                  </a:schemeClr>
                </a:solidFill>
                <a:effectLst/>
                <a:uLnTx/>
                <a:uFillTx/>
                <a:latin typeface="Calibri" panose="020F0502020204030204" pitchFamily="34" charset="0"/>
                <a:ea typeface="+mn-ea"/>
                <a:cs typeface="Times New Roman" panose="02020603050405020304" pitchFamily="18" charset="0"/>
              </a:rPr>
              <a:t>can</a:t>
            </a:r>
            <a:r>
              <a:rPr kumimoji="0" lang="cs-CZ" sz="2000" b="0" i="0" u="none" strike="noStrike" kern="1200" cap="none" spc="0" normalizeH="0" baseline="0" noProof="0" dirty="0">
                <a:ln>
                  <a:noFill/>
                </a:ln>
                <a:solidFill>
                  <a:schemeClr val="tx1">
                    <a:lumMod val="75000"/>
                    <a:lumOff val="25000"/>
                  </a:schemeClr>
                </a:solidFill>
                <a:effectLst/>
                <a:uLnTx/>
                <a:uFillTx/>
                <a:latin typeface="Calibri" panose="020F0502020204030204" pitchFamily="34" charset="0"/>
                <a:ea typeface="+mn-ea"/>
                <a:cs typeface="Times New Roman" panose="02020603050405020304" pitchFamily="18" charset="0"/>
              </a:rPr>
              <a:t> </a:t>
            </a:r>
            <a:r>
              <a:rPr kumimoji="0" lang="cs-CZ" sz="2000" b="0" i="0" u="none" strike="noStrike" kern="1200" cap="none" spc="0" normalizeH="0" baseline="0" noProof="0" dirty="0" err="1">
                <a:ln>
                  <a:noFill/>
                </a:ln>
                <a:solidFill>
                  <a:schemeClr val="tx1">
                    <a:lumMod val="75000"/>
                    <a:lumOff val="25000"/>
                  </a:schemeClr>
                </a:solidFill>
                <a:effectLst/>
                <a:uLnTx/>
                <a:uFillTx/>
                <a:latin typeface="Calibri" panose="020F0502020204030204" pitchFamily="34" charset="0"/>
                <a:ea typeface="+mn-ea"/>
                <a:cs typeface="Times New Roman" panose="02020603050405020304" pitchFamily="18" charset="0"/>
              </a:rPr>
              <a:t>consult</a:t>
            </a:r>
            <a:r>
              <a:rPr lang="cs-CZ" sz="2000" dirty="0">
                <a:solidFill>
                  <a:schemeClr val="tx1">
                    <a:lumMod val="75000"/>
                    <a:lumOff val="25000"/>
                  </a:schemeClr>
                </a:solidFill>
                <a:latin typeface="Calibri" panose="020F0502020204030204" pitchFamily="34" charset="0"/>
                <a:cs typeface="Times New Roman" panose="02020603050405020304" pitchFamily="18" charset="0"/>
              </a:rPr>
              <a:t> </a:t>
            </a:r>
            <a:r>
              <a:rPr lang="cs-CZ" sz="2000" dirty="0" err="1">
                <a:solidFill>
                  <a:schemeClr val="tx1">
                    <a:lumMod val="75000"/>
                    <a:lumOff val="25000"/>
                  </a:schemeClr>
                </a:solidFill>
                <a:latin typeface="Calibri" panose="020F0502020204030204" pitchFamily="34" charset="0"/>
                <a:cs typeface="Times New Roman" panose="02020603050405020304" pitchFamily="18" charset="0"/>
              </a:rPr>
              <a:t>with</a:t>
            </a:r>
            <a:r>
              <a:rPr lang="cs-CZ" sz="2000" dirty="0">
                <a:solidFill>
                  <a:schemeClr val="tx1">
                    <a:lumMod val="75000"/>
                    <a:lumOff val="25000"/>
                  </a:schemeClr>
                </a:solidFill>
                <a:latin typeface="Calibri" panose="020F0502020204030204" pitchFamily="34" charset="0"/>
                <a:cs typeface="Times New Roman" panose="02020603050405020304" pitchFamily="18" charset="0"/>
              </a:rPr>
              <a:t> </a:t>
            </a:r>
            <a:r>
              <a:rPr lang="cs-CZ" sz="2000" dirty="0" err="1">
                <a:solidFill>
                  <a:schemeClr val="tx1">
                    <a:lumMod val="75000"/>
                    <a:lumOff val="25000"/>
                  </a:schemeClr>
                </a:solidFill>
                <a:latin typeface="Calibri" panose="020F0502020204030204" pitchFamily="34" charset="0"/>
                <a:cs typeface="Times New Roman" panose="02020603050405020304" pitchFamily="18" charset="0"/>
              </a:rPr>
              <a:t>me</a:t>
            </a:r>
            <a:r>
              <a:rPr lang="cs-CZ" sz="2000" dirty="0">
                <a:solidFill>
                  <a:schemeClr val="tx1">
                    <a:lumMod val="75000"/>
                    <a:lumOff val="25000"/>
                  </a:schemeClr>
                </a:solidFill>
                <a:latin typeface="Calibri" panose="020F0502020204030204" pitchFamily="34" charset="0"/>
                <a:cs typeface="Times New Roman" panose="02020603050405020304" pitchFamily="18" charset="0"/>
              </a:rPr>
              <a:t> the </a:t>
            </a:r>
            <a:r>
              <a:rPr lang="cs-CZ" sz="2000" dirty="0" err="1">
                <a:solidFill>
                  <a:schemeClr val="tx1">
                    <a:lumMod val="75000"/>
                    <a:lumOff val="25000"/>
                  </a:schemeClr>
                </a:solidFill>
                <a:latin typeface="Calibri" panose="020F0502020204030204" pitchFamily="34" charset="0"/>
                <a:cs typeface="Times New Roman" panose="02020603050405020304" pitchFamily="18" charset="0"/>
              </a:rPr>
              <a:t>topic</a:t>
            </a:r>
            <a:r>
              <a:rPr lang="cs-CZ" sz="2000" dirty="0">
                <a:solidFill>
                  <a:schemeClr val="tx1">
                    <a:lumMod val="75000"/>
                    <a:lumOff val="25000"/>
                  </a:schemeClr>
                </a:solidFill>
                <a:latin typeface="Calibri" panose="020F0502020204030204" pitchFamily="34" charset="0"/>
                <a:cs typeface="Times New Roman" panose="02020603050405020304" pitchFamily="18" charset="0"/>
              </a:rPr>
              <a:t> and so on via e-mail</a:t>
            </a:r>
          </a:p>
          <a:p>
            <a:pPr marL="91440" marR="0" lvl="0" indent="-91440" algn="l" defTabSz="914400" rtl="0" eaLnBrk="1" fontAlgn="auto" latinLnBrk="0" hangingPunct="1">
              <a:lnSpc>
                <a:spcPct val="90000"/>
              </a:lnSpc>
              <a:spcBef>
                <a:spcPts val="1200"/>
              </a:spcBef>
              <a:spcAft>
                <a:spcPts val="200"/>
              </a:spcAft>
              <a:buClr>
                <a:srgbClr val="E48312"/>
              </a:buClr>
              <a:buSzPct val="100000"/>
              <a:buFont typeface="Arial" pitchFamily="34" charset="0"/>
              <a:buChar char="•"/>
              <a:tabLst/>
              <a:defRPr/>
            </a:pPr>
            <a:r>
              <a:rPr kumimoji="0" lang="cs-CZ" sz="2000" b="0" i="0" u="none" strike="noStrike" kern="1200" cap="none" spc="0" normalizeH="0" baseline="0" noProof="0" dirty="0">
                <a:ln>
                  <a:noFill/>
                </a:ln>
                <a:solidFill>
                  <a:schemeClr val="tx1">
                    <a:lumMod val="75000"/>
                    <a:lumOff val="25000"/>
                  </a:schemeClr>
                </a:solidFill>
                <a:effectLst/>
                <a:uLnTx/>
                <a:uFillTx/>
                <a:latin typeface="Calibri" panose="020F0502020204030204" pitchFamily="34" charset="0"/>
                <a:ea typeface="+mn-ea"/>
                <a:cs typeface="Times New Roman" panose="02020603050405020304" pitchFamily="18" charset="0"/>
              </a:rPr>
              <a:t> part o</a:t>
            </a:r>
            <a:r>
              <a:rPr lang="cs-CZ" sz="2000" dirty="0">
                <a:solidFill>
                  <a:schemeClr val="tx1">
                    <a:lumMod val="75000"/>
                    <a:lumOff val="25000"/>
                  </a:schemeClr>
                </a:solidFill>
                <a:latin typeface="Calibri" panose="020F0502020204030204" pitchFamily="34" charset="0"/>
                <a:cs typeface="Times New Roman" panose="02020603050405020304" pitchFamily="18" charset="0"/>
              </a:rPr>
              <a:t>f the </a:t>
            </a:r>
            <a:r>
              <a:rPr lang="cs-CZ" sz="2000" dirty="0" err="1">
                <a:solidFill>
                  <a:schemeClr val="tx1">
                    <a:lumMod val="75000"/>
                    <a:lumOff val="25000"/>
                  </a:schemeClr>
                </a:solidFill>
                <a:latin typeface="Calibri" panose="020F0502020204030204" pitchFamily="34" charset="0"/>
                <a:cs typeface="Times New Roman" panose="02020603050405020304" pitchFamily="18" charset="0"/>
              </a:rPr>
              <a:t>exam</a:t>
            </a:r>
            <a:r>
              <a:rPr lang="cs-CZ" sz="2000" dirty="0">
                <a:solidFill>
                  <a:schemeClr val="tx1">
                    <a:lumMod val="75000"/>
                    <a:lumOff val="25000"/>
                  </a:schemeClr>
                </a:solidFill>
                <a:latin typeface="Calibri" panose="020F0502020204030204" pitchFamily="34" charset="0"/>
                <a:cs typeface="Times New Roman" panose="02020603050405020304" pitchFamily="18" charset="0"/>
              </a:rPr>
              <a:t>, </a:t>
            </a:r>
            <a:r>
              <a:rPr lang="cs-CZ" sz="2000" dirty="0" err="1">
                <a:solidFill>
                  <a:schemeClr val="tx1">
                    <a:lumMod val="75000"/>
                    <a:lumOff val="25000"/>
                  </a:schemeClr>
                </a:solidFill>
                <a:latin typeface="Calibri" panose="020F0502020204030204" pitchFamily="34" charset="0"/>
                <a:cs typeface="Times New Roman" panose="02020603050405020304" pitchFamily="18" charset="0"/>
              </a:rPr>
              <a:t>helps</a:t>
            </a:r>
            <a:r>
              <a:rPr lang="cs-CZ" sz="2000" dirty="0">
                <a:solidFill>
                  <a:schemeClr val="tx1">
                    <a:lumMod val="75000"/>
                    <a:lumOff val="25000"/>
                  </a:schemeClr>
                </a:solidFill>
                <a:latin typeface="Calibri" panose="020F0502020204030204" pitchFamily="34" charset="0"/>
                <a:cs typeface="Times New Roman" panose="02020603050405020304" pitchFamily="18" charset="0"/>
              </a:rPr>
              <a:t> to </a:t>
            </a:r>
            <a:r>
              <a:rPr lang="cs-CZ" sz="2000" dirty="0" err="1">
                <a:solidFill>
                  <a:schemeClr val="tx1">
                    <a:lumMod val="75000"/>
                    <a:lumOff val="25000"/>
                  </a:schemeClr>
                </a:solidFill>
                <a:latin typeface="Calibri" panose="020F0502020204030204" pitchFamily="34" charset="0"/>
                <a:cs typeface="Times New Roman" panose="02020603050405020304" pitchFamily="18" charset="0"/>
              </a:rPr>
              <a:t>improve</a:t>
            </a:r>
            <a:r>
              <a:rPr lang="cs-CZ" sz="2000" dirty="0">
                <a:solidFill>
                  <a:schemeClr val="tx1">
                    <a:lumMod val="75000"/>
                    <a:lumOff val="25000"/>
                  </a:schemeClr>
                </a:solidFill>
                <a:latin typeface="Calibri" panose="020F0502020204030204" pitchFamily="34" charset="0"/>
                <a:cs typeface="Times New Roman" panose="02020603050405020304" pitchFamily="18" charset="0"/>
              </a:rPr>
              <a:t> </a:t>
            </a:r>
            <a:r>
              <a:rPr lang="cs-CZ" sz="2000" dirty="0" err="1">
                <a:solidFill>
                  <a:schemeClr val="tx1">
                    <a:lumMod val="75000"/>
                    <a:lumOff val="25000"/>
                  </a:schemeClr>
                </a:solidFill>
                <a:latin typeface="Calibri" panose="020F0502020204030204" pitchFamily="34" charset="0"/>
                <a:cs typeface="Times New Roman" panose="02020603050405020304" pitchFamily="18" charset="0"/>
              </a:rPr>
              <a:t>your</a:t>
            </a:r>
            <a:r>
              <a:rPr lang="cs-CZ" sz="2000" dirty="0">
                <a:solidFill>
                  <a:schemeClr val="tx1">
                    <a:lumMod val="75000"/>
                    <a:lumOff val="25000"/>
                  </a:schemeClr>
                </a:solidFill>
                <a:latin typeface="Calibri" panose="020F0502020204030204" pitchFamily="34" charset="0"/>
                <a:cs typeface="Times New Roman" panose="02020603050405020304" pitchFamily="18" charset="0"/>
              </a:rPr>
              <a:t> grade </a:t>
            </a:r>
          </a:p>
          <a:p>
            <a:pPr marL="91440" marR="0" lvl="0" indent="-91440" algn="l" defTabSz="914400" rtl="0" eaLnBrk="1" fontAlgn="auto" latinLnBrk="0" hangingPunct="1">
              <a:lnSpc>
                <a:spcPct val="90000"/>
              </a:lnSpc>
              <a:spcBef>
                <a:spcPts val="1200"/>
              </a:spcBef>
              <a:spcAft>
                <a:spcPts val="200"/>
              </a:spcAft>
              <a:buClr>
                <a:srgbClr val="E48312"/>
              </a:buClr>
              <a:buSzPct val="100000"/>
              <a:buFont typeface="Arial" pitchFamily="34" charset="0"/>
              <a:buChar char="•"/>
              <a:tabLst/>
              <a:defRPr/>
            </a:pPr>
            <a:r>
              <a:rPr kumimoji="0" lang="cs-CZ" sz="2000" b="0" i="0" u="none" strike="noStrike" kern="1200" cap="none" spc="0" normalizeH="0" baseline="0" noProof="0" dirty="0">
                <a:ln>
                  <a:noFill/>
                </a:ln>
                <a:solidFill>
                  <a:schemeClr val="tx1">
                    <a:lumMod val="75000"/>
                    <a:lumOff val="25000"/>
                  </a:schemeClr>
                </a:solidFill>
                <a:effectLst/>
                <a:uLnTx/>
                <a:uFillTx/>
                <a:latin typeface="Calibri" panose="020F0502020204030204" pitchFamily="34" charset="0"/>
                <a:ea typeface="+mn-ea"/>
                <a:cs typeface="Times New Roman" panose="02020603050405020304" pitchFamily="18" charset="0"/>
              </a:rPr>
              <a:t> </a:t>
            </a:r>
            <a:r>
              <a:rPr kumimoji="0" lang="cs-CZ" sz="2000" b="0" i="0" u="none" strike="noStrike" kern="1200" cap="none" spc="0" normalizeH="0" baseline="0" noProof="0" dirty="0" err="1">
                <a:ln>
                  <a:noFill/>
                </a:ln>
                <a:solidFill>
                  <a:schemeClr val="tx1">
                    <a:lumMod val="75000"/>
                    <a:lumOff val="25000"/>
                  </a:schemeClr>
                </a:solidFill>
                <a:effectLst/>
                <a:uLnTx/>
                <a:uFillTx/>
                <a:latin typeface="Calibri" panose="020F0502020204030204" pitchFamily="34" charset="0"/>
                <a:ea typeface="+mn-ea"/>
                <a:cs typeface="Times New Roman" panose="02020603050405020304" pitchFamily="18" charset="0"/>
              </a:rPr>
              <a:t>volontary</a:t>
            </a:r>
            <a:endParaRPr kumimoji="0" lang="cs-CZ" sz="2000" b="0" i="0" u="none" strike="noStrike" kern="1200" cap="none" spc="0" normalizeH="0" baseline="0" noProof="0" dirty="0">
              <a:ln>
                <a:noFill/>
              </a:ln>
              <a:solidFill>
                <a:schemeClr val="tx1">
                  <a:lumMod val="75000"/>
                  <a:lumOff val="25000"/>
                </a:schemeClr>
              </a:solidFill>
              <a:effectLst/>
              <a:uLnTx/>
              <a:uFillTx/>
              <a:latin typeface="Calibri"/>
              <a:ea typeface="+mn-ea"/>
              <a:cs typeface="+mn-cs"/>
            </a:endParaRPr>
          </a:p>
          <a:p>
            <a:pPr marL="91440" marR="0" lvl="0" indent="-91440" algn="l" defTabSz="914400" rtl="0" eaLnBrk="1" fontAlgn="auto" latinLnBrk="0" hangingPunct="1">
              <a:lnSpc>
                <a:spcPct val="90000"/>
              </a:lnSpc>
              <a:spcBef>
                <a:spcPts val="1200"/>
              </a:spcBef>
              <a:spcAft>
                <a:spcPts val="200"/>
              </a:spcAft>
              <a:buClr>
                <a:srgbClr val="E48312"/>
              </a:buClr>
              <a:buSzPct val="100000"/>
              <a:buFont typeface="Arial" pitchFamily="34" charset="0"/>
              <a:buChar char="•"/>
              <a:tabLst/>
              <a:defRPr/>
            </a:pPr>
            <a:endParaRPr kumimoji="0" lang="cs-CZ" sz="1800" b="0" i="0" u="none" strike="noStrike" kern="1200" cap="none" spc="0" normalizeH="0" baseline="0" noProof="0" dirty="0">
              <a:ln>
                <a:noFill/>
              </a:ln>
              <a:solidFill>
                <a:srgbClr val="000000">
                  <a:lumMod val="75000"/>
                  <a:lumOff val="25000"/>
                </a:srgbClr>
              </a:solidFill>
              <a:effectLst/>
              <a:uLnTx/>
              <a:uFillTx/>
              <a:latin typeface="Calibri"/>
              <a:ea typeface="+mn-ea"/>
              <a:cs typeface="+mn-cs"/>
            </a:endParaRPr>
          </a:p>
        </p:txBody>
      </p:sp>
      <p:pic>
        <p:nvPicPr>
          <p:cNvPr id="1026" name="Picture 2" descr="Vykřičník Vektorová grafika - Stáhněte si obrázky zdarma - Pixabay">
            <a:extLst>
              <a:ext uri="{FF2B5EF4-FFF2-40B4-BE49-F238E27FC236}">
                <a16:creationId xmlns:a16="http://schemas.microsoft.com/office/drawing/2014/main" id="{9E81F303-458B-458B-8F7E-34B5180C9F5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85238" y="2083127"/>
            <a:ext cx="3695700" cy="3238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288963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317B6DA-346B-4A8A-B8CB-5B721F5ACDE6}"/>
              </a:ext>
            </a:extLst>
          </p:cNvPr>
          <p:cNvSpPr>
            <a:spLocks noGrp="1"/>
          </p:cNvSpPr>
          <p:nvPr>
            <p:ph type="title"/>
          </p:nvPr>
        </p:nvSpPr>
        <p:spPr>
          <a:xfrm>
            <a:off x="284671" y="1"/>
            <a:ext cx="4071669" cy="725863"/>
          </a:xfrm>
        </p:spPr>
        <p:txBody>
          <a:bodyPr>
            <a:noAutofit/>
          </a:bodyPr>
          <a:lstStyle/>
          <a:p>
            <a:r>
              <a:rPr lang="cs-CZ" sz="3600" dirty="0" err="1">
                <a:solidFill>
                  <a:schemeClr val="accent1"/>
                </a:solidFill>
              </a:rPr>
              <a:t>Scythians</a:t>
            </a:r>
            <a:endParaRPr lang="cs-CZ" sz="3600" dirty="0">
              <a:solidFill>
                <a:schemeClr val="accent1"/>
              </a:solidFill>
            </a:endParaRPr>
          </a:p>
        </p:txBody>
      </p:sp>
      <p:sp>
        <p:nvSpPr>
          <p:cNvPr id="3" name="Zástupný obsah 2">
            <a:extLst>
              <a:ext uri="{FF2B5EF4-FFF2-40B4-BE49-F238E27FC236}">
                <a16:creationId xmlns:a16="http://schemas.microsoft.com/office/drawing/2014/main" id="{1E715B4F-D773-4DFF-9595-A519BC4624B3}"/>
              </a:ext>
            </a:extLst>
          </p:cNvPr>
          <p:cNvSpPr>
            <a:spLocks noGrp="1"/>
          </p:cNvSpPr>
          <p:nvPr>
            <p:ph idx="1"/>
          </p:nvPr>
        </p:nvSpPr>
        <p:spPr>
          <a:xfrm>
            <a:off x="258792" y="725864"/>
            <a:ext cx="7073176" cy="6132136"/>
          </a:xfrm>
        </p:spPr>
        <p:txBody>
          <a:bodyPr>
            <a:normAutofit fontScale="92500" lnSpcReduction="20000"/>
          </a:bodyPr>
          <a:lstStyle/>
          <a:p>
            <a:pPr>
              <a:buFont typeface="Arial" panose="020B0604020202020204" pitchFamily="34" charset="0"/>
              <a:buChar char="•"/>
            </a:pPr>
            <a:r>
              <a:rPr lang="en-US" dirty="0"/>
              <a:t>From the 6th century BC the Scythians represented a considerable military-political force, in the 6th and 5th centuries</a:t>
            </a:r>
            <a:r>
              <a:rPr lang="cs-CZ" dirty="0"/>
              <a:t> </a:t>
            </a:r>
            <a:r>
              <a:rPr lang="en-US" dirty="0"/>
              <a:t>BC so they penetrated to the Carpathians, to the Carpathian Basin and to Transylvania, and defeated the Persians. Later, they were defeated by the Thracians themselves.</a:t>
            </a:r>
          </a:p>
          <a:p>
            <a:pPr>
              <a:buFont typeface="Arial" panose="020B0604020202020204" pitchFamily="34" charset="0"/>
              <a:buChar char="•"/>
            </a:pPr>
            <a:r>
              <a:rPr lang="en-US" dirty="0"/>
              <a:t>At the head of the military alliance was a tribe of so-called royal Scythians, forming the core of the Scythian population. In the middle of the 4th century</a:t>
            </a:r>
            <a:r>
              <a:rPr lang="cs-CZ" dirty="0"/>
              <a:t> </a:t>
            </a:r>
            <a:r>
              <a:rPr lang="en-US" dirty="0"/>
              <a:t>BC in the northern Crimea and on the lower Dnieper formed the so-called Scythian Kingdom, whose later center became the Crimean city of Naples. In the 4th century BC a new group of tribes - the </a:t>
            </a:r>
            <a:r>
              <a:rPr lang="en-US" dirty="0" err="1"/>
              <a:t>Sarmates</a:t>
            </a:r>
            <a:r>
              <a:rPr lang="en-US" dirty="0"/>
              <a:t> - seized most of </a:t>
            </a:r>
            <a:r>
              <a:rPr lang="en-US" dirty="0" err="1"/>
              <a:t>Skytie</a:t>
            </a:r>
            <a:r>
              <a:rPr lang="en-US" dirty="0"/>
              <a:t>. At the end of the 1st millennium BC thus roughly only the territory of the Kingdom of Scythia remained in the power of the Scythians. However, the Scythians continued to undertake military expeditions aimed specifically at Greek trade settlements in the northern Black Sea. Conflicts were later provoked with the Roman legions, especially in the Crimea. According to legend, the Christian faith was spread there by the Apostle Philip. During the migration of nations in the 3rd century AD, the Scythian power was refuted by the Goths and subsequently by the Huns.</a:t>
            </a:r>
          </a:p>
          <a:p>
            <a:pPr>
              <a:buFont typeface="Arial" panose="020B0604020202020204" pitchFamily="34" charset="0"/>
              <a:buChar char="•"/>
            </a:pPr>
            <a:r>
              <a:rPr lang="en-US" dirty="0"/>
              <a:t>In search of wealth, the Scythians plundered the Assyrian capital of Nineveh. They later allied with Assyria against the Media, Babylon and other countries.</a:t>
            </a:r>
          </a:p>
          <a:p>
            <a:pPr>
              <a:buFont typeface="Arial" panose="020B0604020202020204" pitchFamily="34" charset="0"/>
              <a:buChar char="•"/>
            </a:pPr>
            <a:r>
              <a:rPr lang="en-US" dirty="0"/>
              <a:t>Their attacks also hit northern Egypt. The fact that the city of </a:t>
            </a:r>
            <a:r>
              <a:rPr lang="en-US" dirty="0" err="1"/>
              <a:t>Bethshan</a:t>
            </a:r>
            <a:r>
              <a:rPr lang="en-US" dirty="0"/>
              <a:t> in northeastern Israel was later called </a:t>
            </a:r>
            <a:r>
              <a:rPr lang="en-US" dirty="0" err="1"/>
              <a:t>Skythopolis</a:t>
            </a:r>
            <a:r>
              <a:rPr lang="en-US" dirty="0"/>
              <a:t> suggests that the Scythians occupied the area for some time</a:t>
            </a:r>
            <a:endParaRPr lang="cs-CZ" dirty="0"/>
          </a:p>
        </p:txBody>
      </p:sp>
      <p:pic>
        <p:nvPicPr>
          <p:cNvPr id="10" name="Zástupný symbol pro obsah 3" descr="7832925.jpg">
            <a:extLst>
              <a:ext uri="{FF2B5EF4-FFF2-40B4-BE49-F238E27FC236}">
                <a16:creationId xmlns:a16="http://schemas.microsoft.com/office/drawing/2014/main" id="{D0AB86C4-3B7A-4ACF-ABF1-52E52F2BFEF4}"/>
              </a:ext>
            </a:extLst>
          </p:cNvPr>
          <p:cNvPicPr>
            <a:picLocks noChangeAspect="1"/>
          </p:cNvPicPr>
          <p:nvPr/>
        </p:nvPicPr>
        <p:blipFill>
          <a:blip r:embed="rId2" cstate="print"/>
          <a:stretch>
            <a:fillRect/>
          </a:stretch>
        </p:blipFill>
        <p:spPr>
          <a:xfrm>
            <a:off x="7372718" y="0"/>
            <a:ext cx="4806733" cy="4204355"/>
          </a:xfrm>
          <a:prstGeom prst="rect">
            <a:avLst/>
          </a:prstGeom>
        </p:spPr>
      </p:pic>
      <p:pic>
        <p:nvPicPr>
          <p:cNvPr id="4" name="Obrázek 3" descr="display-2691.jpg">
            <a:extLst>
              <a:ext uri="{FF2B5EF4-FFF2-40B4-BE49-F238E27FC236}">
                <a16:creationId xmlns:a16="http://schemas.microsoft.com/office/drawing/2014/main" id="{26B555EA-9D07-4255-A5DF-A9A49D0A2713}"/>
              </a:ext>
            </a:extLst>
          </p:cNvPr>
          <p:cNvPicPr>
            <a:picLocks noChangeAspect="1"/>
          </p:cNvPicPr>
          <p:nvPr/>
        </p:nvPicPr>
        <p:blipFill>
          <a:blip r:embed="rId3" cstate="print"/>
          <a:stretch>
            <a:fillRect/>
          </a:stretch>
        </p:blipFill>
        <p:spPr>
          <a:xfrm>
            <a:off x="7372718" y="4151050"/>
            <a:ext cx="4806733" cy="2706950"/>
          </a:xfrm>
          <a:prstGeom prst="rect">
            <a:avLst/>
          </a:prstGeom>
        </p:spPr>
      </p:pic>
    </p:spTree>
    <p:extLst>
      <p:ext uri="{BB962C8B-B14F-4D97-AF65-F5344CB8AC3E}">
        <p14:creationId xmlns:p14="http://schemas.microsoft.com/office/powerpoint/2010/main" val="33070807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317B6DA-346B-4A8A-B8CB-5B721F5ACDE6}"/>
              </a:ext>
            </a:extLst>
          </p:cNvPr>
          <p:cNvSpPr>
            <a:spLocks noGrp="1"/>
          </p:cNvSpPr>
          <p:nvPr>
            <p:ph type="title"/>
          </p:nvPr>
        </p:nvSpPr>
        <p:spPr>
          <a:xfrm>
            <a:off x="284671" y="1"/>
            <a:ext cx="4071669" cy="725863"/>
          </a:xfrm>
        </p:spPr>
        <p:txBody>
          <a:bodyPr>
            <a:noAutofit/>
          </a:bodyPr>
          <a:lstStyle/>
          <a:p>
            <a:r>
              <a:rPr lang="cs-CZ" sz="3600" dirty="0" err="1">
                <a:solidFill>
                  <a:schemeClr val="accent1"/>
                </a:solidFill>
              </a:rPr>
              <a:t>Scythians</a:t>
            </a:r>
            <a:endParaRPr lang="cs-CZ" sz="3600" dirty="0">
              <a:solidFill>
                <a:schemeClr val="accent1"/>
              </a:solidFill>
            </a:endParaRPr>
          </a:p>
        </p:txBody>
      </p:sp>
      <p:sp>
        <p:nvSpPr>
          <p:cNvPr id="3" name="Zástupný obsah 2">
            <a:extLst>
              <a:ext uri="{FF2B5EF4-FFF2-40B4-BE49-F238E27FC236}">
                <a16:creationId xmlns:a16="http://schemas.microsoft.com/office/drawing/2014/main" id="{1E715B4F-D773-4DFF-9595-A519BC4624B3}"/>
              </a:ext>
            </a:extLst>
          </p:cNvPr>
          <p:cNvSpPr>
            <a:spLocks noGrp="1"/>
          </p:cNvSpPr>
          <p:nvPr>
            <p:ph idx="1"/>
          </p:nvPr>
        </p:nvSpPr>
        <p:spPr>
          <a:xfrm>
            <a:off x="258792" y="725864"/>
            <a:ext cx="6754748" cy="6132134"/>
          </a:xfrm>
        </p:spPr>
        <p:txBody>
          <a:bodyPr>
            <a:normAutofit fontScale="85000" lnSpcReduction="20000"/>
          </a:bodyPr>
          <a:lstStyle/>
          <a:p>
            <a:pPr>
              <a:buFont typeface="Arial" panose="020B0604020202020204" pitchFamily="34" charset="0"/>
              <a:buChar char="•"/>
            </a:pPr>
            <a:r>
              <a:rPr lang="en-US" dirty="0"/>
              <a:t>For Scythian warriors living in the steppe, </a:t>
            </a:r>
            <a:r>
              <a:rPr lang="en-US" b="1" dirty="0"/>
              <a:t>a horse </a:t>
            </a:r>
            <a:r>
              <a:rPr lang="en-US" dirty="0"/>
              <a:t>meant what a camel meant to desert dwellers.</a:t>
            </a:r>
          </a:p>
          <a:p>
            <a:pPr>
              <a:buFont typeface="Arial" panose="020B0604020202020204" pitchFamily="34" charset="0"/>
              <a:buChar char="•"/>
            </a:pPr>
            <a:r>
              <a:rPr lang="en-US" dirty="0"/>
              <a:t>The Scythians were excellent riders and were among the first to use saddles and stirrups. They ate horse meat and drank mare's milk.</a:t>
            </a:r>
          </a:p>
          <a:p>
            <a:pPr>
              <a:buFont typeface="Arial" panose="020B0604020202020204" pitchFamily="34" charset="0"/>
              <a:buChar char="•"/>
            </a:pPr>
            <a:r>
              <a:rPr lang="en-US" dirty="0"/>
              <a:t>They even used horses for burnt offerings.</a:t>
            </a:r>
          </a:p>
          <a:p>
            <a:pPr>
              <a:buFont typeface="Arial" panose="020B0604020202020204" pitchFamily="34" charset="0"/>
              <a:buChar char="•"/>
            </a:pPr>
            <a:r>
              <a:rPr lang="en-US" dirty="0"/>
              <a:t>When a Scythian warrior died, his horse was killed and honestly buried - even with a harness and ornaments.</a:t>
            </a:r>
          </a:p>
          <a:p>
            <a:pPr>
              <a:buFont typeface="Arial" panose="020B0604020202020204" pitchFamily="34" charset="0"/>
              <a:buChar char="•"/>
            </a:pPr>
            <a:r>
              <a:rPr lang="en-US" b="1" dirty="0"/>
              <a:t>Burial in large mounds</a:t>
            </a:r>
            <a:r>
              <a:rPr lang="en-US" dirty="0"/>
              <a:t> - </a:t>
            </a:r>
            <a:r>
              <a:rPr lang="en-US" b="1" dirty="0"/>
              <a:t>Kurgans</a:t>
            </a:r>
            <a:r>
              <a:rPr lang="en-US" dirty="0"/>
              <a:t> - Kul Oba, </a:t>
            </a:r>
            <a:r>
              <a:rPr lang="en-US" dirty="0" err="1"/>
              <a:t>Čertomlyk</a:t>
            </a:r>
            <a:r>
              <a:rPr lang="en-US" dirty="0"/>
              <a:t>, </a:t>
            </a:r>
            <a:r>
              <a:rPr lang="en-US" dirty="0" err="1"/>
              <a:t>Pazyryk</a:t>
            </a:r>
            <a:endParaRPr lang="en-US" dirty="0"/>
          </a:p>
          <a:p>
            <a:pPr>
              <a:buFont typeface="Arial" panose="020B0604020202020204" pitchFamily="34" charset="0"/>
              <a:buChar char="•"/>
            </a:pPr>
            <a:r>
              <a:rPr lang="en-US" dirty="0"/>
              <a:t>Describing the way of life of the Sky</a:t>
            </a:r>
            <a:r>
              <a:rPr lang="cs-CZ" dirty="0" err="1"/>
              <a:t>th</a:t>
            </a:r>
            <a:r>
              <a:rPr lang="en-US" dirty="0"/>
              <a:t>s is a bit of a problem, because there was no single way.</a:t>
            </a:r>
          </a:p>
          <a:p>
            <a:pPr>
              <a:buFont typeface="Arial" panose="020B0604020202020204" pitchFamily="34" charset="0"/>
              <a:buChar char="•"/>
            </a:pPr>
            <a:r>
              <a:rPr lang="en-US" dirty="0"/>
              <a:t>According to Greek data, the Scythians were divided into many tribes, the most powerful of which were nomads.</a:t>
            </a:r>
          </a:p>
          <a:p>
            <a:pPr>
              <a:buFont typeface="Arial" panose="020B0604020202020204" pitchFamily="34" charset="0"/>
              <a:buChar char="•"/>
            </a:pPr>
            <a:r>
              <a:rPr lang="en-US" dirty="0"/>
              <a:t>The nomads controlled other, semi-settled and settled tribes, which may have belonged to the original subjugated population. It is not possible to find out how much these strains differed in terms of language and physical appearance.</a:t>
            </a:r>
          </a:p>
          <a:p>
            <a:pPr>
              <a:buFont typeface="Arial" panose="020B0604020202020204" pitchFamily="34" charset="0"/>
              <a:buChar char="•"/>
            </a:pPr>
            <a:r>
              <a:rPr lang="en-US" dirty="0"/>
              <a:t>But it is certain that the different tribes led a different way of life and were on a somewhat different level.</a:t>
            </a:r>
          </a:p>
          <a:p>
            <a:pPr>
              <a:buFont typeface="Arial" panose="020B0604020202020204" pitchFamily="34" charset="0"/>
              <a:buChar char="•"/>
            </a:pPr>
            <a:r>
              <a:rPr lang="en-US" dirty="0"/>
              <a:t>However, </a:t>
            </a:r>
            <a:r>
              <a:rPr lang="en-US" b="1" dirty="0"/>
              <a:t>Moravia and Bohemia are not penetrated by the Scythians</a:t>
            </a:r>
            <a:r>
              <a:rPr lang="en-US" dirty="0"/>
              <a:t>, but by related ethnicities - the Vekerzug culture and other eastern groups. Scythian </a:t>
            </a:r>
            <a:r>
              <a:rPr lang="en-US" dirty="0" err="1"/>
              <a:t>akinak</a:t>
            </a:r>
            <a:r>
              <a:rPr lang="cs-CZ" dirty="0" err="1"/>
              <a:t>ai</a:t>
            </a:r>
            <a:r>
              <a:rPr lang="en-US" dirty="0"/>
              <a:t>, </a:t>
            </a:r>
            <a:r>
              <a:rPr lang="cs-CZ" dirty="0" err="1"/>
              <a:t>arrow</a:t>
            </a:r>
            <a:r>
              <a:rPr lang="cs-CZ" dirty="0"/>
              <a:t> </a:t>
            </a:r>
            <a:r>
              <a:rPr lang="cs-CZ" dirty="0" err="1"/>
              <a:t>heads</a:t>
            </a:r>
            <a:r>
              <a:rPr lang="en-US" dirty="0"/>
              <a:t>, horse bit, pottery, jewelry</a:t>
            </a:r>
            <a:r>
              <a:rPr lang="cs-CZ" dirty="0"/>
              <a:t> – </a:t>
            </a:r>
            <a:r>
              <a:rPr lang="cs-CZ" dirty="0" err="1"/>
              <a:t>cooperation</a:t>
            </a:r>
            <a:r>
              <a:rPr lang="cs-CZ" dirty="0"/>
              <a:t> </a:t>
            </a:r>
            <a:r>
              <a:rPr lang="cs-CZ" dirty="0" err="1"/>
              <a:t>or</a:t>
            </a:r>
            <a:r>
              <a:rPr lang="cs-CZ" dirty="0"/>
              <a:t> </a:t>
            </a:r>
            <a:r>
              <a:rPr lang="cs-CZ" dirty="0" err="1"/>
              <a:t>invasion</a:t>
            </a:r>
            <a:r>
              <a:rPr lang="cs-CZ" dirty="0"/>
              <a:t>?</a:t>
            </a:r>
          </a:p>
        </p:txBody>
      </p:sp>
      <p:pic>
        <p:nvPicPr>
          <p:cNvPr id="10" name="Zástupný symbol pro obsah 3" descr="AliliE2012IssykInscriptionbig.jpeg">
            <a:extLst>
              <a:ext uri="{FF2B5EF4-FFF2-40B4-BE49-F238E27FC236}">
                <a16:creationId xmlns:a16="http://schemas.microsoft.com/office/drawing/2014/main" id="{30DE9F55-3742-485C-B1F0-0A9FCFA89F43}"/>
              </a:ext>
            </a:extLst>
          </p:cNvPr>
          <p:cNvPicPr>
            <a:picLocks noChangeAspect="1"/>
          </p:cNvPicPr>
          <p:nvPr/>
        </p:nvPicPr>
        <p:blipFill>
          <a:blip r:embed="rId2" cstate="print"/>
          <a:stretch>
            <a:fillRect/>
          </a:stretch>
        </p:blipFill>
        <p:spPr>
          <a:xfrm>
            <a:off x="7049746" y="4627341"/>
            <a:ext cx="2216801" cy="2230657"/>
          </a:xfrm>
          <a:prstGeom prst="rect">
            <a:avLst/>
          </a:prstGeom>
        </p:spPr>
      </p:pic>
      <p:pic>
        <p:nvPicPr>
          <p:cNvPr id="5" name="Obrázek 4" descr="CUarlbgU8AAZW1l.jpg">
            <a:extLst>
              <a:ext uri="{FF2B5EF4-FFF2-40B4-BE49-F238E27FC236}">
                <a16:creationId xmlns:a16="http://schemas.microsoft.com/office/drawing/2014/main" id="{A03E3D14-C8A3-40E9-B811-86A3D3333A94}"/>
              </a:ext>
            </a:extLst>
          </p:cNvPr>
          <p:cNvPicPr>
            <a:picLocks noChangeAspect="1"/>
          </p:cNvPicPr>
          <p:nvPr/>
        </p:nvPicPr>
        <p:blipFill>
          <a:blip r:embed="rId3" cstate="print"/>
          <a:stretch>
            <a:fillRect/>
          </a:stretch>
        </p:blipFill>
        <p:spPr>
          <a:xfrm>
            <a:off x="9266548" y="4627343"/>
            <a:ext cx="2925452" cy="2230657"/>
          </a:xfrm>
          <a:prstGeom prst="rect">
            <a:avLst/>
          </a:prstGeom>
        </p:spPr>
      </p:pic>
      <p:pic>
        <p:nvPicPr>
          <p:cNvPr id="6" name="Obrázek 5" descr="pic_K_U_Kul Oba kurhan hill.jpg">
            <a:extLst>
              <a:ext uri="{FF2B5EF4-FFF2-40B4-BE49-F238E27FC236}">
                <a16:creationId xmlns:a16="http://schemas.microsoft.com/office/drawing/2014/main" id="{3E943902-F0D8-4C6E-B1A3-38FD7798DC6B}"/>
              </a:ext>
            </a:extLst>
          </p:cNvPr>
          <p:cNvPicPr>
            <a:picLocks noChangeAspect="1"/>
          </p:cNvPicPr>
          <p:nvPr/>
        </p:nvPicPr>
        <p:blipFill>
          <a:blip r:embed="rId4" cstate="print"/>
          <a:stretch>
            <a:fillRect/>
          </a:stretch>
        </p:blipFill>
        <p:spPr>
          <a:xfrm>
            <a:off x="7049745" y="2291443"/>
            <a:ext cx="5111572" cy="2335895"/>
          </a:xfrm>
          <a:prstGeom prst="rect">
            <a:avLst/>
          </a:prstGeom>
        </p:spPr>
      </p:pic>
      <p:pic>
        <p:nvPicPr>
          <p:cNvPr id="4" name="Obrázek 3" descr="skythenkriegerth-DW-Wissenschaft-Hamburg-jpg.jpg">
            <a:extLst>
              <a:ext uri="{FF2B5EF4-FFF2-40B4-BE49-F238E27FC236}">
                <a16:creationId xmlns:a16="http://schemas.microsoft.com/office/drawing/2014/main" id="{85F3C25A-5003-448C-809E-5E4111A87529}"/>
              </a:ext>
            </a:extLst>
          </p:cNvPr>
          <p:cNvPicPr>
            <a:picLocks noChangeAspect="1"/>
          </p:cNvPicPr>
          <p:nvPr/>
        </p:nvPicPr>
        <p:blipFill>
          <a:blip r:embed="rId5" cstate="print"/>
          <a:stretch>
            <a:fillRect/>
          </a:stretch>
        </p:blipFill>
        <p:spPr>
          <a:xfrm>
            <a:off x="7013541" y="0"/>
            <a:ext cx="5178459" cy="2912883"/>
          </a:xfrm>
          <a:prstGeom prst="rect">
            <a:avLst/>
          </a:prstGeom>
        </p:spPr>
      </p:pic>
    </p:spTree>
    <p:extLst>
      <p:ext uri="{BB962C8B-B14F-4D97-AF65-F5344CB8AC3E}">
        <p14:creationId xmlns:p14="http://schemas.microsoft.com/office/powerpoint/2010/main" val="25458829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317B6DA-346B-4A8A-B8CB-5B721F5ACDE6}"/>
              </a:ext>
            </a:extLst>
          </p:cNvPr>
          <p:cNvSpPr>
            <a:spLocks noGrp="1"/>
          </p:cNvSpPr>
          <p:nvPr>
            <p:ph type="title"/>
          </p:nvPr>
        </p:nvSpPr>
        <p:spPr>
          <a:xfrm>
            <a:off x="232913" y="187089"/>
            <a:ext cx="11395493" cy="705435"/>
          </a:xfrm>
        </p:spPr>
        <p:txBody>
          <a:bodyPr>
            <a:normAutofit fontScale="90000"/>
          </a:bodyPr>
          <a:lstStyle/>
          <a:p>
            <a:pPr algn="ctr"/>
            <a:r>
              <a:rPr lang="cs-CZ" b="1" i="1" dirty="0" err="1">
                <a:solidFill>
                  <a:schemeClr val="accent1"/>
                </a:solidFill>
              </a:rPr>
              <a:t>Thank</a:t>
            </a:r>
            <a:r>
              <a:rPr lang="cs-CZ" b="1" i="1" dirty="0">
                <a:solidFill>
                  <a:schemeClr val="accent1"/>
                </a:solidFill>
              </a:rPr>
              <a:t> </a:t>
            </a:r>
            <a:r>
              <a:rPr lang="cs-CZ" b="1" i="1" dirty="0" err="1">
                <a:solidFill>
                  <a:schemeClr val="accent1"/>
                </a:solidFill>
              </a:rPr>
              <a:t>you</a:t>
            </a:r>
            <a:r>
              <a:rPr lang="cs-CZ" b="1" i="1" dirty="0">
                <a:solidFill>
                  <a:schemeClr val="accent1"/>
                </a:solidFill>
              </a:rPr>
              <a:t> for </a:t>
            </a:r>
            <a:r>
              <a:rPr lang="cs-CZ" b="1" i="1" dirty="0" err="1">
                <a:solidFill>
                  <a:schemeClr val="accent1"/>
                </a:solidFill>
              </a:rPr>
              <a:t>your</a:t>
            </a:r>
            <a:r>
              <a:rPr lang="cs-CZ" b="1" i="1" dirty="0">
                <a:solidFill>
                  <a:schemeClr val="accent1"/>
                </a:solidFill>
              </a:rPr>
              <a:t> </a:t>
            </a:r>
            <a:r>
              <a:rPr lang="cs-CZ" b="1" i="1" dirty="0" err="1">
                <a:solidFill>
                  <a:schemeClr val="accent1"/>
                </a:solidFill>
              </a:rPr>
              <a:t>attention</a:t>
            </a:r>
            <a:endParaRPr lang="cs-CZ" b="1" i="1" dirty="0">
              <a:solidFill>
                <a:schemeClr val="accent1"/>
              </a:solidFill>
            </a:endParaRPr>
          </a:p>
        </p:txBody>
      </p:sp>
      <p:pic>
        <p:nvPicPr>
          <p:cNvPr id="9218" name="Picture 2" descr="Archeology certainty of death, small chance of success what are we waiting  for? - Simply Gimli | Meme Generator">
            <a:extLst>
              <a:ext uri="{FF2B5EF4-FFF2-40B4-BE49-F238E27FC236}">
                <a16:creationId xmlns:a16="http://schemas.microsoft.com/office/drawing/2014/main" id="{289622BE-C59F-4A44-9747-C61C90C9093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80306" y="1149971"/>
            <a:ext cx="6831388" cy="51311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431994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BCBD17E-B516-BA5C-7E72-2AF0C2828EF4}"/>
              </a:ext>
            </a:extLst>
          </p:cNvPr>
          <p:cNvSpPr>
            <a:spLocks noGrp="1"/>
          </p:cNvSpPr>
          <p:nvPr>
            <p:ph type="title"/>
          </p:nvPr>
        </p:nvSpPr>
        <p:spPr>
          <a:xfrm>
            <a:off x="152735" y="89804"/>
            <a:ext cx="10058400" cy="889054"/>
          </a:xfrm>
        </p:spPr>
        <p:txBody>
          <a:bodyPr/>
          <a:lstStyle/>
          <a:p>
            <a:r>
              <a:rPr lang="cs-CZ" b="1" dirty="0" err="1">
                <a:solidFill>
                  <a:schemeClr val="accent1"/>
                </a:solidFill>
              </a:rPr>
              <a:t>Literature</a:t>
            </a:r>
            <a:endParaRPr lang="cs-CZ" b="1" dirty="0">
              <a:solidFill>
                <a:schemeClr val="accent1"/>
              </a:solidFill>
            </a:endParaRPr>
          </a:p>
        </p:txBody>
      </p:sp>
      <p:sp>
        <p:nvSpPr>
          <p:cNvPr id="3" name="Zástupný obsah 2">
            <a:extLst>
              <a:ext uri="{FF2B5EF4-FFF2-40B4-BE49-F238E27FC236}">
                <a16:creationId xmlns:a16="http://schemas.microsoft.com/office/drawing/2014/main" id="{B3E70A8F-728F-59F9-3490-CBDC8DB3594D}"/>
              </a:ext>
            </a:extLst>
          </p:cNvPr>
          <p:cNvSpPr>
            <a:spLocks noGrp="1"/>
          </p:cNvSpPr>
          <p:nvPr>
            <p:ph idx="1"/>
          </p:nvPr>
        </p:nvSpPr>
        <p:spPr>
          <a:xfrm>
            <a:off x="281354" y="978858"/>
            <a:ext cx="6766409" cy="5789338"/>
          </a:xfrm>
        </p:spPr>
        <p:txBody>
          <a:bodyPr>
            <a:normAutofit/>
          </a:bodyPr>
          <a:lstStyle/>
          <a:p>
            <a:r>
              <a:rPr lang="cs-CZ" sz="1800" i="1" dirty="0" err="1">
                <a:effectLst/>
                <a:ea typeface="Calibri" panose="020F0502020204030204" pitchFamily="34" charset="0"/>
                <a:cs typeface="Times New Roman" panose="02020603050405020304" pitchFamily="18" charset="0"/>
              </a:rPr>
              <a:t>Nebelsick</a:t>
            </a:r>
            <a:r>
              <a:rPr lang="cs-CZ" sz="1800" i="1" dirty="0">
                <a:effectLst/>
                <a:ea typeface="Calibri" panose="020F0502020204030204" pitchFamily="34" charset="0"/>
                <a:cs typeface="Times New Roman" panose="02020603050405020304" pitchFamily="18" charset="0"/>
              </a:rPr>
              <a:t>, L. D. et al. (</a:t>
            </a:r>
            <a:r>
              <a:rPr lang="cs-CZ" sz="1800" i="1" dirty="0" err="1">
                <a:effectLst/>
                <a:ea typeface="Calibri" panose="020F0502020204030204" pitchFamily="34" charset="0"/>
                <a:cs typeface="Times New Roman" panose="02020603050405020304" pitchFamily="18" charset="0"/>
              </a:rPr>
              <a:t>Nebelsick</a:t>
            </a:r>
            <a:r>
              <a:rPr lang="cs-CZ" sz="1800" i="1" dirty="0">
                <a:effectLst/>
                <a:ea typeface="Calibri" panose="020F0502020204030204" pitchFamily="34" charset="0"/>
                <a:cs typeface="Times New Roman" panose="02020603050405020304" pitchFamily="18" charset="0"/>
              </a:rPr>
              <a:t>, L. D. – </a:t>
            </a:r>
            <a:r>
              <a:rPr lang="cs-CZ" sz="1800" i="1" dirty="0" err="1">
                <a:effectLst/>
                <a:ea typeface="Calibri" panose="020F0502020204030204" pitchFamily="34" charset="0"/>
                <a:cs typeface="Times New Roman" panose="02020603050405020304" pitchFamily="18" charset="0"/>
              </a:rPr>
              <a:t>Eibner</a:t>
            </a:r>
            <a:r>
              <a:rPr lang="cs-CZ" sz="1800" i="1" dirty="0">
                <a:effectLst/>
                <a:ea typeface="Calibri" panose="020F0502020204030204" pitchFamily="34" charset="0"/>
                <a:cs typeface="Times New Roman" panose="02020603050405020304" pitchFamily="18" charset="0"/>
              </a:rPr>
              <a:t>, A. – </a:t>
            </a:r>
            <a:r>
              <a:rPr lang="cs-CZ" sz="1800" i="1" dirty="0" err="1">
                <a:effectLst/>
                <a:ea typeface="Calibri" panose="020F0502020204030204" pitchFamily="34" charset="0"/>
                <a:cs typeface="Times New Roman" panose="02020603050405020304" pitchFamily="18" charset="0"/>
              </a:rPr>
              <a:t>Lauermann</a:t>
            </a:r>
            <a:r>
              <a:rPr lang="cs-CZ" sz="1800" i="1" dirty="0">
                <a:effectLst/>
                <a:ea typeface="Calibri" panose="020F0502020204030204" pitchFamily="34" charset="0"/>
                <a:cs typeface="Times New Roman" panose="02020603050405020304" pitchFamily="18" charset="0"/>
              </a:rPr>
              <a:t>, E. – Neugebauer, J.-W.) 1997:</a:t>
            </a:r>
            <a:r>
              <a:rPr lang="cs-CZ" sz="1800" dirty="0">
                <a:effectLst/>
                <a:ea typeface="Calibri" panose="020F0502020204030204" pitchFamily="34" charset="0"/>
                <a:cs typeface="Times New Roman" panose="02020603050405020304" pitchFamily="18" charset="0"/>
              </a:rPr>
              <a:t> </a:t>
            </a:r>
            <a:r>
              <a:rPr lang="cs-CZ" sz="1800" dirty="0" err="1">
                <a:effectLst/>
                <a:ea typeface="Calibri" panose="020F0502020204030204" pitchFamily="34" charset="0"/>
                <a:cs typeface="Times New Roman" panose="02020603050405020304" pitchFamily="18" charset="0"/>
              </a:rPr>
              <a:t>Hallstattkultur</a:t>
            </a:r>
            <a:r>
              <a:rPr lang="cs-CZ" sz="1800" dirty="0">
                <a:effectLst/>
                <a:ea typeface="Calibri" panose="020F0502020204030204" pitchFamily="34" charset="0"/>
                <a:cs typeface="Times New Roman" panose="02020603050405020304" pitchFamily="18" charset="0"/>
              </a:rPr>
              <a:t> </a:t>
            </a:r>
            <a:r>
              <a:rPr lang="cs-CZ" sz="1800" dirty="0" err="1">
                <a:effectLst/>
                <a:ea typeface="Calibri" panose="020F0502020204030204" pitchFamily="34" charset="0"/>
                <a:cs typeface="Times New Roman" panose="02020603050405020304" pitchFamily="18" charset="0"/>
              </a:rPr>
              <a:t>im</a:t>
            </a:r>
            <a:r>
              <a:rPr lang="cs-CZ" sz="1800" dirty="0">
                <a:effectLst/>
                <a:ea typeface="Calibri" panose="020F0502020204030204" pitchFamily="34" charset="0"/>
                <a:cs typeface="Times New Roman" panose="02020603050405020304" pitchFamily="18" charset="0"/>
              </a:rPr>
              <a:t> Osten </a:t>
            </a:r>
            <a:r>
              <a:rPr lang="cs-CZ" sz="1800" dirty="0" err="1">
                <a:effectLst/>
                <a:ea typeface="Calibri" panose="020F0502020204030204" pitchFamily="34" charset="0"/>
                <a:cs typeface="Times New Roman" panose="02020603050405020304" pitchFamily="18" charset="0"/>
              </a:rPr>
              <a:t>Österreichs</a:t>
            </a:r>
            <a:r>
              <a:rPr lang="cs-CZ" sz="1800" dirty="0">
                <a:effectLst/>
                <a:ea typeface="Calibri" panose="020F0502020204030204" pitchFamily="34" charset="0"/>
                <a:cs typeface="Times New Roman" panose="02020603050405020304" pitchFamily="18" charset="0"/>
              </a:rPr>
              <a:t>. St. </a:t>
            </a:r>
            <a:r>
              <a:rPr lang="cs-CZ" sz="1800" dirty="0" err="1">
                <a:effectLst/>
                <a:ea typeface="Calibri" panose="020F0502020204030204" pitchFamily="34" charset="0"/>
                <a:cs typeface="Times New Roman" panose="02020603050405020304" pitchFamily="18" charset="0"/>
              </a:rPr>
              <a:t>Pölten</a:t>
            </a:r>
            <a:r>
              <a:rPr lang="cs-CZ" sz="1800" dirty="0">
                <a:effectLst/>
                <a:ea typeface="Calibri" panose="020F0502020204030204" pitchFamily="34" charset="0"/>
                <a:cs typeface="Times New Roman" panose="02020603050405020304" pitchFamily="18" charset="0"/>
              </a:rPr>
              <a:t> – </a:t>
            </a:r>
            <a:r>
              <a:rPr lang="cs-CZ" sz="1800" dirty="0" err="1">
                <a:effectLst/>
                <a:ea typeface="Calibri" panose="020F0502020204030204" pitchFamily="34" charset="0"/>
                <a:cs typeface="Times New Roman" panose="02020603050405020304" pitchFamily="18" charset="0"/>
              </a:rPr>
              <a:t>Wien</a:t>
            </a:r>
            <a:r>
              <a:rPr lang="cs-CZ" sz="1800" dirty="0">
                <a:effectLst/>
                <a:ea typeface="Calibri" panose="020F0502020204030204" pitchFamily="34" charset="0"/>
                <a:cs typeface="Times New Roman" panose="02020603050405020304" pitchFamily="18" charset="0"/>
              </a:rPr>
              <a:t>. </a:t>
            </a:r>
          </a:p>
          <a:p>
            <a:pPr>
              <a:buFont typeface="Arial" panose="020B0604020202020204" pitchFamily="34" charset="0"/>
              <a:buChar char="•"/>
            </a:pPr>
            <a:r>
              <a:rPr lang="cs-CZ" sz="1800" dirty="0"/>
              <a:t> </a:t>
            </a:r>
            <a:r>
              <a:rPr lang="cs-CZ" sz="1800" i="1" dirty="0" err="1">
                <a:effectLst/>
                <a:ea typeface="Calibri" panose="020F0502020204030204" pitchFamily="34" charset="0"/>
                <a:cs typeface="Times New Roman" panose="02020603050405020304" pitchFamily="18" charset="0"/>
              </a:rPr>
              <a:t>Röber</a:t>
            </a:r>
            <a:r>
              <a:rPr lang="cs-CZ" sz="1800" i="1" dirty="0">
                <a:effectLst/>
                <a:ea typeface="Calibri" panose="020F0502020204030204" pitchFamily="34" charset="0"/>
                <a:cs typeface="Times New Roman" panose="02020603050405020304" pitchFamily="18" charset="0"/>
              </a:rPr>
              <a:t>, R. – </a:t>
            </a:r>
            <a:r>
              <a:rPr lang="cs-CZ" sz="1800" i="1" dirty="0" err="1">
                <a:effectLst/>
                <a:ea typeface="Calibri" panose="020F0502020204030204" pitchFamily="34" charset="0"/>
                <a:cs typeface="Times New Roman" panose="02020603050405020304" pitchFamily="18" charset="0"/>
              </a:rPr>
              <a:t>Jansen</a:t>
            </a:r>
            <a:r>
              <a:rPr lang="cs-CZ" sz="1800" i="1" dirty="0">
                <a:effectLst/>
                <a:ea typeface="Calibri" panose="020F0502020204030204" pitchFamily="34" charset="0"/>
                <a:cs typeface="Times New Roman" panose="02020603050405020304" pitchFamily="18" charset="0"/>
              </a:rPr>
              <a:t>, M. – </a:t>
            </a:r>
            <a:r>
              <a:rPr lang="cs-CZ" sz="1800" i="1" dirty="0" err="1">
                <a:effectLst/>
                <a:ea typeface="Calibri" panose="020F0502020204030204" pitchFamily="34" charset="0"/>
                <a:cs typeface="Times New Roman" panose="02020603050405020304" pitchFamily="18" charset="0"/>
              </a:rPr>
              <a:t>Rau</a:t>
            </a:r>
            <a:r>
              <a:rPr lang="cs-CZ" sz="1800" i="1" dirty="0">
                <a:effectLst/>
                <a:ea typeface="Calibri" panose="020F0502020204030204" pitchFamily="34" charset="0"/>
                <a:cs typeface="Times New Roman" panose="02020603050405020304" pitchFamily="18" charset="0"/>
              </a:rPr>
              <a:t>, S. – von </a:t>
            </a:r>
            <a:r>
              <a:rPr lang="cs-CZ" sz="1800" i="1" dirty="0" err="1">
                <a:effectLst/>
                <a:ea typeface="Calibri" panose="020F0502020204030204" pitchFamily="34" charset="0"/>
                <a:cs typeface="Times New Roman" panose="02020603050405020304" pitchFamily="18" charset="0"/>
              </a:rPr>
              <a:t>Nicolai</a:t>
            </a:r>
            <a:r>
              <a:rPr lang="cs-CZ" sz="1800" i="1" dirty="0">
                <a:effectLst/>
                <a:ea typeface="Calibri" panose="020F0502020204030204" pitchFamily="34" charset="0"/>
                <a:cs typeface="Times New Roman" panose="02020603050405020304" pitchFamily="18" charset="0"/>
              </a:rPr>
              <a:t>, S. – I. </a:t>
            </a:r>
            <a:r>
              <a:rPr lang="cs-CZ" sz="1800" i="1" dirty="0" err="1">
                <a:effectLst/>
                <a:ea typeface="Calibri" panose="020F0502020204030204" pitchFamily="34" charset="0"/>
                <a:cs typeface="Times New Roman" panose="02020603050405020304" pitchFamily="18" charset="0"/>
              </a:rPr>
              <a:t>Frech</a:t>
            </a:r>
            <a:r>
              <a:rPr lang="cs-CZ" sz="1800" i="1" dirty="0">
                <a:effectLst/>
                <a:ea typeface="Calibri" panose="020F0502020204030204" pitchFamily="34" charset="0"/>
                <a:cs typeface="Times New Roman" panose="02020603050405020304" pitchFamily="18" charset="0"/>
              </a:rPr>
              <a:t> (</a:t>
            </a:r>
            <a:r>
              <a:rPr lang="cs-CZ" sz="1800" i="1" dirty="0" err="1">
                <a:effectLst/>
                <a:ea typeface="Calibri" panose="020F0502020204030204" pitchFamily="34" charset="0"/>
                <a:cs typeface="Times New Roman" panose="02020603050405020304" pitchFamily="18" charset="0"/>
              </a:rPr>
              <a:t>Red</a:t>
            </a:r>
            <a:r>
              <a:rPr lang="cs-CZ" sz="1800" i="1" dirty="0">
                <a:effectLst/>
                <a:ea typeface="Calibri" panose="020F0502020204030204" pitchFamily="34" charset="0"/>
                <a:cs typeface="Times New Roman" panose="02020603050405020304" pitchFamily="18" charset="0"/>
              </a:rPr>
              <a:t>.) 2012:</a:t>
            </a:r>
            <a:r>
              <a:rPr lang="cs-CZ" sz="1800" dirty="0">
                <a:effectLst/>
                <a:ea typeface="Calibri" panose="020F0502020204030204" pitchFamily="34" charset="0"/>
                <a:cs typeface="Times New Roman" panose="02020603050405020304" pitchFamily="18" charset="0"/>
              </a:rPr>
              <a:t> Die Welt der </a:t>
            </a:r>
            <a:r>
              <a:rPr lang="cs-CZ" sz="1800" dirty="0" err="1">
                <a:effectLst/>
                <a:ea typeface="Calibri" panose="020F0502020204030204" pitchFamily="34" charset="0"/>
                <a:cs typeface="Times New Roman" panose="02020603050405020304" pitchFamily="18" charset="0"/>
              </a:rPr>
              <a:t>Kelten</a:t>
            </a:r>
            <a:r>
              <a:rPr lang="cs-CZ" sz="1800" dirty="0">
                <a:effectLst/>
                <a:ea typeface="Calibri" panose="020F0502020204030204" pitchFamily="34" charset="0"/>
                <a:cs typeface="Times New Roman" panose="02020603050405020304" pitchFamily="18" charset="0"/>
              </a:rPr>
              <a:t>. </a:t>
            </a:r>
            <a:r>
              <a:rPr lang="cs-CZ" sz="1800" dirty="0" err="1">
                <a:effectLst/>
                <a:ea typeface="Calibri" panose="020F0502020204030204" pitchFamily="34" charset="0"/>
                <a:cs typeface="Times New Roman" panose="02020603050405020304" pitchFamily="18" charset="0"/>
              </a:rPr>
              <a:t>Zentren</a:t>
            </a:r>
            <a:r>
              <a:rPr lang="cs-CZ" sz="1800" dirty="0">
                <a:effectLst/>
                <a:ea typeface="Calibri" panose="020F0502020204030204" pitchFamily="34" charset="0"/>
                <a:cs typeface="Times New Roman" panose="02020603050405020304" pitchFamily="18" charset="0"/>
              </a:rPr>
              <a:t> der </a:t>
            </a:r>
            <a:r>
              <a:rPr lang="cs-CZ" sz="1800" dirty="0" err="1">
                <a:effectLst/>
                <a:ea typeface="Calibri" panose="020F0502020204030204" pitchFamily="34" charset="0"/>
                <a:cs typeface="Times New Roman" panose="02020603050405020304" pitchFamily="18" charset="0"/>
              </a:rPr>
              <a:t>Macht</a:t>
            </a:r>
            <a:r>
              <a:rPr lang="cs-CZ" sz="1800" dirty="0">
                <a:effectLst/>
                <a:ea typeface="Calibri" panose="020F0502020204030204" pitchFamily="34" charset="0"/>
                <a:cs typeface="Times New Roman" panose="02020603050405020304" pitchFamily="18" charset="0"/>
              </a:rPr>
              <a:t> – </a:t>
            </a:r>
            <a:r>
              <a:rPr lang="cs-CZ" sz="1800" dirty="0" err="1">
                <a:effectLst/>
                <a:ea typeface="Calibri" panose="020F0502020204030204" pitchFamily="34" charset="0"/>
                <a:cs typeface="Times New Roman" panose="02020603050405020304" pitchFamily="18" charset="0"/>
              </a:rPr>
              <a:t>Kostbarkeiten</a:t>
            </a:r>
            <a:r>
              <a:rPr lang="cs-CZ" sz="1800" dirty="0">
                <a:effectLst/>
                <a:ea typeface="Calibri" panose="020F0502020204030204" pitchFamily="34" charset="0"/>
                <a:cs typeface="Times New Roman" panose="02020603050405020304" pitchFamily="18" charset="0"/>
              </a:rPr>
              <a:t> der Kunst. </a:t>
            </a:r>
            <a:r>
              <a:rPr lang="cs-CZ" sz="1800" dirty="0" err="1">
                <a:effectLst/>
                <a:ea typeface="Calibri" panose="020F0502020204030204" pitchFamily="34" charset="0"/>
                <a:cs typeface="Times New Roman" panose="02020603050405020304" pitchFamily="18" charset="0"/>
              </a:rPr>
              <a:t>Berlin</a:t>
            </a:r>
            <a:r>
              <a:rPr lang="cs-CZ" sz="1800" dirty="0">
                <a:effectLst/>
                <a:ea typeface="Calibri" panose="020F0502020204030204" pitchFamily="34" charset="0"/>
                <a:cs typeface="Times New Roman" panose="02020603050405020304" pitchFamily="18" charset="0"/>
              </a:rPr>
              <a:t>.</a:t>
            </a:r>
          </a:p>
          <a:p>
            <a:pPr>
              <a:buFont typeface="Arial" panose="020B0604020202020204" pitchFamily="34" charset="0"/>
              <a:buChar char="•"/>
            </a:pPr>
            <a:r>
              <a:rPr lang="cs-CZ" sz="1800" dirty="0"/>
              <a:t> </a:t>
            </a:r>
            <a:r>
              <a:rPr lang="cs-CZ" sz="1800" i="1" dirty="0" err="1"/>
              <a:t>Milcent</a:t>
            </a:r>
            <a:r>
              <a:rPr lang="cs-CZ" sz="1800" i="1" dirty="0"/>
              <a:t>, P. Y. 2004</a:t>
            </a:r>
            <a:r>
              <a:rPr lang="cs-CZ" sz="1800" dirty="0"/>
              <a:t>: </a:t>
            </a:r>
            <a:r>
              <a:rPr lang="fr-FR" sz="1800" dirty="0"/>
              <a:t>Le premier âge du Fer</a:t>
            </a:r>
            <a:r>
              <a:rPr lang="cs-CZ" sz="1800" dirty="0"/>
              <a:t> </a:t>
            </a:r>
            <a:r>
              <a:rPr lang="fr-FR" sz="1800" dirty="0"/>
              <a:t>en France centrale</a:t>
            </a:r>
            <a:r>
              <a:rPr lang="cs-CZ" sz="1800" dirty="0"/>
              <a:t>. </a:t>
            </a:r>
            <a:r>
              <a:rPr lang="cs-CZ" sz="1800" dirty="0" err="1"/>
              <a:t>Toulousse</a:t>
            </a:r>
            <a:r>
              <a:rPr lang="cs-CZ" sz="1800" dirty="0"/>
              <a:t>. </a:t>
            </a:r>
          </a:p>
          <a:p>
            <a:pPr>
              <a:buFont typeface="Arial" panose="020B0604020202020204" pitchFamily="34" charset="0"/>
              <a:buChar char="•"/>
            </a:pPr>
            <a:r>
              <a:rPr lang="cs-CZ" sz="1800" dirty="0"/>
              <a:t> </a:t>
            </a:r>
            <a:r>
              <a:rPr lang="cs-CZ" sz="1800" i="1" dirty="0"/>
              <a:t>S</a:t>
            </a:r>
            <a:r>
              <a:rPr lang="nl-NL" sz="1800" i="1" dirty="0" err="1"/>
              <a:t>chumann</a:t>
            </a:r>
            <a:r>
              <a:rPr lang="cs-CZ" sz="1800" i="1" dirty="0"/>
              <a:t>, R. </a:t>
            </a:r>
            <a:r>
              <a:rPr lang="cs-CZ" sz="1800" i="1" dirty="0">
                <a:effectLst/>
                <a:ea typeface="Calibri" panose="020F0502020204030204" pitchFamily="34" charset="0"/>
                <a:cs typeface="Times New Roman" panose="02020603050405020304" pitchFamily="18" charset="0"/>
              </a:rPr>
              <a:t>‒ </a:t>
            </a:r>
            <a:r>
              <a:rPr lang="nl-NL" sz="1800" i="1" dirty="0"/>
              <a:t>van der Vaart-Verschoof</a:t>
            </a:r>
            <a:r>
              <a:rPr lang="cs-CZ" sz="1800" i="1" dirty="0"/>
              <a:t>, S. </a:t>
            </a:r>
            <a:r>
              <a:rPr lang="nl-NL" sz="1800" i="1" dirty="0"/>
              <a:t>2017</a:t>
            </a:r>
            <a:r>
              <a:rPr lang="cs-CZ" sz="1800" dirty="0"/>
              <a:t>: </a:t>
            </a:r>
            <a:r>
              <a:rPr lang="cs-CZ" sz="1800" dirty="0" err="1"/>
              <a:t>Connecting</a:t>
            </a:r>
            <a:r>
              <a:rPr lang="cs-CZ" sz="1800" dirty="0"/>
              <a:t> </a:t>
            </a:r>
            <a:r>
              <a:rPr lang="cs-CZ" sz="1800" dirty="0" err="1"/>
              <a:t>Elites</a:t>
            </a:r>
            <a:r>
              <a:rPr lang="cs-CZ" sz="1800" dirty="0"/>
              <a:t> and </a:t>
            </a:r>
            <a:r>
              <a:rPr lang="cs-CZ" sz="1800" dirty="0" err="1"/>
              <a:t>Regions</a:t>
            </a:r>
            <a:r>
              <a:rPr lang="cs-CZ" sz="1800" dirty="0"/>
              <a:t>. Leiden.  </a:t>
            </a:r>
          </a:p>
          <a:p>
            <a:pPr>
              <a:buFont typeface="Arial" panose="020B0604020202020204" pitchFamily="34" charset="0"/>
              <a:buChar char="•"/>
            </a:pPr>
            <a:r>
              <a:rPr lang="cs-CZ" sz="1800" dirty="0"/>
              <a:t> </a:t>
            </a:r>
            <a:r>
              <a:rPr lang="de-DE" sz="1800" i="1" dirty="0"/>
              <a:t>Egg, M. 1996</a:t>
            </a:r>
            <a:r>
              <a:rPr lang="de-DE" sz="1800" dirty="0"/>
              <a:t>: Zu den Fürstengräbern im Osthallstattkreis, In: Die Osthallstattkultur. Akten des Internationalen Symposiums, Sopron 10.-14. Mai 1994, Budapest, 53-86.</a:t>
            </a:r>
            <a:r>
              <a:rPr lang="cs-CZ" sz="1800" dirty="0"/>
              <a:t> </a:t>
            </a:r>
          </a:p>
          <a:p>
            <a:pPr>
              <a:buFont typeface="Arial" panose="020B0604020202020204" pitchFamily="34" charset="0"/>
              <a:buChar char="•"/>
            </a:pPr>
            <a:r>
              <a:rPr lang="cs-CZ" sz="1800" dirty="0"/>
              <a:t> </a:t>
            </a:r>
            <a:r>
              <a:rPr lang="de-DE" sz="1800" i="1" dirty="0" err="1"/>
              <a:t>Kossack</a:t>
            </a:r>
            <a:r>
              <a:rPr lang="de-DE" sz="1800" i="1" dirty="0"/>
              <a:t>, G. 1959</a:t>
            </a:r>
            <a:r>
              <a:rPr lang="de-DE" sz="1800" dirty="0"/>
              <a:t>: Südbayern während der Hallstattzeit, Römisch-Germanische Forschungen 24. </a:t>
            </a:r>
            <a:endParaRPr lang="cs-CZ" sz="1800" dirty="0"/>
          </a:p>
          <a:p>
            <a:pPr>
              <a:buFont typeface="Arial" panose="020B0604020202020204" pitchFamily="34" charset="0"/>
              <a:buChar char="•"/>
            </a:pPr>
            <a:r>
              <a:rPr lang="cs-CZ" sz="1800" dirty="0"/>
              <a:t> </a:t>
            </a:r>
            <a:r>
              <a:rPr lang="de-DE" sz="1800" i="1" dirty="0"/>
              <a:t>Pare, F. E. </a:t>
            </a:r>
            <a:r>
              <a:rPr lang="de-DE" sz="1800" i="1" dirty="0" err="1"/>
              <a:t>Ch</a:t>
            </a:r>
            <a:r>
              <a:rPr lang="de-DE" sz="1800" i="1" dirty="0"/>
              <a:t>. 1998</a:t>
            </a:r>
            <a:r>
              <a:rPr lang="de-DE" sz="1800" dirty="0"/>
              <a:t>: Beitrage zum Übergang von der Bronze- zur Eisenzeit in Mitteleuropa</a:t>
            </a:r>
            <a:endParaRPr lang="cs-CZ" sz="1800" dirty="0"/>
          </a:p>
        </p:txBody>
      </p:sp>
      <p:pic>
        <p:nvPicPr>
          <p:cNvPr id="7" name="Picture 14" descr="VÃ½sledek obrÃ¡zku pro elites in iron age">
            <a:extLst>
              <a:ext uri="{FF2B5EF4-FFF2-40B4-BE49-F238E27FC236}">
                <a16:creationId xmlns:a16="http://schemas.microsoft.com/office/drawing/2014/main" id="{3326FAEB-A981-A0B4-FC15-B7E268979C74}"/>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9216" r="-9216"/>
          <a:stretch/>
        </p:blipFill>
        <p:spPr bwMode="auto">
          <a:xfrm>
            <a:off x="9793699" y="3349442"/>
            <a:ext cx="2601770" cy="3468328"/>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Exemplare: Hallstattkultur im Osten Österreichs">
            <a:extLst>
              <a:ext uri="{FF2B5EF4-FFF2-40B4-BE49-F238E27FC236}">
                <a16:creationId xmlns:a16="http://schemas.microsoft.com/office/drawing/2014/main" id="{5585720C-E75A-6E30-D9D1-0032967F758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47868" y="2512"/>
            <a:ext cx="2244132" cy="3342324"/>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Die Welt der Kelten - Zentren der Macht - Kostbarkeiten der Kunst:  9783799507523: Books">
            <a:extLst>
              <a:ext uri="{FF2B5EF4-FFF2-40B4-BE49-F238E27FC236}">
                <a16:creationId xmlns:a16="http://schemas.microsoft.com/office/drawing/2014/main" id="{F8E60C58-FE50-9EEA-0B28-A03BD39155D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51232" y="0"/>
            <a:ext cx="2733145" cy="3349442"/>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M34PDF - (2004) Le premier âge du Fer en France centrale PIERRE-YVES MILCENT  - Société Préhistorique française">
            <a:extLst>
              <a:ext uri="{FF2B5EF4-FFF2-40B4-BE49-F238E27FC236}">
                <a16:creationId xmlns:a16="http://schemas.microsoft.com/office/drawing/2014/main" id="{12D3861D-CE73-9DB0-A9BD-052B0B0AFAE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45346" y="3344836"/>
            <a:ext cx="2448354" cy="34587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123373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BCBD17E-B516-BA5C-7E72-2AF0C2828EF4}"/>
              </a:ext>
            </a:extLst>
          </p:cNvPr>
          <p:cNvSpPr>
            <a:spLocks noGrp="1"/>
          </p:cNvSpPr>
          <p:nvPr>
            <p:ph type="title"/>
          </p:nvPr>
        </p:nvSpPr>
        <p:spPr>
          <a:xfrm>
            <a:off x="152735" y="89804"/>
            <a:ext cx="10058400" cy="889054"/>
          </a:xfrm>
        </p:spPr>
        <p:txBody>
          <a:bodyPr/>
          <a:lstStyle/>
          <a:p>
            <a:r>
              <a:rPr lang="cs-CZ" b="1" dirty="0">
                <a:solidFill>
                  <a:schemeClr val="accent1"/>
                </a:solidFill>
              </a:rPr>
              <a:t>Bohemia</a:t>
            </a:r>
          </a:p>
        </p:txBody>
      </p:sp>
      <p:sp>
        <p:nvSpPr>
          <p:cNvPr id="3" name="Zástupný obsah 2">
            <a:extLst>
              <a:ext uri="{FF2B5EF4-FFF2-40B4-BE49-F238E27FC236}">
                <a16:creationId xmlns:a16="http://schemas.microsoft.com/office/drawing/2014/main" id="{B3E70A8F-728F-59F9-3490-CBDC8DB3594D}"/>
              </a:ext>
            </a:extLst>
          </p:cNvPr>
          <p:cNvSpPr>
            <a:spLocks noGrp="1"/>
          </p:cNvSpPr>
          <p:nvPr>
            <p:ph idx="1"/>
          </p:nvPr>
        </p:nvSpPr>
        <p:spPr>
          <a:xfrm>
            <a:off x="281354" y="978858"/>
            <a:ext cx="6380703" cy="5789338"/>
          </a:xfrm>
        </p:spPr>
        <p:txBody>
          <a:bodyPr>
            <a:normAutofit lnSpcReduction="10000"/>
          </a:bodyPr>
          <a:lstStyle/>
          <a:p>
            <a:pPr>
              <a:buFont typeface="Wingdings" panose="05000000000000000000" pitchFamily="2" charset="2"/>
              <a:buChar char="v"/>
            </a:pPr>
            <a:r>
              <a:rPr lang="cs-CZ" i="1" dirty="0"/>
              <a:t>Venclová, N. (ed.) 2008</a:t>
            </a:r>
            <a:r>
              <a:rPr lang="cs-CZ" dirty="0"/>
              <a:t>: Archeology </a:t>
            </a:r>
            <a:r>
              <a:rPr lang="cs-CZ" dirty="0" err="1"/>
              <a:t>of</a:t>
            </a:r>
            <a:r>
              <a:rPr lang="cs-CZ" dirty="0"/>
              <a:t> </a:t>
            </a:r>
            <a:r>
              <a:rPr lang="cs-CZ" dirty="0" err="1"/>
              <a:t>Prehistoric</a:t>
            </a:r>
            <a:r>
              <a:rPr lang="cs-CZ" dirty="0"/>
              <a:t> Bohemia. </a:t>
            </a:r>
          </a:p>
          <a:p>
            <a:pPr>
              <a:buFont typeface="Wingdings" panose="05000000000000000000" pitchFamily="2" charset="2"/>
              <a:buChar char="v"/>
            </a:pPr>
            <a:r>
              <a:rPr lang="cs-CZ" i="1" dirty="0"/>
              <a:t>Koutecký, D. 1968</a:t>
            </a:r>
            <a:r>
              <a:rPr lang="cs-CZ" dirty="0"/>
              <a:t>: Velké hroby, jejich konstrukce, pohřební ritus a sociální struktura obyvatelstva bylanské kultury, Památky archeologické LIX/2, 400-487.</a:t>
            </a:r>
          </a:p>
          <a:p>
            <a:pPr>
              <a:buFont typeface="Wingdings" panose="05000000000000000000" pitchFamily="2" charset="2"/>
              <a:buChar char="v"/>
            </a:pPr>
            <a:r>
              <a:rPr lang="cs-CZ" i="1" dirty="0">
                <a:latin typeface="Calibri" panose="020F0502020204030204" pitchFamily="34" charset="0"/>
                <a:ea typeface="Calibri" panose="020F0502020204030204" pitchFamily="34" charset="0"/>
                <a:cs typeface="Times New Roman" panose="02020603050405020304" pitchFamily="18" charset="0"/>
              </a:rPr>
              <a:t> </a:t>
            </a:r>
            <a:r>
              <a:rPr lang="cs-CZ" sz="2000" i="1" dirty="0">
                <a:latin typeface="Calibri" panose="020F0502020204030204" pitchFamily="34" charset="0"/>
                <a:ea typeface="Calibri" panose="020F0502020204030204" pitchFamily="34" charset="0"/>
                <a:cs typeface="Times New Roman" panose="02020603050405020304" pitchFamily="18" charset="0"/>
              </a:rPr>
              <a:t>Drda, P. </a:t>
            </a:r>
            <a:r>
              <a:rPr lang="cs-CZ" i="1" dirty="0">
                <a:latin typeface="Calibri" panose="020F0502020204030204" pitchFamily="34" charset="0"/>
                <a:ea typeface="Calibri" panose="020F0502020204030204" pitchFamily="34" charset="0"/>
                <a:cs typeface="Times New Roman" panose="02020603050405020304" pitchFamily="18" charset="0"/>
              </a:rPr>
              <a:t>– </a:t>
            </a:r>
            <a:r>
              <a:rPr lang="cs-CZ" sz="2000" i="1" dirty="0">
                <a:latin typeface="Calibri" panose="020F0502020204030204" pitchFamily="34" charset="0"/>
                <a:ea typeface="Calibri" panose="020F0502020204030204" pitchFamily="34" charset="0"/>
                <a:cs typeface="Times New Roman" panose="02020603050405020304" pitchFamily="18" charset="0"/>
              </a:rPr>
              <a:t>Rybová, A. 201</a:t>
            </a:r>
            <a:r>
              <a:rPr lang="cs-CZ" sz="2000" dirty="0">
                <a:latin typeface="Calibri" panose="020F0502020204030204" pitchFamily="34" charset="0"/>
                <a:ea typeface="Calibri" panose="020F0502020204030204" pitchFamily="34" charset="0"/>
                <a:cs typeface="Times New Roman" panose="02020603050405020304" pitchFamily="18" charset="0"/>
              </a:rPr>
              <a:t>: Akropole na hradišti Závist v 6. - 4. stol. př. Kr. Praha. </a:t>
            </a:r>
            <a:endParaRPr lang="cs-CZ" dirty="0">
              <a:latin typeface="Calibri" panose="020F0502020204030204" pitchFamily="34" charset="0"/>
              <a:ea typeface="Calibri" panose="020F0502020204030204" pitchFamily="34" charset="0"/>
              <a:cs typeface="Times New Roman" panose="02020603050405020304" pitchFamily="18" charset="0"/>
            </a:endParaRPr>
          </a:p>
          <a:p>
            <a:pPr>
              <a:buFont typeface="Wingdings" panose="05000000000000000000" pitchFamily="2" charset="2"/>
              <a:buChar char="v"/>
            </a:pPr>
            <a:r>
              <a:rPr lang="cs-CZ" i="1" dirty="0">
                <a:latin typeface="Calibri" panose="020F0502020204030204" pitchFamily="34" charset="0"/>
                <a:ea typeface="Calibri" panose="020F0502020204030204" pitchFamily="34" charset="0"/>
                <a:cs typeface="Times New Roman" panose="02020603050405020304" pitchFamily="18" charset="0"/>
              </a:rPr>
              <a:t> Chytráček, M. – Metlička, M. 2004</a:t>
            </a:r>
            <a:r>
              <a:rPr lang="cs-CZ" dirty="0">
                <a:latin typeface="Calibri" panose="020F0502020204030204" pitchFamily="34" charset="0"/>
                <a:ea typeface="Calibri" panose="020F0502020204030204" pitchFamily="34" charset="0"/>
                <a:cs typeface="Times New Roman" panose="02020603050405020304" pitchFamily="18" charset="0"/>
              </a:rPr>
              <a:t>: Die </a:t>
            </a:r>
            <a:r>
              <a:rPr lang="cs-CZ" dirty="0" err="1">
                <a:latin typeface="Calibri" panose="020F0502020204030204" pitchFamily="34" charset="0"/>
                <a:ea typeface="Calibri" panose="020F0502020204030204" pitchFamily="34" charset="0"/>
                <a:cs typeface="Times New Roman" panose="02020603050405020304" pitchFamily="18" charset="0"/>
              </a:rPr>
              <a:t>Höhensiedlungen</a:t>
            </a:r>
            <a:r>
              <a:rPr lang="cs-CZ" dirty="0">
                <a:latin typeface="Calibri" panose="020F0502020204030204" pitchFamily="34" charset="0"/>
                <a:ea typeface="Calibri" panose="020F0502020204030204" pitchFamily="34" charset="0"/>
                <a:cs typeface="Times New Roman" panose="02020603050405020304" pitchFamily="18" charset="0"/>
              </a:rPr>
              <a:t> der </a:t>
            </a:r>
            <a:r>
              <a:rPr lang="cs-CZ" dirty="0" err="1">
                <a:latin typeface="Calibri" panose="020F0502020204030204" pitchFamily="34" charset="0"/>
                <a:ea typeface="Calibri" panose="020F0502020204030204" pitchFamily="34" charset="0"/>
                <a:cs typeface="Times New Roman" panose="02020603050405020304" pitchFamily="18" charset="0"/>
              </a:rPr>
              <a:t>Hallstatt</a:t>
            </a:r>
            <a:r>
              <a:rPr lang="cs-CZ" dirty="0">
                <a:latin typeface="Calibri" panose="020F0502020204030204" pitchFamily="34" charset="0"/>
                <a:ea typeface="Calibri" panose="020F0502020204030204" pitchFamily="34" charset="0"/>
                <a:cs typeface="Times New Roman" panose="02020603050405020304" pitchFamily="18" charset="0"/>
              </a:rPr>
              <a:t>- </a:t>
            </a:r>
            <a:r>
              <a:rPr lang="cs-CZ" dirty="0" err="1">
                <a:latin typeface="Calibri" panose="020F0502020204030204" pitchFamily="34" charset="0"/>
                <a:ea typeface="Calibri" panose="020F0502020204030204" pitchFamily="34" charset="0"/>
                <a:cs typeface="Times New Roman" panose="02020603050405020304" pitchFamily="18" charset="0"/>
              </a:rPr>
              <a:t>und</a:t>
            </a:r>
            <a:r>
              <a:rPr lang="cs-CZ" dirty="0">
                <a:latin typeface="Calibri" panose="020F0502020204030204" pitchFamily="34" charset="0"/>
                <a:ea typeface="Calibri" panose="020F0502020204030204" pitchFamily="34" charset="0"/>
                <a:cs typeface="Times New Roman" panose="02020603050405020304" pitchFamily="18" charset="0"/>
              </a:rPr>
              <a:t> </a:t>
            </a:r>
            <a:r>
              <a:rPr lang="cs-CZ" dirty="0" err="1">
                <a:latin typeface="Calibri" panose="020F0502020204030204" pitchFamily="34" charset="0"/>
                <a:ea typeface="Calibri" panose="020F0502020204030204" pitchFamily="34" charset="0"/>
                <a:cs typeface="Times New Roman" panose="02020603050405020304" pitchFamily="18" charset="0"/>
              </a:rPr>
              <a:t>Latènezeit</a:t>
            </a:r>
            <a:r>
              <a:rPr lang="cs-CZ" dirty="0">
                <a:latin typeface="Calibri" panose="020F0502020204030204" pitchFamily="34" charset="0"/>
                <a:ea typeface="Calibri" panose="020F0502020204030204" pitchFamily="34" charset="0"/>
                <a:cs typeface="Times New Roman" panose="02020603050405020304" pitchFamily="18" charset="0"/>
              </a:rPr>
              <a:t> in </a:t>
            </a:r>
            <a:r>
              <a:rPr lang="cs-CZ" dirty="0" err="1">
                <a:latin typeface="Calibri" panose="020F0502020204030204" pitchFamily="34" charset="0"/>
                <a:ea typeface="Calibri" panose="020F0502020204030204" pitchFamily="34" charset="0"/>
                <a:cs typeface="Times New Roman" panose="02020603050405020304" pitchFamily="18" charset="0"/>
              </a:rPr>
              <a:t>Westböhmen</a:t>
            </a:r>
            <a:r>
              <a:rPr lang="cs-CZ" dirty="0">
                <a:latin typeface="Calibri" panose="020F0502020204030204" pitchFamily="34" charset="0"/>
                <a:ea typeface="Calibri" panose="020F0502020204030204" pitchFamily="34" charset="0"/>
                <a:cs typeface="Times New Roman" panose="02020603050405020304" pitchFamily="18" charset="0"/>
              </a:rPr>
              <a:t>. Památky archeologické – </a:t>
            </a:r>
            <a:r>
              <a:rPr lang="cs-CZ" dirty="0" err="1">
                <a:latin typeface="Calibri" panose="020F0502020204030204" pitchFamily="34" charset="0"/>
                <a:ea typeface="Calibri" panose="020F0502020204030204" pitchFamily="34" charset="0"/>
                <a:cs typeface="Times New Roman" panose="02020603050405020304" pitchFamily="18" charset="0"/>
              </a:rPr>
              <a:t>Supplementum</a:t>
            </a:r>
            <a:r>
              <a:rPr lang="cs-CZ" dirty="0">
                <a:latin typeface="Calibri" panose="020F0502020204030204" pitchFamily="34" charset="0"/>
                <a:ea typeface="Calibri" panose="020F0502020204030204" pitchFamily="34" charset="0"/>
                <a:cs typeface="Times New Roman" panose="02020603050405020304" pitchFamily="18" charset="0"/>
              </a:rPr>
              <a:t> 16. Praha. </a:t>
            </a:r>
          </a:p>
          <a:p>
            <a:pPr>
              <a:buFont typeface="Wingdings" panose="05000000000000000000" pitchFamily="2" charset="2"/>
              <a:buChar char="v"/>
            </a:pPr>
            <a:r>
              <a:rPr lang="cs-CZ" sz="2000" dirty="0">
                <a:latin typeface="Calibri" panose="020F0502020204030204" pitchFamily="34" charset="0"/>
                <a:ea typeface="Calibri" panose="020F0502020204030204" pitchFamily="34" charset="0"/>
                <a:cs typeface="Times New Roman" panose="02020603050405020304" pitchFamily="18" charset="0"/>
              </a:rPr>
              <a:t> </a:t>
            </a:r>
            <a:r>
              <a:rPr lang="cs-CZ" sz="2000" i="1" dirty="0">
                <a:latin typeface="Calibri" panose="020F0502020204030204" pitchFamily="34" charset="0"/>
                <a:ea typeface="Calibri" panose="020F0502020204030204" pitchFamily="34" charset="0"/>
                <a:cs typeface="Times New Roman" panose="02020603050405020304" pitchFamily="18" charset="0"/>
              </a:rPr>
              <a:t>Chytráček, M. et al. (Chytráček, M. – </a:t>
            </a:r>
            <a:r>
              <a:rPr lang="cs-CZ" sz="2000" i="1" dirty="0" err="1">
                <a:latin typeface="Calibri" panose="020F0502020204030204" pitchFamily="34" charset="0"/>
                <a:ea typeface="Calibri" panose="020F0502020204030204" pitchFamily="34" charset="0"/>
                <a:cs typeface="Times New Roman" panose="02020603050405020304" pitchFamily="18" charset="0"/>
              </a:rPr>
              <a:t>Danielisová</a:t>
            </a:r>
            <a:r>
              <a:rPr lang="cs-CZ" sz="2000" i="1" dirty="0">
                <a:latin typeface="Calibri" panose="020F0502020204030204" pitchFamily="34" charset="0"/>
                <a:ea typeface="Calibri" panose="020F0502020204030204" pitchFamily="34" charset="0"/>
                <a:cs typeface="Times New Roman" panose="02020603050405020304" pitchFamily="18" charset="0"/>
              </a:rPr>
              <a:t>, A. – Trefný, M. – Slabina, M.) 2010</a:t>
            </a:r>
            <a:r>
              <a:rPr lang="cs-CZ" sz="2000" dirty="0">
                <a:latin typeface="Calibri" panose="020F0502020204030204" pitchFamily="34" charset="0"/>
                <a:ea typeface="Calibri" panose="020F0502020204030204" pitchFamily="34" charset="0"/>
                <a:cs typeface="Times New Roman" panose="02020603050405020304" pitchFamily="18" charset="0"/>
              </a:rPr>
              <a:t>: </a:t>
            </a:r>
            <a:r>
              <a:rPr lang="cs-CZ" sz="2000" dirty="0" err="1">
                <a:latin typeface="Calibri" panose="020F0502020204030204" pitchFamily="34" charset="0"/>
                <a:ea typeface="Calibri" panose="020F0502020204030204" pitchFamily="34" charset="0"/>
                <a:cs typeface="Times New Roman" panose="02020603050405020304" pitchFamily="18" charset="0"/>
              </a:rPr>
              <a:t>Zentralisierungsprozesse</a:t>
            </a:r>
            <a:r>
              <a:rPr lang="cs-CZ" sz="2000" dirty="0">
                <a:latin typeface="Calibri" panose="020F0502020204030204" pitchFamily="34" charset="0"/>
                <a:ea typeface="Calibri" panose="020F0502020204030204" pitchFamily="34" charset="0"/>
                <a:cs typeface="Times New Roman" panose="02020603050405020304" pitchFamily="18" charset="0"/>
              </a:rPr>
              <a:t> </a:t>
            </a:r>
            <a:r>
              <a:rPr lang="cs-CZ" sz="2000" dirty="0" err="1">
                <a:latin typeface="Calibri" panose="020F0502020204030204" pitchFamily="34" charset="0"/>
                <a:ea typeface="Calibri" panose="020F0502020204030204" pitchFamily="34" charset="0"/>
                <a:cs typeface="Times New Roman" panose="02020603050405020304" pitchFamily="18" charset="0"/>
              </a:rPr>
              <a:t>und</a:t>
            </a:r>
            <a:r>
              <a:rPr lang="cs-CZ" sz="2000" dirty="0">
                <a:latin typeface="Calibri" panose="020F0502020204030204" pitchFamily="34" charset="0"/>
                <a:ea typeface="Calibri" panose="020F0502020204030204" pitchFamily="34" charset="0"/>
                <a:cs typeface="Times New Roman" panose="02020603050405020304" pitchFamily="18" charset="0"/>
              </a:rPr>
              <a:t> </a:t>
            </a:r>
            <a:r>
              <a:rPr lang="cs-CZ" sz="2000" dirty="0" err="1">
                <a:latin typeface="Calibri" panose="020F0502020204030204" pitchFamily="34" charset="0"/>
                <a:ea typeface="Calibri" panose="020F0502020204030204" pitchFamily="34" charset="0"/>
                <a:cs typeface="Times New Roman" panose="02020603050405020304" pitchFamily="18" charset="0"/>
              </a:rPr>
              <a:t>Siedlungsdynamik</a:t>
            </a:r>
            <a:r>
              <a:rPr lang="cs-CZ" sz="2000" dirty="0">
                <a:latin typeface="Calibri" panose="020F0502020204030204" pitchFamily="34" charset="0"/>
                <a:ea typeface="Calibri" panose="020F0502020204030204" pitchFamily="34" charset="0"/>
                <a:cs typeface="Times New Roman" panose="02020603050405020304" pitchFamily="18" charset="0"/>
              </a:rPr>
              <a:t> in </a:t>
            </a:r>
            <a:r>
              <a:rPr lang="cs-CZ" sz="2000" dirty="0" err="1">
                <a:latin typeface="Calibri" panose="020F0502020204030204" pitchFamily="34" charset="0"/>
                <a:ea typeface="Calibri" panose="020F0502020204030204" pitchFamily="34" charset="0"/>
                <a:cs typeface="Times New Roman" panose="02020603050405020304" pitchFamily="18" charset="0"/>
              </a:rPr>
              <a:t>Böhmen</a:t>
            </a:r>
            <a:r>
              <a:rPr lang="cs-CZ" sz="2000" dirty="0">
                <a:latin typeface="Calibri" panose="020F0502020204030204" pitchFamily="34" charset="0"/>
                <a:ea typeface="Calibri" panose="020F0502020204030204" pitchFamily="34" charset="0"/>
                <a:cs typeface="Times New Roman" panose="02020603050405020304" pitchFamily="18" charset="0"/>
              </a:rPr>
              <a:t> (8. – 4. </a:t>
            </a:r>
            <a:r>
              <a:rPr lang="cs-CZ" sz="2000" dirty="0" err="1">
                <a:latin typeface="Calibri" panose="020F0502020204030204" pitchFamily="34" charset="0"/>
                <a:ea typeface="Calibri" panose="020F0502020204030204" pitchFamily="34" charset="0"/>
                <a:cs typeface="Times New Roman" panose="02020603050405020304" pitchFamily="18" charset="0"/>
              </a:rPr>
              <a:t>Jh</a:t>
            </a:r>
            <a:r>
              <a:rPr lang="cs-CZ" sz="2000" dirty="0">
                <a:latin typeface="Calibri" panose="020F0502020204030204" pitchFamily="34" charset="0"/>
                <a:ea typeface="Calibri" panose="020F0502020204030204" pitchFamily="34" charset="0"/>
                <a:cs typeface="Times New Roman" panose="02020603050405020304" pitchFamily="18" charset="0"/>
              </a:rPr>
              <a:t>. v. </a:t>
            </a:r>
            <a:r>
              <a:rPr lang="cs-CZ" sz="2000" dirty="0" err="1">
                <a:latin typeface="Calibri" panose="020F0502020204030204" pitchFamily="34" charset="0"/>
                <a:ea typeface="Calibri" panose="020F0502020204030204" pitchFamily="34" charset="0"/>
                <a:cs typeface="Times New Roman" panose="02020603050405020304" pitchFamily="18" charset="0"/>
              </a:rPr>
              <a:t>Chr</a:t>
            </a:r>
            <a:r>
              <a:rPr lang="cs-CZ" sz="2000" dirty="0">
                <a:latin typeface="Calibri" panose="020F0502020204030204" pitchFamily="34" charset="0"/>
                <a:ea typeface="Calibri" panose="020F0502020204030204" pitchFamily="34" charset="0"/>
                <a:cs typeface="Times New Roman" panose="02020603050405020304" pitchFamily="18" charset="0"/>
              </a:rPr>
              <a:t>.). In: </a:t>
            </a:r>
            <a:r>
              <a:rPr lang="cs-CZ" sz="2000" dirty="0" err="1">
                <a:latin typeface="Calibri" panose="020F0502020204030204" pitchFamily="34" charset="0"/>
                <a:ea typeface="Calibri" panose="020F0502020204030204" pitchFamily="34" charset="0"/>
                <a:cs typeface="Times New Roman" panose="02020603050405020304" pitchFamily="18" charset="0"/>
              </a:rPr>
              <a:t>Krausse</a:t>
            </a:r>
            <a:r>
              <a:rPr lang="cs-CZ" sz="2000" dirty="0">
                <a:latin typeface="Calibri" panose="020F0502020204030204" pitchFamily="34" charset="0"/>
                <a:ea typeface="Calibri" panose="020F0502020204030204" pitchFamily="34" charset="0"/>
                <a:cs typeface="Times New Roman" panose="02020603050405020304" pitchFamily="18" charset="0"/>
              </a:rPr>
              <a:t>, D. – </a:t>
            </a:r>
            <a:r>
              <a:rPr lang="cs-CZ" sz="2000" dirty="0" err="1">
                <a:latin typeface="Calibri" panose="020F0502020204030204" pitchFamily="34" charset="0"/>
                <a:ea typeface="Calibri" panose="020F0502020204030204" pitchFamily="34" charset="0"/>
                <a:cs typeface="Times New Roman" panose="02020603050405020304" pitchFamily="18" charset="0"/>
              </a:rPr>
              <a:t>Beilharz</a:t>
            </a:r>
            <a:r>
              <a:rPr lang="cs-CZ" sz="2000" dirty="0">
                <a:latin typeface="Calibri" panose="020F0502020204030204" pitchFamily="34" charset="0"/>
                <a:ea typeface="Calibri" panose="020F0502020204030204" pitchFamily="34" charset="0"/>
                <a:cs typeface="Times New Roman" panose="02020603050405020304" pitchFamily="18" charset="0"/>
              </a:rPr>
              <a:t>, D. (</a:t>
            </a:r>
            <a:r>
              <a:rPr lang="cs-CZ" sz="2000" dirty="0" err="1">
                <a:latin typeface="Calibri" panose="020F0502020204030204" pitchFamily="34" charset="0"/>
                <a:ea typeface="Calibri" panose="020F0502020204030204" pitchFamily="34" charset="0"/>
                <a:cs typeface="Times New Roman" panose="02020603050405020304" pitchFamily="18" charset="0"/>
              </a:rPr>
              <a:t>eds</a:t>
            </a:r>
            <a:r>
              <a:rPr lang="cs-CZ" sz="2000" dirty="0">
                <a:latin typeface="Calibri" panose="020F0502020204030204" pitchFamily="34" charset="0"/>
                <a:ea typeface="Calibri" panose="020F0502020204030204" pitchFamily="34" charset="0"/>
                <a:cs typeface="Times New Roman" panose="02020603050405020304" pitchFamily="18" charset="0"/>
              </a:rPr>
              <a:t>.), „</a:t>
            </a:r>
            <a:r>
              <a:rPr lang="cs-CZ" sz="2000" dirty="0" err="1">
                <a:latin typeface="Calibri" panose="020F0502020204030204" pitchFamily="34" charset="0"/>
                <a:ea typeface="Calibri" panose="020F0502020204030204" pitchFamily="34" charset="0"/>
                <a:cs typeface="Times New Roman" panose="02020603050405020304" pitchFamily="18" charset="0"/>
              </a:rPr>
              <a:t>Fürstensitze</a:t>
            </a:r>
            <a:r>
              <a:rPr lang="cs-CZ" sz="2000" dirty="0">
                <a:latin typeface="Calibri" panose="020F0502020204030204" pitchFamily="34" charset="0"/>
                <a:ea typeface="Calibri" panose="020F0502020204030204" pitchFamily="34" charset="0"/>
                <a:cs typeface="Times New Roman" panose="02020603050405020304" pitchFamily="18" charset="0"/>
              </a:rPr>
              <a:t>“ </a:t>
            </a:r>
            <a:r>
              <a:rPr lang="cs-CZ" sz="2000" dirty="0" err="1">
                <a:latin typeface="Calibri" panose="020F0502020204030204" pitchFamily="34" charset="0"/>
                <a:ea typeface="Calibri" panose="020F0502020204030204" pitchFamily="34" charset="0"/>
                <a:cs typeface="Times New Roman" panose="02020603050405020304" pitchFamily="18" charset="0"/>
              </a:rPr>
              <a:t>und</a:t>
            </a:r>
            <a:r>
              <a:rPr lang="cs-CZ" sz="2000" dirty="0">
                <a:latin typeface="Calibri" panose="020F0502020204030204" pitchFamily="34" charset="0"/>
                <a:ea typeface="Calibri" panose="020F0502020204030204" pitchFamily="34" charset="0"/>
                <a:cs typeface="Times New Roman" panose="02020603050405020304" pitchFamily="18" charset="0"/>
              </a:rPr>
              <a:t> </a:t>
            </a:r>
            <a:r>
              <a:rPr lang="cs-CZ" sz="2000" dirty="0" err="1">
                <a:latin typeface="Calibri" panose="020F0502020204030204" pitchFamily="34" charset="0"/>
                <a:ea typeface="Calibri" panose="020F0502020204030204" pitchFamily="34" charset="0"/>
                <a:cs typeface="Times New Roman" panose="02020603050405020304" pitchFamily="18" charset="0"/>
              </a:rPr>
              <a:t>Zentralorte</a:t>
            </a:r>
            <a:r>
              <a:rPr lang="cs-CZ" sz="2000" dirty="0">
                <a:latin typeface="Calibri" panose="020F0502020204030204" pitchFamily="34" charset="0"/>
                <a:ea typeface="Calibri" panose="020F0502020204030204" pitchFamily="34" charset="0"/>
                <a:cs typeface="Times New Roman" panose="02020603050405020304" pitchFamily="18" charset="0"/>
              </a:rPr>
              <a:t> der </a:t>
            </a:r>
            <a:r>
              <a:rPr lang="cs-CZ" sz="2000" dirty="0" err="1">
                <a:latin typeface="Calibri" panose="020F0502020204030204" pitchFamily="34" charset="0"/>
                <a:ea typeface="Calibri" panose="020F0502020204030204" pitchFamily="34" charset="0"/>
                <a:cs typeface="Times New Roman" panose="02020603050405020304" pitchFamily="18" charset="0"/>
              </a:rPr>
              <a:t>frühen</a:t>
            </a:r>
            <a:r>
              <a:rPr lang="cs-CZ" sz="2000" dirty="0">
                <a:latin typeface="Calibri" panose="020F0502020204030204" pitchFamily="34" charset="0"/>
                <a:ea typeface="Calibri" panose="020F0502020204030204" pitchFamily="34" charset="0"/>
                <a:cs typeface="Times New Roman" panose="02020603050405020304" pitchFamily="18" charset="0"/>
              </a:rPr>
              <a:t> </a:t>
            </a:r>
            <a:r>
              <a:rPr lang="cs-CZ" sz="2000" dirty="0" err="1">
                <a:latin typeface="Calibri" panose="020F0502020204030204" pitchFamily="34" charset="0"/>
                <a:ea typeface="Calibri" panose="020F0502020204030204" pitchFamily="34" charset="0"/>
                <a:cs typeface="Times New Roman" panose="02020603050405020304" pitchFamily="18" charset="0"/>
              </a:rPr>
              <a:t>Kelten</a:t>
            </a:r>
            <a:r>
              <a:rPr lang="cs-CZ" sz="2000" dirty="0">
                <a:latin typeface="Calibri" panose="020F0502020204030204" pitchFamily="34" charset="0"/>
                <a:ea typeface="Calibri" panose="020F0502020204030204" pitchFamily="34" charset="0"/>
                <a:cs typeface="Times New Roman" panose="02020603050405020304" pitchFamily="18" charset="0"/>
              </a:rPr>
              <a:t>. </a:t>
            </a:r>
            <a:r>
              <a:rPr lang="cs-CZ" sz="2000" dirty="0" err="1">
                <a:latin typeface="Calibri" panose="020F0502020204030204" pitchFamily="34" charset="0"/>
                <a:ea typeface="Calibri" panose="020F0502020204030204" pitchFamily="34" charset="0"/>
                <a:cs typeface="Times New Roman" panose="02020603050405020304" pitchFamily="18" charset="0"/>
              </a:rPr>
              <a:t>Abschlusskolloquium</a:t>
            </a:r>
            <a:r>
              <a:rPr lang="cs-CZ" sz="2000" dirty="0">
                <a:latin typeface="Calibri" panose="020F0502020204030204" pitchFamily="34" charset="0"/>
                <a:ea typeface="Calibri" panose="020F0502020204030204" pitchFamily="34" charset="0"/>
                <a:cs typeface="Times New Roman" panose="02020603050405020304" pitchFamily="18" charset="0"/>
              </a:rPr>
              <a:t> des DFG-</a:t>
            </a:r>
            <a:r>
              <a:rPr lang="cs-CZ" sz="2000" dirty="0" err="1">
                <a:latin typeface="Calibri" panose="020F0502020204030204" pitchFamily="34" charset="0"/>
                <a:ea typeface="Calibri" panose="020F0502020204030204" pitchFamily="34" charset="0"/>
                <a:cs typeface="Times New Roman" panose="02020603050405020304" pitchFamily="18" charset="0"/>
              </a:rPr>
              <a:t>Schwerpunktprogramms</a:t>
            </a:r>
            <a:r>
              <a:rPr lang="cs-CZ" sz="2000" dirty="0">
                <a:latin typeface="Calibri" panose="020F0502020204030204" pitchFamily="34" charset="0"/>
                <a:ea typeface="Calibri" panose="020F0502020204030204" pitchFamily="34" charset="0"/>
                <a:cs typeface="Times New Roman" panose="02020603050405020304" pitchFamily="18" charset="0"/>
              </a:rPr>
              <a:t> 1171 in Stuttgart, 12. – 15. </a:t>
            </a:r>
            <a:r>
              <a:rPr lang="cs-CZ" sz="2000" dirty="0" err="1">
                <a:latin typeface="Calibri" panose="020F0502020204030204" pitchFamily="34" charset="0"/>
                <a:ea typeface="Calibri" panose="020F0502020204030204" pitchFamily="34" charset="0"/>
                <a:cs typeface="Times New Roman" panose="02020603050405020304" pitchFamily="18" charset="0"/>
              </a:rPr>
              <a:t>Oktober</a:t>
            </a:r>
            <a:r>
              <a:rPr lang="cs-CZ" sz="2000" dirty="0">
                <a:latin typeface="Calibri" panose="020F0502020204030204" pitchFamily="34" charset="0"/>
                <a:ea typeface="Calibri" panose="020F0502020204030204" pitchFamily="34" charset="0"/>
                <a:cs typeface="Times New Roman" panose="02020603050405020304" pitchFamily="18" charset="0"/>
              </a:rPr>
              <a:t> 2009, </a:t>
            </a:r>
            <a:r>
              <a:rPr lang="cs-CZ" sz="2000" dirty="0" err="1">
                <a:latin typeface="Calibri" panose="020F0502020204030204" pitchFamily="34" charset="0"/>
                <a:ea typeface="Calibri" panose="020F0502020204030204" pitchFamily="34" charset="0"/>
                <a:cs typeface="Times New Roman" panose="02020603050405020304" pitchFamily="18" charset="0"/>
              </a:rPr>
              <a:t>Forschungen</a:t>
            </a:r>
            <a:r>
              <a:rPr lang="cs-CZ" sz="2000" dirty="0">
                <a:latin typeface="Calibri" panose="020F0502020204030204" pitchFamily="34" charset="0"/>
                <a:ea typeface="Calibri" panose="020F0502020204030204" pitchFamily="34" charset="0"/>
                <a:cs typeface="Times New Roman" panose="02020603050405020304" pitchFamily="18" charset="0"/>
              </a:rPr>
              <a:t> </a:t>
            </a:r>
            <a:r>
              <a:rPr lang="cs-CZ" sz="2000" dirty="0" err="1">
                <a:latin typeface="Calibri" panose="020F0502020204030204" pitchFamily="34" charset="0"/>
                <a:ea typeface="Calibri" panose="020F0502020204030204" pitchFamily="34" charset="0"/>
                <a:cs typeface="Times New Roman" panose="02020603050405020304" pitchFamily="18" charset="0"/>
              </a:rPr>
              <a:t>und</a:t>
            </a:r>
            <a:r>
              <a:rPr lang="cs-CZ" sz="2000" dirty="0">
                <a:latin typeface="Calibri" panose="020F0502020204030204" pitchFamily="34" charset="0"/>
                <a:ea typeface="Calibri" panose="020F0502020204030204" pitchFamily="34" charset="0"/>
                <a:cs typeface="Times New Roman" panose="02020603050405020304" pitchFamily="18" charset="0"/>
              </a:rPr>
              <a:t> </a:t>
            </a:r>
            <a:r>
              <a:rPr lang="cs-CZ" sz="2000" dirty="0" err="1">
                <a:latin typeface="Calibri" panose="020F0502020204030204" pitchFamily="34" charset="0"/>
                <a:ea typeface="Calibri" panose="020F0502020204030204" pitchFamily="34" charset="0"/>
                <a:cs typeface="Times New Roman" panose="02020603050405020304" pitchFamily="18" charset="0"/>
              </a:rPr>
              <a:t>Berichte</a:t>
            </a:r>
            <a:r>
              <a:rPr lang="cs-CZ" sz="2000" dirty="0">
                <a:latin typeface="Calibri" panose="020F0502020204030204" pitchFamily="34" charset="0"/>
                <a:ea typeface="Calibri" panose="020F0502020204030204" pitchFamily="34" charset="0"/>
                <a:cs typeface="Times New Roman" panose="02020603050405020304" pitchFamily="18" charset="0"/>
              </a:rPr>
              <a:t> </a:t>
            </a:r>
            <a:r>
              <a:rPr lang="cs-CZ" sz="2000" dirty="0" err="1">
                <a:latin typeface="Calibri" panose="020F0502020204030204" pitchFamily="34" charset="0"/>
                <a:ea typeface="Calibri" panose="020F0502020204030204" pitchFamily="34" charset="0"/>
                <a:cs typeface="Times New Roman" panose="02020603050405020304" pitchFamily="18" charset="0"/>
              </a:rPr>
              <a:t>zur</a:t>
            </a:r>
            <a:r>
              <a:rPr lang="cs-CZ" sz="2000" dirty="0">
                <a:latin typeface="Calibri" panose="020F0502020204030204" pitchFamily="34" charset="0"/>
                <a:ea typeface="Calibri" panose="020F0502020204030204" pitchFamily="34" charset="0"/>
                <a:cs typeface="Times New Roman" panose="02020603050405020304" pitchFamily="18" charset="0"/>
              </a:rPr>
              <a:t> Vor- </a:t>
            </a:r>
            <a:r>
              <a:rPr lang="cs-CZ" sz="2000" dirty="0" err="1">
                <a:latin typeface="Calibri" panose="020F0502020204030204" pitchFamily="34" charset="0"/>
                <a:ea typeface="Calibri" panose="020F0502020204030204" pitchFamily="34" charset="0"/>
                <a:cs typeface="Times New Roman" panose="02020603050405020304" pitchFamily="18" charset="0"/>
              </a:rPr>
              <a:t>und</a:t>
            </a:r>
            <a:r>
              <a:rPr lang="cs-CZ" sz="2000" dirty="0">
                <a:latin typeface="Calibri" panose="020F0502020204030204" pitchFamily="34" charset="0"/>
                <a:ea typeface="Calibri" panose="020F0502020204030204" pitchFamily="34" charset="0"/>
                <a:cs typeface="Times New Roman" panose="02020603050405020304" pitchFamily="18" charset="0"/>
              </a:rPr>
              <a:t> </a:t>
            </a:r>
            <a:r>
              <a:rPr lang="cs-CZ" sz="2000" dirty="0" err="1">
                <a:latin typeface="Calibri" panose="020F0502020204030204" pitchFamily="34" charset="0"/>
                <a:ea typeface="Calibri" panose="020F0502020204030204" pitchFamily="34" charset="0"/>
                <a:cs typeface="Times New Roman" panose="02020603050405020304" pitchFamily="18" charset="0"/>
              </a:rPr>
              <a:t>Frühgeschichte</a:t>
            </a:r>
            <a:r>
              <a:rPr lang="cs-CZ" sz="2000" dirty="0">
                <a:latin typeface="Calibri" panose="020F0502020204030204" pitchFamily="34" charset="0"/>
                <a:ea typeface="Calibri" panose="020F0502020204030204" pitchFamily="34" charset="0"/>
                <a:cs typeface="Times New Roman" panose="02020603050405020304" pitchFamily="18" charset="0"/>
              </a:rPr>
              <a:t> in Baden-</a:t>
            </a:r>
            <a:r>
              <a:rPr lang="cs-CZ" sz="2000" dirty="0" err="1">
                <a:latin typeface="Calibri" panose="020F0502020204030204" pitchFamily="34" charset="0"/>
                <a:ea typeface="Calibri" panose="020F0502020204030204" pitchFamily="34" charset="0"/>
                <a:cs typeface="Times New Roman" panose="02020603050405020304" pitchFamily="18" charset="0"/>
              </a:rPr>
              <a:t>Württemberg</a:t>
            </a:r>
            <a:r>
              <a:rPr lang="cs-CZ" sz="2000" dirty="0">
                <a:latin typeface="Calibri" panose="020F0502020204030204" pitchFamily="34" charset="0"/>
                <a:ea typeface="Calibri" panose="020F0502020204030204" pitchFamily="34" charset="0"/>
                <a:cs typeface="Times New Roman" panose="02020603050405020304" pitchFamily="18" charset="0"/>
              </a:rPr>
              <a:t> 120. Stuttgart, 155–173.</a:t>
            </a:r>
          </a:p>
          <a:p>
            <a:pPr>
              <a:buFont typeface="Wingdings" panose="05000000000000000000" pitchFamily="2" charset="2"/>
              <a:buChar char="v"/>
            </a:pPr>
            <a:r>
              <a:rPr lang="cs-CZ" dirty="0">
                <a:latin typeface="Calibri" panose="020F0502020204030204" pitchFamily="34" charset="0"/>
                <a:ea typeface="Calibri" panose="020F0502020204030204" pitchFamily="34" charset="0"/>
                <a:cs typeface="Times New Roman" panose="02020603050405020304" pitchFamily="18" charset="0"/>
              </a:rPr>
              <a:t> </a:t>
            </a:r>
            <a:r>
              <a:rPr lang="cs-CZ" i="1" dirty="0" err="1">
                <a:latin typeface="Calibri" panose="020F0502020204030204" pitchFamily="34" charset="0"/>
                <a:ea typeface="Calibri" panose="020F0502020204030204" pitchFamily="34" charset="0"/>
                <a:cs typeface="Times New Roman" panose="02020603050405020304" pitchFamily="18" charset="0"/>
              </a:rPr>
              <a:t>Militký</a:t>
            </a:r>
            <a:r>
              <a:rPr lang="cs-CZ" i="1" dirty="0">
                <a:latin typeface="Calibri" panose="020F0502020204030204" pitchFamily="34" charset="0"/>
                <a:ea typeface="Calibri" panose="020F0502020204030204" pitchFamily="34" charset="0"/>
                <a:cs typeface="Times New Roman" panose="02020603050405020304" pitchFamily="18" charset="0"/>
              </a:rPr>
              <a:t>, J. – Kysela, J. – </a:t>
            </a:r>
            <a:r>
              <a:rPr lang="cs-CZ" i="1" dirty="0" err="1">
                <a:latin typeface="Calibri" panose="020F0502020204030204" pitchFamily="34" charset="0"/>
                <a:ea typeface="Calibri" panose="020F0502020204030204" pitchFamily="34" charset="0"/>
                <a:cs typeface="Times New Roman" panose="02020603050405020304" pitchFamily="18" charset="0"/>
              </a:rPr>
              <a:t>Tisucká</a:t>
            </a:r>
            <a:r>
              <a:rPr lang="cs-CZ" i="1" dirty="0">
                <a:latin typeface="Calibri" panose="020F0502020204030204" pitchFamily="34" charset="0"/>
                <a:ea typeface="Calibri" panose="020F0502020204030204" pitchFamily="34" charset="0"/>
                <a:cs typeface="Times New Roman" panose="02020603050405020304" pitchFamily="18" charset="0"/>
              </a:rPr>
              <a:t>, M. (</a:t>
            </a:r>
            <a:r>
              <a:rPr lang="cs-CZ" i="1" dirty="0" err="1">
                <a:latin typeface="Calibri" panose="020F0502020204030204" pitchFamily="34" charset="0"/>
                <a:ea typeface="Calibri" panose="020F0502020204030204" pitchFamily="34" charset="0"/>
                <a:cs typeface="Times New Roman" panose="02020603050405020304" pitchFamily="18" charset="0"/>
              </a:rPr>
              <a:t>eds</a:t>
            </a:r>
            <a:r>
              <a:rPr lang="cs-CZ" i="1" dirty="0">
                <a:latin typeface="Calibri" panose="020F0502020204030204" pitchFamily="34" charset="0"/>
                <a:ea typeface="Calibri" panose="020F0502020204030204" pitchFamily="34" charset="0"/>
                <a:cs typeface="Times New Roman" panose="02020603050405020304" pitchFamily="18" charset="0"/>
              </a:rPr>
              <a:t>.) 2018</a:t>
            </a:r>
            <a:r>
              <a:rPr lang="cs-CZ" dirty="0">
                <a:latin typeface="Calibri" panose="020F0502020204030204" pitchFamily="34" charset="0"/>
                <a:ea typeface="Calibri" panose="020F0502020204030204" pitchFamily="34" charset="0"/>
                <a:cs typeface="Times New Roman" panose="02020603050405020304" pitchFamily="18" charset="0"/>
              </a:rPr>
              <a:t>: </a:t>
            </a:r>
            <a:r>
              <a:rPr lang="cs-CZ" dirty="0" err="1">
                <a:latin typeface="Calibri" panose="020F0502020204030204" pitchFamily="34" charset="0"/>
                <a:ea typeface="Calibri" panose="020F0502020204030204" pitchFamily="34" charset="0"/>
                <a:cs typeface="Times New Roman" panose="02020603050405020304" pitchFamily="18" charset="0"/>
              </a:rPr>
              <a:t>Celts</a:t>
            </a:r>
            <a:r>
              <a:rPr lang="cs-CZ" dirty="0">
                <a:latin typeface="Calibri" panose="020F0502020204030204" pitchFamily="34" charset="0"/>
                <a:ea typeface="Calibri" panose="020F0502020204030204" pitchFamily="34" charset="0"/>
                <a:cs typeface="Times New Roman" panose="02020603050405020304" pitchFamily="18" charset="0"/>
              </a:rPr>
              <a:t>. Bohemia in </a:t>
            </a:r>
            <a:r>
              <a:rPr lang="cs-CZ" dirty="0" err="1">
                <a:latin typeface="Calibri" panose="020F0502020204030204" pitchFamily="34" charset="0"/>
                <a:ea typeface="Calibri" panose="020F0502020204030204" pitchFamily="34" charset="0"/>
                <a:cs typeface="Times New Roman" panose="02020603050405020304" pitchFamily="18" charset="0"/>
              </a:rPr>
              <a:t>the</a:t>
            </a:r>
            <a:r>
              <a:rPr lang="cs-CZ" dirty="0">
                <a:latin typeface="Calibri" panose="020F0502020204030204" pitchFamily="34" charset="0"/>
                <a:ea typeface="Calibri" panose="020F0502020204030204" pitchFamily="34" charset="0"/>
                <a:cs typeface="Times New Roman" panose="02020603050405020304" pitchFamily="18" charset="0"/>
              </a:rPr>
              <a:t> 8.-1. </a:t>
            </a:r>
            <a:r>
              <a:rPr lang="cs-CZ" dirty="0" err="1">
                <a:latin typeface="Calibri" panose="020F0502020204030204" pitchFamily="34" charset="0"/>
                <a:ea typeface="Calibri" panose="020F0502020204030204" pitchFamily="34" charset="0"/>
                <a:cs typeface="Times New Roman" panose="02020603050405020304" pitchFamily="18" charset="0"/>
              </a:rPr>
              <a:t>century</a:t>
            </a:r>
            <a:r>
              <a:rPr lang="cs-CZ" dirty="0">
                <a:latin typeface="Calibri" panose="020F0502020204030204" pitchFamily="34" charset="0"/>
                <a:ea typeface="Calibri" panose="020F0502020204030204" pitchFamily="34" charset="0"/>
                <a:cs typeface="Times New Roman" panose="02020603050405020304" pitchFamily="18" charset="0"/>
              </a:rPr>
              <a:t> BC. Praha. </a:t>
            </a:r>
            <a:endParaRPr lang="cs-CZ" dirty="0"/>
          </a:p>
        </p:txBody>
      </p:sp>
      <p:pic>
        <p:nvPicPr>
          <p:cNvPr id="3074" name="Picture 2" descr="Keltové. Čechy v 8. až 1. století před Kristem obálka knihy">
            <a:extLst>
              <a:ext uri="{FF2B5EF4-FFF2-40B4-BE49-F238E27FC236}">
                <a16:creationId xmlns:a16="http://schemas.microsoft.com/office/drawing/2014/main" id="{67D1E300-1A7B-74B3-CFA5-6F1A70163D1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36107" y="-1"/>
            <a:ext cx="2955893" cy="3405189"/>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Archeologie pravěkých Čech – Svazek 6: Venclová, Natalie (ed.) et al.: Doba  halštatská - ARUP">
            <a:extLst>
              <a:ext uri="{FF2B5EF4-FFF2-40B4-BE49-F238E27FC236}">
                <a16:creationId xmlns:a16="http://schemas.microsoft.com/office/drawing/2014/main" id="{E11FB4EF-1D3D-226A-17CF-D2C4F355338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10751" y="3405189"/>
            <a:ext cx="2381249" cy="3452811"/>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Die Höhensiedlungen der Hallstatt- und Latènezeit in Westböhmen -  Bibliography of the History of the Czech Lands">
            <a:extLst>
              <a:ext uri="{FF2B5EF4-FFF2-40B4-BE49-F238E27FC236}">
                <a16:creationId xmlns:a16="http://schemas.microsoft.com/office/drawing/2014/main" id="{4B18CC2E-DFEA-3340-3C36-DE02C4FD2C0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90366" y="-2"/>
            <a:ext cx="2445741" cy="3452811"/>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Akropole na hradišti Závist v 6.- 4. stol. př. Kr. | Ostatní - ARCHEOLOGIE  | Knihkupectví Juditina věž">
            <a:extLst>
              <a:ext uri="{FF2B5EF4-FFF2-40B4-BE49-F238E27FC236}">
                <a16:creationId xmlns:a16="http://schemas.microsoft.com/office/drawing/2014/main" id="{D331DD97-7557-F314-DA21-804B4CDE273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24725" y="3405188"/>
            <a:ext cx="2486025" cy="34528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831621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BCBD17E-B516-BA5C-7E72-2AF0C2828EF4}"/>
              </a:ext>
            </a:extLst>
          </p:cNvPr>
          <p:cNvSpPr>
            <a:spLocks noGrp="1"/>
          </p:cNvSpPr>
          <p:nvPr>
            <p:ph type="title"/>
          </p:nvPr>
        </p:nvSpPr>
        <p:spPr>
          <a:xfrm>
            <a:off x="152735" y="89804"/>
            <a:ext cx="10058400" cy="889054"/>
          </a:xfrm>
        </p:spPr>
        <p:txBody>
          <a:bodyPr/>
          <a:lstStyle/>
          <a:p>
            <a:r>
              <a:rPr lang="cs-CZ" b="1" dirty="0">
                <a:solidFill>
                  <a:schemeClr val="accent1"/>
                </a:solidFill>
              </a:rPr>
              <a:t>Moravia</a:t>
            </a:r>
          </a:p>
        </p:txBody>
      </p:sp>
      <p:sp>
        <p:nvSpPr>
          <p:cNvPr id="3" name="Zástupný obsah 2">
            <a:extLst>
              <a:ext uri="{FF2B5EF4-FFF2-40B4-BE49-F238E27FC236}">
                <a16:creationId xmlns:a16="http://schemas.microsoft.com/office/drawing/2014/main" id="{B3E70A8F-728F-59F9-3490-CBDC8DB3594D}"/>
              </a:ext>
            </a:extLst>
          </p:cNvPr>
          <p:cNvSpPr>
            <a:spLocks noGrp="1"/>
          </p:cNvSpPr>
          <p:nvPr>
            <p:ph idx="1"/>
          </p:nvPr>
        </p:nvSpPr>
        <p:spPr>
          <a:xfrm>
            <a:off x="281354" y="978858"/>
            <a:ext cx="6380703" cy="5789338"/>
          </a:xfrm>
        </p:spPr>
        <p:txBody>
          <a:bodyPr>
            <a:normAutofit lnSpcReduction="10000"/>
          </a:bodyPr>
          <a:lstStyle/>
          <a:p>
            <a:pPr>
              <a:lnSpc>
                <a:spcPct val="115000"/>
              </a:lnSpc>
              <a:spcAft>
                <a:spcPts val="800"/>
              </a:spcAft>
              <a:buFont typeface="Wingdings" panose="05000000000000000000" pitchFamily="2" charset="2"/>
              <a:buChar char="v"/>
            </a:pPr>
            <a:r>
              <a:rPr lang="cs-CZ" sz="1800" i="1" dirty="0">
                <a:effectLst/>
                <a:latin typeface="Calibri" panose="020F0502020204030204" pitchFamily="34" charset="0"/>
                <a:ea typeface="Calibri" panose="020F0502020204030204" pitchFamily="34" charset="0"/>
                <a:cs typeface="Times New Roman" panose="02020603050405020304" pitchFamily="18" charset="0"/>
              </a:rPr>
              <a:t>Golec, M. 2017: </a:t>
            </a:r>
            <a:r>
              <a:rPr lang="cs-CZ" sz="1800" dirty="0">
                <a:effectLst/>
                <a:latin typeface="Calibri" panose="020F0502020204030204" pitchFamily="34" charset="0"/>
                <a:ea typeface="Calibri" panose="020F0502020204030204" pitchFamily="34" charset="0"/>
                <a:cs typeface="Times New Roman" panose="02020603050405020304" pitchFamily="18" charset="0"/>
              </a:rPr>
              <a:t>The </a:t>
            </a:r>
            <a:r>
              <a:rPr lang="cs-CZ" sz="1800" dirty="0" err="1">
                <a:effectLst/>
                <a:latin typeface="Calibri" panose="020F0502020204030204" pitchFamily="34" charset="0"/>
                <a:ea typeface="Calibri" panose="020F0502020204030204" pitchFamily="34" charset="0"/>
                <a:cs typeface="Times New Roman" panose="02020603050405020304" pitchFamily="18" charset="0"/>
              </a:rPr>
              <a:t>Phenommenon</a:t>
            </a:r>
            <a:r>
              <a:rPr lang="cs-CZ" sz="1800" dirty="0">
                <a:effectLst/>
                <a:latin typeface="Calibri" panose="020F0502020204030204" pitchFamily="34" charset="0"/>
                <a:ea typeface="Calibri" panose="020F0502020204030204" pitchFamily="34" charset="0"/>
                <a:cs typeface="Times New Roman" panose="02020603050405020304" pitchFamily="18" charset="0"/>
              </a:rPr>
              <a:t> of the Býčí Skála </a:t>
            </a:r>
            <a:r>
              <a:rPr lang="cs-CZ" sz="1800" dirty="0" err="1">
                <a:effectLst/>
                <a:latin typeface="Calibri" panose="020F0502020204030204" pitchFamily="34" charset="0"/>
                <a:ea typeface="Calibri" panose="020F0502020204030204" pitchFamily="34" charset="0"/>
                <a:cs typeface="Times New Roman" panose="02020603050405020304" pitchFamily="18" charset="0"/>
              </a:rPr>
              <a:t>Cave</a:t>
            </a:r>
            <a:r>
              <a:rPr lang="cs-CZ" sz="1800" dirty="0">
                <a:effectLst/>
                <a:latin typeface="Calibri" panose="020F0502020204030204" pitchFamily="34" charset="0"/>
                <a:ea typeface="Calibri" panose="020F0502020204030204" pitchFamily="34" charset="0"/>
                <a:cs typeface="Times New Roman" panose="02020603050405020304" pitchFamily="18" charset="0"/>
              </a:rPr>
              <a:t>. </a:t>
            </a:r>
            <a:r>
              <a:rPr lang="cs-CZ" sz="1800" dirty="0" err="1">
                <a:effectLst/>
                <a:latin typeface="Calibri" panose="020F0502020204030204" pitchFamily="34" charset="0"/>
                <a:ea typeface="Calibri" panose="020F0502020204030204" pitchFamily="34" charset="0"/>
                <a:cs typeface="Times New Roman" panose="02020603050405020304" pitchFamily="18" charset="0"/>
              </a:rPr>
              <a:t>Landscape</a:t>
            </a:r>
            <a:r>
              <a:rPr lang="cs-CZ" sz="1800" dirty="0">
                <a:effectLst/>
                <a:latin typeface="Calibri" panose="020F0502020204030204" pitchFamily="34" charset="0"/>
                <a:ea typeface="Calibri" panose="020F0502020204030204" pitchFamily="34" charset="0"/>
                <a:cs typeface="Times New Roman" panose="02020603050405020304" pitchFamily="18" charset="0"/>
              </a:rPr>
              <a:t>, </a:t>
            </a:r>
            <a:r>
              <a:rPr lang="cs-CZ" sz="1800" dirty="0" err="1">
                <a:effectLst/>
                <a:latin typeface="Calibri" panose="020F0502020204030204" pitchFamily="34" charset="0"/>
                <a:ea typeface="Calibri" panose="020F0502020204030204" pitchFamily="34" charset="0"/>
                <a:cs typeface="Times New Roman" panose="02020603050405020304" pitchFamily="18" charset="0"/>
              </a:rPr>
              <a:t>Cave</a:t>
            </a:r>
            <a:r>
              <a:rPr lang="cs-CZ" sz="1800" dirty="0">
                <a:effectLst/>
                <a:latin typeface="Calibri" panose="020F0502020204030204" pitchFamily="34" charset="0"/>
                <a:ea typeface="Calibri" panose="020F0502020204030204" pitchFamily="34" charset="0"/>
                <a:cs typeface="Times New Roman" panose="02020603050405020304" pitchFamily="18" charset="0"/>
              </a:rPr>
              <a:t> and </a:t>
            </a:r>
            <a:r>
              <a:rPr lang="cs-CZ" sz="1800" dirty="0" err="1">
                <a:effectLst/>
                <a:latin typeface="Calibri" panose="020F0502020204030204" pitchFamily="34" charset="0"/>
                <a:ea typeface="Calibri" panose="020F0502020204030204" pitchFamily="34" charset="0"/>
                <a:cs typeface="Times New Roman" panose="02020603050405020304" pitchFamily="18" charset="0"/>
              </a:rPr>
              <a:t>Mankind</a:t>
            </a:r>
            <a:r>
              <a:rPr lang="cs-CZ" sz="1800" dirty="0">
                <a:effectLst/>
                <a:latin typeface="Calibri" panose="020F0502020204030204" pitchFamily="34" charset="0"/>
                <a:ea typeface="Calibri" panose="020F0502020204030204" pitchFamily="34" charset="0"/>
                <a:cs typeface="Times New Roman" panose="02020603050405020304" pitchFamily="18" charset="0"/>
              </a:rPr>
              <a:t>. </a:t>
            </a:r>
            <a:r>
              <a:rPr lang="cs-CZ" sz="1800" dirty="0" err="1">
                <a:effectLst/>
                <a:latin typeface="Calibri" panose="020F0502020204030204" pitchFamily="34" charset="0"/>
                <a:ea typeface="Calibri" panose="020F0502020204030204" pitchFamily="34" charset="0"/>
                <a:cs typeface="Times New Roman" panose="02020603050405020304" pitchFamily="18" charset="0"/>
              </a:rPr>
              <a:t>Archaeologica</a:t>
            </a:r>
            <a:r>
              <a:rPr lang="cs-CZ" sz="1800" dirty="0">
                <a:effectLst/>
                <a:latin typeface="Calibri" panose="020F0502020204030204" pitchFamily="34" charset="0"/>
                <a:ea typeface="Calibri" panose="020F0502020204030204" pitchFamily="34" charset="0"/>
                <a:cs typeface="Times New Roman" panose="02020603050405020304" pitchFamily="18" charset="0"/>
              </a:rPr>
              <a:t> </a:t>
            </a:r>
            <a:r>
              <a:rPr lang="cs-CZ" sz="1800" dirty="0" err="1">
                <a:effectLst/>
                <a:latin typeface="Calibri" panose="020F0502020204030204" pitchFamily="34" charset="0"/>
                <a:ea typeface="Calibri" panose="020F0502020204030204" pitchFamily="34" charset="0"/>
                <a:cs typeface="Times New Roman" panose="02020603050405020304" pitchFamily="18" charset="0"/>
              </a:rPr>
              <a:t>Olomucensia</a:t>
            </a:r>
            <a:r>
              <a:rPr lang="cs-CZ" sz="1800" dirty="0">
                <a:effectLst/>
                <a:latin typeface="Calibri" panose="020F0502020204030204" pitchFamily="34" charset="0"/>
                <a:ea typeface="Calibri" panose="020F0502020204030204" pitchFamily="34" charset="0"/>
                <a:cs typeface="Times New Roman" panose="02020603050405020304" pitchFamily="18" charset="0"/>
              </a:rPr>
              <a:t> I. Olomouc.</a:t>
            </a:r>
          </a:p>
          <a:p>
            <a:pPr>
              <a:lnSpc>
                <a:spcPct val="115000"/>
              </a:lnSpc>
              <a:spcAft>
                <a:spcPts val="800"/>
              </a:spcAft>
              <a:buFont typeface="Wingdings" panose="05000000000000000000" pitchFamily="2" charset="2"/>
              <a:buChar char="v"/>
            </a:pPr>
            <a:r>
              <a:rPr lang="cs-CZ" sz="1800" i="1" dirty="0">
                <a:effectLst/>
                <a:latin typeface="Calibri" panose="020F0502020204030204" pitchFamily="34" charset="0"/>
                <a:ea typeface="Calibri" panose="020F0502020204030204" pitchFamily="34" charset="0"/>
                <a:cs typeface="Times New Roman" panose="02020603050405020304" pitchFamily="18" charset="0"/>
              </a:rPr>
              <a:t>Golec, M. – Mírová, Z. 2020</a:t>
            </a:r>
            <a:r>
              <a:rPr lang="cs-CZ" sz="1800" dirty="0">
                <a:effectLst/>
                <a:latin typeface="Calibri" panose="020F0502020204030204" pitchFamily="34" charset="0"/>
                <a:ea typeface="Calibri" panose="020F0502020204030204" pitchFamily="34" charset="0"/>
                <a:cs typeface="Times New Roman" panose="02020603050405020304" pitchFamily="18" charset="0"/>
              </a:rPr>
              <a:t>: </a:t>
            </a:r>
            <a:r>
              <a:rPr lang="cs-CZ" sz="1800" dirty="0" err="1">
                <a:effectLst/>
                <a:latin typeface="Calibri" panose="020F0502020204030204" pitchFamily="34" charset="0"/>
                <a:ea typeface="Calibri" panose="020F0502020204030204" pitchFamily="34" charset="0"/>
                <a:cs typeface="Times New Roman" panose="02020603050405020304" pitchFamily="18" charset="0"/>
              </a:rPr>
              <a:t>Hallstatt</a:t>
            </a:r>
            <a:r>
              <a:rPr lang="cs-CZ" sz="1800" dirty="0">
                <a:effectLst/>
                <a:latin typeface="Calibri" panose="020F0502020204030204" pitchFamily="34" charset="0"/>
                <a:ea typeface="Calibri" panose="020F0502020204030204" pitchFamily="34" charset="0"/>
                <a:cs typeface="Times New Roman" panose="02020603050405020304" pitchFamily="18" charset="0"/>
              </a:rPr>
              <a:t> Period in Moravia. </a:t>
            </a:r>
            <a:r>
              <a:rPr lang="cs-CZ" sz="1800" dirty="0" err="1">
                <a:effectLst/>
                <a:latin typeface="Calibri" panose="020F0502020204030204" pitchFamily="34" charset="0"/>
                <a:ea typeface="Calibri" panose="020F0502020204030204" pitchFamily="34" charset="0"/>
                <a:cs typeface="Times New Roman" panose="02020603050405020304" pitchFamily="18" charset="0"/>
              </a:rPr>
              <a:t>Elites</a:t>
            </a:r>
            <a:r>
              <a:rPr lang="cs-CZ" sz="1800" dirty="0">
                <a:effectLst/>
                <a:latin typeface="Calibri" panose="020F0502020204030204" pitchFamily="34" charset="0"/>
                <a:ea typeface="Calibri" panose="020F0502020204030204" pitchFamily="34" charset="0"/>
                <a:cs typeface="Times New Roman" panose="02020603050405020304" pitchFamily="18" charset="0"/>
              </a:rPr>
              <a:t>, </a:t>
            </a:r>
            <a:r>
              <a:rPr lang="cs-CZ" sz="1800" dirty="0" err="1">
                <a:effectLst/>
                <a:latin typeface="Calibri" panose="020F0502020204030204" pitchFamily="34" charset="0"/>
                <a:ea typeface="Calibri" panose="020F0502020204030204" pitchFamily="34" charset="0"/>
                <a:cs typeface="Times New Roman" panose="02020603050405020304" pitchFamily="18" charset="0"/>
              </a:rPr>
              <a:t>centralisation</a:t>
            </a:r>
            <a:r>
              <a:rPr lang="cs-CZ" sz="1800" dirty="0">
                <a:effectLst/>
                <a:latin typeface="Calibri" panose="020F0502020204030204" pitchFamily="34" charset="0"/>
                <a:ea typeface="Calibri" panose="020F0502020204030204" pitchFamily="34" charset="0"/>
                <a:cs typeface="Times New Roman" panose="02020603050405020304" pitchFamily="18" charset="0"/>
              </a:rPr>
              <a:t> and social model in Ha D1‒D3. In: Chvojka, O. – Chytráček, M. – Gruber, H. – </a:t>
            </a:r>
            <a:r>
              <a:rPr lang="cs-CZ" sz="1800" dirty="0" err="1">
                <a:effectLst/>
                <a:latin typeface="Calibri" panose="020F0502020204030204" pitchFamily="34" charset="0"/>
                <a:ea typeface="Calibri" panose="020F0502020204030204" pitchFamily="34" charset="0"/>
                <a:cs typeface="Times New Roman" panose="02020603050405020304" pitchFamily="18" charset="0"/>
              </a:rPr>
              <a:t>Husty</a:t>
            </a:r>
            <a:r>
              <a:rPr lang="cs-CZ" sz="1800" dirty="0">
                <a:effectLst/>
                <a:latin typeface="Calibri" panose="020F0502020204030204" pitchFamily="34" charset="0"/>
                <a:ea typeface="Calibri" panose="020F0502020204030204" pitchFamily="34" charset="0"/>
                <a:cs typeface="Times New Roman" panose="02020603050405020304" pitchFamily="18" charset="0"/>
              </a:rPr>
              <a:t>, L. – Michálek, J. – </a:t>
            </a:r>
            <a:r>
              <a:rPr lang="cs-CZ" sz="1800" dirty="0" err="1">
                <a:effectLst/>
                <a:latin typeface="Calibri" panose="020F0502020204030204" pitchFamily="34" charset="0"/>
                <a:ea typeface="Calibri" panose="020F0502020204030204" pitchFamily="34" charset="0"/>
                <a:cs typeface="Times New Roman" panose="02020603050405020304" pitchFamily="18" charset="0"/>
              </a:rPr>
              <a:t>Sandner</a:t>
            </a:r>
            <a:r>
              <a:rPr lang="cs-CZ" sz="1800" dirty="0">
                <a:effectLst/>
                <a:latin typeface="Calibri" panose="020F0502020204030204" pitchFamily="34" charset="0"/>
                <a:ea typeface="Calibri" panose="020F0502020204030204" pitchFamily="34" charset="0"/>
                <a:cs typeface="Times New Roman" panose="02020603050405020304" pitchFamily="18" charset="0"/>
              </a:rPr>
              <a:t>, R. – </a:t>
            </a:r>
            <a:r>
              <a:rPr lang="cs-CZ" sz="1800" dirty="0" err="1">
                <a:effectLst/>
                <a:latin typeface="Calibri" panose="020F0502020204030204" pitchFamily="34" charset="0"/>
                <a:ea typeface="Calibri" panose="020F0502020204030204" pitchFamily="34" charset="0"/>
                <a:cs typeface="Times New Roman" panose="02020603050405020304" pitchFamily="18" charset="0"/>
              </a:rPr>
              <a:t>Schmotz</a:t>
            </a:r>
            <a:r>
              <a:rPr lang="cs-CZ" sz="1800" dirty="0">
                <a:effectLst/>
                <a:latin typeface="Calibri" panose="020F0502020204030204" pitchFamily="34" charset="0"/>
                <a:ea typeface="Calibri" panose="020F0502020204030204" pitchFamily="34" charset="0"/>
                <a:cs typeface="Times New Roman" panose="02020603050405020304" pitchFamily="18" charset="0"/>
              </a:rPr>
              <a:t>, K. – </a:t>
            </a:r>
            <a:r>
              <a:rPr lang="cs-CZ" sz="1800" dirty="0" err="1">
                <a:effectLst/>
                <a:latin typeface="Calibri" panose="020F0502020204030204" pitchFamily="34" charset="0"/>
                <a:ea typeface="Calibri" panose="020F0502020204030204" pitchFamily="34" charset="0"/>
                <a:cs typeface="Times New Roman" panose="02020603050405020304" pitchFamily="18" charset="0"/>
              </a:rPr>
              <a:t>Traxler</a:t>
            </a:r>
            <a:r>
              <a:rPr lang="cs-CZ" sz="1800" dirty="0">
                <a:effectLst/>
                <a:latin typeface="Calibri" panose="020F0502020204030204" pitchFamily="34" charset="0"/>
                <a:ea typeface="Calibri" panose="020F0502020204030204" pitchFamily="34" charset="0"/>
                <a:cs typeface="Times New Roman" panose="02020603050405020304" pitchFamily="18" charset="0"/>
              </a:rPr>
              <a:t>, S. (</a:t>
            </a:r>
            <a:r>
              <a:rPr lang="cs-CZ" sz="1800" dirty="0" err="1">
                <a:effectLst/>
                <a:latin typeface="Calibri" panose="020F0502020204030204" pitchFamily="34" charset="0"/>
                <a:ea typeface="Calibri" panose="020F0502020204030204" pitchFamily="34" charset="0"/>
                <a:cs typeface="Times New Roman" panose="02020603050405020304" pitchFamily="18" charset="0"/>
              </a:rPr>
              <a:t>eds</a:t>
            </a:r>
            <a:r>
              <a:rPr lang="cs-CZ" sz="1800" dirty="0">
                <a:effectLst/>
                <a:latin typeface="Calibri" panose="020F0502020204030204" pitchFamily="34" charset="0"/>
                <a:ea typeface="Calibri" panose="020F0502020204030204" pitchFamily="34" charset="0"/>
                <a:cs typeface="Times New Roman" panose="02020603050405020304" pitchFamily="18" charset="0"/>
              </a:rPr>
              <a:t>.), Fines </a:t>
            </a:r>
            <a:r>
              <a:rPr lang="cs-CZ" sz="1800" dirty="0" err="1">
                <a:effectLst/>
                <a:latin typeface="Calibri" panose="020F0502020204030204" pitchFamily="34" charset="0"/>
                <a:ea typeface="Calibri" panose="020F0502020204030204" pitchFamily="34" charset="0"/>
                <a:cs typeface="Times New Roman" panose="02020603050405020304" pitchFamily="18" charset="0"/>
              </a:rPr>
              <a:t>Transire</a:t>
            </a:r>
            <a:r>
              <a:rPr lang="cs-CZ" sz="1800" dirty="0">
                <a:effectLst/>
                <a:latin typeface="Calibri" panose="020F0502020204030204" pitchFamily="34" charset="0"/>
                <a:ea typeface="Calibri" panose="020F0502020204030204" pitchFamily="34" charset="0"/>
                <a:cs typeface="Times New Roman" panose="02020603050405020304" pitchFamily="18" charset="0"/>
              </a:rPr>
              <a:t> 29/2020. </a:t>
            </a:r>
            <a:r>
              <a:rPr lang="cs-CZ" sz="1800" dirty="0" err="1">
                <a:effectLst/>
                <a:latin typeface="Calibri" panose="020F0502020204030204" pitchFamily="34" charset="0"/>
                <a:ea typeface="Calibri" panose="020F0502020204030204" pitchFamily="34" charset="0"/>
                <a:cs typeface="Times New Roman" panose="02020603050405020304" pitchFamily="18" charset="0"/>
              </a:rPr>
              <a:t>Rahden</a:t>
            </a:r>
            <a:r>
              <a:rPr lang="cs-CZ" sz="1800" dirty="0">
                <a:effectLst/>
                <a:latin typeface="Calibri" panose="020F0502020204030204" pitchFamily="34" charset="0"/>
                <a:ea typeface="Calibri" panose="020F0502020204030204" pitchFamily="34" charset="0"/>
                <a:cs typeface="Times New Roman" panose="02020603050405020304" pitchFamily="18" charset="0"/>
              </a:rPr>
              <a:t>/</a:t>
            </a:r>
            <a:r>
              <a:rPr lang="cs-CZ" sz="1800" dirty="0" err="1">
                <a:effectLst/>
                <a:latin typeface="Calibri" panose="020F0502020204030204" pitchFamily="34" charset="0"/>
                <a:ea typeface="Calibri" panose="020F0502020204030204" pitchFamily="34" charset="0"/>
                <a:cs typeface="Times New Roman" panose="02020603050405020304" pitchFamily="18" charset="0"/>
              </a:rPr>
              <a:t>Westf</a:t>
            </a:r>
            <a:r>
              <a:rPr lang="cs-CZ" sz="1800" dirty="0">
                <a:effectLst/>
                <a:latin typeface="Calibri" panose="020F0502020204030204" pitchFamily="34" charset="0"/>
                <a:ea typeface="Calibri" panose="020F0502020204030204" pitchFamily="34" charset="0"/>
                <a:cs typeface="Times New Roman" panose="02020603050405020304" pitchFamily="18" charset="0"/>
              </a:rPr>
              <a:t>.</a:t>
            </a:r>
          </a:p>
          <a:p>
            <a:pPr>
              <a:lnSpc>
                <a:spcPct val="115000"/>
              </a:lnSpc>
              <a:spcAft>
                <a:spcPts val="800"/>
              </a:spcAft>
              <a:buFont typeface="Wingdings" panose="05000000000000000000" pitchFamily="2" charset="2"/>
              <a:buChar char="v"/>
            </a:pPr>
            <a:r>
              <a:rPr lang="cs-CZ" sz="1800" dirty="0">
                <a:latin typeface="Calibri" panose="020F0502020204030204" pitchFamily="34" charset="0"/>
                <a:ea typeface="Calibri" panose="020F0502020204030204" pitchFamily="34" charset="0"/>
                <a:cs typeface="Times New Roman" panose="02020603050405020304" pitchFamily="18" charset="0"/>
              </a:rPr>
              <a:t> </a:t>
            </a:r>
            <a:r>
              <a:rPr lang="cs-CZ" sz="1800" i="1" dirty="0">
                <a:effectLst/>
                <a:latin typeface="Calibri" panose="020F0502020204030204" pitchFamily="34" charset="0"/>
                <a:ea typeface="Calibri" panose="020F0502020204030204" pitchFamily="34" charset="0"/>
                <a:cs typeface="Times New Roman" panose="02020603050405020304" pitchFamily="18" charset="0"/>
              </a:rPr>
              <a:t>Mírová, Z. ‒ Golec, M. 2018:</a:t>
            </a:r>
            <a:r>
              <a:rPr lang="cs-CZ" sz="1800" dirty="0">
                <a:effectLst/>
                <a:latin typeface="Calibri" panose="020F0502020204030204" pitchFamily="34" charset="0"/>
                <a:ea typeface="Calibri" panose="020F0502020204030204" pitchFamily="34" charset="0"/>
                <a:cs typeface="Times New Roman" panose="02020603050405020304" pitchFamily="18" charset="0"/>
              </a:rPr>
              <a:t> </a:t>
            </a:r>
            <a:r>
              <a:rPr lang="cs-CZ" sz="1800" dirty="0" err="1">
                <a:effectLst/>
                <a:latin typeface="Calibri" panose="020F0502020204030204" pitchFamily="34" charset="0"/>
                <a:ea typeface="Calibri" panose="020F0502020204030204" pitchFamily="34" charset="0"/>
                <a:cs typeface="Times New Roman" panose="02020603050405020304" pitchFamily="18" charset="0"/>
              </a:rPr>
              <a:t>Hallstatt</a:t>
            </a:r>
            <a:r>
              <a:rPr lang="cs-CZ" sz="1800" dirty="0">
                <a:effectLst/>
                <a:latin typeface="Calibri" panose="020F0502020204030204" pitchFamily="34" charset="0"/>
                <a:ea typeface="Calibri" panose="020F0502020204030204" pitchFamily="34" charset="0"/>
                <a:cs typeface="Times New Roman" panose="02020603050405020304" pitchFamily="18" charset="0"/>
              </a:rPr>
              <a:t> </a:t>
            </a:r>
            <a:r>
              <a:rPr lang="cs-CZ" sz="1800" dirty="0" err="1">
                <a:effectLst/>
                <a:latin typeface="Calibri" panose="020F0502020204030204" pitchFamily="34" charset="0"/>
                <a:ea typeface="Calibri" panose="020F0502020204030204" pitchFamily="34" charset="0"/>
                <a:cs typeface="Times New Roman" panose="02020603050405020304" pitchFamily="18" charset="0"/>
              </a:rPr>
              <a:t>Magnate</a:t>
            </a:r>
            <a:r>
              <a:rPr lang="cs-CZ" sz="1800" dirty="0">
                <a:effectLst/>
                <a:latin typeface="Calibri" panose="020F0502020204030204" pitchFamily="34" charset="0"/>
                <a:ea typeface="Calibri" panose="020F0502020204030204" pitchFamily="34" charset="0"/>
                <a:cs typeface="Times New Roman" panose="02020603050405020304" pitchFamily="18" charset="0"/>
              </a:rPr>
              <a:t> Graves </a:t>
            </a:r>
            <a:r>
              <a:rPr lang="cs-CZ" sz="1800" dirty="0" err="1">
                <a:effectLst/>
                <a:latin typeface="Calibri" panose="020F0502020204030204" pitchFamily="34" charset="0"/>
                <a:ea typeface="Calibri" panose="020F0502020204030204" pitchFamily="34" charset="0"/>
                <a:cs typeface="Times New Roman" panose="02020603050405020304" pitchFamily="18" charset="0"/>
              </a:rPr>
              <a:t>from</a:t>
            </a:r>
            <a:r>
              <a:rPr lang="cs-CZ" sz="1800" dirty="0">
                <a:effectLst/>
                <a:latin typeface="Calibri" panose="020F0502020204030204" pitchFamily="34" charset="0"/>
                <a:ea typeface="Calibri" panose="020F0502020204030204" pitchFamily="34" charset="0"/>
                <a:cs typeface="Times New Roman" panose="02020603050405020304" pitchFamily="18" charset="0"/>
              </a:rPr>
              <a:t> Brno-Holásky 1 and 2 in </a:t>
            </a:r>
            <a:r>
              <a:rPr lang="cs-CZ" sz="1800" dirty="0" err="1">
                <a:effectLst/>
                <a:latin typeface="Calibri" panose="020F0502020204030204" pitchFamily="34" charset="0"/>
                <a:ea typeface="Calibri" panose="020F0502020204030204" pitchFamily="34" charset="0"/>
                <a:cs typeface="Times New Roman" panose="02020603050405020304" pitchFamily="18" charset="0"/>
              </a:rPr>
              <a:t>Central</a:t>
            </a:r>
            <a:r>
              <a:rPr lang="cs-CZ" sz="1800" dirty="0">
                <a:effectLst/>
                <a:latin typeface="Calibri" panose="020F0502020204030204" pitchFamily="34" charset="0"/>
                <a:ea typeface="Calibri" panose="020F0502020204030204" pitchFamily="34" charset="0"/>
                <a:cs typeface="Times New Roman" panose="02020603050405020304" pitchFamily="18" charset="0"/>
              </a:rPr>
              <a:t> </a:t>
            </a:r>
            <a:r>
              <a:rPr lang="cs-CZ" sz="1800" dirty="0" err="1">
                <a:effectLst/>
                <a:latin typeface="Calibri" panose="020F0502020204030204" pitchFamily="34" charset="0"/>
                <a:ea typeface="Calibri" panose="020F0502020204030204" pitchFamily="34" charset="0"/>
                <a:cs typeface="Times New Roman" panose="02020603050405020304" pitchFamily="18" charset="0"/>
              </a:rPr>
              <a:t>European</a:t>
            </a:r>
            <a:r>
              <a:rPr lang="cs-CZ" sz="1800" dirty="0">
                <a:effectLst/>
                <a:latin typeface="Calibri" panose="020F0502020204030204" pitchFamily="34" charset="0"/>
                <a:ea typeface="Calibri" panose="020F0502020204030204" pitchFamily="34" charset="0"/>
                <a:cs typeface="Times New Roman" panose="02020603050405020304" pitchFamily="18" charset="0"/>
              </a:rPr>
              <a:t> </a:t>
            </a:r>
            <a:r>
              <a:rPr lang="cs-CZ" sz="1800" dirty="0" err="1">
                <a:effectLst/>
                <a:latin typeface="Calibri" panose="020F0502020204030204" pitchFamily="34" charset="0"/>
                <a:ea typeface="Calibri" panose="020F0502020204030204" pitchFamily="34" charset="0"/>
                <a:cs typeface="Times New Roman" panose="02020603050405020304" pitchFamily="18" charset="0"/>
              </a:rPr>
              <a:t>Context</a:t>
            </a:r>
            <a:r>
              <a:rPr lang="cs-CZ" sz="1800" dirty="0">
                <a:effectLst/>
                <a:latin typeface="Calibri" panose="020F0502020204030204" pitchFamily="34" charset="0"/>
                <a:ea typeface="Calibri" panose="020F0502020204030204" pitchFamily="34" charset="0"/>
                <a:cs typeface="Times New Roman" panose="02020603050405020304" pitchFamily="18" charset="0"/>
              </a:rPr>
              <a:t>. </a:t>
            </a:r>
            <a:r>
              <a:rPr lang="cs-CZ" sz="1800" dirty="0" err="1">
                <a:effectLst/>
                <a:latin typeface="Calibri" panose="020F0502020204030204" pitchFamily="34" charset="0"/>
                <a:ea typeface="Calibri" panose="020F0502020204030204" pitchFamily="34" charset="0"/>
                <a:cs typeface="Times New Roman" panose="02020603050405020304" pitchFamily="18" charset="0"/>
              </a:rPr>
              <a:t>Archaeologiae</a:t>
            </a:r>
            <a:r>
              <a:rPr lang="cs-CZ" sz="1800" dirty="0">
                <a:effectLst/>
                <a:latin typeface="Calibri" panose="020F0502020204030204" pitchFamily="34" charset="0"/>
                <a:ea typeface="Calibri" panose="020F0502020204030204" pitchFamily="34" charset="0"/>
                <a:cs typeface="Times New Roman" panose="02020603050405020304" pitchFamily="18" charset="0"/>
              </a:rPr>
              <a:t> </a:t>
            </a:r>
            <a:r>
              <a:rPr lang="cs-CZ" sz="1800" dirty="0" err="1">
                <a:effectLst/>
                <a:latin typeface="Calibri" panose="020F0502020204030204" pitchFamily="34" charset="0"/>
                <a:ea typeface="Calibri" panose="020F0502020204030204" pitchFamily="34" charset="0"/>
                <a:cs typeface="Times New Roman" panose="02020603050405020304" pitchFamily="18" charset="0"/>
              </a:rPr>
              <a:t>Regionalis</a:t>
            </a:r>
            <a:r>
              <a:rPr lang="cs-CZ" sz="1800" dirty="0">
                <a:effectLst/>
                <a:latin typeface="Calibri" panose="020F0502020204030204" pitchFamily="34" charset="0"/>
                <a:ea typeface="Calibri" panose="020F0502020204030204" pitchFamily="34" charset="0"/>
                <a:cs typeface="Times New Roman" panose="02020603050405020304" pitchFamily="18" charset="0"/>
              </a:rPr>
              <a:t> </a:t>
            </a:r>
            <a:r>
              <a:rPr lang="cs-CZ" sz="1800" dirty="0" err="1">
                <a:effectLst/>
                <a:latin typeface="Calibri" panose="020F0502020204030204" pitchFamily="34" charset="0"/>
                <a:ea typeface="Calibri" panose="020F0502020204030204" pitchFamily="34" charset="0"/>
                <a:cs typeface="Times New Roman" panose="02020603050405020304" pitchFamily="18" charset="0"/>
              </a:rPr>
              <a:t>Fontes</a:t>
            </a:r>
            <a:r>
              <a:rPr lang="cs-CZ" sz="1800" dirty="0">
                <a:effectLst/>
                <a:latin typeface="Calibri" panose="020F0502020204030204" pitchFamily="34" charset="0"/>
                <a:ea typeface="Calibri" panose="020F0502020204030204" pitchFamily="34" charset="0"/>
                <a:cs typeface="Times New Roman" panose="02020603050405020304" pitchFamily="18" charset="0"/>
              </a:rPr>
              <a:t> 13. Olomouc</a:t>
            </a:r>
          </a:p>
          <a:p>
            <a:pPr>
              <a:lnSpc>
                <a:spcPct val="115000"/>
              </a:lnSpc>
              <a:spcAft>
                <a:spcPts val="800"/>
              </a:spcAft>
              <a:buFont typeface="Wingdings" panose="05000000000000000000" pitchFamily="2" charset="2"/>
              <a:buChar char="v"/>
            </a:pPr>
            <a:r>
              <a:rPr lang="cs-CZ" sz="1800" dirty="0">
                <a:latin typeface="Calibri" panose="020F0502020204030204" pitchFamily="34" charset="0"/>
                <a:ea typeface="Calibri" panose="020F0502020204030204" pitchFamily="34" charset="0"/>
                <a:cs typeface="Times New Roman" panose="02020603050405020304" pitchFamily="18" charset="0"/>
              </a:rPr>
              <a:t> </a:t>
            </a:r>
            <a:r>
              <a:rPr lang="cs-CZ" sz="1800" i="1" dirty="0">
                <a:effectLst/>
                <a:latin typeface="Calibri" panose="020F0502020204030204" pitchFamily="34" charset="0"/>
                <a:ea typeface="Calibri" panose="020F0502020204030204" pitchFamily="34" charset="0"/>
                <a:cs typeface="Times New Roman" panose="02020603050405020304" pitchFamily="18" charset="0"/>
              </a:rPr>
              <a:t>Golec, M. ‒  Fojtík, P. 2020</a:t>
            </a:r>
            <a:r>
              <a:rPr lang="cs-CZ" sz="1800" dirty="0">
                <a:effectLst/>
                <a:latin typeface="Calibri" panose="020F0502020204030204" pitchFamily="34" charset="0"/>
                <a:ea typeface="Calibri" panose="020F0502020204030204" pitchFamily="34" charset="0"/>
                <a:cs typeface="Times New Roman" panose="02020603050405020304" pitchFamily="18" charset="0"/>
              </a:rPr>
              <a:t>: Centrum východohalštatsk</a:t>
            </a:r>
            <a:r>
              <a:rPr lang="cs-CZ" sz="1800" dirty="0">
                <a:latin typeface="Calibri" panose="020F0502020204030204" pitchFamily="34" charset="0"/>
                <a:ea typeface="Calibri" panose="020F0502020204030204" pitchFamily="34" charset="0"/>
                <a:cs typeface="Times New Roman" panose="02020603050405020304" pitchFamily="18" charset="0"/>
              </a:rPr>
              <a:t>é</a:t>
            </a:r>
            <a:r>
              <a:rPr lang="cs-CZ" sz="1800" dirty="0">
                <a:effectLst/>
                <a:latin typeface="Calibri" panose="020F0502020204030204" pitchFamily="34" charset="0"/>
                <a:ea typeface="Calibri" panose="020F0502020204030204" pitchFamily="34" charset="0"/>
                <a:cs typeface="Times New Roman" panose="02020603050405020304" pitchFamily="18" charset="0"/>
              </a:rPr>
              <a:t> kultury na střední Morav</a:t>
            </a:r>
            <a:r>
              <a:rPr lang="cs-CZ" sz="1800" dirty="0">
                <a:latin typeface="Calibri" panose="020F0502020204030204" pitchFamily="34" charset="0"/>
                <a:ea typeface="Calibri" panose="020F0502020204030204" pitchFamily="34" charset="0"/>
                <a:cs typeface="Times New Roman" panose="02020603050405020304" pitchFamily="18" charset="0"/>
              </a:rPr>
              <a:t>ě</a:t>
            </a:r>
            <a:r>
              <a:rPr lang="cs-CZ" sz="1800" dirty="0">
                <a:effectLst/>
                <a:latin typeface="Calibri" panose="020F0502020204030204" pitchFamily="34" charset="0"/>
                <a:ea typeface="Calibri" panose="020F0502020204030204" pitchFamily="34" charset="0"/>
                <a:cs typeface="Times New Roman" panose="02020603050405020304" pitchFamily="18" charset="0"/>
              </a:rPr>
              <a:t>. </a:t>
            </a:r>
            <a:r>
              <a:rPr lang="cs-CZ" sz="1800" dirty="0" err="1">
                <a:effectLst/>
                <a:latin typeface="Calibri" panose="020F0502020204030204" pitchFamily="34" charset="0"/>
                <a:ea typeface="Calibri" panose="020F0502020204030204" pitchFamily="34" charset="0"/>
                <a:cs typeface="Times New Roman" panose="02020603050405020304" pitchFamily="18" charset="0"/>
              </a:rPr>
              <a:t>Archaeologica</a:t>
            </a:r>
            <a:r>
              <a:rPr lang="cs-CZ" sz="1800" dirty="0">
                <a:effectLst/>
                <a:latin typeface="Calibri" panose="020F0502020204030204" pitchFamily="34" charset="0"/>
                <a:ea typeface="Calibri" panose="020F0502020204030204" pitchFamily="34" charset="0"/>
                <a:cs typeface="Times New Roman" panose="02020603050405020304" pitchFamily="18" charset="0"/>
              </a:rPr>
              <a:t> </a:t>
            </a:r>
            <a:r>
              <a:rPr lang="cs-CZ" sz="1800" dirty="0" err="1">
                <a:effectLst/>
                <a:latin typeface="Calibri" panose="020F0502020204030204" pitchFamily="34" charset="0"/>
                <a:ea typeface="Calibri" panose="020F0502020204030204" pitchFamily="34" charset="0"/>
                <a:cs typeface="Times New Roman" panose="02020603050405020304" pitchFamily="18" charset="0"/>
              </a:rPr>
              <a:t>Olomucensia</a:t>
            </a:r>
            <a:r>
              <a:rPr lang="cs-CZ" sz="1800" dirty="0">
                <a:effectLst/>
                <a:latin typeface="Calibri" panose="020F0502020204030204" pitchFamily="34" charset="0"/>
                <a:ea typeface="Calibri" panose="020F0502020204030204" pitchFamily="34" charset="0"/>
                <a:cs typeface="Times New Roman" panose="02020603050405020304" pitchFamily="18" charset="0"/>
              </a:rPr>
              <a:t> – </a:t>
            </a:r>
            <a:r>
              <a:rPr lang="cs-CZ" sz="1800" dirty="0" err="1">
                <a:effectLst/>
                <a:latin typeface="Calibri" panose="020F0502020204030204" pitchFamily="34" charset="0"/>
                <a:ea typeface="Calibri" panose="020F0502020204030204" pitchFamily="34" charset="0"/>
                <a:cs typeface="Times New Roman" panose="02020603050405020304" pitchFamily="18" charset="0"/>
              </a:rPr>
              <a:t>Tomus</a:t>
            </a:r>
            <a:r>
              <a:rPr lang="cs-CZ" sz="1800" dirty="0">
                <a:effectLst/>
                <a:latin typeface="Calibri" panose="020F0502020204030204" pitchFamily="34" charset="0"/>
                <a:ea typeface="Calibri" panose="020F0502020204030204" pitchFamily="34" charset="0"/>
                <a:cs typeface="Times New Roman" panose="02020603050405020304" pitchFamily="18" charset="0"/>
              </a:rPr>
              <a:t> V. Olomouc.</a:t>
            </a:r>
          </a:p>
          <a:p>
            <a:pPr>
              <a:lnSpc>
                <a:spcPct val="115000"/>
              </a:lnSpc>
              <a:spcAft>
                <a:spcPts val="800"/>
              </a:spcAft>
              <a:buFont typeface="Wingdings" panose="05000000000000000000" pitchFamily="2" charset="2"/>
              <a:buChar char="v"/>
            </a:pPr>
            <a:r>
              <a:rPr lang="cs-CZ" sz="1800" i="1" dirty="0">
                <a:effectLst/>
                <a:latin typeface="Calibri" panose="020F0502020204030204" pitchFamily="34" charset="0"/>
                <a:ea typeface="Calibri" panose="020F0502020204030204" pitchFamily="34" charset="0"/>
                <a:cs typeface="Times New Roman" panose="02020603050405020304" pitchFamily="18" charset="0"/>
              </a:rPr>
              <a:t> </a:t>
            </a:r>
            <a:r>
              <a:rPr lang="cs-CZ" sz="1800" i="1" dirty="0" err="1">
                <a:effectLst/>
                <a:latin typeface="Calibri" panose="020F0502020204030204" pitchFamily="34" charset="0"/>
                <a:ea typeface="Calibri" panose="020F0502020204030204" pitchFamily="34" charset="0"/>
                <a:cs typeface="Times New Roman" panose="02020603050405020304" pitchFamily="18" charset="0"/>
              </a:rPr>
              <a:t>Goláňová</a:t>
            </a:r>
            <a:r>
              <a:rPr lang="cs-CZ" sz="1800" i="1" dirty="0">
                <a:effectLst/>
                <a:latin typeface="Calibri" panose="020F0502020204030204" pitchFamily="34" charset="0"/>
                <a:ea typeface="Calibri" panose="020F0502020204030204" pitchFamily="34" charset="0"/>
                <a:cs typeface="Times New Roman" panose="02020603050405020304" pitchFamily="18" charset="0"/>
              </a:rPr>
              <a:t>, P. 2018</a:t>
            </a:r>
            <a:r>
              <a:rPr lang="cs-CZ" sz="1800" dirty="0">
                <a:effectLst/>
                <a:latin typeface="Calibri" panose="020F0502020204030204" pitchFamily="34" charset="0"/>
                <a:ea typeface="Calibri" panose="020F0502020204030204" pitchFamily="34" charset="0"/>
                <a:cs typeface="Times New Roman" panose="02020603050405020304" pitchFamily="18" charset="0"/>
              </a:rPr>
              <a:t>: The Early La </a:t>
            </a:r>
            <a:r>
              <a:rPr lang="cs-CZ" sz="1800" dirty="0" err="1">
                <a:effectLst/>
                <a:latin typeface="Calibri" panose="020F0502020204030204" pitchFamily="34" charset="0"/>
                <a:ea typeface="Calibri" panose="020F0502020204030204" pitchFamily="34" charset="0"/>
                <a:cs typeface="Times New Roman" panose="02020603050405020304" pitchFamily="18" charset="0"/>
              </a:rPr>
              <a:t>Tène</a:t>
            </a:r>
            <a:r>
              <a:rPr lang="cs-CZ" sz="1800" dirty="0">
                <a:effectLst/>
                <a:latin typeface="Calibri" panose="020F0502020204030204" pitchFamily="34" charset="0"/>
                <a:ea typeface="Calibri" panose="020F0502020204030204" pitchFamily="34" charset="0"/>
                <a:cs typeface="Times New Roman" panose="02020603050405020304" pitchFamily="18" charset="0"/>
              </a:rPr>
              <a:t> Period in Moravia. </a:t>
            </a:r>
            <a:r>
              <a:rPr lang="cs-CZ" sz="1800" dirty="0" err="1">
                <a:effectLst/>
                <a:latin typeface="Calibri" panose="020F0502020204030204" pitchFamily="34" charset="0"/>
                <a:ea typeface="Calibri" panose="020F0502020204030204" pitchFamily="34" charset="0"/>
                <a:cs typeface="Times New Roman" panose="02020603050405020304" pitchFamily="18" charset="0"/>
              </a:rPr>
              <a:t>Studien</a:t>
            </a:r>
            <a:r>
              <a:rPr lang="cs-CZ" sz="1800" dirty="0">
                <a:effectLst/>
                <a:latin typeface="Calibri" panose="020F0502020204030204" pitchFamily="34" charset="0"/>
                <a:ea typeface="Calibri" panose="020F0502020204030204" pitchFamily="34" charset="0"/>
                <a:cs typeface="Times New Roman" panose="02020603050405020304" pitchFamily="18" charset="0"/>
              </a:rPr>
              <a:t> </a:t>
            </a:r>
            <a:r>
              <a:rPr lang="cs-CZ" sz="1800" dirty="0" err="1">
                <a:effectLst/>
                <a:latin typeface="Calibri" panose="020F0502020204030204" pitchFamily="34" charset="0"/>
                <a:ea typeface="Calibri" panose="020F0502020204030204" pitchFamily="34" charset="0"/>
                <a:cs typeface="Times New Roman" panose="02020603050405020304" pitchFamily="18" charset="0"/>
              </a:rPr>
              <a:t>zur</a:t>
            </a:r>
            <a:r>
              <a:rPr lang="cs-CZ" sz="1800" dirty="0">
                <a:effectLst/>
                <a:latin typeface="Calibri" panose="020F0502020204030204" pitchFamily="34" charset="0"/>
                <a:ea typeface="Calibri" panose="020F0502020204030204" pitchFamily="34" charset="0"/>
                <a:cs typeface="Times New Roman" panose="02020603050405020304" pitchFamily="18" charset="0"/>
              </a:rPr>
              <a:t> </a:t>
            </a:r>
            <a:r>
              <a:rPr lang="cs-CZ" sz="1800" dirty="0" err="1">
                <a:effectLst/>
                <a:latin typeface="Calibri" panose="020F0502020204030204" pitchFamily="34" charset="0"/>
                <a:ea typeface="Calibri" panose="020F0502020204030204" pitchFamily="34" charset="0"/>
                <a:cs typeface="Times New Roman" panose="02020603050405020304" pitchFamily="18" charset="0"/>
              </a:rPr>
              <a:t>Archäologie</a:t>
            </a:r>
            <a:r>
              <a:rPr lang="cs-CZ" sz="1800" dirty="0">
                <a:effectLst/>
                <a:latin typeface="Calibri" panose="020F0502020204030204" pitchFamily="34" charset="0"/>
                <a:ea typeface="Calibri" panose="020F0502020204030204" pitchFamily="34" charset="0"/>
                <a:cs typeface="Times New Roman" panose="02020603050405020304" pitchFamily="18" charset="0"/>
              </a:rPr>
              <a:t> </a:t>
            </a:r>
            <a:r>
              <a:rPr lang="cs-CZ" sz="1800" dirty="0" err="1">
                <a:effectLst/>
                <a:latin typeface="Calibri" panose="020F0502020204030204" pitchFamily="34" charset="0"/>
                <a:ea typeface="Calibri" panose="020F0502020204030204" pitchFamily="34" charset="0"/>
                <a:cs typeface="Times New Roman" panose="02020603050405020304" pitchFamily="18" charset="0"/>
              </a:rPr>
              <a:t>Europas</a:t>
            </a:r>
            <a:r>
              <a:rPr lang="cs-CZ" sz="1800" dirty="0">
                <a:effectLst/>
                <a:latin typeface="Calibri" panose="020F0502020204030204" pitchFamily="34" charset="0"/>
                <a:ea typeface="Calibri" panose="020F0502020204030204" pitchFamily="34" charset="0"/>
                <a:cs typeface="Times New Roman" panose="02020603050405020304" pitchFamily="18" charset="0"/>
              </a:rPr>
              <a:t> 32. Bonn.</a:t>
            </a:r>
          </a:p>
        </p:txBody>
      </p:sp>
      <p:pic>
        <p:nvPicPr>
          <p:cNvPr id="1028" name="Picture 4" descr="Fenomén Býčí skála - Martin Golec | KOSMAS.cz - vaše internetové  knihkupectví">
            <a:extLst>
              <a:ext uri="{FF2B5EF4-FFF2-40B4-BE49-F238E27FC236}">
                <a16:creationId xmlns:a16="http://schemas.microsoft.com/office/drawing/2014/main" id="{9B8845CC-AEFA-4A0E-A563-3DB3ACDD4FA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860835" y="95250"/>
            <a:ext cx="2257425" cy="333375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1 pdfsam 9788087895900 the phenomenon of byci skala cave by Flexibooks -  Issuu">
            <a:extLst>
              <a:ext uri="{FF2B5EF4-FFF2-40B4-BE49-F238E27FC236}">
                <a16:creationId xmlns:a16="http://schemas.microsoft.com/office/drawing/2014/main" id="{435B0C33-AF11-6363-9DBD-B1D17965475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17641" y="3516921"/>
            <a:ext cx="2300620" cy="3268228"/>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allstatt magnate graves from Brno-Holásky 1 and 2 in the Central European  context - Bibliografie dějin Českých zemí">
            <a:extLst>
              <a:ext uri="{FF2B5EF4-FFF2-40B4-BE49-F238E27FC236}">
                <a16:creationId xmlns:a16="http://schemas.microsoft.com/office/drawing/2014/main" id="{35569E05-C864-D9EA-418B-BFBD8D0ADFE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75201" y="72851"/>
            <a:ext cx="2451381" cy="3460774"/>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Goláňová, Petra, 1979- - Bibliography of the History of the Czech Lands">
            <a:extLst>
              <a:ext uri="{FF2B5EF4-FFF2-40B4-BE49-F238E27FC236}">
                <a16:creationId xmlns:a16="http://schemas.microsoft.com/office/drawing/2014/main" id="{C09BE3EB-C111-4702-C017-2C8FD6EAA5A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75201" y="3499336"/>
            <a:ext cx="2379054" cy="33586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305611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317B6DA-346B-4A8A-B8CB-5B721F5ACDE6}"/>
              </a:ext>
            </a:extLst>
          </p:cNvPr>
          <p:cNvSpPr>
            <a:spLocks noGrp="1"/>
          </p:cNvSpPr>
          <p:nvPr>
            <p:ph type="title"/>
          </p:nvPr>
        </p:nvSpPr>
        <p:spPr>
          <a:xfrm>
            <a:off x="396815" y="286603"/>
            <a:ext cx="11395493" cy="705435"/>
          </a:xfrm>
        </p:spPr>
        <p:txBody>
          <a:bodyPr>
            <a:normAutofit fontScale="90000"/>
          </a:bodyPr>
          <a:lstStyle/>
          <a:p>
            <a:r>
              <a:rPr lang="en-US" dirty="0">
                <a:solidFill>
                  <a:schemeClr val="accent2"/>
                </a:solidFill>
              </a:rPr>
              <a:t>What is the Iron Age?</a:t>
            </a:r>
            <a:endParaRPr lang="cs-CZ" dirty="0">
              <a:solidFill>
                <a:schemeClr val="accent2"/>
              </a:solidFill>
            </a:endParaRPr>
          </a:p>
        </p:txBody>
      </p:sp>
      <p:sp>
        <p:nvSpPr>
          <p:cNvPr id="3" name="Zástupný obsah 2">
            <a:extLst>
              <a:ext uri="{FF2B5EF4-FFF2-40B4-BE49-F238E27FC236}">
                <a16:creationId xmlns:a16="http://schemas.microsoft.com/office/drawing/2014/main" id="{1E715B4F-D773-4DFF-9595-A519BC4624B3}"/>
              </a:ext>
            </a:extLst>
          </p:cNvPr>
          <p:cNvSpPr>
            <a:spLocks noGrp="1"/>
          </p:cNvSpPr>
          <p:nvPr>
            <p:ph idx="1"/>
          </p:nvPr>
        </p:nvSpPr>
        <p:spPr>
          <a:xfrm>
            <a:off x="396815" y="1026543"/>
            <a:ext cx="6899531" cy="5469148"/>
          </a:xfrm>
        </p:spPr>
        <p:txBody>
          <a:bodyPr>
            <a:normAutofit lnSpcReduction="10000"/>
          </a:bodyPr>
          <a:lstStyle/>
          <a:p>
            <a:pPr>
              <a:buFont typeface="Arial" pitchFamily="34" charset="0"/>
              <a:buChar char="•"/>
            </a:pPr>
            <a:r>
              <a:rPr lang="cs-CZ" dirty="0"/>
              <a:t> </a:t>
            </a:r>
            <a:r>
              <a:rPr lang="en-US" dirty="0"/>
              <a:t>In archeology, the Iron Age refers to the stage in the development of mankind, when man used </a:t>
            </a:r>
            <a:r>
              <a:rPr lang="en-US" b="1" dirty="0"/>
              <a:t>mainly iron to produce tools and weapons. </a:t>
            </a:r>
            <a:r>
              <a:rPr lang="en-US" dirty="0"/>
              <a:t>In many societies, this period is also associated with </a:t>
            </a:r>
            <a:r>
              <a:rPr lang="en-US" b="1" dirty="0"/>
              <a:t>changes in </a:t>
            </a:r>
            <a:r>
              <a:rPr lang="en-US" b="1" dirty="0" err="1"/>
              <a:t>agricultur</a:t>
            </a:r>
            <a:r>
              <a:rPr lang="cs-CZ" b="1" dirty="0"/>
              <a:t>e</a:t>
            </a:r>
            <a:r>
              <a:rPr lang="en-US" b="1" dirty="0"/>
              <a:t>, religion, or artistic techniques</a:t>
            </a:r>
            <a:r>
              <a:rPr lang="en-US" dirty="0"/>
              <a:t>.</a:t>
            </a:r>
          </a:p>
          <a:p>
            <a:pPr>
              <a:buFont typeface="Arial" pitchFamily="34" charset="0"/>
              <a:buChar char="•"/>
            </a:pPr>
            <a:r>
              <a:rPr lang="en-US" dirty="0"/>
              <a:t> The Iron Age is the third in a series of classification systems for prehistoric societies after the </a:t>
            </a:r>
            <a:r>
              <a:rPr lang="en-US" i="1" dirty="0"/>
              <a:t>Stone</a:t>
            </a:r>
            <a:r>
              <a:rPr lang="en-US" dirty="0"/>
              <a:t> and </a:t>
            </a:r>
            <a:r>
              <a:rPr lang="en-US" i="1" dirty="0"/>
              <a:t>Bronze Ages</a:t>
            </a:r>
            <a:r>
              <a:rPr lang="en-US" dirty="0"/>
              <a:t>. Its dating (early stage) varies for different geographical regions of the world. We traditionally date the beginnings of this period to the 12th century BC in ancient Greece and the ancient Orient, </a:t>
            </a:r>
            <a:r>
              <a:rPr lang="cs-CZ" dirty="0" err="1"/>
              <a:t>since</a:t>
            </a:r>
            <a:r>
              <a:rPr lang="en-US" dirty="0"/>
              <a:t> the 11th century BC in India and </a:t>
            </a:r>
            <a:r>
              <a:rPr lang="cs-CZ" b="1" dirty="0" err="1"/>
              <a:t>since</a:t>
            </a:r>
            <a:r>
              <a:rPr lang="en-US" b="1" dirty="0"/>
              <a:t> the 8th century BC in Central Europe </a:t>
            </a:r>
            <a:r>
              <a:rPr lang="en-US" dirty="0"/>
              <a:t>and the 6th century BC in northern Europe.</a:t>
            </a:r>
          </a:p>
          <a:p>
            <a:pPr>
              <a:buFont typeface="Arial" pitchFamily="34" charset="0"/>
              <a:buChar char="•"/>
            </a:pPr>
            <a:r>
              <a:rPr lang="en-US" dirty="0"/>
              <a:t> The end of the Iron Age is considered to be the period of the rise of Hellenism and the Roman Empire, or early Middle Ages in Central and Northern Europe.</a:t>
            </a:r>
          </a:p>
          <a:p>
            <a:pPr>
              <a:buFont typeface="Arial" pitchFamily="34" charset="0"/>
              <a:buChar char="•"/>
            </a:pPr>
            <a:r>
              <a:rPr lang="en-US" dirty="0"/>
              <a:t> Iron production dates back to the Hittites in Asia Minor around 1500 BC. From them it spread to the Balkans and during the 8th-7th century BC penetrated</a:t>
            </a:r>
            <a:r>
              <a:rPr lang="cs-CZ" dirty="0"/>
              <a:t> </a:t>
            </a:r>
            <a:r>
              <a:rPr lang="cs-CZ" dirty="0" err="1"/>
              <a:t>into</a:t>
            </a:r>
            <a:r>
              <a:rPr lang="cs-CZ" dirty="0"/>
              <a:t> the</a:t>
            </a:r>
            <a:r>
              <a:rPr lang="en-US" dirty="0"/>
              <a:t> Central Europe.</a:t>
            </a:r>
            <a:endParaRPr lang="cs-CZ" dirty="0"/>
          </a:p>
        </p:txBody>
      </p:sp>
      <p:pic>
        <p:nvPicPr>
          <p:cNvPr id="1026" name="Picture 2">
            <a:extLst>
              <a:ext uri="{FF2B5EF4-FFF2-40B4-BE49-F238E27FC236}">
                <a16:creationId xmlns:a16="http://schemas.microsoft.com/office/drawing/2014/main" id="{102A135E-F812-4084-8674-C1A40474159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21920" y="131976"/>
            <a:ext cx="4484688" cy="3429000"/>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Iron ore's stunning rally faces challenge as supply risks fade, Energy &amp;  Commodities - THE BUSINESS TIMES">
            <a:extLst>
              <a:ext uri="{FF2B5EF4-FFF2-40B4-BE49-F238E27FC236}">
                <a16:creationId xmlns:a16="http://schemas.microsoft.com/office/drawing/2014/main" id="{E3F3BD9A-5F30-42B4-9A17-4B0C793B534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21920" y="3715603"/>
            <a:ext cx="4515632" cy="30104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999068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D971033A-DE91-BB45-0E66-41083F79FB8D}"/>
              </a:ext>
            </a:extLst>
          </p:cNvPr>
          <p:cNvSpPr>
            <a:spLocks noGrp="1"/>
          </p:cNvSpPr>
          <p:nvPr>
            <p:ph type="title"/>
          </p:nvPr>
        </p:nvSpPr>
        <p:spPr/>
        <p:txBody>
          <a:bodyPr/>
          <a:lstStyle/>
          <a:p>
            <a:pPr algn="ctr"/>
            <a:r>
              <a:rPr lang="cs-CZ" dirty="0" err="1">
                <a:solidFill>
                  <a:schemeClr val="accent2"/>
                </a:solidFill>
                <a:effectLst>
                  <a:outerShdw blurRad="38100" dist="38100" dir="2700000" algn="tl">
                    <a:srgbClr val="000000">
                      <a:alpha val="43137"/>
                    </a:srgbClr>
                  </a:outerShdw>
                </a:effectLst>
              </a:rPr>
              <a:t>Timeline</a:t>
            </a:r>
            <a:r>
              <a:rPr lang="cs-CZ" dirty="0">
                <a:solidFill>
                  <a:schemeClr val="accent2"/>
                </a:solidFill>
                <a:effectLst>
                  <a:outerShdw blurRad="38100" dist="38100" dir="2700000" algn="tl">
                    <a:srgbClr val="000000">
                      <a:alpha val="43137"/>
                    </a:srgbClr>
                  </a:outerShdw>
                </a:effectLst>
              </a:rPr>
              <a:t> of the </a:t>
            </a:r>
            <a:r>
              <a:rPr lang="cs-CZ" dirty="0" err="1">
                <a:solidFill>
                  <a:schemeClr val="accent2"/>
                </a:solidFill>
                <a:effectLst>
                  <a:outerShdw blurRad="38100" dist="38100" dir="2700000" algn="tl">
                    <a:srgbClr val="000000">
                      <a:alpha val="43137"/>
                    </a:srgbClr>
                  </a:outerShdw>
                </a:effectLst>
              </a:rPr>
              <a:t>Central</a:t>
            </a:r>
            <a:r>
              <a:rPr lang="cs-CZ" dirty="0">
                <a:solidFill>
                  <a:schemeClr val="accent2"/>
                </a:solidFill>
                <a:effectLst>
                  <a:outerShdw blurRad="38100" dist="38100" dir="2700000" algn="tl">
                    <a:srgbClr val="000000">
                      <a:alpha val="43137"/>
                    </a:srgbClr>
                  </a:outerShdw>
                </a:effectLst>
              </a:rPr>
              <a:t> </a:t>
            </a:r>
            <a:r>
              <a:rPr lang="cs-CZ" dirty="0" err="1">
                <a:solidFill>
                  <a:schemeClr val="accent2"/>
                </a:solidFill>
                <a:effectLst>
                  <a:outerShdw blurRad="38100" dist="38100" dir="2700000" algn="tl">
                    <a:srgbClr val="000000">
                      <a:alpha val="43137"/>
                    </a:srgbClr>
                  </a:outerShdw>
                </a:effectLst>
              </a:rPr>
              <a:t>European</a:t>
            </a:r>
            <a:r>
              <a:rPr lang="cs-CZ" dirty="0">
                <a:solidFill>
                  <a:schemeClr val="accent2"/>
                </a:solidFill>
                <a:effectLst>
                  <a:outerShdw blurRad="38100" dist="38100" dir="2700000" algn="tl">
                    <a:srgbClr val="000000">
                      <a:alpha val="43137"/>
                    </a:srgbClr>
                  </a:outerShdw>
                </a:effectLst>
              </a:rPr>
              <a:t> </a:t>
            </a:r>
            <a:r>
              <a:rPr lang="cs-CZ" dirty="0" err="1">
                <a:solidFill>
                  <a:schemeClr val="accent2"/>
                </a:solidFill>
                <a:effectLst>
                  <a:outerShdw blurRad="38100" dist="38100" dir="2700000" algn="tl">
                    <a:srgbClr val="000000">
                      <a:alpha val="43137"/>
                    </a:srgbClr>
                  </a:outerShdw>
                </a:effectLst>
              </a:rPr>
              <a:t>History</a:t>
            </a:r>
            <a:endParaRPr lang="cs-CZ" dirty="0">
              <a:solidFill>
                <a:schemeClr val="accent2"/>
              </a:solidFill>
              <a:effectLst>
                <a:outerShdw blurRad="38100" dist="38100" dir="2700000" algn="tl">
                  <a:srgbClr val="000000">
                    <a:alpha val="43137"/>
                  </a:srgbClr>
                </a:outerShdw>
              </a:effectLst>
            </a:endParaRPr>
          </a:p>
        </p:txBody>
      </p:sp>
      <p:sp>
        <p:nvSpPr>
          <p:cNvPr id="3" name="Zástupný obsah 2">
            <a:extLst>
              <a:ext uri="{FF2B5EF4-FFF2-40B4-BE49-F238E27FC236}">
                <a16:creationId xmlns:a16="http://schemas.microsoft.com/office/drawing/2014/main" id="{D2803307-11C9-F1C6-8EB2-568A7C9CF395}"/>
              </a:ext>
            </a:extLst>
          </p:cNvPr>
          <p:cNvSpPr>
            <a:spLocks noGrp="1"/>
          </p:cNvSpPr>
          <p:nvPr>
            <p:ph idx="1"/>
          </p:nvPr>
        </p:nvSpPr>
        <p:spPr>
          <a:xfrm>
            <a:off x="1097280" y="2076843"/>
            <a:ext cx="10058400" cy="4023360"/>
          </a:xfrm>
        </p:spPr>
        <p:txBody>
          <a:bodyPr numCol="2">
            <a:normAutofit/>
          </a:bodyPr>
          <a:lstStyle/>
          <a:p>
            <a:r>
              <a:rPr lang="cs-CZ" dirty="0"/>
              <a:t>- </a:t>
            </a:r>
            <a:r>
              <a:rPr lang="cs-CZ" b="1" i="1" dirty="0" err="1"/>
              <a:t>paleolithic</a:t>
            </a:r>
            <a:r>
              <a:rPr lang="cs-CZ" dirty="0"/>
              <a:t> (40 000 – 10 000 BC)</a:t>
            </a:r>
          </a:p>
          <a:p>
            <a:r>
              <a:rPr lang="cs-CZ" dirty="0"/>
              <a:t>- </a:t>
            </a:r>
            <a:r>
              <a:rPr lang="cs-CZ" b="1" i="1" dirty="0" err="1"/>
              <a:t>mesolithic</a:t>
            </a:r>
            <a:r>
              <a:rPr lang="cs-CZ" dirty="0"/>
              <a:t> (10 000 – 5 700 BC.)</a:t>
            </a:r>
          </a:p>
          <a:p>
            <a:r>
              <a:rPr lang="cs-CZ" dirty="0"/>
              <a:t>- </a:t>
            </a:r>
            <a:r>
              <a:rPr lang="cs-CZ" b="1" i="1" dirty="0" err="1"/>
              <a:t>neolithic</a:t>
            </a:r>
            <a:r>
              <a:rPr lang="cs-CZ" dirty="0"/>
              <a:t> (5700 – 4200 BC) </a:t>
            </a:r>
          </a:p>
          <a:p>
            <a:r>
              <a:rPr lang="cs-CZ" dirty="0"/>
              <a:t>- </a:t>
            </a:r>
            <a:r>
              <a:rPr lang="cs-CZ" b="1" i="1" dirty="0" err="1"/>
              <a:t>eneolithic</a:t>
            </a:r>
            <a:r>
              <a:rPr lang="cs-CZ" dirty="0"/>
              <a:t> (4200 – 2200 BC)</a:t>
            </a:r>
          </a:p>
          <a:p>
            <a:r>
              <a:rPr lang="cs-CZ" dirty="0"/>
              <a:t>- </a:t>
            </a:r>
            <a:r>
              <a:rPr lang="cs-CZ" b="1" i="1" dirty="0"/>
              <a:t>Bronze Age </a:t>
            </a:r>
            <a:r>
              <a:rPr lang="cs-CZ" dirty="0"/>
              <a:t>(2200 – 800 BC)</a:t>
            </a:r>
          </a:p>
          <a:p>
            <a:r>
              <a:rPr lang="cs-CZ" dirty="0"/>
              <a:t>- </a:t>
            </a:r>
            <a:r>
              <a:rPr lang="cs-CZ" b="1" i="1" dirty="0" err="1"/>
              <a:t>Hallstatt</a:t>
            </a:r>
            <a:r>
              <a:rPr lang="cs-CZ" b="1" i="1" dirty="0"/>
              <a:t> Period </a:t>
            </a:r>
            <a:r>
              <a:rPr lang="cs-CZ" dirty="0"/>
              <a:t>(800 – 450 BC)</a:t>
            </a:r>
          </a:p>
          <a:p>
            <a:r>
              <a:rPr lang="cs-CZ" dirty="0"/>
              <a:t>- </a:t>
            </a:r>
            <a:r>
              <a:rPr lang="cs-CZ" b="1" i="1" dirty="0"/>
              <a:t>La </a:t>
            </a:r>
            <a:r>
              <a:rPr lang="cs-CZ" b="1" i="1" dirty="0" err="1"/>
              <a:t>Tène</a:t>
            </a:r>
            <a:r>
              <a:rPr lang="cs-CZ" b="1" i="1" dirty="0"/>
              <a:t> Period </a:t>
            </a:r>
            <a:r>
              <a:rPr lang="cs-CZ" dirty="0"/>
              <a:t>(450 – 9/6 BC)</a:t>
            </a:r>
          </a:p>
          <a:p>
            <a:r>
              <a:rPr lang="cs-CZ" dirty="0"/>
              <a:t>- </a:t>
            </a:r>
            <a:r>
              <a:rPr lang="cs-CZ" b="1" i="1" dirty="0"/>
              <a:t>Roman Period </a:t>
            </a:r>
            <a:r>
              <a:rPr lang="cs-CZ" dirty="0"/>
              <a:t>(9/6 BC. – 375 AD)</a:t>
            </a:r>
          </a:p>
          <a:p>
            <a:r>
              <a:rPr lang="cs-CZ" dirty="0"/>
              <a:t>- </a:t>
            </a:r>
            <a:r>
              <a:rPr lang="cs-CZ" b="1" i="1" dirty="0" err="1"/>
              <a:t>Migration</a:t>
            </a:r>
            <a:r>
              <a:rPr lang="cs-CZ" b="1" i="1" dirty="0"/>
              <a:t> Period </a:t>
            </a:r>
            <a:r>
              <a:rPr lang="cs-CZ" dirty="0"/>
              <a:t>(375 – 568 AD)</a:t>
            </a:r>
          </a:p>
          <a:p>
            <a:r>
              <a:rPr lang="cs-CZ" dirty="0"/>
              <a:t>- </a:t>
            </a:r>
            <a:r>
              <a:rPr lang="cs-CZ" b="1" i="1" dirty="0"/>
              <a:t>Early </a:t>
            </a:r>
            <a:r>
              <a:rPr lang="cs-CZ" b="1" i="1" dirty="0" err="1"/>
              <a:t>Medival</a:t>
            </a:r>
            <a:r>
              <a:rPr lang="cs-CZ" b="1" i="1" dirty="0"/>
              <a:t> </a:t>
            </a:r>
            <a:r>
              <a:rPr lang="cs-CZ" dirty="0"/>
              <a:t>(575 – 1250 AD)</a:t>
            </a:r>
          </a:p>
          <a:p>
            <a:r>
              <a:rPr lang="cs-CZ" dirty="0"/>
              <a:t>- </a:t>
            </a:r>
            <a:r>
              <a:rPr lang="en-US" b="1" i="1" dirty="0"/>
              <a:t>High and Late Middle Ages </a:t>
            </a:r>
            <a:r>
              <a:rPr lang="cs-CZ" dirty="0"/>
              <a:t>(1250 – 1500 AD)</a:t>
            </a:r>
          </a:p>
          <a:p>
            <a:r>
              <a:rPr lang="cs-CZ" dirty="0"/>
              <a:t>- </a:t>
            </a:r>
            <a:r>
              <a:rPr lang="cs-CZ" b="1" i="1" dirty="0" err="1"/>
              <a:t>modern</a:t>
            </a:r>
            <a:r>
              <a:rPr lang="cs-CZ" b="1" i="1" dirty="0"/>
              <a:t> Age</a:t>
            </a:r>
            <a:r>
              <a:rPr lang="cs-CZ" dirty="0"/>
              <a:t> (1500 – 1914 AD)</a:t>
            </a:r>
          </a:p>
          <a:p>
            <a:r>
              <a:rPr lang="cs-CZ" dirty="0"/>
              <a:t>- </a:t>
            </a:r>
            <a:r>
              <a:rPr lang="cs-CZ" b="1" i="1" dirty="0"/>
              <a:t>WWI </a:t>
            </a:r>
            <a:r>
              <a:rPr lang="cs-CZ" dirty="0"/>
              <a:t>(1914 – 1918)</a:t>
            </a:r>
          </a:p>
          <a:p>
            <a:r>
              <a:rPr lang="cs-CZ" dirty="0"/>
              <a:t>- </a:t>
            </a:r>
            <a:r>
              <a:rPr lang="cs-CZ" b="1" i="1" dirty="0" err="1"/>
              <a:t>interwar</a:t>
            </a:r>
            <a:r>
              <a:rPr lang="cs-CZ" b="1" i="1" dirty="0"/>
              <a:t> Period </a:t>
            </a:r>
            <a:r>
              <a:rPr lang="cs-CZ" dirty="0"/>
              <a:t>(1918 – 1939) </a:t>
            </a:r>
          </a:p>
          <a:p>
            <a:r>
              <a:rPr lang="cs-CZ" dirty="0"/>
              <a:t>- </a:t>
            </a:r>
            <a:r>
              <a:rPr lang="cs-CZ" b="1" i="1" dirty="0"/>
              <a:t>WWII </a:t>
            </a:r>
            <a:r>
              <a:rPr lang="cs-CZ" dirty="0"/>
              <a:t>(1939 – 1945)</a:t>
            </a:r>
          </a:p>
          <a:p>
            <a:r>
              <a:rPr lang="cs-CZ" dirty="0"/>
              <a:t>- </a:t>
            </a:r>
            <a:r>
              <a:rPr lang="cs-CZ" b="1" i="1" dirty="0"/>
              <a:t>post-WWII Period, </a:t>
            </a:r>
            <a:r>
              <a:rPr lang="cs-CZ" b="1" i="1" dirty="0" err="1"/>
              <a:t>Communist</a:t>
            </a:r>
            <a:r>
              <a:rPr lang="cs-CZ" b="1" i="1" dirty="0"/>
              <a:t> Era </a:t>
            </a:r>
            <a:r>
              <a:rPr lang="cs-CZ" dirty="0"/>
              <a:t>(1945 – 1989) </a:t>
            </a:r>
          </a:p>
          <a:p>
            <a:r>
              <a:rPr lang="cs-CZ" dirty="0"/>
              <a:t>- </a:t>
            </a:r>
            <a:r>
              <a:rPr lang="cs-CZ" b="1" i="1" dirty="0" err="1"/>
              <a:t>modern</a:t>
            </a:r>
            <a:r>
              <a:rPr lang="cs-CZ" b="1" i="1" dirty="0"/>
              <a:t> </a:t>
            </a:r>
            <a:r>
              <a:rPr lang="cs-CZ" b="1" i="1" dirty="0" err="1"/>
              <a:t>era</a:t>
            </a:r>
            <a:r>
              <a:rPr lang="cs-CZ" b="1" i="1" dirty="0"/>
              <a:t> </a:t>
            </a:r>
            <a:r>
              <a:rPr lang="cs-CZ" dirty="0"/>
              <a:t>(1989 – </a:t>
            </a:r>
            <a:r>
              <a:rPr lang="cs-CZ" dirty="0" err="1"/>
              <a:t>present</a:t>
            </a:r>
            <a:r>
              <a:rPr lang="cs-CZ" dirty="0"/>
              <a:t>)</a:t>
            </a:r>
          </a:p>
          <a:p>
            <a:endParaRPr lang="cs-CZ" dirty="0"/>
          </a:p>
        </p:txBody>
      </p:sp>
      <p:sp>
        <p:nvSpPr>
          <p:cNvPr id="11" name="Šipka: doprava 10">
            <a:extLst>
              <a:ext uri="{FF2B5EF4-FFF2-40B4-BE49-F238E27FC236}">
                <a16:creationId xmlns:a16="http://schemas.microsoft.com/office/drawing/2014/main" id="{B9B57848-E5DE-AD04-9905-CCDC9F16F793}"/>
              </a:ext>
            </a:extLst>
          </p:cNvPr>
          <p:cNvSpPr/>
          <p:nvPr/>
        </p:nvSpPr>
        <p:spPr>
          <a:xfrm>
            <a:off x="665201" y="4400812"/>
            <a:ext cx="432079" cy="31466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val="39820182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theme/theme1.xml><?xml version="1.0" encoding="utf-8"?>
<a:theme xmlns:a="http://schemas.openxmlformats.org/drawingml/2006/main" name="Retrospektiva">
  <a:themeElements>
    <a:clrScheme name="Retrospektiva">
      <a:dk1>
        <a:srgbClr val="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Retrospektiva">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ktiva">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ppt/theme/theme2.xml><?xml version="1.0" encoding="utf-8"?>
<a:theme xmlns:a="http://schemas.openxmlformats.org/drawingml/2006/main" name="Motiv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Retrospect</Template>
  <TotalTime>1547</TotalTime>
  <Words>5751</Words>
  <Application>Microsoft Office PowerPoint</Application>
  <PresentationFormat>Širokoúhlá obrazovka</PresentationFormat>
  <Paragraphs>313</Paragraphs>
  <Slides>42</Slides>
  <Notes>4</Notes>
  <HiddenSlides>0</HiddenSlides>
  <MMClips>0</MMClips>
  <ScaleCrop>false</ScaleCrop>
  <HeadingPairs>
    <vt:vector size="6" baseType="variant">
      <vt:variant>
        <vt:lpstr>Použitá písma</vt:lpstr>
      </vt:variant>
      <vt:variant>
        <vt:i4>4</vt:i4>
      </vt:variant>
      <vt:variant>
        <vt:lpstr>Motiv</vt:lpstr>
      </vt:variant>
      <vt:variant>
        <vt:i4>1</vt:i4>
      </vt:variant>
      <vt:variant>
        <vt:lpstr>Nadpisy snímků</vt:lpstr>
      </vt:variant>
      <vt:variant>
        <vt:i4>42</vt:i4>
      </vt:variant>
    </vt:vector>
  </HeadingPairs>
  <TitlesOfParts>
    <vt:vector size="47" baseType="lpstr">
      <vt:lpstr>Arial</vt:lpstr>
      <vt:lpstr>Calibri</vt:lpstr>
      <vt:lpstr>Calibri Light</vt:lpstr>
      <vt:lpstr>Wingdings</vt:lpstr>
      <vt:lpstr>Retrospektiva</vt:lpstr>
      <vt:lpstr>Introduction to the Hallstatt Period 1 ‒ Mediterranean, Black Sea, the Near East</vt:lpstr>
      <vt:lpstr>!Important note about lectures!</vt:lpstr>
      <vt:lpstr>!Important note about lectures!</vt:lpstr>
      <vt:lpstr>!Important note about lectures!</vt:lpstr>
      <vt:lpstr>Literature</vt:lpstr>
      <vt:lpstr>Bohemia</vt:lpstr>
      <vt:lpstr>Moravia</vt:lpstr>
      <vt:lpstr>What is the Iron Age?</vt:lpstr>
      <vt:lpstr>Timeline of the Central European History</vt:lpstr>
      <vt:lpstr>Chieftainship as a social system</vt:lpstr>
      <vt:lpstr>Theories of the Iron Age</vt:lpstr>
      <vt:lpstr>Prezentace aplikace PowerPoint</vt:lpstr>
      <vt:lpstr>Prezentace aplikace PowerPoint</vt:lpstr>
      <vt:lpstr>Prezentace aplikace PowerPoint</vt:lpstr>
      <vt:lpstr>Hallstatt Period in the Central Europe</vt:lpstr>
      <vt:lpstr>Prezentace aplikace PowerPoint</vt:lpstr>
      <vt:lpstr>Prezentace aplikace PowerPoint</vt:lpstr>
      <vt:lpstr>Ancient Greece</vt:lpstr>
      <vt:lpstr>Dark Ages in Greece</vt:lpstr>
      <vt:lpstr>Greece in the Archaic Period</vt:lpstr>
      <vt:lpstr>Greece in the Archaic Period</vt:lpstr>
      <vt:lpstr>Great Greek colonization and the European hinterland</vt:lpstr>
      <vt:lpstr>Etruscans, Este and Golasecca cultures, Picenum</vt:lpstr>
      <vt:lpstr>Rise of the Etruscans in northern Italy</vt:lpstr>
      <vt:lpstr>Etruscans in Italy</vt:lpstr>
      <vt:lpstr>Etruscans – importance for the Central Europe</vt:lpstr>
      <vt:lpstr>Este culture</vt:lpstr>
      <vt:lpstr>Golasecca culture</vt:lpstr>
      <vt:lpstr>Picenum</vt:lpstr>
      <vt:lpstr>Picenum</vt:lpstr>
      <vt:lpstr>Balkans - Illyrians</vt:lpstr>
      <vt:lpstr>Illyria</vt:lpstr>
      <vt:lpstr>Illyria</vt:lpstr>
      <vt:lpstr>Illyria</vt:lpstr>
      <vt:lpstr>Thrace</vt:lpstr>
      <vt:lpstr>Thrace</vt:lpstr>
      <vt:lpstr>Thrace</vt:lpstr>
      <vt:lpstr>Scythians</vt:lpstr>
      <vt:lpstr>Scythian and related lifestyle societies</vt:lpstr>
      <vt:lpstr>Scythians</vt:lpstr>
      <vt:lpstr>Scythians</vt:lpstr>
      <vt:lpstr>Thank you for your attention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Prezentace aplikace PowerPoint</dc:title>
  <dc:creator>Mirova Zuzana</dc:creator>
  <cp:lastModifiedBy>mirovaz@ff.cuni.cz</cp:lastModifiedBy>
  <cp:revision>241</cp:revision>
  <dcterms:created xsi:type="dcterms:W3CDTF">2019-09-23T07:44:00Z</dcterms:created>
  <dcterms:modified xsi:type="dcterms:W3CDTF">2023-10-03T08:42:58Z</dcterms:modified>
</cp:coreProperties>
</file>