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59" r:id="rId5"/>
    <p:sldId id="260" r:id="rId6"/>
    <p:sldId id="306" r:id="rId7"/>
    <p:sldId id="3011" r:id="rId8"/>
    <p:sldId id="307" r:id="rId9"/>
    <p:sldId id="262" r:id="rId10"/>
    <p:sldId id="261" r:id="rId11"/>
    <p:sldId id="263" r:id="rId12"/>
    <p:sldId id="269" r:id="rId13"/>
    <p:sldId id="265" r:id="rId14"/>
    <p:sldId id="266" r:id="rId15"/>
    <p:sldId id="267" r:id="rId16"/>
    <p:sldId id="270" r:id="rId17"/>
    <p:sldId id="268" r:id="rId18"/>
    <p:sldId id="305" r:id="rId19"/>
    <p:sldId id="304" r:id="rId20"/>
    <p:sldId id="303" r:id="rId21"/>
    <p:sldId id="281" r:id="rId22"/>
    <p:sldId id="284" r:id="rId23"/>
    <p:sldId id="282" r:id="rId24"/>
    <p:sldId id="283" r:id="rId25"/>
    <p:sldId id="278" r:id="rId26"/>
    <p:sldId id="279" r:id="rId27"/>
    <p:sldId id="280" r:id="rId28"/>
    <p:sldId id="276" r:id="rId29"/>
    <p:sldId id="295" r:id="rId30"/>
    <p:sldId id="296" r:id="rId31"/>
    <p:sldId id="297" r:id="rId32"/>
    <p:sldId id="298" r:id="rId33"/>
    <p:sldId id="277" r:id="rId34"/>
    <p:sldId id="299" r:id="rId35"/>
    <p:sldId id="300" r:id="rId36"/>
    <p:sldId id="302" r:id="rId37"/>
    <p:sldId id="301" r:id="rId38"/>
    <p:sldId id="275" r:id="rId39"/>
    <p:sldId id="289" r:id="rId40"/>
    <p:sldId id="274" r:id="rId41"/>
    <p:sldId id="271" r:id="rId42"/>
    <p:sldId id="288" r:id="rId43"/>
    <p:sldId id="294" r:id="rId44"/>
    <p:sldId id="287" r:id="rId45"/>
    <p:sldId id="273" r:id="rId46"/>
    <p:sldId id="272" r:id="rId47"/>
    <p:sldId id="286" r:id="rId48"/>
    <p:sldId id="285" r:id="rId49"/>
    <p:sldId id="291" r:id="rId50"/>
    <p:sldId id="293" r:id="rId51"/>
    <p:sldId id="292" r:id="rId52"/>
    <p:sldId id="290" r:id="rId53"/>
    <p:sldId id="2979" r:id="rId54"/>
    <p:sldId id="264" r:id="rId5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FFFF"/>
    <a:srgbClr val="57FFFF"/>
    <a:srgbClr val="00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03099-3F4B-4532-A578-88DA243AEDFC}" type="datetimeFigureOut">
              <a:rPr lang="cs-CZ" smtClean="0"/>
              <a:t>22.10.2024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C5059-5978-4FB8-9454-E65BDB2C51CC}" type="slidenum">
              <a:rPr lang="cs-CZ" smtClean="0"/>
              <a:t>‹#›</a:t>
            </a:fld>
            <a:endParaRPr lang="cs-CZ"/>
          </a:p>
        </p:txBody>
      </p:sp>
    </p:spTree>
    <p:extLst>
      <p:ext uri="{BB962C8B-B14F-4D97-AF65-F5344CB8AC3E}">
        <p14:creationId xmlns:p14="http://schemas.microsoft.com/office/powerpoint/2010/main" val="1117507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FFC000"/>
                </a:solidFill>
                <a:latin typeface="Calibri"/>
              </a:rPr>
              <a:t>Student voice: Everything about reality seems to be built perfectly in contradiction with every natural part of human existence. Oshun's verdict? We must be living on a prison planet and when we die we will return to our heart’s desire.</a:t>
            </a:r>
          </a:p>
        </p:txBody>
      </p:sp>
      <p:sp>
        <p:nvSpPr>
          <p:cNvPr id="4" name="Slide Number Placeholder 3"/>
          <p:cNvSpPr>
            <a:spLocks noGrp="1"/>
          </p:cNvSpPr>
          <p:nvPr>
            <p:ph type="sldNum" sz="quarter" idx="5"/>
          </p:nvPr>
        </p:nvSpPr>
        <p:spPr/>
        <p:txBody>
          <a:bodyPr/>
          <a:lstStyle/>
          <a:p>
            <a:fld id="{63F4E3FE-F49E-47C2-9957-016025C24ACF}" type="slidenum">
              <a:rPr lang="en-GB" smtClean="0"/>
              <a:t>7</a:t>
            </a:fld>
            <a:endParaRPr lang="en-GB"/>
          </a:p>
        </p:txBody>
      </p:sp>
    </p:spTree>
    <p:extLst>
      <p:ext uri="{BB962C8B-B14F-4D97-AF65-F5344CB8AC3E}">
        <p14:creationId xmlns:p14="http://schemas.microsoft.com/office/powerpoint/2010/main" val="253979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4E3FE-F49E-47C2-9957-016025C24ACF}"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2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2F9FD7-4A7E-495B-A9F1-A38CBD89E42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9BBF12D-1C7F-44F9-8A21-AF60E554C8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D2F50CC-CA9A-43D2-8754-5A1D25EA5C4C}"/>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5" name="Zástupný symbol pro zápatí 4">
            <a:extLst>
              <a:ext uri="{FF2B5EF4-FFF2-40B4-BE49-F238E27FC236}">
                <a16:creationId xmlns:a16="http://schemas.microsoft.com/office/drawing/2014/main" id="{E908E75F-37B6-4D81-908E-69A543D9DD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0A14E23-5DA7-4D4A-9A1A-1D9470EDF179}"/>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262644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D502E-E8D7-46EE-8112-B072E6E881E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5818D10-59D2-4FD6-BAFD-AD70077F239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D1D61DC-AD68-46FD-8B09-328FF55E5C67}"/>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5" name="Zástupný symbol pro zápatí 4">
            <a:extLst>
              <a:ext uri="{FF2B5EF4-FFF2-40B4-BE49-F238E27FC236}">
                <a16:creationId xmlns:a16="http://schemas.microsoft.com/office/drawing/2014/main" id="{AF0C5588-0469-48A1-BEA7-E3E67A4A0D8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B8A4E71-4379-4010-BEBB-1B792615259A}"/>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3105795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F59141C-01CB-4611-B608-0EFCF49D96F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DAE3B44-B825-4064-93D0-58E991F0071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81E9CE8-BB8C-47BE-A820-72CE4007F78B}"/>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5" name="Zástupný symbol pro zápatí 4">
            <a:extLst>
              <a:ext uri="{FF2B5EF4-FFF2-40B4-BE49-F238E27FC236}">
                <a16:creationId xmlns:a16="http://schemas.microsoft.com/office/drawing/2014/main" id="{41BD5B68-E211-465B-BA01-D56DEAC4509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7ACBD6-FB7F-4AA6-A11F-AEBABFDF2F53}"/>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412656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3DB6E-B079-410D-99D1-96F73B8C1F16}"/>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B8A5262-7651-416C-890C-AF451B95C4D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C2BF8D3-B8B5-48D8-B8EE-8D0569113C02}"/>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5" name="Zástupný symbol pro zápatí 4">
            <a:extLst>
              <a:ext uri="{FF2B5EF4-FFF2-40B4-BE49-F238E27FC236}">
                <a16:creationId xmlns:a16="http://schemas.microsoft.com/office/drawing/2014/main" id="{FB32B7E3-309E-4AC3-9B41-084A0A1EC1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5A18B1A-1E38-4994-8E52-E0463F112799}"/>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80522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698476-4DBD-44E1-85A0-7F0E6C35F9F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324288A7-8DE9-43E6-9E7B-0B7337E391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500B028-3572-4E6C-989A-1D28958DF6FA}"/>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5" name="Zástupný symbol pro zápatí 4">
            <a:extLst>
              <a:ext uri="{FF2B5EF4-FFF2-40B4-BE49-F238E27FC236}">
                <a16:creationId xmlns:a16="http://schemas.microsoft.com/office/drawing/2014/main" id="{4D750FEB-BE7A-497C-838F-CE2A2A9D8FE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AA0D5DB-0D1A-4323-9C64-172DDF2E0685}"/>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138950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62D499-962D-447B-B1A5-2D9E8B1088D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78D122B-C21C-4F2D-A5CE-0D266A59CB4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831541F-CF30-4FCE-80D7-051D2F0DCB3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A705489-ED00-4183-BAD1-9B33571E829E}"/>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6" name="Zástupný symbol pro zápatí 5">
            <a:extLst>
              <a:ext uri="{FF2B5EF4-FFF2-40B4-BE49-F238E27FC236}">
                <a16:creationId xmlns:a16="http://schemas.microsoft.com/office/drawing/2014/main" id="{54E5876F-BDBA-4C7D-8F65-FDD16897F12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D1BC04B-6B36-4039-B5C8-912C65D6D176}"/>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3259820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9FF1FE-0C52-43A5-B0DA-8751328B67B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84EC5F5-1D59-4AC7-BE65-B858E22377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A69771F-39C5-44A5-B6E4-262376DD2F4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087B56A-CA9B-4A68-BED3-F4948B187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98E48AD-DB23-49F9-BA57-39ABB0575981}"/>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D3A668E-41AC-4A38-A604-331F5FD145C5}"/>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8" name="Zástupný symbol pro zápatí 7">
            <a:extLst>
              <a:ext uri="{FF2B5EF4-FFF2-40B4-BE49-F238E27FC236}">
                <a16:creationId xmlns:a16="http://schemas.microsoft.com/office/drawing/2014/main" id="{5E4B1EAF-C6C6-4C35-B0C4-937D8F24058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45C942F-0626-4D0F-A8A9-080517053608}"/>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11635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18ECB6-1FE1-4A28-B92C-81E64C3796D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7476DED-F5A2-415D-9144-3E5B4AB0D055}"/>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4" name="Zástupný symbol pro zápatí 3">
            <a:extLst>
              <a:ext uri="{FF2B5EF4-FFF2-40B4-BE49-F238E27FC236}">
                <a16:creationId xmlns:a16="http://schemas.microsoft.com/office/drawing/2014/main" id="{5AF8EC88-10F3-4B04-A56C-6EFB3A7F90A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CF5BB7D-772D-4093-A612-3D24A10FDADD}"/>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2064556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B2C0DE5-F6A4-4F83-B5CC-5E4D0E73A41C}"/>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3" name="Zástupný symbol pro zápatí 2">
            <a:extLst>
              <a:ext uri="{FF2B5EF4-FFF2-40B4-BE49-F238E27FC236}">
                <a16:creationId xmlns:a16="http://schemas.microsoft.com/office/drawing/2014/main" id="{D51A5E02-018B-43C3-9D9C-5B48B609C3D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0C4B4DF-D5FA-44D8-B500-456B1D372A0E}"/>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426397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26ADED-596A-437C-85DD-6F869E0DEBD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B870215-DA73-4B53-92B0-FBFCDA3DD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E07C4BA-2704-4DC3-947A-B4E8D7E36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3B756CD-ADB7-4E34-A545-0A7EDAF231B5}"/>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6" name="Zástupný symbol pro zápatí 5">
            <a:extLst>
              <a:ext uri="{FF2B5EF4-FFF2-40B4-BE49-F238E27FC236}">
                <a16:creationId xmlns:a16="http://schemas.microsoft.com/office/drawing/2014/main" id="{3DE60888-FAE2-48AD-84C2-96A970D1C4B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4AAB00-8208-4682-92DA-3CC3676AD519}"/>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202463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4145C-946E-4367-8343-FBDB0140510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40E8BD2-3654-471C-B2D6-348E2916C7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0B376D9-43F9-4B39-BAB1-499F2AA2D4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9D6ADD0-ECE7-4492-A66B-7335B10ADF37}"/>
              </a:ext>
            </a:extLst>
          </p:cNvPr>
          <p:cNvSpPr>
            <a:spLocks noGrp="1"/>
          </p:cNvSpPr>
          <p:nvPr>
            <p:ph type="dt" sz="half" idx="10"/>
          </p:nvPr>
        </p:nvSpPr>
        <p:spPr/>
        <p:txBody>
          <a:bodyPr/>
          <a:lstStyle/>
          <a:p>
            <a:fld id="{09E1831C-5D79-4368-9A52-85F00979D32F}" type="datetimeFigureOut">
              <a:rPr lang="cs-CZ" smtClean="0"/>
              <a:t>22.10.2024</a:t>
            </a:fld>
            <a:endParaRPr lang="cs-CZ"/>
          </a:p>
        </p:txBody>
      </p:sp>
      <p:sp>
        <p:nvSpPr>
          <p:cNvPr id="6" name="Zástupný symbol pro zápatí 5">
            <a:extLst>
              <a:ext uri="{FF2B5EF4-FFF2-40B4-BE49-F238E27FC236}">
                <a16:creationId xmlns:a16="http://schemas.microsoft.com/office/drawing/2014/main" id="{C611A688-5716-4DFE-88C0-1CD8410A6B2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9EBB47C-4157-453B-89A0-899E87BABCF8}"/>
              </a:ext>
            </a:extLst>
          </p:cNvPr>
          <p:cNvSpPr>
            <a:spLocks noGrp="1"/>
          </p:cNvSpPr>
          <p:nvPr>
            <p:ph type="sldNum" sz="quarter" idx="12"/>
          </p:nvPr>
        </p:nvSpPr>
        <p:spPr/>
        <p:txBody>
          <a:bodyPr/>
          <a:lstStyle/>
          <a:p>
            <a:fld id="{F7D317C7-AB62-419E-A03F-528B5BD16A38}" type="slidenum">
              <a:rPr lang="cs-CZ" smtClean="0"/>
              <a:t>‹#›</a:t>
            </a:fld>
            <a:endParaRPr lang="cs-CZ"/>
          </a:p>
        </p:txBody>
      </p:sp>
    </p:spTree>
    <p:extLst>
      <p:ext uri="{BB962C8B-B14F-4D97-AF65-F5344CB8AC3E}">
        <p14:creationId xmlns:p14="http://schemas.microsoft.com/office/powerpoint/2010/main" val="178697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9FFFF"/>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76860A3-F3F4-4F4A-81A3-F6D7FA711A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DD21F89-12FF-488A-8B81-379B1539B7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897BA80-1A70-4F53-8D0D-61E72AE4D5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1831C-5D79-4368-9A52-85F00979D32F}" type="datetimeFigureOut">
              <a:rPr lang="cs-CZ" smtClean="0"/>
              <a:t>22.10.2024</a:t>
            </a:fld>
            <a:endParaRPr lang="cs-CZ"/>
          </a:p>
        </p:txBody>
      </p:sp>
      <p:sp>
        <p:nvSpPr>
          <p:cNvPr id="5" name="Zástupný symbol pro zápatí 4">
            <a:extLst>
              <a:ext uri="{FF2B5EF4-FFF2-40B4-BE49-F238E27FC236}">
                <a16:creationId xmlns:a16="http://schemas.microsoft.com/office/drawing/2014/main" id="{D3BE6010-FF27-4AE7-90D0-308E9B14A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B12D9AB-0DF5-43BC-883D-9E52486B2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D317C7-AB62-419E-A03F-528B5BD16A38}" type="slidenum">
              <a:rPr lang="cs-CZ" smtClean="0"/>
              <a:t>‹#›</a:t>
            </a:fld>
            <a:endParaRPr lang="cs-CZ"/>
          </a:p>
        </p:txBody>
      </p:sp>
    </p:spTree>
    <p:extLst>
      <p:ext uri="{BB962C8B-B14F-4D97-AF65-F5344CB8AC3E}">
        <p14:creationId xmlns:p14="http://schemas.microsoft.com/office/powerpoint/2010/main" val="241375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heritagemalta.mt/explore/hagar-qim-and-mnajdra-archaeological-par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hyperlink" Target="https://en.wikipedia.org/wiki/Loutrophoro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C4%A6a%C4%A1ar_Qim" TargetMode="External"/><Relationship Id="rId7" Type="http://schemas.openxmlformats.org/officeDocument/2006/relationships/hyperlink" Target="http://odysseus.culture.gr/h/3/eh351.jsp?obj_id=2573" TargetMode="External"/><Relationship Id="rId2" Type="http://schemas.openxmlformats.org/officeDocument/2006/relationships/hyperlink" Target="https://en.wikipedia.org/wiki/Mnajdra" TargetMode="External"/><Relationship Id="rId1" Type="http://schemas.openxmlformats.org/officeDocument/2006/relationships/slideLayout" Target="../slideLayouts/slideLayout2.xml"/><Relationship Id="rId6" Type="http://schemas.openxmlformats.org/officeDocument/2006/relationships/hyperlink" Target="http://odysseus.culture.gr/index_en.html" TargetMode="External"/><Relationship Id="rId5" Type="http://schemas.openxmlformats.org/officeDocument/2006/relationships/hyperlink" Target="https://en.wikipedia.org/wiki/Loutrophoros" TargetMode="External"/><Relationship Id="rId4" Type="http://schemas.openxmlformats.org/officeDocument/2006/relationships/hyperlink" Target="https://en.wikipedia.org/wiki/List_of_colossal_sculptures_in_sit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BDF1E2-500A-4886-85D0-199597DF761A}"/>
              </a:ext>
            </a:extLst>
          </p:cNvPr>
          <p:cNvSpPr>
            <a:spLocks noGrp="1"/>
          </p:cNvSpPr>
          <p:nvPr>
            <p:ph type="ctrTitle"/>
          </p:nvPr>
        </p:nvSpPr>
        <p:spPr>
          <a:xfrm>
            <a:off x="158620" y="1122363"/>
            <a:ext cx="11887200" cy="2387600"/>
          </a:xfrm>
        </p:spPr>
        <p:txBody>
          <a:bodyPr>
            <a:normAutofit fontScale="90000"/>
          </a:bodyPr>
          <a:lstStyle/>
          <a:p>
            <a:r>
              <a:rPr lang="en-US" b="1" dirty="0"/>
              <a:t>Care of the Soul: In Antiquity and Today</a:t>
            </a:r>
            <a:br>
              <a:rPr lang="cs-CZ" b="1" dirty="0"/>
            </a:br>
            <a:br>
              <a:rPr lang="cs-CZ" sz="2200" dirty="0"/>
            </a:br>
            <a:r>
              <a:rPr lang="cs-CZ" dirty="0"/>
              <a:t>In SIS: </a:t>
            </a:r>
            <a:r>
              <a:rPr lang="en-US" dirty="0"/>
              <a:t>CVOL0376</a:t>
            </a:r>
            <a:endParaRPr lang="cs-CZ" dirty="0"/>
          </a:p>
        </p:txBody>
      </p:sp>
      <p:sp>
        <p:nvSpPr>
          <p:cNvPr id="3" name="Podnadpis 2">
            <a:extLst>
              <a:ext uri="{FF2B5EF4-FFF2-40B4-BE49-F238E27FC236}">
                <a16:creationId xmlns:a16="http://schemas.microsoft.com/office/drawing/2014/main" id="{651BAB50-92AE-414D-8928-D86BB83A0B0F}"/>
              </a:ext>
            </a:extLst>
          </p:cNvPr>
          <p:cNvSpPr>
            <a:spLocks noGrp="1"/>
          </p:cNvSpPr>
          <p:nvPr>
            <p:ph type="subTitle" idx="1"/>
          </p:nvPr>
        </p:nvSpPr>
        <p:spPr>
          <a:xfrm>
            <a:off x="1524000" y="3602038"/>
            <a:ext cx="9878008" cy="1655762"/>
          </a:xfrm>
        </p:spPr>
        <p:txBody>
          <a:bodyPr>
            <a:normAutofit/>
          </a:bodyPr>
          <a:lstStyle/>
          <a:p>
            <a:pPr algn="r"/>
            <a:endParaRPr lang="cs-CZ" sz="3600" dirty="0"/>
          </a:p>
          <a:p>
            <a:pPr algn="r"/>
            <a:r>
              <a:rPr lang="cs-CZ" sz="3600" dirty="0"/>
              <a:t>Zuzana Svobodová, </a:t>
            </a:r>
            <a:r>
              <a:rPr lang="cs-CZ" sz="3600" dirty="0" err="1"/>
              <a:t>Adhip</a:t>
            </a:r>
            <a:r>
              <a:rPr lang="cs-CZ" sz="3600" dirty="0"/>
              <a:t> </a:t>
            </a:r>
            <a:r>
              <a:rPr lang="cs-CZ" sz="3600" dirty="0" err="1"/>
              <a:t>Rawal</a:t>
            </a:r>
            <a:endParaRPr lang="cs-CZ" sz="3600" dirty="0"/>
          </a:p>
        </p:txBody>
      </p:sp>
    </p:spTree>
    <p:extLst>
      <p:ext uri="{BB962C8B-B14F-4D97-AF65-F5344CB8AC3E}">
        <p14:creationId xmlns:p14="http://schemas.microsoft.com/office/powerpoint/2010/main" val="379611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49E7E-F9EF-4F50-B269-11896F364629}"/>
              </a:ext>
            </a:extLst>
          </p:cNvPr>
          <p:cNvSpPr>
            <a:spLocks noGrp="1"/>
          </p:cNvSpPr>
          <p:nvPr>
            <p:ph type="title"/>
          </p:nvPr>
        </p:nvSpPr>
        <p:spPr/>
        <p:txBody>
          <a:bodyPr/>
          <a:lstStyle/>
          <a:p>
            <a:r>
              <a:rPr lang="cs-CZ" dirty="0"/>
              <a:t>Care as:</a:t>
            </a:r>
          </a:p>
        </p:txBody>
      </p:sp>
      <p:sp>
        <p:nvSpPr>
          <p:cNvPr id="3" name="Zástupný obsah 2">
            <a:extLst>
              <a:ext uri="{FF2B5EF4-FFF2-40B4-BE49-F238E27FC236}">
                <a16:creationId xmlns:a16="http://schemas.microsoft.com/office/drawing/2014/main" id="{44F9102D-FF5A-444E-B09B-B33FB81308F7}"/>
              </a:ext>
            </a:extLst>
          </p:cNvPr>
          <p:cNvSpPr>
            <a:spLocks noGrp="1"/>
          </p:cNvSpPr>
          <p:nvPr>
            <p:ph idx="1"/>
          </p:nvPr>
        </p:nvSpPr>
        <p:spPr/>
        <p:txBody>
          <a:bodyPr/>
          <a:lstStyle/>
          <a:p>
            <a:r>
              <a:rPr lang="en-GB" dirty="0"/>
              <a:t>con</a:t>
            </a:r>
            <a:r>
              <a:rPr lang="cs-CZ" dirty="0"/>
              <a:t>n</a:t>
            </a:r>
            <a:r>
              <a:rPr lang="en-GB" dirty="0" err="1"/>
              <a:t>ection</a:t>
            </a:r>
            <a:r>
              <a:rPr lang="en-GB" dirty="0"/>
              <a:t> (people and nature, culture and nature)</a:t>
            </a:r>
          </a:p>
          <a:p>
            <a:r>
              <a:rPr lang="cs-CZ" dirty="0"/>
              <a:t>L. </a:t>
            </a:r>
            <a:r>
              <a:rPr lang="en-GB" dirty="0" err="1"/>
              <a:t>cultura</a:t>
            </a:r>
            <a:r>
              <a:rPr lang="en-GB" dirty="0"/>
              <a:t> / care</a:t>
            </a:r>
          </a:p>
          <a:p>
            <a:r>
              <a:rPr lang="en-GB" dirty="0"/>
              <a:t>soul / Gr. psyche, L. anima / principle of life / movement</a:t>
            </a:r>
          </a:p>
        </p:txBody>
      </p:sp>
    </p:spTree>
    <p:extLst>
      <p:ext uri="{BB962C8B-B14F-4D97-AF65-F5344CB8AC3E}">
        <p14:creationId xmlns:p14="http://schemas.microsoft.com/office/powerpoint/2010/main" val="237518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B1DCAE-74EE-4201-9523-940F9E9561CC}"/>
              </a:ext>
            </a:extLst>
          </p:cNvPr>
          <p:cNvPicPr>
            <a:picLocks noChangeAspect="1"/>
          </p:cNvPicPr>
          <p:nvPr/>
        </p:nvPicPr>
        <p:blipFill rotWithShape="1">
          <a:blip r:embed="rId2"/>
          <a:srcRect t="24979"/>
          <a:stretch/>
        </p:blipFill>
        <p:spPr>
          <a:xfrm>
            <a:off x="0" y="-1"/>
            <a:ext cx="12192000" cy="6858001"/>
          </a:xfrm>
          <a:prstGeom prst="rect">
            <a:avLst/>
          </a:prstGeom>
        </p:spPr>
      </p:pic>
      <p:pic>
        <p:nvPicPr>
          <p:cNvPr id="4" name="Obrázek 3">
            <a:extLst>
              <a:ext uri="{FF2B5EF4-FFF2-40B4-BE49-F238E27FC236}">
                <a16:creationId xmlns:a16="http://schemas.microsoft.com/office/drawing/2014/main" id="{72A6746C-78D8-4CD7-A5AB-02CB2E0FF844}"/>
              </a:ext>
            </a:extLst>
          </p:cNvPr>
          <p:cNvPicPr>
            <a:picLocks noChangeAspect="1"/>
          </p:cNvPicPr>
          <p:nvPr/>
        </p:nvPicPr>
        <p:blipFill rotWithShape="1">
          <a:blip r:embed="rId3"/>
          <a:srcRect l="19738" t="13332" r="25684" b="13607"/>
          <a:stretch/>
        </p:blipFill>
        <p:spPr>
          <a:xfrm>
            <a:off x="914400" y="3928305"/>
            <a:ext cx="3144417" cy="2759071"/>
          </a:xfrm>
          <a:prstGeom prst="rect">
            <a:avLst/>
          </a:prstGeom>
        </p:spPr>
      </p:pic>
      <p:sp>
        <p:nvSpPr>
          <p:cNvPr id="3" name="TextovéPole 2">
            <a:extLst>
              <a:ext uri="{FF2B5EF4-FFF2-40B4-BE49-F238E27FC236}">
                <a16:creationId xmlns:a16="http://schemas.microsoft.com/office/drawing/2014/main" id="{64C46B92-3D3C-4F75-9160-CBC480C99C4A}"/>
              </a:ext>
            </a:extLst>
          </p:cNvPr>
          <p:cNvSpPr txBox="1"/>
          <p:nvPr/>
        </p:nvSpPr>
        <p:spPr>
          <a:xfrm>
            <a:off x="3044890" y="5934670"/>
            <a:ext cx="3514530" cy="923330"/>
          </a:xfrm>
          <a:prstGeom prst="rect">
            <a:avLst/>
          </a:prstGeom>
          <a:solidFill>
            <a:srgbClr val="89FFFF"/>
          </a:solidFill>
        </p:spPr>
        <p:txBody>
          <a:bodyPr wrap="square" rtlCol="0">
            <a:spAutoFit/>
          </a:bodyPr>
          <a:lstStyle/>
          <a:p>
            <a:r>
              <a:rPr lang="cs-CZ" dirty="0" err="1"/>
              <a:t>Mnajdra</a:t>
            </a:r>
            <a:r>
              <a:rPr lang="cs-CZ" dirty="0"/>
              <a:t> Solar </a:t>
            </a:r>
            <a:r>
              <a:rPr lang="cs-CZ" dirty="0" err="1"/>
              <a:t>Temple,Malta</a:t>
            </a:r>
            <a:r>
              <a:rPr lang="cs-CZ" dirty="0"/>
              <a:t>,  </a:t>
            </a:r>
            <a:r>
              <a:rPr lang="cs-CZ" dirty="0" err="1"/>
              <a:t>megalithic</a:t>
            </a:r>
            <a:r>
              <a:rPr lang="cs-CZ" dirty="0"/>
              <a:t>, 3600-2500 BC</a:t>
            </a:r>
          </a:p>
          <a:p>
            <a:endParaRPr lang="cs-CZ" dirty="0"/>
          </a:p>
        </p:txBody>
      </p:sp>
    </p:spTree>
    <p:extLst>
      <p:ext uri="{BB962C8B-B14F-4D97-AF65-F5344CB8AC3E}">
        <p14:creationId xmlns:p14="http://schemas.microsoft.com/office/powerpoint/2010/main" val="307667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73843F3-9DA1-4CFC-993F-5E3602E3E3BD}"/>
              </a:ext>
            </a:extLst>
          </p:cNvPr>
          <p:cNvPicPr>
            <a:picLocks noChangeAspect="1"/>
          </p:cNvPicPr>
          <p:nvPr/>
        </p:nvPicPr>
        <p:blipFill rotWithShape="1">
          <a:blip r:embed="rId2"/>
          <a:srcRect t="8520" b="16462"/>
          <a:stretch/>
        </p:blipFill>
        <p:spPr>
          <a:xfrm>
            <a:off x="0" y="0"/>
            <a:ext cx="12192417" cy="6858000"/>
          </a:xfrm>
          <a:prstGeom prst="rect">
            <a:avLst/>
          </a:prstGeom>
        </p:spPr>
      </p:pic>
      <p:sp>
        <p:nvSpPr>
          <p:cNvPr id="4" name="TextovéPole 3">
            <a:extLst>
              <a:ext uri="{FF2B5EF4-FFF2-40B4-BE49-F238E27FC236}">
                <a16:creationId xmlns:a16="http://schemas.microsoft.com/office/drawing/2014/main" id="{88CE842D-BA44-4F21-888D-BDCACA5DCB17}"/>
              </a:ext>
            </a:extLst>
          </p:cNvPr>
          <p:cNvSpPr txBox="1"/>
          <p:nvPr/>
        </p:nvSpPr>
        <p:spPr>
          <a:xfrm>
            <a:off x="429208" y="5458408"/>
            <a:ext cx="3984172" cy="646331"/>
          </a:xfrm>
          <a:prstGeom prst="rect">
            <a:avLst/>
          </a:prstGeom>
          <a:solidFill>
            <a:srgbClr val="89FFFF"/>
          </a:solidFill>
        </p:spPr>
        <p:txBody>
          <a:bodyPr wrap="square" rtlCol="0">
            <a:spAutoFit/>
          </a:bodyPr>
          <a:lstStyle/>
          <a:p>
            <a:r>
              <a:rPr lang="cs-CZ" dirty="0" err="1"/>
              <a:t>Ħaġar</a:t>
            </a:r>
            <a:r>
              <a:rPr lang="cs-CZ" dirty="0"/>
              <a:t> </a:t>
            </a:r>
            <a:r>
              <a:rPr lang="cs-CZ" dirty="0" err="1"/>
              <a:t>Qim</a:t>
            </a:r>
            <a:r>
              <a:rPr lang="cs-CZ" dirty="0"/>
              <a:t>, </a:t>
            </a:r>
            <a:r>
              <a:rPr lang="cs-CZ" dirty="0" err="1"/>
              <a:t>megalitic</a:t>
            </a:r>
            <a:r>
              <a:rPr lang="cs-CZ" dirty="0"/>
              <a:t> </a:t>
            </a:r>
            <a:r>
              <a:rPr lang="cs-CZ" dirty="0" err="1"/>
              <a:t>temples</a:t>
            </a:r>
            <a:r>
              <a:rPr lang="cs-CZ" dirty="0"/>
              <a:t>, Malta, 3600-3200 BC</a:t>
            </a:r>
          </a:p>
        </p:txBody>
      </p:sp>
    </p:spTree>
    <p:extLst>
      <p:ext uri="{BB962C8B-B14F-4D97-AF65-F5344CB8AC3E}">
        <p14:creationId xmlns:p14="http://schemas.microsoft.com/office/powerpoint/2010/main" val="376352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6FBE06-D9BE-4387-81DF-877E0D815BF1}"/>
              </a:ext>
            </a:extLst>
          </p:cNvPr>
          <p:cNvSpPr>
            <a:spLocks noGrp="1"/>
          </p:cNvSpPr>
          <p:nvPr>
            <p:ph type="title"/>
          </p:nvPr>
        </p:nvSpPr>
        <p:spPr/>
        <p:txBody>
          <a:bodyPr/>
          <a:lstStyle/>
          <a:p>
            <a:r>
              <a:rPr lang="cs-CZ" dirty="0"/>
              <a:t>Care as </a:t>
            </a:r>
            <a:r>
              <a:rPr lang="cs-CZ" dirty="0" err="1"/>
              <a:t>Orientation</a:t>
            </a:r>
            <a:endParaRPr lang="cs-CZ" dirty="0"/>
          </a:p>
        </p:txBody>
      </p:sp>
      <p:sp>
        <p:nvSpPr>
          <p:cNvPr id="3" name="Zástupný obsah 2">
            <a:extLst>
              <a:ext uri="{FF2B5EF4-FFF2-40B4-BE49-F238E27FC236}">
                <a16:creationId xmlns:a16="http://schemas.microsoft.com/office/drawing/2014/main" id="{48E3129C-F1EC-4E0E-B632-D354BDD784F8}"/>
              </a:ext>
            </a:extLst>
          </p:cNvPr>
          <p:cNvSpPr>
            <a:spLocks noGrp="1"/>
          </p:cNvSpPr>
          <p:nvPr>
            <p:ph idx="1"/>
          </p:nvPr>
        </p:nvSpPr>
        <p:spPr/>
        <p:txBody>
          <a:bodyPr/>
          <a:lstStyle/>
          <a:p>
            <a:r>
              <a:rPr lang="cs-CZ" dirty="0">
                <a:hlinkClick r:id="rId2"/>
              </a:rPr>
              <a:t>https://heritagemalta.mt/explore/hagar-qim-and-mnajdra-archaeological-park/</a:t>
            </a:r>
            <a:endParaRPr lang="cs-CZ" dirty="0"/>
          </a:p>
        </p:txBody>
      </p:sp>
    </p:spTree>
    <p:extLst>
      <p:ext uri="{BB962C8B-B14F-4D97-AF65-F5344CB8AC3E}">
        <p14:creationId xmlns:p14="http://schemas.microsoft.com/office/powerpoint/2010/main" val="63189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439152-AF9F-4341-8008-B93E7DE88A73}"/>
              </a:ext>
            </a:extLst>
          </p:cNvPr>
          <p:cNvSpPr>
            <a:spLocks noGrp="1"/>
          </p:cNvSpPr>
          <p:nvPr>
            <p:ph type="title"/>
          </p:nvPr>
        </p:nvSpPr>
        <p:spPr/>
        <p:txBody>
          <a:bodyPr/>
          <a:lstStyle/>
          <a:p>
            <a:r>
              <a:rPr lang="cs-CZ" dirty="0" err="1"/>
              <a:t>Symbols</a:t>
            </a:r>
            <a:endParaRPr lang="cs-CZ" dirty="0"/>
          </a:p>
        </p:txBody>
      </p:sp>
      <p:sp>
        <p:nvSpPr>
          <p:cNvPr id="3" name="Zástupný obsah 2">
            <a:extLst>
              <a:ext uri="{FF2B5EF4-FFF2-40B4-BE49-F238E27FC236}">
                <a16:creationId xmlns:a16="http://schemas.microsoft.com/office/drawing/2014/main" id="{52F29AAC-1F40-4A6A-8C62-1992971A280A}"/>
              </a:ext>
            </a:extLst>
          </p:cNvPr>
          <p:cNvSpPr>
            <a:spLocks noGrp="1"/>
          </p:cNvSpPr>
          <p:nvPr>
            <p:ph idx="1"/>
          </p:nvPr>
        </p:nvSpPr>
        <p:spPr/>
        <p:txBody>
          <a:bodyPr/>
          <a:lstStyle/>
          <a:p>
            <a:r>
              <a:rPr lang="cs-CZ" dirty="0" err="1"/>
              <a:t>signs</a:t>
            </a:r>
            <a:endParaRPr lang="cs-CZ" dirty="0"/>
          </a:p>
          <a:p>
            <a:r>
              <a:rPr lang="cs-CZ" dirty="0" err="1"/>
              <a:t>power</a:t>
            </a:r>
            <a:endParaRPr lang="cs-CZ" dirty="0"/>
          </a:p>
          <a:p>
            <a:r>
              <a:rPr lang="cs-CZ" dirty="0" err="1"/>
              <a:t>language</a:t>
            </a:r>
            <a:r>
              <a:rPr lang="cs-CZ" dirty="0"/>
              <a:t>(s)</a:t>
            </a:r>
          </a:p>
          <a:p>
            <a:r>
              <a:rPr lang="cs-CZ" dirty="0" err="1"/>
              <a:t>meaning</a:t>
            </a:r>
            <a:r>
              <a:rPr lang="cs-CZ" dirty="0"/>
              <a:t>(s)</a:t>
            </a:r>
          </a:p>
          <a:p>
            <a:r>
              <a:rPr lang="cs-CZ" dirty="0" err="1"/>
              <a:t>interpretation</a:t>
            </a:r>
            <a:r>
              <a:rPr lang="cs-CZ" dirty="0"/>
              <a:t>(s)</a:t>
            </a:r>
          </a:p>
          <a:p>
            <a:endParaRPr lang="cs-CZ" dirty="0"/>
          </a:p>
        </p:txBody>
      </p:sp>
    </p:spTree>
    <p:extLst>
      <p:ext uri="{BB962C8B-B14F-4D97-AF65-F5344CB8AC3E}">
        <p14:creationId xmlns:p14="http://schemas.microsoft.com/office/powerpoint/2010/main" val="3064977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EB64CB-FAA5-4EC0-A416-E0B69A0241BE}"/>
              </a:ext>
            </a:extLst>
          </p:cNvPr>
          <p:cNvSpPr>
            <a:spLocks noGrp="1"/>
          </p:cNvSpPr>
          <p:nvPr>
            <p:ph type="title"/>
          </p:nvPr>
        </p:nvSpPr>
        <p:spPr>
          <a:xfrm>
            <a:off x="3467100" y="2268570"/>
            <a:ext cx="5257800" cy="1325563"/>
          </a:xfrm>
        </p:spPr>
        <p:txBody>
          <a:bodyPr/>
          <a:lstStyle/>
          <a:p>
            <a:r>
              <a:rPr lang="cs-CZ" dirty="0" err="1"/>
              <a:t>Symbols</a:t>
            </a:r>
            <a:r>
              <a:rPr lang="cs-CZ" dirty="0"/>
              <a:t> in </a:t>
            </a:r>
            <a:r>
              <a:rPr lang="cs-CZ" dirty="0" err="1"/>
              <a:t>your</a:t>
            </a:r>
            <a:r>
              <a:rPr lang="cs-CZ" dirty="0"/>
              <a:t> mind</a:t>
            </a:r>
          </a:p>
        </p:txBody>
      </p:sp>
    </p:spTree>
    <p:extLst>
      <p:ext uri="{BB962C8B-B14F-4D97-AF65-F5344CB8AC3E}">
        <p14:creationId xmlns:p14="http://schemas.microsoft.com/office/powerpoint/2010/main" val="366174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2691F2E-9D0A-4020-80C0-7F419F3A051B}"/>
              </a:ext>
            </a:extLst>
          </p:cNvPr>
          <p:cNvPicPr>
            <a:picLocks noChangeAspect="1"/>
          </p:cNvPicPr>
          <p:nvPr/>
        </p:nvPicPr>
        <p:blipFill rotWithShape="1">
          <a:blip r:embed="rId2"/>
          <a:srcRect l="7426" r="6679" b="16871"/>
          <a:stretch/>
        </p:blipFill>
        <p:spPr>
          <a:xfrm>
            <a:off x="4335624" y="1156996"/>
            <a:ext cx="7856376" cy="5701004"/>
          </a:xfrm>
          <a:prstGeom prst="rect">
            <a:avLst/>
          </a:prstGeom>
        </p:spPr>
      </p:pic>
      <p:pic>
        <p:nvPicPr>
          <p:cNvPr id="3" name="Obrázek 2">
            <a:extLst>
              <a:ext uri="{FF2B5EF4-FFF2-40B4-BE49-F238E27FC236}">
                <a16:creationId xmlns:a16="http://schemas.microsoft.com/office/drawing/2014/main" id="{F423BAFA-DDE7-4213-AB2C-2CBC0A95DE30}"/>
              </a:ext>
            </a:extLst>
          </p:cNvPr>
          <p:cNvPicPr>
            <a:picLocks noChangeAspect="1"/>
          </p:cNvPicPr>
          <p:nvPr/>
        </p:nvPicPr>
        <p:blipFill rotWithShape="1">
          <a:blip r:embed="rId3"/>
          <a:srcRect l="15282" t="12110" r="3618" b="38366"/>
          <a:stretch/>
        </p:blipFill>
        <p:spPr>
          <a:xfrm>
            <a:off x="0" y="0"/>
            <a:ext cx="7100596" cy="3251091"/>
          </a:xfrm>
          <a:prstGeom prst="rect">
            <a:avLst/>
          </a:prstGeom>
        </p:spPr>
      </p:pic>
    </p:spTree>
    <p:extLst>
      <p:ext uri="{BB962C8B-B14F-4D97-AF65-F5344CB8AC3E}">
        <p14:creationId xmlns:p14="http://schemas.microsoft.com/office/powerpoint/2010/main" val="2171651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260703B-9E09-4B81-982D-5F60E892B6CC}"/>
              </a:ext>
            </a:extLst>
          </p:cNvPr>
          <p:cNvPicPr>
            <a:picLocks noChangeAspect="1"/>
          </p:cNvPicPr>
          <p:nvPr/>
        </p:nvPicPr>
        <p:blipFill rotWithShape="1">
          <a:blip r:embed="rId2"/>
          <a:srcRect l="8651" t="5987" r="15145" b="32517"/>
          <a:stretch/>
        </p:blipFill>
        <p:spPr>
          <a:xfrm>
            <a:off x="5222033" y="2640562"/>
            <a:ext cx="6969967" cy="4217438"/>
          </a:xfrm>
          <a:prstGeom prst="rect">
            <a:avLst/>
          </a:prstGeom>
        </p:spPr>
      </p:pic>
      <p:pic>
        <p:nvPicPr>
          <p:cNvPr id="2" name="Obrázek 1">
            <a:extLst>
              <a:ext uri="{FF2B5EF4-FFF2-40B4-BE49-F238E27FC236}">
                <a16:creationId xmlns:a16="http://schemas.microsoft.com/office/drawing/2014/main" id="{C1723683-036F-4412-8A0F-B194C644DF37}"/>
              </a:ext>
            </a:extLst>
          </p:cNvPr>
          <p:cNvPicPr>
            <a:picLocks noChangeAspect="1"/>
          </p:cNvPicPr>
          <p:nvPr/>
        </p:nvPicPr>
        <p:blipFill rotWithShape="1">
          <a:blip r:embed="rId3"/>
          <a:srcRect l="14552" t="24218" r="22658" b="43265"/>
          <a:stretch/>
        </p:blipFill>
        <p:spPr>
          <a:xfrm>
            <a:off x="0" y="-1"/>
            <a:ext cx="5831633" cy="4028207"/>
          </a:xfrm>
          <a:prstGeom prst="rect">
            <a:avLst/>
          </a:prstGeom>
        </p:spPr>
      </p:pic>
      <p:sp>
        <p:nvSpPr>
          <p:cNvPr id="4" name="TextovéPole 3">
            <a:extLst>
              <a:ext uri="{FF2B5EF4-FFF2-40B4-BE49-F238E27FC236}">
                <a16:creationId xmlns:a16="http://schemas.microsoft.com/office/drawing/2014/main" id="{129B9514-937E-4568-9A77-4ECDCFFE4442}"/>
              </a:ext>
            </a:extLst>
          </p:cNvPr>
          <p:cNvSpPr txBox="1"/>
          <p:nvPr/>
        </p:nvSpPr>
        <p:spPr>
          <a:xfrm>
            <a:off x="391886" y="4208106"/>
            <a:ext cx="4161453" cy="369332"/>
          </a:xfrm>
          <a:prstGeom prst="rect">
            <a:avLst/>
          </a:prstGeom>
          <a:noFill/>
        </p:spPr>
        <p:txBody>
          <a:bodyPr wrap="square" rtlCol="0">
            <a:spAutoFit/>
          </a:bodyPr>
          <a:lstStyle/>
          <a:p>
            <a:r>
              <a:rPr lang="cs-CZ" dirty="0"/>
              <a:t>„</a:t>
            </a:r>
            <a:r>
              <a:rPr lang="cs-CZ" dirty="0" err="1"/>
              <a:t>Sleeping</a:t>
            </a:r>
            <a:r>
              <a:rPr lang="cs-CZ" dirty="0"/>
              <a:t> Lady“, 3600-2500 BC, Malta</a:t>
            </a:r>
          </a:p>
        </p:txBody>
      </p:sp>
    </p:spTree>
    <p:extLst>
      <p:ext uri="{BB962C8B-B14F-4D97-AF65-F5344CB8AC3E}">
        <p14:creationId xmlns:p14="http://schemas.microsoft.com/office/powerpoint/2010/main" val="87841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3C4F60A-1698-4A6B-91AA-D681766CADE0}"/>
              </a:ext>
            </a:extLst>
          </p:cNvPr>
          <p:cNvPicPr>
            <a:picLocks noChangeAspect="1"/>
          </p:cNvPicPr>
          <p:nvPr/>
        </p:nvPicPr>
        <p:blipFill>
          <a:blip r:embed="rId2"/>
          <a:stretch>
            <a:fillRect/>
          </a:stretch>
        </p:blipFill>
        <p:spPr>
          <a:xfrm>
            <a:off x="0" y="736465"/>
            <a:ext cx="8164286" cy="6121535"/>
          </a:xfrm>
          <a:prstGeom prst="rect">
            <a:avLst/>
          </a:prstGeom>
        </p:spPr>
      </p:pic>
      <p:pic>
        <p:nvPicPr>
          <p:cNvPr id="3" name="Obrázek 2">
            <a:extLst>
              <a:ext uri="{FF2B5EF4-FFF2-40B4-BE49-F238E27FC236}">
                <a16:creationId xmlns:a16="http://schemas.microsoft.com/office/drawing/2014/main" id="{A6AF5093-5933-4A03-A55D-7AD4B83F6772}"/>
              </a:ext>
            </a:extLst>
          </p:cNvPr>
          <p:cNvPicPr>
            <a:picLocks noChangeAspect="1"/>
          </p:cNvPicPr>
          <p:nvPr/>
        </p:nvPicPr>
        <p:blipFill rotWithShape="1">
          <a:blip r:embed="rId3"/>
          <a:srcRect t="9660" b="6939"/>
          <a:stretch/>
        </p:blipFill>
        <p:spPr>
          <a:xfrm>
            <a:off x="6689128" y="0"/>
            <a:ext cx="5502872" cy="6121535"/>
          </a:xfrm>
          <a:prstGeom prst="rect">
            <a:avLst/>
          </a:prstGeom>
        </p:spPr>
      </p:pic>
    </p:spTree>
    <p:extLst>
      <p:ext uri="{BB962C8B-B14F-4D97-AF65-F5344CB8AC3E}">
        <p14:creationId xmlns:p14="http://schemas.microsoft.com/office/powerpoint/2010/main" val="309304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49AE51D-C257-4823-90F9-8BE3F1FB08F2}"/>
              </a:ext>
            </a:extLst>
          </p:cNvPr>
          <p:cNvPicPr>
            <a:picLocks noChangeAspect="1"/>
          </p:cNvPicPr>
          <p:nvPr/>
        </p:nvPicPr>
        <p:blipFill>
          <a:blip r:embed="rId2"/>
          <a:stretch>
            <a:fillRect/>
          </a:stretch>
        </p:blipFill>
        <p:spPr>
          <a:xfrm>
            <a:off x="1522745" y="0"/>
            <a:ext cx="9146509" cy="6858000"/>
          </a:xfrm>
          <a:prstGeom prst="rect">
            <a:avLst/>
          </a:prstGeom>
        </p:spPr>
      </p:pic>
    </p:spTree>
    <p:extLst>
      <p:ext uri="{BB962C8B-B14F-4D97-AF65-F5344CB8AC3E}">
        <p14:creationId xmlns:p14="http://schemas.microsoft.com/office/powerpoint/2010/main" val="234194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122530"/>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4351338"/>
          </a:xfrm>
        </p:spPr>
        <p:txBody>
          <a:bodyPr>
            <a:normAutofit fontScale="70000" lnSpcReduction="20000"/>
          </a:bodyPr>
          <a:lstStyle/>
          <a:p>
            <a:pPr marL="0" indent="0">
              <a:buNone/>
            </a:pPr>
            <a:r>
              <a:rPr lang="en-US" dirty="0"/>
              <a:t>Title:	</a:t>
            </a:r>
            <a:r>
              <a:rPr lang="cs-CZ" dirty="0"/>
              <a:t>	</a:t>
            </a:r>
            <a:r>
              <a:rPr lang="en-US" dirty="0"/>
              <a:t>Care of the Soul: In Antiquity and Today</a:t>
            </a:r>
          </a:p>
          <a:p>
            <a:pPr marL="0" indent="0">
              <a:buNone/>
            </a:pPr>
            <a:r>
              <a:rPr lang="en-US" dirty="0"/>
              <a:t>Guaranteed by:	Department of Medical Ethics and Humanities</a:t>
            </a:r>
            <a:r>
              <a:rPr lang="cs-CZ" dirty="0"/>
              <a:t>, </a:t>
            </a:r>
            <a:r>
              <a:rPr lang="en-US" dirty="0"/>
              <a:t>Third Faculty of Medicine</a:t>
            </a:r>
            <a:r>
              <a:rPr lang="cs-CZ" dirty="0"/>
              <a:t>, Charles University</a:t>
            </a:r>
            <a:endParaRPr lang="en-US" dirty="0"/>
          </a:p>
          <a:p>
            <a:pPr marL="0" indent="0">
              <a:buNone/>
            </a:pPr>
            <a:r>
              <a:rPr lang="en-US" dirty="0"/>
              <a:t>Points</a:t>
            </a:r>
            <a:r>
              <a:rPr lang="cs-CZ" dirty="0"/>
              <a:t>, </a:t>
            </a:r>
            <a:r>
              <a:rPr lang="en-US" dirty="0"/>
              <a:t>E-Credits:	5</a:t>
            </a:r>
          </a:p>
          <a:p>
            <a:pPr marL="0" indent="0">
              <a:buNone/>
            </a:pPr>
            <a:r>
              <a:rPr lang="en-US" dirty="0"/>
              <a:t>Guarantor:	doc. </a:t>
            </a:r>
            <a:r>
              <a:rPr lang="en-US" dirty="0" err="1"/>
              <a:t>PhDr</a:t>
            </a:r>
            <a:r>
              <a:rPr lang="en-US" dirty="0"/>
              <a:t>. Zuzana </a:t>
            </a:r>
            <a:r>
              <a:rPr lang="en-US" dirty="0" err="1"/>
              <a:t>Svobodová</a:t>
            </a:r>
            <a:r>
              <a:rPr lang="en-US" dirty="0"/>
              <a:t>, Ph.D.</a:t>
            </a:r>
            <a:r>
              <a:rPr lang="cs-CZ" dirty="0"/>
              <a:t>:  </a:t>
            </a:r>
            <a:r>
              <a:rPr lang="cs-CZ" b="1" dirty="0"/>
              <a:t>zuzana.svobodova@lf3.cuni.cz</a:t>
            </a:r>
            <a:endParaRPr lang="en-US" b="1" dirty="0"/>
          </a:p>
          <a:p>
            <a:pPr marL="0" indent="0">
              <a:buNone/>
            </a:pPr>
            <a:r>
              <a:rPr lang="en-US" dirty="0"/>
              <a:t>Annotation</a:t>
            </a:r>
            <a:r>
              <a:rPr lang="cs-CZ" dirty="0"/>
              <a:t>: </a:t>
            </a:r>
            <a:r>
              <a:rPr lang="en-US" dirty="0"/>
              <a:t>The care of the soul is a phenomenon of cultivation, of human culture. The course focuses on the exemplifications of care of the soul from the earliest times of mankind to the present day. From the ancient times, examples of material culture with symbols and signs will be presented, and their interpretation will be based on different methodological principles. Course participants will also seek their own interpretive approaches within the expression of the human possibility, which is the care of the soul. The course is taught in tandem with Dr. </a:t>
            </a:r>
            <a:r>
              <a:rPr lang="en-US" dirty="0" err="1"/>
              <a:t>Adhip</a:t>
            </a:r>
            <a:r>
              <a:rPr lang="en-US" dirty="0"/>
              <a:t> Rawal from the University of Sussex School of Psychology, alongside the course supervisor.</a:t>
            </a:r>
          </a:p>
          <a:p>
            <a:pPr marL="0" indent="0">
              <a:buNone/>
            </a:pPr>
            <a:r>
              <a:rPr lang="en-US" b="1" dirty="0"/>
              <a:t>Course completion requirements</a:t>
            </a:r>
            <a:r>
              <a:rPr lang="cs-CZ" dirty="0"/>
              <a:t>:</a:t>
            </a:r>
            <a:r>
              <a:rPr lang="en-US" dirty="0"/>
              <a:t> Students upload </a:t>
            </a:r>
            <a:r>
              <a:rPr lang="en-US" b="1" dirty="0"/>
              <a:t>written text, 4-6 pages</a:t>
            </a:r>
            <a:r>
              <a:rPr lang="en-US" dirty="0"/>
              <a:t> (1800-2700 words). The content of the written work: Students will </a:t>
            </a:r>
            <a:r>
              <a:rPr lang="en-US" b="1" dirty="0"/>
              <a:t>choose a short text</a:t>
            </a:r>
            <a:r>
              <a:rPr lang="cs-CZ" b="1" dirty="0"/>
              <a:t>/</a:t>
            </a:r>
            <a:r>
              <a:rPr lang="cs-CZ" b="1" dirty="0" err="1"/>
              <a:t>picture</a:t>
            </a:r>
            <a:r>
              <a:rPr lang="cs-CZ" b="1" dirty="0"/>
              <a:t>/</a:t>
            </a:r>
            <a:r>
              <a:rPr lang="cs-CZ" b="1" dirty="0" err="1"/>
              <a:t>movie</a:t>
            </a:r>
            <a:r>
              <a:rPr lang="cs-CZ" b="1" dirty="0"/>
              <a:t>/…</a:t>
            </a:r>
            <a:r>
              <a:rPr lang="en-US" b="1" dirty="0"/>
              <a:t> describing the process of caring for the soul and write an interpretation</a:t>
            </a:r>
            <a:r>
              <a:rPr lang="en-US" dirty="0"/>
              <a:t>.</a:t>
            </a:r>
          </a:p>
          <a:p>
            <a:pPr marL="0" indent="0">
              <a:buNone/>
            </a:pPr>
            <a:r>
              <a:rPr lang="en-US" dirty="0"/>
              <a:t>Literature to the course at: https://www.citacepro.com/slozka/bpKEWhZf</a:t>
            </a:r>
          </a:p>
        </p:txBody>
      </p:sp>
    </p:spTree>
    <p:extLst>
      <p:ext uri="{BB962C8B-B14F-4D97-AF65-F5344CB8AC3E}">
        <p14:creationId xmlns:p14="http://schemas.microsoft.com/office/powerpoint/2010/main" val="144063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1C6744D-FA5D-4AE0-A52D-3EC2AC72E930}"/>
              </a:ext>
            </a:extLst>
          </p:cNvPr>
          <p:cNvPicPr>
            <a:picLocks noChangeAspect="1"/>
          </p:cNvPicPr>
          <p:nvPr/>
        </p:nvPicPr>
        <p:blipFill>
          <a:blip r:embed="rId2"/>
          <a:stretch>
            <a:fillRect/>
          </a:stretch>
        </p:blipFill>
        <p:spPr>
          <a:xfrm>
            <a:off x="1522745" y="0"/>
            <a:ext cx="9146509" cy="6858000"/>
          </a:xfrm>
          <a:prstGeom prst="rect">
            <a:avLst/>
          </a:prstGeom>
        </p:spPr>
      </p:pic>
    </p:spTree>
    <p:extLst>
      <p:ext uri="{BB962C8B-B14F-4D97-AF65-F5344CB8AC3E}">
        <p14:creationId xmlns:p14="http://schemas.microsoft.com/office/powerpoint/2010/main" val="2812831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62C1B38-9C81-4BD5-8AB7-50297E3609CE}"/>
              </a:ext>
            </a:extLst>
          </p:cNvPr>
          <p:cNvPicPr>
            <a:picLocks noChangeAspect="1"/>
          </p:cNvPicPr>
          <p:nvPr/>
        </p:nvPicPr>
        <p:blipFill rotWithShape="1">
          <a:blip r:embed="rId2"/>
          <a:srcRect l="7838" t="3673" r="16307" b="43946"/>
          <a:stretch/>
        </p:blipFill>
        <p:spPr>
          <a:xfrm>
            <a:off x="2373351" y="490"/>
            <a:ext cx="7445298" cy="6857510"/>
          </a:xfrm>
          <a:prstGeom prst="rect">
            <a:avLst/>
          </a:prstGeom>
        </p:spPr>
      </p:pic>
      <p:sp>
        <p:nvSpPr>
          <p:cNvPr id="3" name="TextovéPole 2">
            <a:extLst>
              <a:ext uri="{FF2B5EF4-FFF2-40B4-BE49-F238E27FC236}">
                <a16:creationId xmlns:a16="http://schemas.microsoft.com/office/drawing/2014/main" id="{51DDF921-CDBC-47F7-9905-9C79B8A543ED}"/>
              </a:ext>
            </a:extLst>
          </p:cNvPr>
          <p:cNvSpPr txBox="1"/>
          <p:nvPr/>
        </p:nvSpPr>
        <p:spPr>
          <a:xfrm>
            <a:off x="9927771" y="214604"/>
            <a:ext cx="2062066" cy="369332"/>
          </a:xfrm>
          <a:prstGeom prst="rect">
            <a:avLst/>
          </a:prstGeom>
          <a:noFill/>
        </p:spPr>
        <p:txBody>
          <a:bodyPr wrap="square" rtlCol="0">
            <a:spAutoFit/>
          </a:bodyPr>
          <a:lstStyle/>
          <a:p>
            <a:r>
              <a:rPr lang="cs-CZ" dirty="0" err="1"/>
              <a:t>tripod</a:t>
            </a:r>
            <a:r>
              <a:rPr lang="cs-CZ" dirty="0"/>
              <a:t>, 950-900 BC</a:t>
            </a:r>
          </a:p>
        </p:txBody>
      </p:sp>
    </p:spTree>
    <p:extLst>
      <p:ext uri="{BB962C8B-B14F-4D97-AF65-F5344CB8AC3E}">
        <p14:creationId xmlns:p14="http://schemas.microsoft.com/office/powerpoint/2010/main" val="3424600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A32BD50-F8DD-4F20-A9FC-D7E00C3C3403}"/>
              </a:ext>
            </a:extLst>
          </p:cNvPr>
          <p:cNvPicPr>
            <a:picLocks noChangeAspect="1"/>
          </p:cNvPicPr>
          <p:nvPr/>
        </p:nvPicPr>
        <p:blipFill rotWithShape="1">
          <a:blip r:embed="rId2"/>
          <a:srcRect l="15097" t="16326" r="19573" b="14013"/>
          <a:stretch/>
        </p:blipFill>
        <p:spPr>
          <a:xfrm>
            <a:off x="3684037" y="-2694"/>
            <a:ext cx="4823926" cy="6860694"/>
          </a:xfrm>
          <a:prstGeom prst="rect">
            <a:avLst/>
          </a:prstGeom>
        </p:spPr>
      </p:pic>
      <p:sp>
        <p:nvSpPr>
          <p:cNvPr id="3" name="TextovéPole 2">
            <a:extLst>
              <a:ext uri="{FF2B5EF4-FFF2-40B4-BE49-F238E27FC236}">
                <a16:creationId xmlns:a16="http://schemas.microsoft.com/office/drawing/2014/main" id="{2C1925B1-7589-4123-86CF-572BDEF6DA56}"/>
              </a:ext>
            </a:extLst>
          </p:cNvPr>
          <p:cNvSpPr txBox="1"/>
          <p:nvPr/>
        </p:nvSpPr>
        <p:spPr>
          <a:xfrm>
            <a:off x="8752114" y="1091682"/>
            <a:ext cx="2388637" cy="646331"/>
          </a:xfrm>
          <a:prstGeom prst="rect">
            <a:avLst/>
          </a:prstGeom>
          <a:noFill/>
        </p:spPr>
        <p:txBody>
          <a:bodyPr wrap="square" rtlCol="0">
            <a:spAutoFit/>
          </a:bodyPr>
          <a:lstStyle/>
          <a:p>
            <a:r>
              <a:rPr lang="cs-CZ" dirty="0" err="1"/>
              <a:t>swans</a:t>
            </a:r>
            <a:r>
              <a:rPr lang="cs-CZ" dirty="0"/>
              <a:t> </a:t>
            </a:r>
            <a:r>
              <a:rPr lang="cs-CZ" dirty="0" err="1"/>
              <a:t>flanking</a:t>
            </a:r>
            <a:r>
              <a:rPr lang="cs-CZ" dirty="0"/>
              <a:t> a </a:t>
            </a:r>
            <a:r>
              <a:rPr lang="cs-CZ" dirty="0" err="1"/>
              <a:t>tripod</a:t>
            </a:r>
            <a:r>
              <a:rPr lang="cs-CZ" dirty="0"/>
              <a:t>, 230-210 BC</a:t>
            </a:r>
          </a:p>
        </p:txBody>
      </p:sp>
    </p:spTree>
    <p:extLst>
      <p:ext uri="{BB962C8B-B14F-4D97-AF65-F5344CB8AC3E}">
        <p14:creationId xmlns:p14="http://schemas.microsoft.com/office/powerpoint/2010/main" val="822536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6243FE7-D69F-4757-8EEF-FBFBE5ABC70A}"/>
              </a:ext>
            </a:extLst>
          </p:cNvPr>
          <p:cNvSpPr txBox="1"/>
          <p:nvPr/>
        </p:nvSpPr>
        <p:spPr>
          <a:xfrm>
            <a:off x="10226351" y="3732245"/>
            <a:ext cx="2537927" cy="646331"/>
          </a:xfrm>
          <a:prstGeom prst="rect">
            <a:avLst/>
          </a:prstGeom>
          <a:noFill/>
        </p:spPr>
        <p:txBody>
          <a:bodyPr wrap="square" rtlCol="0">
            <a:spAutoFit/>
          </a:bodyPr>
          <a:lstStyle/>
          <a:p>
            <a:r>
              <a:rPr lang="cs-CZ" dirty="0"/>
              <a:t>950-900 BC, </a:t>
            </a:r>
            <a:r>
              <a:rPr lang="cs-CZ" dirty="0" err="1"/>
              <a:t>spindlewhorls</a:t>
            </a:r>
            <a:endParaRPr lang="cs-CZ" dirty="0"/>
          </a:p>
        </p:txBody>
      </p:sp>
      <p:pic>
        <p:nvPicPr>
          <p:cNvPr id="3" name="Obrázek 2">
            <a:extLst>
              <a:ext uri="{FF2B5EF4-FFF2-40B4-BE49-F238E27FC236}">
                <a16:creationId xmlns:a16="http://schemas.microsoft.com/office/drawing/2014/main" id="{982B331D-7548-4E3E-AA76-898E9C2E3E41}"/>
              </a:ext>
            </a:extLst>
          </p:cNvPr>
          <p:cNvPicPr>
            <a:picLocks noChangeAspect="1"/>
          </p:cNvPicPr>
          <p:nvPr/>
        </p:nvPicPr>
        <p:blipFill rotWithShape="1">
          <a:blip r:embed="rId2"/>
          <a:srcRect l="39662" t="15374" r="27999" b="61224"/>
          <a:stretch/>
        </p:blipFill>
        <p:spPr>
          <a:xfrm>
            <a:off x="-8459" y="1324"/>
            <a:ext cx="10057528" cy="5457084"/>
          </a:xfrm>
          <a:prstGeom prst="rect">
            <a:avLst/>
          </a:prstGeom>
        </p:spPr>
      </p:pic>
    </p:spTree>
    <p:extLst>
      <p:ext uri="{BB962C8B-B14F-4D97-AF65-F5344CB8AC3E}">
        <p14:creationId xmlns:p14="http://schemas.microsoft.com/office/powerpoint/2010/main" val="3838594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FEEEC3C-4273-4724-AD35-CCD55E84954A}"/>
              </a:ext>
            </a:extLst>
          </p:cNvPr>
          <p:cNvPicPr>
            <a:picLocks noChangeAspect="1"/>
          </p:cNvPicPr>
          <p:nvPr/>
        </p:nvPicPr>
        <p:blipFill rotWithShape="1">
          <a:blip r:embed="rId2"/>
          <a:srcRect l="23807" t="6395" r="5237" b="13741"/>
          <a:stretch/>
        </p:blipFill>
        <p:spPr>
          <a:xfrm>
            <a:off x="3809999" y="-5847"/>
            <a:ext cx="4572001" cy="6863847"/>
          </a:xfrm>
          <a:prstGeom prst="rect">
            <a:avLst/>
          </a:prstGeom>
        </p:spPr>
      </p:pic>
      <p:sp>
        <p:nvSpPr>
          <p:cNvPr id="3" name="TextovéPole 2">
            <a:extLst>
              <a:ext uri="{FF2B5EF4-FFF2-40B4-BE49-F238E27FC236}">
                <a16:creationId xmlns:a16="http://schemas.microsoft.com/office/drawing/2014/main" id="{80D44D16-B69F-4161-B8DB-4A1C3EB34CC5}"/>
              </a:ext>
            </a:extLst>
          </p:cNvPr>
          <p:cNvSpPr txBox="1"/>
          <p:nvPr/>
        </p:nvSpPr>
        <p:spPr>
          <a:xfrm>
            <a:off x="8826759" y="242596"/>
            <a:ext cx="2108719" cy="369332"/>
          </a:xfrm>
          <a:prstGeom prst="rect">
            <a:avLst/>
          </a:prstGeom>
          <a:noFill/>
        </p:spPr>
        <p:txBody>
          <a:bodyPr wrap="square" rtlCol="0">
            <a:spAutoFit/>
          </a:bodyPr>
          <a:lstStyle/>
          <a:p>
            <a:r>
              <a:rPr lang="cs-CZ" dirty="0"/>
              <a:t>900-850 BC</a:t>
            </a:r>
          </a:p>
        </p:txBody>
      </p:sp>
    </p:spTree>
    <p:extLst>
      <p:ext uri="{BB962C8B-B14F-4D97-AF65-F5344CB8AC3E}">
        <p14:creationId xmlns:p14="http://schemas.microsoft.com/office/powerpoint/2010/main" val="2683700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ADEA279-13E6-4A42-AD5D-27A7C3B36CBD}"/>
              </a:ext>
            </a:extLst>
          </p:cNvPr>
          <p:cNvPicPr>
            <a:picLocks noChangeAspect="1"/>
          </p:cNvPicPr>
          <p:nvPr/>
        </p:nvPicPr>
        <p:blipFill rotWithShape="1">
          <a:blip r:embed="rId2"/>
          <a:srcRect l="10182" t="30068" r="6984" b="16463"/>
          <a:stretch/>
        </p:blipFill>
        <p:spPr>
          <a:xfrm>
            <a:off x="0" y="2409814"/>
            <a:ext cx="9190653" cy="4448186"/>
          </a:xfrm>
          <a:prstGeom prst="rect">
            <a:avLst/>
          </a:prstGeom>
        </p:spPr>
      </p:pic>
      <p:pic>
        <p:nvPicPr>
          <p:cNvPr id="3" name="Obrázek 2">
            <a:extLst>
              <a:ext uri="{FF2B5EF4-FFF2-40B4-BE49-F238E27FC236}">
                <a16:creationId xmlns:a16="http://schemas.microsoft.com/office/drawing/2014/main" id="{3A4A48BC-F6AB-4193-A500-2E4A3464073C}"/>
              </a:ext>
            </a:extLst>
          </p:cNvPr>
          <p:cNvPicPr>
            <a:picLocks noChangeAspect="1"/>
          </p:cNvPicPr>
          <p:nvPr/>
        </p:nvPicPr>
        <p:blipFill rotWithShape="1">
          <a:blip r:embed="rId3"/>
          <a:srcRect l="52117" t="17332" r="26106" b="61659"/>
          <a:stretch/>
        </p:blipFill>
        <p:spPr>
          <a:xfrm>
            <a:off x="8472197" y="-19617"/>
            <a:ext cx="3719803" cy="4786606"/>
          </a:xfrm>
          <a:prstGeom prst="rect">
            <a:avLst/>
          </a:prstGeom>
        </p:spPr>
      </p:pic>
      <p:sp>
        <p:nvSpPr>
          <p:cNvPr id="4" name="TextovéPole 3">
            <a:extLst>
              <a:ext uri="{FF2B5EF4-FFF2-40B4-BE49-F238E27FC236}">
                <a16:creationId xmlns:a16="http://schemas.microsoft.com/office/drawing/2014/main" id="{7AD8D1DD-CEA1-4296-A2F9-A3A37AD3B512}"/>
              </a:ext>
            </a:extLst>
          </p:cNvPr>
          <p:cNvSpPr txBox="1"/>
          <p:nvPr/>
        </p:nvSpPr>
        <p:spPr>
          <a:xfrm>
            <a:off x="10867053" y="4766989"/>
            <a:ext cx="1324947" cy="369332"/>
          </a:xfrm>
          <a:prstGeom prst="rect">
            <a:avLst/>
          </a:prstGeom>
          <a:noFill/>
        </p:spPr>
        <p:txBody>
          <a:bodyPr wrap="square" rtlCol="0">
            <a:spAutoFit/>
          </a:bodyPr>
          <a:lstStyle/>
          <a:p>
            <a:r>
              <a:rPr lang="cs-CZ" dirty="0"/>
              <a:t>800-775 BC</a:t>
            </a:r>
          </a:p>
        </p:txBody>
      </p:sp>
    </p:spTree>
    <p:extLst>
      <p:ext uri="{BB962C8B-B14F-4D97-AF65-F5344CB8AC3E}">
        <p14:creationId xmlns:p14="http://schemas.microsoft.com/office/powerpoint/2010/main" val="1958609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8214700-5E30-41EF-BEC6-2A69D996ADB1}"/>
              </a:ext>
            </a:extLst>
          </p:cNvPr>
          <p:cNvPicPr>
            <a:picLocks noChangeAspect="1"/>
          </p:cNvPicPr>
          <p:nvPr/>
        </p:nvPicPr>
        <p:blipFill rotWithShape="1">
          <a:blip r:embed="rId2"/>
          <a:srcRect l="6713" t="12653" r="8821" b="29252"/>
          <a:stretch/>
        </p:blipFill>
        <p:spPr>
          <a:xfrm>
            <a:off x="0" y="279918"/>
            <a:ext cx="12212829" cy="6298163"/>
          </a:xfrm>
          <a:prstGeom prst="rect">
            <a:avLst/>
          </a:prstGeom>
        </p:spPr>
      </p:pic>
    </p:spTree>
    <p:extLst>
      <p:ext uri="{BB962C8B-B14F-4D97-AF65-F5344CB8AC3E}">
        <p14:creationId xmlns:p14="http://schemas.microsoft.com/office/powerpoint/2010/main" val="4288269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0774511-4AB1-4117-BD79-AD82B9829B0F}"/>
              </a:ext>
            </a:extLst>
          </p:cNvPr>
          <p:cNvPicPr>
            <a:picLocks noChangeAspect="1"/>
          </p:cNvPicPr>
          <p:nvPr/>
        </p:nvPicPr>
        <p:blipFill rotWithShape="1">
          <a:blip r:embed="rId2"/>
          <a:srcRect l="15077" t="12381" r="15247" b="18367"/>
          <a:stretch/>
        </p:blipFill>
        <p:spPr>
          <a:xfrm>
            <a:off x="0" y="0"/>
            <a:ext cx="8609045" cy="6415816"/>
          </a:xfrm>
          <a:prstGeom prst="rect">
            <a:avLst/>
          </a:prstGeom>
        </p:spPr>
      </p:pic>
      <p:pic>
        <p:nvPicPr>
          <p:cNvPr id="3" name="Obrázek 2">
            <a:extLst>
              <a:ext uri="{FF2B5EF4-FFF2-40B4-BE49-F238E27FC236}">
                <a16:creationId xmlns:a16="http://schemas.microsoft.com/office/drawing/2014/main" id="{6FAFB7A7-F100-4978-8861-DA8D80194E91}"/>
              </a:ext>
            </a:extLst>
          </p:cNvPr>
          <p:cNvPicPr>
            <a:picLocks noChangeAspect="1"/>
          </p:cNvPicPr>
          <p:nvPr/>
        </p:nvPicPr>
        <p:blipFill rotWithShape="1">
          <a:blip r:embed="rId3"/>
          <a:srcRect l="13656" t="25442" r="47171" b="25986"/>
          <a:stretch/>
        </p:blipFill>
        <p:spPr>
          <a:xfrm>
            <a:off x="8609045" y="3526972"/>
            <a:ext cx="3582955" cy="3331028"/>
          </a:xfrm>
          <a:prstGeom prst="rect">
            <a:avLst/>
          </a:prstGeom>
        </p:spPr>
      </p:pic>
    </p:spTree>
    <p:extLst>
      <p:ext uri="{BB962C8B-B14F-4D97-AF65-F5344CB8AC3E}">
        <p14:creationId xmlns:p14="http://schemas.microsoft.com/office/powerpoint/2010/main" val="1125751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B398B15-EAC6-471C-AEE3-F38B3399F5D9}"/>
              </a:ext>
            </a:extLst>
          </p:cNvPr>
          <p:cNvPicPr>
            <a:picLocks noChangeAspect="1"/>
          </p:cNvPicPr>
          <p:nvPr/>
        </p:nvPicPr>
        <p:blipFill rotWithShape="1">
          <a:blip r:embed="rId2"/>
          <a:srcRect l="11508" t="22449" r="19327" b="16190"/>
          <a:stretch/>
        </p:blipFill>
        <p:spPr>
          <a:xfrm>
            <a:off x="906042" y="-5906"/>
            <a:ext cx="10318685" cy="6863906"/>
          </a:xfrm>
          <a:prstGeom prst="rect">
            <a:avLst/>
          </a:prstGeom>
        </p:spPr>
      </p:pic>
      <p:sp>
        <p:nvSpPr>
          <p:cNvPr id="3" name="TextovéPole 2">
            <a:extLst>
              <a:ext uri="{FF2B5EF4-FFF2-40B4-BE49-F238E27FC236}">
                <a16:creationId xmlns:a16="http://schemas.microsoft.com/office/drawing/2014/main" id="{9262B141-151C-4D63-B716-2C6C1DEC3020}"/>
              </a:ext>
            </a:extLst>
          </p:cNvPr>
          <p:cNvSpPr txBox="1"/>
          <p:nvPr/>
        </p:nvSpPr>
        <p:spPr>
          <a:xfrm>
            <a:off x="0" y="746448"/>
            <a:ext cx="951722" cy="646331"/>
          </a:xfrm>
          <a:prstGeom prst="rect">
            <a:avLst/>
          </a:prstGeom>
          <a:noFill/>
        </p:spPr>
        <p:txBody>
          <a:bodyPr wrap="square" rtlCol="0">
            <a:spAutoFit/>
          </a:bodyPr>
          <a:lstStyle/>
          <a:p>
            <a:r>
              <a:rPr lang="cs-CZ" dirty="0"/>
              <a:t>675-650 BC</a:t>
            </a:r>
          </a:p>
        </p:txBody>
      </p:sp>
    </p:spTree>
    <p:extLst>
      <p:ext uri="{BB962C8B-B14F-4D97-AF65-F5344CB8AC3E}">
        <p14:creationId xmlns:p14="http://schemas.microsoft.com/office/powerpoint/2010/main" val="3177305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E0F9CED-9A19-49F8-9864-2B2F41158E7E}"/>
              </a:ext>
            </a:extLst>
          </p:cNvPr>
          <p:cNvPicPr>
            <a:picLocks noChangeAspect="1"/>
          </p:cNvPicPr>
          <p:nvPr/>
        </p:nvPicPr>
        <p:blipFill rotWithShape="1">
          <a:blip r:embed="rId2"/>
          <a:srcRect l="3448" t="6939" r="20960" b="16871"/>
          <a:stretch/>
        </p:blipFill>
        <p:spPr>
          <a:xfrm>
            <a:off x="0" y="0"/>
            <a:ext cx="5178488" cy="3913569"/>
          </a:xfrm>
          <a:prstGeom prst="rect">
            <a:avLst/>
          </a:prstGeom>
        </p:spPr>
      </p:pic>
      <p:pic>
        <p:nvPicPr>
          <p:cNvPr id="2" name="Obrázek 1">
            <a:extLst>
              <a:ext uri="{FF2B5EF4-FFF2-40B4-BE49-F238E27FC236}">
                <a16:creationId xmlns:a16="http://schemas.microsoft.com/office/drawing/2014/main" id="{53728788-D952-46C7-B7CF-77872248F5BC}"/>
              </a:ext>
            </a:extLst>
          </p:cNvPr>
          <p:cNvPicPr>
            <a:picLocks noChangeAspect="1"/>
          </p:cNvPicPr>
          <p:nvPr/>
        </p:nvPicPr>
        <p:blipFill>
          <a:blip r:embed="rId3"/>
          <a:stretch>
            <a:fillRect/>
          </a:stretch>
        </p:blipFill>
        <p:spPr>
          <a:xfrm>
            <a:off x="4667383" y="2649895"/>
            <a:ext cx="7524617" cy="4208106"/>
          </a:xfrm>
          <a:prstGeom prst="rect">
            <a:avLst/>
          </a:prstGeom>
        </p:spPr>
      </p:pic>
      <p:sp>
        <p:nvSpPr>
          <p:cNvPr id="4" name="TextovéPole 3">
            <a:extLst>
              <a:ext uri="{FF2B5EF4-FFF2-40B4-BE49-F238E27FC236}">
                <a16:creationId xmlns:a16="http://schemas.microsoft.com/office/drawing/2014/main" id="{81938167-70B2-4BE2-840F-DF8A73D144FD}"/>
              </a:ext>
            </a:extLst>
          </p:cNvPr>
          <p:cNvSpPr txBox="1"/>
          <p:nvPr/>
        </p:nvSpPr>
        <p:spPr>
          <a:xfrm>
            <a:off x="5766318" y="410547"/>
            <a:ext cx="4599992" cy="369332"/>
          </a:xfrm>
          <a:prstGeom prst="rect">
            <a:avLst/>
          </a:prstGeom>
          <a:noFill/>
        </p:spPr>
        <p:txBody>
          <a:bodyPr wrap="square" rtlCol="0">
            <a:spAutoFit/>
          </a:bodyPr>
          <a:lstStyle/>
          <a:p>
            <a:r>
              <a:rPr lang="en-US" dirty="0"/>
              <a:t>1st half of 11th century BC, Mycenaean </a:t>
            </a:r>
            <a:r>
              <a:rPr lang="cs-CZ" dirty="0" err="1"/>
              <a:t>krater</a:t>
            </a:r>
            <a:endParaRPr lang="en-US" dirty="0"/>
          </a:p>
        </p:txBody>
      </p:sp>
    </p:spTree>
    <p:extLst>
      <p:ext uri="{BB962C8B-B14F-4D97-AF65-F5344CB8AC3E}">
        <p14:creationId xmlns:p14="http://schemas.microsoft.com/office/powerpoint/2010/main" val="3954599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94537"/>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5358946"/>
          </a:xfrm>
        </p:spPr>
        <p:txBody>
          <a:bodyPr>
            <a:normAutofit fontScale="47500" lnSpcReduction="20000"/>
          </a:bodyPr>
          <a:lstStyle/>
          <a:p>
            <a:pPr marL="0" indent="0">
              <a:buNone/>
            </a:pPr>
            <a:r>
              <a:rPr lang="en-US" b="1" dirty="0"/>
              <a:t>Syllabus</a:t>
            </a:r>
            <a:r>
              <a:rPr lang="cs-CZ" dirty="0"/>
              <a:t>: </a:t>
            </a:r>
          </a:p>
          <a:p>
            <a:r>
              <a:rPr lang="en-US" dirty="0"/>
              <a:t>Examples of the oldest remains of material culture, their symbols and interpretations.</a:t>
            </a:r>
          </a:p>
          <a:p>
            <a:r>
              <a:rPr lang="en-US" dirty="0"/>
              <a:t>The seeking for personality and integrity in different cultures.</a:t>
            </a:r>
          </a:p>
          <a:p>
            <a:r>
              <a:rPr lang="en-US" dirty="0"/>
              <a:t>Critical periods in life, examples of ritualization and symbolic expressions.</a:t>
            </a:r>
          </a:p>
          <a:p>
            <a:r>
              <a:rPr lang="en-US" dirty="0"/>
              <a:t>Theatre as a manifestation of care of the soul.</a:t>
            </a:r>
          </a:p>
          <a:p>
            <a:r>
              <a:rPr lang="en-US" dirty="0"/>
              <a:t>Spa as an expression of care for a good and beautiful life.</a:t>
            </a:r>
          </a:p>
          <a:p>
            <a:pPr marL="0" indent="0">
              <a:buNone/>
            </a:pPr>
            <a:r>
              <a:rPr lang="en-US" dirty="0"/>
              <a:t>Learning resources - Moodle: https://dl1.cuni.cz/course/view.php?id=16377</a:t>
            </a:r>
          </a:p>
          <a:p>
            <a:pPr marL="0" indent="0">
              <a:buNone/>
            </a:pPr>
            <a:r>
              <a:rPr lang="en-US" dirty="0"/>
              <a:t>MS Teams: https://teams.microsoft.com/l/team/19%3aW70bEVcamrlLOG6V9FgovqmNVQo-Wf8uff3vIal8ZGw1%40thread.tacv2/conversations?groupId=2b9b36ce-8617-449e-b3dd-9cc70566e7ec&amp;tenantId=e09276da-f934-4086-bf08-8816a20414a2</a:t>
            </a:r>
          </a:p>
          <a:p>
            <a:pPr marL="0" indent="0">
              <a:buNone/>
            </a:pPr>
            <a:r>
              <a:rPr lang="en-US" b="1" dirty="0"/>
              <a:t>Schedule</a:t>
            </a:r>
            <a:r>
              <a:rPr lang="en-US" dirty="0"/>
              <a:t> for the winter semester 2024–2025:</a:t>
            </a:r>
          </a:p>
          <a:p>
            <a:r>
              <a:rPr lang="en-US" dirty="0"/>
              <a:t>October 22, 18-19:30</a:t>
            </a:r>
          </a:p>
          <a:p>
            <a:r>
              <a:rPr lang="en-US" dirty="0"/>
              <a:t>November 5, 18-19:30</a:t>
            </a:r>
          </a:p>
          <a:p>
            <a:r>
              <a:rPr lang="en-US" dirty="0"/>
              <a:t>November 19, 18-19:30</a:t>
            </a:r>
          </a:p>
          <a:p>
            <a:r>
              <a:rPr lang="en-US" dirty="0"/>
              <a:t>December 10, 18-19:30</a:t>
            </a:r>
          </a:p>
          <a:p>
            <a:r>
              <a:rPr lang="en-US" dirty="0"/>
              <a:t>January 7, 18-19:30</a:t>
            </a:r>
          </a:p>
          <a:p>
            <a:r>
              <a:rPr lang="en-US" dirty="0"/>
              <a:t>In these days and hours</a:t>
            </a:r>
            <a:r>
              <a:rPr lang="cs-CZ" dirty="0"/>
              <a:t> (</a:t>
            </a:r>
            <a:r>
              <a:rPr lang="cs-CZ" dirty="0" err="1"/>
              <a:t>at</a:t>
            </a:r>
            <a:r>
              <a:rPr lang="cs-CZ" dirty="0"/>
              <a:t> least 3 </a:t>
            </a:r>
            <a:r>
              <a:rPr lang="cs-CZ" dirty="0" err="1"/>
              <a:t>of</a:t>
            </a:r>
            <a:r>
              <a:rPr lang="cs-CZ" dirty="0"/>
              <a:t> </a:t>
            </a:r>
            <a:r>
              <a:rPr lang="cs-CZ" dirty="0" err="1"/>
              <a:t>them</a:t>
            </a:r>
            <a:r>
              <a:rPr lang="cs-CZ"/>
              <a:t>)</a:t>
            </a:r>
            <a:r>
              <a:rPr lang="en-US"/>
              <a:t>, </a:t>
            </a:r>
            <a:r>
              <a:rPr lang="en-US" dirty="0"/>
              <a:t>connect to: </a:t>
            </a:r>
          </a:p>
          <a:p>
            <a:r>
              <a:rPr lang="en-US" dirty="0"/>
              <a:t>https://teams.microsoft.com/l/meetup-join/19%3aW70bEVcamrlLOG6V9FgovqmNVQo-Wf8uff3vIal8ZGw1%40thread.tacv2/1718882985968?context=%7b%22Tid%22%3a%22e09276da-f934-4086-bf08-8816a20414a2%22%2c%22Oid%22%3a%22da59b418-9bdf-4c0e-b401-2e81c8f22ed6%22%7d</a:t>
            </a:r>
          </a:p>
          <a:p>
            <a:r>
              <a:rPr lang="en-US" dirty="0"/>
              <a:t>Minimal requirements, prerequisites, conditions for selection and enrolment of students: Students can use the internet for MS Teams video meetings, have English as a spoken language - minimum level: B1 - "Can understand the main points of clear standard input on familiar matters regularly encountered in work, school, leisure, etc. Can deal with most situations likely to arise whilst travelling in an area where the language is spoken. Can produce simple connected text on topics which are familiar or of personal interest. Can describe experiences and events, dreams, hopes &amp; ambitions and briefly give reasons and explanations for opinions and plans."</a:t>
            </a:r>
          </a:p>
        </p:txBody>
      </p:sp>
    </p:spTree>
    <p:extLst>
      <p:ext uri="{BB962C8B-B14F-4D97-AF65-F5344CB8AC3E}">
        <p14:creationId xmlns:p14="http://schemas.microsoft.com/office/powerpoint/2010/main" val="2700582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7136ADE-4CAE-466B-B912-197E1137FFAD}"/>
              </a:ext>
            </a:extLst>
          </p:cNvPr>
          <p:cNvPicPr>
            <a:picLocks noChangeAspect="1"/>
          </p:cNvPicPr>
          <p:nvPr/>
        </p:nvPicPr>
        <p:blipFill rotWithShape="1">
          <a:blip r:embed="rId2"/>
          <a:srcRect l="9161" t="16054" r="6067" b="10476"/>
          <a:stretch/>
        </p:blipFill>
        <p:spPr>
          <a:xfrm>
            <a:off x="817233" y="0"/>
            <a:ext cx="10557534" cy="6860492"/>
          </a:xfrm>
          <a:prstGeom prst="rect">
            <a:avLst/>
          </a:prstGeom>
        </p:spPr>
      </p:pic>
    </p:spTree>
    <p:extLst>
      <p:ext uri="{BB962C8B-B14F-4D97-AF65-F5344CB8AC3E}">
        <p14:creationId xmlns:p14="http://schemas.microsoft.com/office/powerpoint/2010/main" val="100534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0187D3D-C1F6-4717-ADDD-B2E787836B71}"/>
              </a:ext>
            </a:extLst>
          </p:cNvPr>
          <p:cNvPicPr>
            <a:picLocks noChangeAspect="1"/>
          </p:cNvPicPr>
          <p:nvPr/>
        </p:nvPicPr>
        <p:blipFill>
          <a:blip r:embed="rId2"/>
          <a:stretch>
            <a:fillRect/>
          </a:stretch>
        </p:blipFill>
        <p:spPr>
          <a:xfrm>
            <a:off x="38100" y="642937"/>
            <a:ext cx="12115800" cy="5572125"/>
          </a:xfrm>
          <a:prstGeom prst="rect">
            <a:avLst/>
          </a:prstGeom>
        </p:spPr>
      </p:pic>
    </p:spTree>
    <p:extLst>
      <p:ext uri="{BB962C8B-B14F-4D97-AF65-F5344CB8AC3E}">
        <p14:creationId xmlns:p14="http://schemas.microsoft.com/office/powerpoint/2010/main" val="339708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D57FF97-C22D-429C-8A46-8A71F79676DC}"/>
              </a:ext>
            </a:extLst>
          </p:cNvPr>
          <p:cNvPicPr>
            <a:picLocks noChangeAspect="1"/>
          </p:cNvPicPr>
          <p:nvPr/>
        </p:nvPicPr>
        <p:blipFill rotWithShape="1">
          <a:blip r:embed="rId2"/>
          <a:srcRect l="4753" t="18231" r="13948" b="16190"/>
          <a:stretch/>
        </p:blipFill>
        <p:spPr>
          <a:xfrm>
            <a:off x="270587" y="1542"/>
            <a:ext cx="6372809" cy="6856458"/>
          </a:xfrm>
          <a:prstGeom prst="rect">
            <a:avLst/>
          </a:prstGeom>
        </p:spPr>
      </p:pic>
      <p:pic>
        <p:nvPicPr>
          <p:cNvPr id="3" name="Obrázek 2">
            <a:extLst>
              <a:ext uri="{FF2B5EF4-FFF2-40B4-BE49-F238E27FC236}">
                <a16:creationId xmlns:a16="http://schemas.microsoft.com/office/drawing/2014/main" id="{B021431D-0AB7-4BA9-AC7F-CE0A7EE9496C}"/>
              </a:ext>
            </a:extLst>
          </p:cNvPr>
          <p:cNvPicPr>
            <a:picLocks noChangeAspect="1"/>
          </p:cNvPicPr>
          <p:nvPr/>
        </p:nvPicPr>
        <p:blipFill>
          <a:blip r:embed="rId3"/>
          <a:stretch>
            <a:fillRect/>
          </a:stretch>
        </p:blipFill>
        <p:spPr>
          <a:xfrm>
            <a:off x="6990158" y="3958"/>
            <a:ext cx="5201842" cy="6858000"/>
          </a:xfrm>
          <a:prstGeom prst="rect">
            <a:avLst/>
          </a:prstGeom>
        </p:spPr>
      </p:pic>
    </p:spTree>
    <p:extLst>
      <p:ext uri="{BB962C8B-B14F-4D97-AF65-F5344CB8AC3E}">
        <p14:creationId xmlns:p14="http://schemas.microsoft.com/office/powerpoint/2010/main" val="1745458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B0E7029-8D2C-42F6-BEFA-720B11F7FD64}"/>
              </a:ext>
            </a:extLst>
          </p:cNvPr>
          <p:cNvPicPr>
            <a:picLocks noChangeAspect="1"/>
          </p:cNvPicPr>
          <p:nvPr/>
        </p:nvPicPr>
        <p:blipFill rotWithShape="1">
          <a:blip r:embed="rId2"/>
          <a:srcRect l="15475" t="2993" r="3059" b="15374"/>
          <a:stretch/>
        </p:blipFill>
        <p:spPr>
          <a:xfrm>
            <a:off x="7060163" y="-929"/>
            <a:ext cx="5131837" cy="6858929"/>
          </a:xfrm>
          <a:prstGeom prst="rect">
            <a:avLst/>
          </a:prstGeom>
        </p:spPr>
      </p:pic>
      <p:pic>
        <p:nvPicPr>
          <p:cNvPr id="3" name="Obrázek 2">
            <a:extLst>
              <a:ext uri="{FF2B5EF4-FFF2-40B4-BE49-F238E27FC236}">
                <a16:creationId xmlns:a16="http://schemas.microsoft.com/office/drawing/2014/main" id="{05A49A2D-1196-4A00-8DD8-B91C7742A61E}"/>
              </a:ext>
            </a:extLst>
          </p:cNvPr>
          <p:cNvPicPr>
            <a:picLocks noChangeAspect="1"/>
          </p:cNvPicPr>
          <p:nvPr/>
        </p:nvPicPr>
        <p:blipFill rotWithShape="1">
          <a:blip r:embed="rId3"/>
          <a:srcRect l="20587" t="6395" r="16268" b="13877"/>
          <a:stretch/>
        </p:blipFill>
        <p:spPr>
          <a:xfrm>
            <a:off x="0" y="-930"/>
            <a:ext cx="7057916" cy="6681647"/>
          </a:xfrm>
          <a:prstGeom prst="rect">
            <a:avLst/>
          </a:prstGeom>
        </p:spPr>
      </p:pic>
      <p:sp>
        <p:nvSpPr>
          <p:cNvPr id="4" name="TextovéPole 3">
            <a:extLst>
              <a:ext uri="{FF2B5EF4-FFF2-40B4-BE49-F238E27FC236}">
                <a16:creationId xmlns:a16="http://schemas.microsoft.com/office/drawing/2014/main" id="{75AACC2D-4983-4C1C-B076-B1DBBBD9FDA4}"/>
              </a:ext>
            </a:extLst>
          </p:cNvPr>
          <p:cNvSpPr txBox="1"/>
          <p:nvPr/>
        </p:nvSpPr>
        <p:spPr>
          <a:xfrm>
            <a:off x="10468947" y="3079102"/>
            <a:ext cx="1632857" cy="369332"/>
          </a:xfrm>
          <a:prstGeom prst="rect">
            <a:avLst/>
          </a:prstGeom>
          <a:noFill/>
        </p:spPr>
        <p:txBody>
          <a:bodyPr wrap="square" rtlCol="0">
            <a:spAutoFit/>
          </a:bodyPr>
          <a:lstStyle/>
          <a:p>
            <a:r>
              <a:rPr lang="cs-CZ" dirty="0"/>
              <a:t>700-650 BC</a:t>
            </a:r>
          </a:p>
        </p:txBody>
      </p:sp>
      <p:sp>
        <p:nvSpPr>
          <p:cNvPr id="5" name="TextovéPole 4">
            <a:extLst>
              <a:ext uri="{FF2B5EF4-FFF2-40B4-BE49-F238E27FC236}">
                <a16:creationId xmlns:a16="http://schemas.microsoft.com/office/drawing/2014/main" id="{8CF801AC-F579-4A6E-BF97-8AD67A24B2B2}"/>
              </a:ext>
            </a:extLst>
          </p:cNvPr>
          <p:cNvSpPr txBox="1"/>
          <p:nvPr/>
        </p:nvSpPr>
        <p:spPr>
          <a:xfrm>
            <a:off x="233265" y="1436914"/>
            <a:ext cx="2472613" cy="369332"/>
          </a:xfrm>
          <a:prstGeom prst="rect">
            <a:avLst/>
          </a:prstGeom>
          <a:noFill/>
        </p:spPr>
        <p:txBody>
          <a:bodyPr wrap="square" rtlCol="0">
            <a:spAutoFit/>
          </a:bodyPr>
          <a:lstStyle/>
          <a:p>
            <a:r>
              <a:rPr lang="cs-CZ" dirty="0"/>
              <a:t>675-650 BC</a:t>
            </a:r>
          </a:p>
        </p:txBody>
      </p:sp>
    </p:spTree>
    <p:extLst>
      <p:ext uri="{BB962C8B-B14F-4D97-AF65-F5344CB8AC3E}">
        <p14:creationId xmlns:p14="http://schemas.microsoft.com/office/powerpoint/2010/main" val="1737638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90DA0AF-011F-446E-92C5-DCDA84958A4F}"/>
              </a:ext>
            </a:extLst>
          </p:cNvPr>
          <p:cNvPicPr>
            <a:picLocks noChangeAspect="1"/>
          </p:cNvPicPr>
          <p:nvPr/>
        </p:nvPicPr>
        <p:blipFill rotWithShape="1">
          <a:blip r:embed="rId2"/>
          <a:srcRect l="33950" t="28979" r="28918" b="3129"/>
          <a:stretch/>
        </p:blipFill>
        <p:spPr>
          <a:xfrm>
            <a:off x="3591768" y="-7998"/>
            <a:ext cx="5008463" cy="6865998"/>
          </a:xfrm>
          <a:prstGeom prst="rect">
            <a:avLst/>
          </a:prstGeom>
        </p:spPr>
      </p:pic>
    </p:spTree>
    <p:extLst>
      <p:ext uri="{BB962C8B-B14F-4D97-AF65-F5344CB8AC3E}">
        <p14:creationId xmlns:p14="http://schemas.microsoft.com/office/powerpoint/2010/main" val="386727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0DCDEED-7C38-47AB-B4A2-60718B63E154}"/>
              </a:ext>
            </a:extLst>
          </p:cNvPr>
          <p:cNvPicPr>
            <a:picLocks noChangeAspect="1"/>
          </p:cNvPicPr>
          <p:nvPr/>
        </p:nvPicPr>
        <p:blipFill rotWithShape="1">
          <a:blip r:embed="rId2"/>
          <a:srcRect l="27932" t="31156" r="29019" b="12517"/>
          <a:stretch/>
        </p:blipFill>
        <p:spPr>
          <a:xfrm>
            <a:off x="2592356" y="1"/>
            <a:ext cx="6990520" cy="6858000"/>
          </a:xfrm>
          <a:prstGeom prst="rect">
            <a:avLst/>
          </a:prstGeom>
        </p:spPr>
      </p:pic>
      <p:sp>
        <p:nvSpPr>
          <p:cNvPr id="3" name="TextovéPole 2">
            <a:extLst>
              <a:ext uri="{FF2B5EF4-FFF2-40B4-BE49-F238E27FC236}">
                <a16:creationId xmlns:a16="http://schemas.microsoft.com/office/drawing/2014/main" id="{7CE1D58D-0CFE-4891-AE36-AE239FB539E5}"/>
              </a:ext>
            </a:extLst>
          </p:cNvPr>
          <p:cNvSpPr txBox="1"/>
          <p:nvPr/>
        </p:nvSpPr>
        <p:spPr>
          <a:xfrm>
            <a:off x="354563" y="961053"/>
            <a:ext cx="1791478" cy="646331"/>
          </a:xfrm>
          <a:prstGeom prst="rect">
            <a:avLst/>
          </a:prstGeom>
          <a:noFill/>
        </p:spPr>
        <p:txBody>
          <a:bodyPr wrap="square" rtlCol="0">
            <a:spAutoFit/>
          </a:bodyPr>
          <a:lstStyle/>
          <a:p>
            <a:r>
              <a:rPr lang="cs-CZ" dirty="0"/>
              <a:t>1250-1150 BC </a:t>
            </a:r>
            <a:r>
              <a:rPr lang="cs-CZ" dirty="0" err="1"/>
              <a:t>pyxis</a:t>
            </a:r>
            <a:r>
              <a:rPr lang="cs-CZ" dirty="0"/>
              <a:t> </a:t>
            </a:r>
            <a:r>
              <a:rPr lang="cs-CZ" dirty="0" err="1"/>
              <a:t>with</a:t>
            </a:r>
            <a:r>
              <a:rPr lang="cs-CZ" dirty="0"/>
              <a:t> </a:t>
            </a:r>
            <a:r>
              <a:rPr lang="cs-CZ" dirty="0" err="1"/>
              <a:t>sphinx</a:t>
            </a:r>
            <a:endParaRPr lang="cs-CZ" dirty="0"/>
          </a:p>
        </p:txBody>
      </p:sp>
    </p:spTree>
    <p:extLst>
      <p:ext uri="{BB962C8B-B14F-4D97-AF65-F5344CB8AC3E}">
        <p14:creationId xmlns:p14="http://schemas.microsoft.com/office/powerpoint/2010/main" val="1850986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DA14DF-3666-4596-82B5-BFC8A39A9CBD}"/>
              </a:ext>
            </a:extLst>
          </p:cNvPr>
          <p:cNvPicPr>
            <a:picLocks noChangeAspect="1"/>
          </p:cNvPicPr>
          <p:nvPr/>
        </p:nvPicPr>
        <p:blipFill>
          <a:blip r:embed="rId2"/>
          <a:stretch>
            <a:fillRect/>
          </a:stretch>
        </p:blipFill>
        <p:spPr>
          <a:xfrm>
            <a:off x="2649894" y="-10783"/>
            <a:ext cx="6881410" cy="6868783"/>
          </a:xfrm>
          <a:prstGeom prst="rect">
            <a:avLst/>
          </a:prstGeom>
        </p:spPr>
      </p:pic>
    </p:spTree>
    <p:extLst>
      <p:ext uri="{BB962C8B-B14F-4D97-AF65-F5344CB8AC3E}">
        <p14:creationId xmlns:p14="http://schemas.microsoft.com/office/powerpoint/2010/main" val="2774614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EB974CF-9611-42CB-9A4B-F6B9CCC24F20}"/>
              </a:ext>
            </a:extLst>
          </p:cNvPr>
          <p:cNvPicPr>
            <a:picLocks noChangeAspect="1"/>
          </p:cNvPicPr>
          <p:nvPr/>
        </p:nvPicPr>
        <p:blipFill>
          <a:blip r:embed="rId2"/>
          <a:stretch>
            <a:fillRect/>
          </a:stretch>
        </p:blipFill>
        <p:spPr>
          <a:xfrm>
            <a:off x="5424489" y="0"/>
            <a:ext cx="6296025" cy="4924425"/>
          </a:xfrm>
          <a:prstGeom prst="rect">
            <a:avLst/>
          </a:prstGeom>
        </p:spPr>
      </p:pic>
      <p:pic>
        <p:nvPicPr>
          <p:cNvPr id="3" name="Obrázek 2">
            <a:extLst>
              <a:ext uri="{FF2B5EF4-FFF2-40B4-BE49-F238E27FC236}">
                <a16:creationId xmlns:a16="http://schemas.microsoft.com/office/drawing/2014/main" id="{BF361C0E-5280-40E8-95DD-BF9CA4A7BEA0}"/>
              </a:ext>
            </a:extLst>
          </p:cNvPr>
          <p:cNvPicPr>
            <a:picLocks noChangeAspect="1"/>
          </p:cNvPicPr>
          <p:nvPr/>
        </p:nvPicPr>
        <p:blipFill>
          <a:blip r:embed="rId3"/>
          <a:stretch>
            <a:fillRect/>
          </a:stretch>
        </p:blipFill>
        <p:spPr>
          <a:xfrm>
            <a:off x="0" y="0"/>
            <a:ext cx="3619500" cy="4772025"/>
          </a:xfrm>
          <a:prstGeom prst="rect">
            <a:avLst/>
          </a:prstGeom>
        </p:spPr>
      </p:pic>
    </p:spTree>
    <p:extLst>
      <p:ext uri="{BB962C8B-B14F-4D97-AF65-F5344CB8AC3E}">
        <p14:creationId xmlns:p14="http://schemas.microsoft.com/office/powerpoint/2010/main" val="414465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99DA8F8-568D-4B05-8A39-D31CB7241E7A}"/>
              </a:ext>
            </a:extLst>
          </p:cNvPr>
          <p:cNvPicPr>
            <a:picLocks noChangeAspect="1"/>
          </p:cNvPicPr>
          <p:nvPr/>
        </p:nvPicPr>
        <p:blipFill rotWithShape="1">
          <a:blip r:embed="rId2"/>
          <a:srcRect l="13645" t="1496" r="6507" b="26939"/>
          <a:stretch/>
        </p:blipFill>
        <p:spPr>
          <a:xfrm>
            <a:off x="6453673" y="-1908"/>
            <a:ext cx="5738327" cy="6859908"/>
          </a:xfrm>
          <a:prstGeom prst="rect">
            <a:avLst/>
          </a:prstGeom>
        </p:spPr>
      </p:pic>
      <p:pic>
        <p:nvPicPr>
          <p:cNvPr id="3" name="Obrázek 2">
            <a:extLst>
              <a:ext uri="{FF2B5EF4-FFF2-40B4-BE49-F238E27FC236}">
                <a16:creationId xmlns:a16="http://schemas.microsoft.com/office/drawing/2014/main" id="{54DBE671-3A35-4930-AAFC-779F71C620FE}"/>
              </a:ext>
            </a:extLst>
          </p:cNvPr>
          <p:cNvPicPr>
            <a:picLocks noChangeAspect="1"/>
          </p:cNvPicPr>
          <p:nvPr/>
        </p:nvPicPr>
        <p:blipFill rotWithShape="1">
          <a:blip r:embed="rId3"/>
          <a:srcRect l="14057" t="4626" r="14023" b="14285"/>
          <a:stretch/>
        </p:blipFill>
        <p:spPr>
          <a:xfrm>
            <a:off x="0" y="0"/>
            <a:ext cx="6578082" cy="5561046"/>
          </a:xfrm>
          <a:prstGeom prst="rect">
            <a:avLst/>
          </a:prstGeom>
        </p:spPr>
      </p:pic>
    </p:spTree>
    <p:extLst>
      <p:ext uri="{BB962C8B-B14F-4D97-AF65-F5344CB8AC3E}">
        <p14:creationId xmlns:p14="http://schemas.microsoft.com/office/powerpoint/2010/main" val="2145144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A5875F1-3DA5-462C-94D4-8A561743D726}"/>
              </a:ext>
            </a:extLst>
          </p:cNvPr>
          <p:cNvPicPr>
            <a:picLocks noChangeAspect="1"/>
          </p:cNvPicPr>
          <p:nvPr/>
        </p:nvPicPr>
        <p:blipFill rotWithShape="1">
          <a:blip r:embed="rId2"/>
          <a:srcRect l="64350" t="1905" r="3822" b="55102"/>
          <a:stretch/>
        </p:blipFill>
        <p:spPr>
          <a:xfrm>
            <a:off x="5437031" y="0"/>
            <a:ext cx="6771192" cy="6858000"/>
          </a:xfrm>
          <a:prstGeom prst="rect">
            <a:avLst/>
          </a:prstGeom>
        </p:spPr>
      </p:pic>
      <p:sp>
        <p:nvSpPr>
          <p:cNvPr id="3" name="TextovéPole 2">
            <a:extLst>
              <a:ext uri="{FF2B5EF4-FFF2-40B4-BE49-F238E27FC236}">
                <a16:creationId xmlns:a16="http://schemas.microsoft.com/office/drawing/2014/main" id="{BBB9BDA3-0294-4686-A022-DF7AAE0E624E}"/>
              </a:ext>
            </a:extLst>
          </p:cNvPr>
          <p:cNvSpPr txBox="1"/>
          <p:nvPr/>
        </p:nvSpPr>
        <p:spPr>
          <a:xfrm>
            <a:off x="10039739" y="5663682"/>
            <a:ext cx="2024743" cy="369332"/>
          </a:xfrm>
          <a:prstGeom prst="rect">
            <a:avLst/>
          </a:prstGeom>
          <a:noFill/>
        </p:spPr>
        <p:txBody>
          <a:bodyPr wrap="square" rtlCol="0">
            <a:spAutoFit/>
          </a:bodyPr>
          <a:lstStyle/>
          <a:p>
            <a:r>
              <a:rPr lang="cs-CZ" dirty="0">
                <a:solidFill>
                  <a:schemeClr val="bg1"/>
                </a:solidFill>
              </a:rPr>
              <a:t>650-625 BC, </a:t>
            </a:r>
            <a:r>
              <a:rPr lang="cs-CZ" dirty="0" err="1">
                <a:solidFill>
                  <a:schemeClr val="bg1"/>
                </a:solidFill>
              </a:rPr>
              <a:t>horses</a:t>
            </a:r>
            <a:endParaRPr lang="cs-CZ" dirty="0">
              <a:solidFill>
                <a:schemeClr val="bg1"/>
              </a:solidFill>
            </a:endParaRPr>
          </a:p>
        </p:txBody>
      </p:sp>
      <p:pic>
        <p:nvPicPr>
          <p:cNvPr id="4" name="Obrázek 3">
            <a:extLst>
              <a:ext uri="{FF2B5EF4-FFF2-40B4-BE49-F238E27FC236}">
                <a16:creationId xmlns:a16="http://schemas.microsoft.com/office/drawing/2014/main" id="{953D92E1-E00C-408B-8D64-FF085D590650}"/>
              </a:ext>
            </a:extLst>
          </p:cNvPr>
          <p:cNvPicPr>
            <a:picLocks noChangeAspect="1"/>
          </p:cNvPicPr>
          <p:nvPr/>
        </p:nvPicPr>
        <p:blipFill rotWithShape="1">
          <a:blip r:embed="rId2"/>
          <a:srcRect l="36704" t="48300" r="43709" b="29795"/>
          <a:stretch/>
        </p:blipFill>
        <p:spPr>
          <a:xfrm>
            <a:off x="0" y="4184552"/>
            <a:ext cx="3207016" cy="2689218"/>
          </a:xfrm>
          <a:prstGeom prst="rect">
            <a:avLst/>
          </a:prstGeom>
        </p:spPr>
      </p:pic>
      <p:sp>
        <p:nvSpPr>
          <p:cNvPr id="5" name="TextovéPole 4">
            <a:extLst>
              <a:ext uri="{FF2B5EF4-FFF2-40B4-BE49-F238E27FC236}">
                <a16:creationId xmlns:a16="http://schemas.microsoft.com/office/drawing/2014/main" id="{DE34AA0D-9050-4F44-B2D6-70C95203466A}"/>
              </a:ext>
            </a:extLst>
          </p:cNvPr>
          <p:cNvSpPr txBox="1"/>
          <p:nvPr/>
        </p:nvSpPr>
        <p:spPr>
          <a:xfrm>
            <a:off x="1785855" y="6488668"/>
            <a:ext cx="2230016" cy="369332"/>
          </a:xfrm>
          <a:prstGeom prst="rect">
            <a:avLst/>
          </a:prstGeom>
          <a:noFill/>
        </p:spPr>
        <p:txBody>
          <a:bodyPr wrap="square" rtlCol="0">
            <a:spAutoFit/>
          </a:bodyPr>
          <a:lstStyle/>
          <a:p>
            <a:r>
              <a:rPr lang="cs-CZ" dirty="0"/>
              <a:t>675-650 BC, a mule</a:t>
            </a:r>
          </a:p>
        </p:txBody>
      </p:sp>
      <p:pic>
        <p:nvPicPr>
          <p:cNvPr id="6" name="Obrázek 5">
            <a:extLst>
              <a:ext uri="{FF2B5EF4-FFF2-40B4-BE49-F238E27FC236}">
                <a16:creationId xmlns:a16="http://schemas.microsoft.com/office/drawing/2014/main" id="{89EAE597-5112-44B2-9B55-F98DD060E350}"/>
              </a:ext>
            </a:extLst>
          </p:cNvPr>
          <p:cNvPicPr>
            <a:picLocks noChangeAspect="1"/>
          </p:cNvPicPr>
          <p:nvPr/>
        </p:nvPicPr>
        <p:blipFill rotWithShape="1">
          <a:blip r:embed="rId3"/>
          <a:srcRect l="65472" t="28571" r="19736" b="47891"/>
          <a:stretch/>
        </p:blipFill>
        <p:spPr>
          <a:xfrm>
            <a:off x="2563013" y="2100160"/>
            <a:ext cx="2874018" cy="3429001"/>
          </a:xfrm>
          <a:prstGeom prst="rect">
            <a:avLst/>
          </a:prstGeom>
        </p:spPr>
      </p:pic>
      <p:sp>
        <p:nvSpPr>
          <p:cNvPr id="7" name="TextovéPole 6">
            <a:extLst>
              <a:ext uri="{FF2B5EF4-FFF2-40B4-BE49-F238E27FC236}">
                <a16:creationId xmlns:a16="http://schemas.microsoft.com/office/drawing/2014/main" id="{5DC9F406-FB8D-42EF-8306-3405B8835A8F}"/>
              </a:ext>
            </a:extLst>
          </p:cNvPr>
          <p:cNvSpPr txBox="1"/>
          <p:nvPr/>
        </p:nvSpPr>
        <p:spPr>
          <a:xfrm>
            <a:off x="1711211" y="3520133"/>
            <a:ext cx="1268963" cy="369332"/>
          </a:xfrm>
          <a:prstGeom prst="rect">
            <a:avLst/>
          </a:prstGeom>
          <a:noFill/>
        </p:spPr>
        <p:txBody>
          <a:bodyPr wrap="square" rtlCol="0">
            <a:spAutoFit/>
          </a:bodyPr>
          <a:lstStyle/>
          <a:p>
            <a:r>
              <a:rPr lang="cs-CZ" dirty="0"/>
              <a:t>700-675 BC</a:t>
            </a:r>
          </a:p>
        </p:txBody>
      </p:sp>
      <p:pic>
        <p:nvPicPr>
          <p:cNvPr id="8" name="Obrázek 7">
            <a:extLst>
              <a:ext uri="{FF2B5EF4-FFF2-40B4-BE49-F238E27FC236}">
                <a16:creationId xmlns:a16="http://schemas.microsoft.com/office/drawing/2014/main" id="{DC97D686-A2A8-41F3-A73D-682557923236}"/>
              </a:ext>
            </a:extLst>
          </p:cNvPr>
          <p:cNvPicPr>
            <a:picLocks noChangeAspect="1"/>
          </p:cNvPicPr>
          <p:nvPr/>
        </p:nvPicPr>
        <p:blipFill rotWithShape="1">
          <a:blip r:embed="rId4"/>
          <a:srcRect l="5080" t="15102" r="22287" b="46803"/>
          <a:stretch/>
        </p:blipFill>
        <p:spPr>
          <a:xfrm>
            <a:off x="137056" y="33673"/>
            <a:ext cx="5169157" cy="2032814"/>
          </a:xfrm>
          <a:prstGeom prst="rect">
            <a:avLst/>
          </a:prstGeom>
        </p:spPr>
      </p:pic>
    </p:spTree>
    <p:extLst>
      <p:ext uri="{BB962C8B-B14F-4D97-AF65-F5344CB8AC3E}">
        <p14:creationId xmlns:p14="http://schemas.microsoft.com/office/powerpoint/2010/main" val="2617741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F88B17-8BE9-43C6-A4EC-208F0944F03F}"/>
              </a:ext>
            </a:extLst>
          </p:cNvPr>
          <p:cNvSpPr>
            <a:spLocks noGrp="1"/>
          </p:cNvSpPr>
          <p:nvPr>
            <p:ph type="title"/>
          </p:nvPr>
        </p:nvSpPr>
        <p:spPr/>
        <p:txBody>
          <a:bodyPr/>
          <a:lstStyle/>
          <a:p>
            <a:r>
              <a:rPr lang="en-GB" dirty="0"/>
              <a:t>At the end of the course:</a:t>
            </a:r>
            <a:br>
              <a:rPr lang="en-GB" dirty="0"/>
            </a:br>
            <a:r>
              <a:rPr lang="en-GB" dirty="0"/>
              <a:t>In your essays, choose one of these approach:</a:t>
            </a:r>
          </a:p>
        </p:txBody>
      </p:sp>
      <p:sp>
        <p:nvSpPr>
          <p:cNvPr id="3" name="Zástupný obsah 2">
            <a:extLst>
              <a:ext uri="{FF2B5EF4-FFF2-40B4-BE49-F238E27FC236}">
                <a16:creationId xmlns:a16="http://schemas.microsoft.com/office/drawing/2014/main" id="{99B14088-C569-436C-ACA9-363808D36F07}"/>
              </a:ext>
            </a:extLst>
          </p:cNvPr>
          <p:cNvSpPr>
            <a:spLocks noGrp="1"/>
          </p:cNvSpPr>
          <p:nvPr>
            <p:ph idx="1"/>
          </p:nvPr>
        </p:nvSpPr>
        <p:spPr>
          <a:xfrm>
            <a:off x="836645" y="1853617"/>
            <a:ext cx="11041224" cy="4351338"/>
          </a:xfrm>
        </p:spPr>
        <p:txBody>
          <a:bodyPr/>
          <a:lstStyle/>
          <a:p>
            <a:r>
              <a:rPr lang="en-GB" dirty="0"/>
              <a:t>distinguish the critical stages of life</a:t>
            </a:r>
          </a:p>
          <a:p>
            <a:r>
              <a:rPr lang="en-GB" dirty="0"/>
              <a:t>distinguish the positive and negative manifestations of the soul</a:t>
            </a:r>
          </a:p>
          <a:p>
            <a:r>
              <a:rPr lang="en-GB" dirty="0"/>
              <a:t>identify the needs of the soul</a:t>
            </a:r>
          </a:p>
          <a:p>
            <a:r>
              <a:rPr lang="en-GB" dirty="0"/>
              <a:t>describe the different ways in which the soul manifests</a:t>
            </a:r>
          </a:p>
          <a:p>
            <a:r>
              <a:rPr lang="en-GB" dirty="0"/>
              <a:t>describe differences in the manifestations of the soul</a:t>
            </a:r>
          </a:p>
        </p:txBody>
      </p:sp>
    </p:spTree>
    <p:extLst>
      <p:ext uri="{BB962C8B-B14F-4D97-AF65-F5344CB8AC3E}">
        <p14:creationId xmlns:p14="http://schemas.microsoft.com/office/powerpoint/2010/main" val="1598660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D9CD4A2-7183-462F-BB97-C3039CAA59D9}"/>
              </a:ext>
            </a:extLst>
          </p:cNvPr>
          <p:cNvPicPr>
            <a:picLocks noChangeAspect="1"/>
          </p:cNvPicPr>
          <p:nvPr/>
        </p:nvPicPr>
        <p:blipFill rotWithShape="1">
          <a:blip r:embed="rId2"/>
          <a:srcRect l="3244" t="56327" r="762" b="9932"/>
          <a:stretch/>
        </p:blipFill>
        <p:spPr>
          <a:xfrm>
            <a:off x="13885" y="3443189"/>
            <a:ext cx="12178115" cy="3209537"/>
          </a:xfrm>
          <a:prstGeom prst="rect">
            <a:avLst/>
          </a:prstGeom>
        </p:spPr>
      </p:pic>
      <p:pic>
        <p:nvPicPr>
          <p:cNvPr id="3" name="Obrázek 2">
            <a:extLst>
              <a:ext uri="{FF2B5EF4-FFF2-40B4-BE49-F238E27FC236}">
                <a16:creationId xmlns:a16="http://schemas.microsoft.com/office/drawing/2014/main" id="{22120FF6-5226-410B-90DC-437719F49351}"/>
              </a:ext>
            </a:extLst>
          </p:cNvPr>
          <p:cNvPicPr>
            <a:picLocks noChangeAspect="1"/>
          </p:cNvPicPr>
          <p:nvPr/>
        </p:nvPicPr>
        <p:blipFill rotWithShape="1">
          <a:blip r:embed="rId3"/>
          <a:srcRect l="14049" t="8572" r="8769" b="40000"/>
          <a:stretch/>
        </p:blipFill>
        <p:spPr>
          <a:xfrm>
            <a:off x="4857305" y="1289083"/>
            <a:ext cx="5191764" cy="2592452"/>
          </a:xfrm>
          <a:prstGeom prst="rect">
            <a:avLst/>
          </a:prstGeom>
        </p:spPr>
      </p:pic>
      <p:pic>
        <p:nvPicPr>
          <p:cNvPr id="4" name="Obrázek 3">
            <a:extLst>
              <a:ext uri="{FF2B5EF4-FFF2-40B4-BE49-F238E27FC236}">
                <a16:creationId xmlns:a16="http://schemas.microsoft.com/office/drawing/2014/main" id="{14BD3788-D0C4-4C00-955F-88838F484055}"/>
              </a:ext>
            </a:extLst>
          </p:cNvPr>
          <p:cNvPicPr>
            <a:picLocks noChangeAspect="1"/>
          </p:cNvPicPr>
          <p:nvPr/>
        </p:nvPicPr>
        <p:blipFill rotWithShape="1">
          <a:blip r:embed="rId4"/>
          <a:srcRect l="6567" t="13878" r="10863" b="18797"/>
          <a:stretch/>
        </p:blipFill>
        <p:spPr>
          <a:xfrm>
            <a:off x="0" y="1"/>
            <a:ext cx="4040865" cy="4394718"/>
          </a:xfrm>
          <a:prstGeom prst="rect">
            <a:avLst/>
          </a:prstGeom>
        </p:spPr>
      </p:pic>
    </p:spTree>
    <p:extLst>
      <p:ext uri="{BB962C8B-B14F-4D97-AF65-F5344CB8AC3E}">
        <p14:creationId xmlns:p14="http://schemas.microsoft.com/office/powerpoint/2010/main" val="1091507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3A4AFFA-9952-45BD-A49E-6D63B74418DE}"/>
              </a:ext>
            </a:extLst>
          </p:cNvPr>
          <p:cNvPicPr>
            <a:picLocks noChangeAspect="1"/>
          </p:cNvPicPr>
          <p:nvPr/>
        </p:nvPicPr>
        <p:blipFill rotWithShape="1">
          <a:blip r:embed="rId2"/>
          <a:srcRect l="10197" t="19592" r="38809" b="22993"/>
          <a:stretch/>
        </p:blipFill>
        <p:spPr>
          <a:xfrm>
            <a:off x="7490700" y="0"/>
            <a:ext cx="4566582" cy="6858000"/>
          </a:xfrm>
          <a:prstGeom prst="rect">
            <a:avLst/>
          </a:prstGeom>
        </p:spPr>
      </p:pic>
      <p:pic>
        <p:nvPicPr>
          <p:cNvPr id="3" name="Obrázek 2">
            <a:extLst>
              <a:ext uri="{FF2B5EF4-FFF2-40B4-BE49-F238E27FC236}">
                <a16:creationId xmlns:a16="http://schemas.microsoft.com/office/drawing/2014/main" id="{48FA9087-9A5E-49DD-86A9-CA70D669C743}"/>
              </a:ext>
            </a:extLst>
          </p:cNvPr>
          <p:cNvPicPr>
            <a:picLocks noChangeAspect="1"/>
          </p:cNvPicPr>
          <p:nvPr/>
        </p:nvPicPr>
        <p:blipFill rotWithShape="1">
          <a:blip r:embed="rId3"/>
          <a:srcRect l="21993" t="36999" r="30462" b="12109"/>
          <a:stretch/>
        </p:blipFill>
        <p:spPr>
          <a:xfrm>
            <a:off x="2299539" y="0"/>
            <a:ext cx="4803524" cy="6858000"/>
          </a:xfrm>
          <a:prstGeom prst="rect">
            <a:avLst/>
          </a:prstGeom>
        </p:spPr>
      </p:pic>
      <p:sp>
        <p:nvSpPr>
          <p:cNvPr id="4" name="TextovéPole 3">
            <a:extLst>
              <a:ext uri="{FF2B5EF4-FFF2-40B4-BE49-F238E27FC236}">
                <a16:creationId xmlns:a16="http://schemas.microsoft.com/office/drawing/2014/main" id="{3E79E2ED-1B02-486E-8CF0-FB8502307306}"/>
              </a:ext>
            </a:extLst>
          </p:cNvPr>
          <p:cNvSpPr txBox="1"/>
          <p:nvPr/>
        </p:nvSpPr>
        <p:spPr>
          <a:xfrm>
            <a:off x="248929" y="615821"/>
            <a:ext cx="1856792" cy="1477328"/>
          </a:xfrm>
          <a:prstGeom prst="rect">
            <a:avLst/>
          </a:prstGeom>
          <a:noFill/>
        </p:spPr>
        <p:txBody>
          <a:bodyPr wrap="square" rtlCol="0">
            <a:spAutoFit/>
          </a:bodyPr>
          <a:lstStyle/>
          <a:p>
            <a:r>
              <a:rPr lang="cs-CZ" dirty="0"/>
              <a:t>650-625 BC, </a:t>
            </a:r>
            <a:r>
              <a:rPr lang="cs-CZ" dirty="0" err="1"/>
              <a:t>Athens</a:t>
            </a:r>
            <a:endParaRPr lang="cs-CZ" dirty="0"/>
          </a:p>
          <a:p>
            <a:r>
              <a:rPr lang="cs-CZ" dirty="0" err="1"/>
              <a:t>Flute</a:t>
            </a:r>
            <a:r>
              <a:rPr lang="cs-CZ" dirty="0"/>
              <a:t> </a:t>
            </a:r>
            <a:r>
              <a:rPr lang="cs-CZ" dirty="0" err="1"/>
              <a:t>player</a:t>
            </a:r>
            <a:r>
              <a:rPr lang="cs-CZ" dirty="0"/>
              <a:t> and girl </a:t>
            </a:r>
            <a:r>
              <a:rPr lang="cs-CZ" dirty="0" err="1"/>
              <a:t>bearing</a:t>
            </a:r>
            <a:r>
              <a:rPr lang="cs-CZ" dirty="0"/>
              <a:t> a </a:t>
            </a:r>
            <a:r>
              <a:rPr lang="cs-CZ" dirty="0" err="1">
                <a:hlinkClick r:id="rId4"/>
              </a:rPr>
              <a:t>loutrophoros</a:t>
            </a:r>
            <a:endParaRPr lang="cs-CZ" dirty="0"/>
          </a:p>
        </p:txBody>
      </p:sp>
    </p:spTree>
    <p:extLst>
      <p:ext uri="{BB962C8B-B14F-4D97-AF65-F5344CB8AC3E}">
        <p14:creationId xmlns:p14="http://schemas.microsoft.com/office/powerpoint/2010/main" val="2530240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A1C673C-7398-47DA-89F2-2C8730E769DF}"/>
              </a:ext>
            </a:extLst>
          </p:cNvPr>
          <p:cNvPicPr>
            <a:picLocks noChangeAspect="1"/>
          </p:cNvPicPr>
          <p:nvPr/>
        </p:nvPicPr>
        <p:blipFill rotWithShape="1">
          <a:blip r:embed="rId2"/>
          <a:srcRect l="12731" t="17007" r="62582" b="19456"/>
          <a:stretch/>
        </p:blipFill>
        <p:spPr>
          <a:xfrm>
            <a:off x="8627706" y="-20204"/>
            <a:ext cx="3564294" cy="6878204"/>
          </a:xfrm>
          <a:prstGeom prst="rect">
            <a:avLst/>
          </a:prstGeom>
        </p:spPr>
      </p:pic>
      <p:sp>
        <p:nvSpPr>
          <p:cNvPr id="3" name="TextovéPole 2">
            <a:extLst>
              <a:ext uri="{FF2B5EF4-FFF2-40B4-BE49-F238E27FC236}">
                <a16:creationId xmlns:a16="http://schemas.microsoft.com/office/drawing/2014/main" id="{AEA2BF73-8EEF-4B77-A6EA-17058B26672E}"/>
              </a:ext>
            </a:extLst>
          </p:cNvPr>
          <p:cNvSpPr txBox="1"/>
          <p:nvPr/>
        </p:nvSpPr>
        <p:spPr>
          <a:xfrm>
            <a:off x="10238792" y="858415"/>
            <a:ext cx="2286000" cy="369332"/>
          </a:xfrm>
          <a:prstGeom prst="rect">
            <a:avLst/>
          </a:prstGeom>
          <a:noFill/>
        </p:spPr>
        <p:txBody>
          <a:bodyPr wrap="square" rtlCol="0">
            <a:spAutoFit/>
          </a:bodyPr>
          <a:lstStyle/>
          <a:p>
            <a:r>
              <a:rPr lang="cs-CZ" dirty="0"/>
              <a:t>600-590 BC </a:t>
            </a:r>
            <a:r>
              <a:rPr lang="cs-CZ" dirty="0" err="1"/>
              <a:t>swan</a:t>
            </a:r>
            <a:endParaRPr lang="cs-CZ" dirty="0"/>
          </a:p>
        </p:txBody>
      </p:sp>
      <p:pic>
        <p:nvPicPr>
          <p:cNvPr id="4" name="Obrázek 3">
            <a:extLst>
              <a:ext uri="{FF2B5EF4-FFF2-40B4-BE49-F238E27FC236}">
                <a16:creationId xmlns:a16="http://schemas.microsoft.com/office/drawing/2014/main" id="{E8325EF4-15C1-4327-BAC3-9B752FD460DB}"/>
              </a:ext>
            </a:extLst>
          </p:cNvPr>
          <p:cNvPicPr>
            <a:picLocks noChangeAspect="1"/>
          </p:cNvPicPr>
          <p:nvPr/>
        </p:nvPicPr>
        <p:blipFill rotWithShape="1">
          <a:blip r:embed="rId3"/>
          <a:srcRect l="1816" t="1632" b="26395"/>
          <a:stretch/>
        </p:blipFill>
        <p:spPr>
          <a:xfrm>
            <a:off x="0" y="-20204"/>
            <a:ext cx="8643257" cy="4750583"/>
          </a:xfrm>
          <a:prstGeom prst="rect">
            <a:avLst/>
          </a:prstGeom>
        </p:spPr>
      </p:pic>
      <p:sp>
        <p:nvSpPr>
          <p:cNvPr id="5" name="TextovéPole 4">
            <a:extLst>
              <a:ext uri="{FF2B5EF4-FFF2-40B4-BE49-F238E27FC236}">
                <a16:creationId xmlns:a16="http://schemas.microsoft.com/office/drawing/2014/main" id="{CBCB82F6-77F6-4446-A3D1-5C853F644F5C}"/>
              </a:ext>
            </a:extLst>
          </p:cNvPr>
          <p:cNvSpPr txBox="1"/>
          <p:nvPr/>
        </p:nvSpPr>
        <p:spPr>
          <a:xfrm>
            <a:off x="6096000" y="4833257"/>
            <a:ext cx="2351314" cy="369332"/>
          </a:xfrm>
          <a:prstGeom prst="rect">
            <a:avLst/>
          </a:prstGeom>
          <a:noFill/>
        </p:spPr>
        <p:txBody>
          <a:bodyPr wrap="square" rtlCol="0">
            <a:spAutoFit/>
          </a:bodyPr>
          <a:lstStyle/>
          <a:p>
            <a:r>
              <a:rPr lang="cs-CZ" dirty="0"/>
              <a:t>650 BC</a:t>
            </a:r>
          </a:p>
        </p:txBody>
      </p:sp>
    </p:spTree>
    <p:extLst>
      <p:ext uri="{BB962C8B-B14F-4D97-AF65-F5344CB8AC3E}">
        <p14:creationId xmlns:p14="http://schemas.microsoft.com/office/powerpoint/2010/main" val="2104807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5FEAD87-A97F-42C1-9BA8-DCAC81FE06E9}"/>
              </a:ext>
            </a:extLst>
          </p:cNvPr>
          <p:cNvPicPr>
            <a:picLocks noChangeAspect="1"/>
          </p:cNvPicPr>
          <p:nvPr/>
        </p:nvPicPr>
        <p:blipFill rotWithShape="1">
          <a:blip r:embed="rId2"/>
          <a:srcRect l="16200" t="11973" r="16676" b="5578"/>
          <a:stretch/>
        </p:blipFill>
        <p:spPr>
          <a:xfrm>
            <a:off x="6052457" y="1203649"/>
            <a:ext cx="6139543" cy="5654351"/>
          </a:xfrm>
          <a:prstGeom prst="rect">
            <a:avLst/>
          </a:prstGeom>
        </p:spPr>
      </p:pic>
      <p:pic>
        <p:nvPicPr>
          <p:cNvPr id="3" name="Obrázek 2">
            <a:extLst>
              <a:ext uri="{FF2B5EF4-FFF2-40B4-BE49-F238E27FC236}">
                <a16:creationId xmlns:a16="http://schemas.microsoft.com/office/drawing/2014/main" id="{665F00CF-5576-4A23-A3E3-41369058945B}"/>
              </a:ext>
            </a:extLst>
          </p:cNvPr>
          <p:cNvPicPr>
            <a:picLocks noChangeAspect="1"/>
          </p:cNvPicPr>
          <p:nvPr/>
        </p:nvPicPr>
        <p:blipFill rotWithShape="1">
          <a:blip r:embed="rId3"/>
          <a:srcRect l="20994" t="6939" r="18818" b="15918"/>
          <a:stretch/>
        </p:blipFill>
        <p:spPr>
          <a:xfrm>
            <a:off x="0" y="-1"/>
            <a:ext cx="6048770" cy="5812971"/>
          </a:xfrm>
          <a:prstGeom prst="rect">
            <a:avLst/>
          </a:prstGeom>
        </p:spPr>
      </p:pic>
      <p:sp>
        <p:nvSpPr>
          <p:cNvPr id="4" name="TextovéPole 3">
            <a:extLst>
              <a:ext uri="{FF2B5EF4-FFF2-40B4-BE49-F238E27FC236}">
                <a16:creationId xmlns:a16="http://schemas.microsoft.com/office/drawing/2014/main" id="{2ACD42EB-44E6-4576-ABBA-319BDE8A55B3}"/>
              </a:ext>
            </a:extLst>
          </p:cNvPr>
          <p:cNvSpPr txBox="1"/>
          <p:nvPr/>
        </p:nvSpPr>
        <p:spPr>
          <a:xfrm>
            <a:off x="6466114" y="158619"/>
            <a:ext cx="4609323" cy="369332"/>
          </a:xfrm>
          <a:prstGeom prst="rect">
            <a:avLst/>
          </a:prstGeom>
          <a:noFill/>
        </p:spPr>
        <p:txBody>
          <a:bodyPr wrap="square" rtlCol="0">
            <a:spAutoFit/>
          </a:bodyPr>
          <a:lstStyle/>
          <a:p>
            <a:r>
              <a:rPr lang="cs-CZ" dirty="0"/>
              <a:t>1st </a:t>
            </a:r>
            <a:r>
              <a:rPr lang="cs-CZ" dirty="0" err="1"/>
              <a:t>half</a:t>
            </a:r>
            <a:r>
              <a:rPr lang="cs-CZ" dirty="0"/>
              <a:t> </a:t>
            </a:r>
            <a:r>
              <a:rPr lang="cs-CZ" dirty="0" err="1"/>
              <a:t>of</a:t>
            </a:r>
            <a:r>
              <a:rPr lang="cs-CZ" dirty="0"/>
              <a:t> 11th </a:t>
            </a:r>
            <a:r>
              <a:rPr lang="cs-CZ" dirty="0" err="1"/>
              <a:t>century</a:t>
            </a:r>
            <a:r>
              <a:rPr lang="cs-CZ" dirty="0"/>
              <a:t> BC, </a:t>
            </a:r>
            <a:r>
              <a:rPr lang="cs-CZ" dirty="0" err="1"/>
              <a:t>Mycenaean</a:t>
            </a:r>
            <a:r>
              <a:rPr lang="cs-CZ" dirty="0"/>
              <a:t> jar</a:t>
            </a:r>
          </a:p>
        </p:txBody>
      </p:sp>
    </p:spTree>
    <p:extLst>
      <p:ext uri="{BB962C8B-B14F-4D97-AF65-F5344CB8AC3E}">
        <p14:creationId xmlns:p14="http://schemas.microsoft.com/office/powerpoint/2010/main" val="223891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990159B-6E5E-4100-A650-1B1385CE60F7}"/>
              </a:ext>
            </a:extLst>
          </p:cNvPr>
          <p:cNvPicPr>
            <a:picLocks noChangeAspect="1"/>
          </p:cNvPicPr>
          <p:nvPr/>
        </p:nvPicPr>
        <p:blipFill rotWithShape="1">
          <a:blip r:embed="rId2"/>
          <a:srcRect l="13650" t="9659" r="6883" b="16871"/>
          <a:stretch/>
        </p:blipFill>
        <p:spPr>
          <a:xfrm>
            <a:off x="2302659" y="2743"/>
            <a:ext cx="9889341" cy="6855257"/>
          </a:xfrm>
          <a:prstGeom prst="rect">
            <a:avLst/>
          </a:prstGeom>
        </p:spPr>
      </p:pic>
      <p:sp>
        <p:nvSpPr>
          <p:cNvPr id="3" name="TextovéPole 2">
            <a:extLst>
              <a:ext uri="{FF2B5EF4-FFF2-40B4-BE49-F238E27FC236}">
                <a16:creationId xmlns:a16="http://schemas.microsoft.com/office/drawing/2014/main" id="{A602C90F-8457-48D4-857D-FFBA4D647BE5}"/>
              </a:ext>
            </a:extLst>
          </p:cNvPr>
          <p:cNvSpPr txBox="1"/>
          <p:nvPr/>
        </p:nvSpPr>
        <p:spPr>
          <a:xfrm>
            <a:off x="139959" y="261257"/>
            <a:ext cx="1847461" cy="369332"/>
          </a:xfrm>
          <a:prstGeom prst="rect">
            <a:avLst/>
          </a:prstGeom>
          <a:noFill/>
        </p:spPr>
        <p:txBody>
          <a:bodyPr wrap="square" rtlCol="0">
            <a:spAutoFit/>
          </a:bodyPr>
          <a:lstStyle/>
          <a:p>
            <a:r>
              <a:rPr lang="cs-CZ" dirty="0"/>
              <a:t>500 BC</a:t>
            </a:r>
          </a:p>
        </p:txBody>
      </p:sp>
      <p:sp>
        <p:nvSpPr>
          <p:cNvPr id="4" name="TextovéPole 3">
            <a:extLst>
              <a:ext uri="{FF2B5EF4-FFF2-40B4-BE49-F238E27FC236}">
                <a16:creationId xmlns:a16="http://schemas.microsoft.com/office/drawing/2014/main" id="{97A23B04-6920-4F74-935B-987894C188C7}"/>
              </a:ext>
            </a:extLst>
          </p:cNvPr>
          <p:cNvSpPr txBox="1"/>
          <p:nvPr/>
        </p:nvSpPr>
        <p:spPr>
          <a:xfrm>
            <a:off x="1322945" y="3601616"/>
            <a:ext cx="979714" cy="646331"/>
          </a:xfrm>
          <a:prstGeom prst="rect">
            <a:avLst/>
          </a:prstGeom>
          <a:noFill/>
        </p:spPr>
        <p:txBody>
          <a:bodyPr wrap="square" rtlCol="0">
            <a:spAutoFit/>
          </a:bodyPr>
          <a:lstStyle/>
          <a:p>
            <a:r>
              <a:rPr lang="cs-CZ" dirty="0" err="1"/>
              <a:t>fountain</a:t>
            </a:r>
            <a:r>
              <a:rPr lang="cs-CZ" dirty="0"/>
              <a:t> </a:t>
            </a:r>
            <a:r>
              <a:rPr lang="cs-CZ" dirty="0" err="1"/>
              <a:t>scene</a:t>
            </a:r>
            <a:endParaRPr lang="cs-CZ" dirty="0"/>
          </a:p>
        </p:txBody>
      </p:sp>
      <p:sp>
        <p:nvSpPr>
          <p:cNvPr id="5" name="TextovéPole 4">
            <a:extLst>
              <a:ext uri="{FF2B5EF4-FFF2-40B4-BE49-F238E27FC236}">
                <a16:creationId xmlns:a16="http://schemas.microsoft.com/office/drawing/2014/main" id="{EA23E014-4247-409A-9E53-31B896152D53}"/>
              </a:ext>
            </a:extLst>
          </p:cNvPr>
          <p:cNvSpPr txBox="1"/>
          <p:nvPr/>
        </p:nvSpPr>
        <p:spPr>
          <a:xfrm>
            <a:off x="9889341" y="6855257"/>
            <a:ext cx="2043404" cy="646331"/>
          </a:xfrm>
          <a:prstGeom prst="rect">
            <a:avLst/>
          </a:prstGeom>
          <a:noFill/>
        </p:spPr>
        <p:txBody>
          <a:bodyPr wrap="square" rtlCol="0">
            <a:spAutoFit/>
          </a:bodyPr>
          <a:lstStyle/>
          <a:p>
            <a:r>
              <a:rPr lang="cs-CZ" dirty="0" err="1"/>
              <a:t>Dionysos</a:t>
            </a:r>
            <a:r>
              <a:rPr lang="cs-CZ" dirty="0"/>
              <a:t>, </a:t>
            </a:r>
            <a:r>
              <a:rPr lang="cs-CZ" dirty="0" err="1"/>
              <a:t>Athena</a:t>
            </a:r>
            <a:r>
              <a:rPr lang="cs-CZ" dirty="0"/>
              <a:t>, Satyr, 500-490 BC</a:t>
            </a:r>
          </a:p>
        </p:txBody>
      </p:sp>
    </p:spTree>
    <p:extLst>
      <p:ext uri="{BB962C8B-B14F-4D97-AF65-F5344CB8AC3E}">
        <p14:creationId xmlns:p14="http://schemas.microsoft.com/office/powerpoint/2010/main" val="1961741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EE69283-D641-4FBD-A53D-EDA09AB7D137}"/>
              </a:ext>
            </a:extLst>
          </p:cNvPr>
          <p:cNvPicPr>
            <a:picLocks noChangeAspect="1"/>
          </p:cNvPicPr>
          <p:nvPr/>
        </p:nvPicPr>
        <p:blipFill rotWithShape="1">
          <a:blip r:embed="rId2"/>
          <a:srcRect l="20179" t="3402" r="17696" b="45713"/>
          <a:stretch/>
        </p:blipFill>
        <p:spPr>
          <a:xfrm>
            <a:off x="1013371" y="0"/>
            <a:ext cx="11167172" cy="6858000"/>
          </a:xfrm>
          <a:prstGeom prst="rect">
            <a:avLst/>
          </a:prstGeom>
        </p:spPr>
      </p:pic>
      <p:sp>
        <p:nvSpPr>
          <p:cNvPr id="3" name="TextovéPole 2">
            <a:extLst>
              <a:ext uri="{FF2B5EF4-FFF2-40B4-BE49-F238E27FC236}">
                <a16:creationId xmlns:a16="http://schemas.microsoft.com/office/drawing/2014/main" id="{F98A6AD9-C63F-49EE-814A-0975CCAA44C8}"/>
              </a:ext>
            </a:extLst>
          </p:cNvPr>
          <p:cNvSpPr txBox="1"/>
          <p:nvPr/>
        </p:nvSpPr>
        <p:spPr>
          <a:xfrm>
            <a:off x="0" y="1073020"/>
            <a:ext cx="979714" cy="923330"/>
          </a:xfrm>
          <a:prstGeom prst="rect">
            <a:avLst/>
          </a:prstGeom>
          <a:noFill/>
        </p:spPr>
        <p:txBody>
          <a:bodyPr wrap="square" rtlCol="0">
            <a:spAutoFit/>
          </a:bodyPr>
          <a:lstStyle/>
          <a:p>
            <a:r>
              <a:rPr lang="cs-CZ" dirty="0" err="1"/>
              <a:t>Sphinx</a:t>
            </a:r>
            <a:r>
              <a:rPr lang="cs-CZ" dirty="0"/>
              <a:t>, 525-500 BC</a:t>
            </a:r>
          </a:p>
        </p:txBody>
      </p:sp>
    </p:spTree>
    <p:extLst>
      <p:ext uri="{BB962C8B-B14F-4D97-AF65-F5344CB8AC3E}">
        <p14:creationId xmlns:p14="http://schemas.microsoft.com/office/powerpoint/2010/main" val="1667771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ED68276-6D4F-4E43-9474-1F580BE1A07F}"/>
              </a:ext>
            </a:extLst>
          </p:cNvPr>
          <p:cNvPicPr>
            <a:picLocks noChangeAspect="1"/>
          </p:cNvPicPr>
          <p:nvPr/>
        </p:nvPicPr>
        <p:blipFill rotWithShape="1">
          <a:blip r:embed="rId2"/>
          <a:srcRect l="24533" t="30068" r="10499" b="40816"/>
          <a:stretch/>
        </p:blipFill>
        <p:spPr>
          <a:xfrm>
            <a:off x="5511280" y="0"/>
            <a:ext cx="6680720" cy="3993502"/>
          </a:xfrm>
          <a:prstGeom prst="rect">
            <a:avLst/>
          </a:prstGeom>
        </p:spPr>
      </p:pic>
      <p:pic>
        <p:nvPicPr>
          <p:cNvPr id="3" name="Obrázek 2">
            <a:extLst>
              <a:ext uri="{FF2B5EF4-FFF2-40B4-BE49-F238E27FC236}">
                <a16:creationId xmlns:a16="http://schemas.microsoft.com/office/drawing/2014/main" id="{EF2741BD-C001-461C-9251-A6A6150DE12C}"/>
              </a:ext>
            </a:extLst>
          </p:cNvPr>
          <p:cNvPicPr>
            <a:picLocks noChangeAspect="1"/>
          </p:cNvPicPr>
          <p:nvPr/>
        </p:nvPicPr>
        <p:blipFill rotWithShape="1">
          <a:blip r:embed="rId3"/>
          <a:srcRect t="17551" r="8719" b="54558"/>
          <a:stretch/>
        </p:blipFill>
        <p:spPr>
          <a:xfrm>
            <a:off x="1921478" y="4637315"/>
            <a:ext cx="8349043" cy="1912775"/>
          </a:xfrm>
          <a:prstGeom prst="rect">
            <a:avLst/>
          </a:prstGeom>
        </p:spPr>
      </p:pic>
      <p:pic>
        <p:nvPicPr>
          <p:cNvPr id="5" name="Obrázek 4">
            <a:extLst>
              <a:ext uri="{FF2B5EF4-FFF2-40B4-BE49-F238E27FC236}">
                <a16:creationId xmlns:a16="http://schemas.microsoft.com/office/drawing/2014/main" id="{1D477BAE-F7EC-49D9-B614-EECE7F63D00F}"/>
              </a:ext>
            </a:extLst>
          </p:cNvPr>
          <p:cNvPicPr>
            <a:picLocks noChangeAspect="1"/>
          </p:cNvPicPr>
          <p:nvPr/>
        </p:nvPicPr>
        <p:blipFill rotWithShape="1">
          <a:blip r:embed="rId4"/>
          <a:srcRect l="2531" t="45443" r="56392" b="12245"/>
          <a:stretch/>
        </p:blipFill>
        <p:spPr>
          <a:xfrm>
            <a:off x="0" y="0"/>
            <a:ext cx="3757125" cy="2901821"/>
          </a:xfrm>
          <a:prstGeom prst="rect">
            <a:avLst/>
          </a:prstGeom>
        </p:spPr>
      </p:pic>
      <p:pic>
        <p:nvPicPr>
          <p:cNvPr id="4" name="Obrázek 3">
            <a:extLst>
              <a:ext uri="{FF2B5EF4-FFF2-40B4-BE49-F238E27FC236}">
                <a16:creationId xmlns:a16="http://schemas.microsoft.com/office/drawing/2014/main" id="{9A802C93-BECA-4756-9961-9C30AB8DD083}"/>
              </a:ext>
            </a:extLst>
          </p:cNvPr>
          <p:cNvPicPr>
            <a:picLocks noChangeAspect="1"/>
          </p:cNvPicPr>
          <p:nvPr/>
        </p:nvPicPr>
        <p:blipFill rotWithShape="1">
          <a:blip r:embed="rId5"/>
          <a:srcRect l="13650" t="39592" r="10555" b="20409"/>
          <a:stretch/>
        </p:blipFill>
        <p:spPr>
          <a:xfrm>
            <a:off x="1918995" y="2174034"/>
            <a:ext cx="6932645" cy="2743200"/>
          </a:xfrm>
          <a:prstGeom prst="rect">
            <a:avLst/>
          </a:prstGeom>
        </p:spPr>
      </p:pic>
    </p:spTree>
    <p:extLst>
      <p:ext uri="{BB962C8B-B14F-4D97-AF65-F5344CB8AC3E}">
        <p14:creationId xmlns:p14="http://schemas.microsoft.com/office/powerpoint/2010/main" val="1147402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6EF0F5D-F611-4B92-A5B8-DF3E6A839C31}"/>
              </a:ext>
            </a:extLst>
          </p:cNvPr>
          <p:cNvPicPr>
            <a:picLocks noChangeAspect="1"/>
          </p:cNvPicPr>
          <p:nvPr/>
        </p:nvPicPr>
        <p:blipFill rotWithShape="1">
          <a:blip r:embed="rId2"/>
          <a:srcRect l="34664" t="37279" r="56563" b="51020"/>
          <a:stretch/>
        </p:blipFill>
        <p:spPr>
          <a:xfrm>
            <a:off x="8972939" y="0"/>
            <a:ext cx="3219061" cy="3219057"/>
          </a:xfrm>
          <a:prstGeom prst="rect">
            <a:avLst/>
          </a:prstGeom>
        </p:spPr>
      </p:pic>
      <p:sp>
        <p:nvSpPr>
          <p:cNvPr id="3" name="TextovéPole 2">
            <a:extLst>
              <a:ext uri="{FF2B5EF4-FFF2-40B4-BE49-F238E27FC236}">
                <a16:creationId xmlns:a16="http://schemas.microsoft.com/office/drawing/2014/main" id="{0BBEC39B-3A04-4C56-AF17-79C874F4FB52}"/>
              </a:ext>
            </a:extLst>
          </p:cNvPr>
          <p:cNvSpPr txBox="1"/>
          <p:nvPr/>
        </p:nvSpPr>
        <p:spPr>
          <a:xfrm>
            <a:off x="9255967" y="3429000"/>
            <a:ext cx="2724539" cy="369332"/>
          </a:xfrm>
          <a:prstGeom prst="rect">
            <a:avLst/>
          </a:prstGeom>
          <a:noFill/>
        </p:spPr>
        <p:txBody>
          <a:bodyPr wrap="square" rtlCol="0">
            <a:spAutoFit/>
          </a:bodyPr>
          <a:lstStyle/>
          <a:p>
            <a:r>
              <a:rPr lang="cs-CZ" dirty="0"/>
              <a:t>420-440 BC</a:t>
            </a:r>
          </a:p>
        </p:txBody>
      </p:sp>
      <p:pic>
        <p:nvPicPr>
          <p:cNvPr id="4" name="Obrázek 3">
            <a:extLst>
              <a:ext uri="{FF2B5EF4-FFF2-40B4-BE49-F238E27FC236}">
                <a16:creationId xmlns:a16="http://schemas.microsoft.com/office/drawing/2014/main" id="{2270D0D6-72A6-47C7-B17C-C7CC7A69FFD8}"/>
              </a:ext>
            </a:extLst>
          </p:cNvPr>
          <p:cNvPicPr>
            <a:picLocks noChangeAspect="1"/>
          </p:cNvPicPr>
          <p:nvPr/>
        </p:nvPicPr>
        <p:blipFill rotWithShape="1">
          <a:blip r:embed="rId3"/>
          <a:srcRect l="15282" t="16054" r="72477" b="66939"/>
          <a:stretch/>
        </p:blipFill>
        <p:spPr>
          <a:xfrm>
            <a:off x="4627983" y="0"/>
            <a:ext cx="4129352" cy="4301412"/>
          </a:xfrm>
          <a:prstGeom prst="rect">
            <a:avLst/>
          </a:prstGeom>
        </p:spPr>
      </p:pic>
      <p:sp>
        <p:nvSpPr>
          <p:cNvPr id="5" name="TextovéPole 4">
            <a:extLst>
              <a:ext uri="{FF2B5EF4-FFF2-40B4-BE49-F238E27FC236}">
                <a16:creationId xmlns:a16="http://schemas.microsoft.com/office/drawing/2014/main" id="{2BCA537B-8C86-44FB-AC2C-5EF2899AFA8E}"/>
              </a:ext>
            </a:extLst>
          </p:cNvPr>
          <p:cNvSpPr txBox="1"/>
          <p:nvPr/>
        </p:nvSpPr>
        <p:spPr>
          <a:xfrm>
            <a:off x="5523722" y="4497355"/>
            <a:ext cx="2575249" cy="369332"/>
          </a:xfrm>
          <a:prstGeom prst="rect">
            <a:avLst/>
          </a:prstGeom>
          <a:noFill/>
        </p:spPr>
        <p:txBody>
          <a:bodyPr wrap="square" rtlCol="0">
            <a:spAutoFit/>
          </a:bodyPr>
          <a:lstStyle/>
          <a:p>
            <a:r>
              <a:rPr lang="cs-CZ" dirty="0"/>
              <a:t>420-400 BC</a:t>
            </a:r>
          </a:p>
        </p:txBody>
      </p:sp>
      <p:pic>
        <p:nvPicPr>
          <p:cNvPr id="6" name="Obrázek 5">
            <a:extLst>
              <a:ext uri="{FF2B5EF4-FFF2-40B4-BE49-F238E27FC236}">
                <a16:creationId xmlns:a16="http://schemas.microsoft.com/office/drawing/2014/main" id="{544F1464-8E5E-4192-9A71-40482AF06314}"/>
              </a:ext>
            </a:extLst>
          </p:cNvPr>
          <p:cNvPicPr>
            <a:picLocks noChangeAspect="1"/>
          </p:cNvPicPr>
          <p:nvPr/>
        </p:nvPicPr>
        <p:blipFill rotWithShape="1">
          <a:blip r:embed="rId3"/>
          <a:srcRect l="59099" t="35510" r="29530" b="53062"/>
          <a:stretch/>
        </p:blipFill>
        <p:spPr>
          <a:xfrm>
            <a:off x="0" y="0"/>
            <a:ext cx="4135511" cy="3116424"/>
          </a:xfrm>
          <a:prstGeom prst="rect">
            <a:avLst/>
          </a:prstGeom>
        </p:spPr>
      </p:pic>
      <p:sp>
        <p:nvSpPr>
          <p:cNvPr id="7" name="TextovéPole 6">
            <a:extLst>
              <a:ext uri="{FF2B5EF4-FFF2-40B4-BE49-F238E27FC236}">
                <a16:creationId xmlns:a16="http://schemas.microsoft.com/office/drawing/2014/main" id="{8FC859FD-1AA1-400F-959B-7D42597F3313}"/>
              </a:ext>
            </a:extLst>
          </p:cNvPr>
          <p:cNvSpPr txBox="1"/>
          <p:nvPr/>
        </p:nvSpPr>
        <p:spPr>
          <a:xfrm>
            <a:off x="1026367" y="3284376"/>
            <a:ext cx="2313992" cy="369332"/>
          </a:xfrm>
          <a:prstGeom prst="rect">
            <a:avLst/>
          </a:prstGeom>
          <a:noFill/>
        </p:spPr>
        <p:txBody>
          <a:bodyPr wrap="square" rtlCol="0">
            <a:spAutoFit/>
          </a:bodyPr>
          <a:lstStyle/>
          <a:p>
            <a:r>
              <a:rPr lang="cs-CZ" dirty="0"/>
              <a:t>420 BC</a:t>
            </a:r>
          </a:p>
        </p:txBody>
      </p:sp>
    </p:spTree>
    <p:extLst>
      <p:ext uri="{BB962C8B-B14F-4D97-AF65-F5344CB8AC3E}">
        <p14:creationId xmlns:p14="http://schemas.microsoft.com/office/powerpoint/2010/main" val="2951880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E180E2B-D5E9-408A-ABBF-1729DB6A0AEF}"/>
              </a:ext>
            </a:extLst>
          </p:cNvPr>
          <p:cNvPicPr>
            <a:picLocks noChangeAspect="1"/>
          </p:cNvPicPr>
          <p:nvPr/>
        </p:nvPicPr>
        <p:blipFill rotWithShape="1">
          <a:blip r:embed="rId2"/>
          <a:srcRect l="52006" t="32653" r="16472" b="40952"/>
          <a:stretch/>
        </p:blipFill>
        <p:spPr>
          <a:xfrm>
            <a:off x="6279502" y="326571"/>
            <a:ext cx="5929795" cy="3722916"/>
          </a:xfrm>
          <a:prstGeom prst="rect">
            <a:avLst/>
          </a:prstGeom>
        </p:spPr>
      </p:pic>
      <p:sp>
        <p:nvSpPr>
          <p:cNvPr id="3" name="TextovéPole 2">
            <a:extLst>
              <a:ext uri="{FF2B5EF4-FFF2-40B4-BE49-F238E27FC236}">
                <a16:creationId xmlns:a16="http://schemas.microsoft.com/office/drawing/2014/main" id="{45FC27C5-018F-4958-8605-A718C658CBCE}"/>
              </a:ext>
            </a:extLst>
          </p:cNvPr>
          <p:cNvSpPr txBox="1"/>
          <p:nvPr/>
        </p:nvSpPr>
        <p:spPr>
          <a:xfrm>
            <a:off x="10263673" y="3564294"/>
            <a:ext cx="4124131" cy="369332"/>
          </a:xfrm>
          <a:prstGeom prst="rect">
            <a:avLst/>
          </a:prstGeom>
          <a:noFill/>
        </p:spPr>
        <p:txBody>
          <a:bodyPr wrap="square" rtlCol="0">
            <a:spAutoFit/>
          </a:bodyPr>
          <a:lstStyle/>
          <a:p>
            <a:r>
              <a:rPr lang="cs-CZ" dirty="0">
                <a:solidFill>
                  <a:schemeClr val="bg1"/>
                </a:solidFill>
              </a:rPr>
              <a:t>115-50 BC</a:t>
            </a:r>
          </a:p>
        </p:txBody>
      </p:sp>
      <p:pic>
        <p:nvPicPr>
          <p:cNvPr id="4" name="Obrázek 3">
            <a:extLst>
              <a:ext uri="{FF2B5EF4-FFF2-40B4-BE49-F238E27FC236}">
                <a16:creationId xmlns:a16="http://schemas.microsoft.com/office/drawing/2014/main" id="{B19198CA-6C7F-4D16-81B2-3A8E1E44FC8D}"/>
              </a:ext>
            </a:extLst>
          </p:cNvPr>
          <p:cNvPicPr>
            <a:picLocks noChangeAspect="1"/>
          </p:cNvPicPr>
          <p:nvPr/>
        </p:nvPicPr>
        <p:blipFill rotWithShape="1">
          <a:blip r:embed="rId3"/>
          <a:srcRect l="52006" t="34829" r="14839" b="38912"/>
          <a:stretch/>
        </p:blipFill>
        <p:spPr>
          <a:xfrm>
            <a:off x="0" y="2757697"/>
            <a:ext cx="6904653" cy="4100303"/>
          </a:xfrm>
          <a:prstGeom prst="rect">
            <a:avLst/>
          </a:prstGeom>
        </p:spPr>
      </p:pic>
      <p:sp>
        <p:nvSpPr>
          <p:cNvPr id="5" name="TextovéPole 4">
            <a:extLst>
              <a:ext uri="{FF2B5EF4-FFF2-40B4-BE49-F238E27FC236}">
                <a16:creationId xmlns:a16="http://schemas.microsoft.com/office/drawing/2014/main" id="{5AFCBAF5-60C7-4EEE-ACAA-EB1E0FDEC00F}"/>
              </a:ext>
            </a:extLst>
          </p:cNvPr>
          <p:cNvSpPr txBox="1"/>
          <p:nvPr/>
        </p:nvSpPr>
        <p:spPr>
          <a:xfrm>
            <a:off x="2772224" y="5641128"/>
            <a:ext cx="3247053" cy="369332"/>
          </a:xfrm>
          <a:prstGeom prst="rect">
            <a:avLst/>
          </a:prstGeom>
          <a:noFill/>
        </p:spPr>
        <p:txBody>
          <a:bodyPr wrap="square" rtlCol="0">
            <a:spAutoFit/>
          </a:bodyPr>
          <a:lstStyle/>
          <a:p>
            <a:r>
              <a:rPr lang="cs-CZ" dirty="0"/>
              <a:t>275-260 BC</a:t>
            </a:r>
          </a:p>
        </p:txBody>
      </p:sp>
      <p:pic>
        <p:nvPicPr>
          <p:cNvPr id="6" name="Obrázek 5">
            <a:extLst>
              <a:ext uri="{FF2B5EF4-FFF2-40B4-BE49-F238E27FC236}">
                <a16:creationId xmlns:a16="http://schemas.microsoft.com/office/drawing/2014/main" id="{B2E82091-99AA-4A2E-8B42-B4D05310F068}"/>
              </a:ext>
            </a:extLst>
          </p:cNvPr>
          <p:cNvPicPr>
            <a:picLocks noChangeAspect="1"/>
          </p:cNvPicPr>
          <p:nvPr/>
        </p:nvPicPr>
        <p:blipFill rotWithShape="1">
          <a:blip r:embed="rId4"/>
          <a:srcRect l="20179" t="42994" r="53706" b="37415"/>
          <a:stretch/>
        </p:blipFill>
        <p:spPr>
          <a:xfrm>
            <a:off x="0" y="-37997"/>
            <a:ext cx="4970115" cy="2795694"/>
          </a:xfrm>
          <a:prstGeom prst="rect">
            <a:avLst/>
          </a:prstGeom>
        </p:spPr>
      </p:pic>
      <p:sp>
        <p:nvSpPr>
          <p:cNvPr id="7" name="TextovéPole 6">
            <a:extLst>
              <a:ext uri="{FF2B5EF4-FFF2-40B4-BE49-F238E27FC236}">
                <a16:creationId xmlns:a16="http://schemas.microsoft.com/office/drawing/2014/main" id="{44BAAC5D-E19E-48EB-A154-5A8FFFA2798C}"/>
              </a:ext>
            </a:extLst>
          </p:cNvPr>
          <p:cNvSpPr txBox="1"/>
          <p:nvPr/>
        </p:nvSpPr>
        <p:spPr>
          <a:xfrm>
            <a:off x="3918857" y="1866122"/>
            <a:ext cx="1017037" cy="369332"/>
          </a:xfrm>
          <a:prstGeom prst="rect">
            <a:avLst/>
          </a:prstGeom>
          <a:noFill/>
        </p:spPr>
        <p:txBody>
          <a:bodyPr wrap="square" rtlCol="0">
            <a:spAutoFit/>
          </a:bodyPr>
          <a:lstStyle/>
          <a:p>
            <a:r>
              <a:rPr lang="cs-CZ" dirty="0"/>
              <a:t>650 BC</a:t>
            </a:r>
          </a:p>
        </p:txBody>
      </p:sp>
      <p:pic>
        <p:nvPicPr>
          <p:cNvPr id="8" name="Obrázek 7">
            <a:extLst>
              <a:ext uri="{FF2B5EF4-FFF2-40B4-BE49-F238E27FC236}">
                <a16:creationId xmlns:a16="http://schemas.microsoft.com/office/drawing/2014/main" id="{0FE0F77E-A0A2-4974-B20C-D8D12FC73A99}"/>
              </a:ext>
            </a:extLst>
          </p:cNvPr>
          <p:cNvPicPr>
            <a:picLocks noChangeAspect="1"/>
          </p:cNvPicPr>
          <p:nvPr/>
        </p:nvPicPr>
        <p:blipFill rotWithShape="1">
          <a:blip r:embed="rId5"/>
          <a:srcRect r="8617" b="16462"/>
          <a:stretch/>
        </p:blipFill>
        <p:spPr>
          <a:xfrm>
            <a:off x="7791061" y="4090301"/>
            <a:ext cx="4035594" cy="2766077"/>
          </a:xfrm>
          <a:prstGeom prst="rect">
            <a:avLst/>
          </a:prstGeom>
        </p:spPr>
      </p:pic>
    </p:spTree>
    <p:extLst>
      <p:ext uri="{BB962C8B-B14F-4D97-AF65-F5344CB8AC3E}">
        <p14:creationId xmlns:p14="http://schemas.microsoft.com/office/powerpoint/2010/main" val="1977621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AA36B18-AE17-4699-92BE-62FC4F913813}"/>
              </a:ext>
            </a:extLst>
          </p:cNvPr>
          <p:cNvPicPr>
            <a:picLocks noChangeAspect="1"/>
          </p:cNvPicPr>
          <p:nvPr/>
        </p:nvPicPr>
        <p:blipFill rotWithShape="1">
          <a:blip r:embed="rId2"/>
          <a:srcRect t="9932" b="9659"/>
          <a:stretch/>
        </p:blipFill>
        <p:spPr>
          <a:xfrm>
            <a:off x="5787550" y="-10782"/>
            <a:ext cx="6404450" cy="6868782"/>
          </a:xfrm>
          <a:prstGeom prst="rect">
            <a:avLst/>
          </a:prstGeom>
        </p:spPr>
      </p:pic>
      <p:pic>
        <p:nvPicPr>
          <p:cNvPr id="3" name="Obrázek 2">
            <a:extLst>
              <a:ext uri="{FF2B5EF4-FFF2-40B4-BE49-F238E27FC236}">
                <a16:creationId xmlns:a16="http://schemas.microsoft.com/office/drawing/2014/main" id="{6FF3ACB0-31F7-4704-BE07-774A96352EAB}"/>
              </a:ext>
            </a:extLst>
          </p:cNvPr>
          <p:cNvPicPr>
            <a:picLocks noChangeAspect="1"/>
          </p:cNvPicPr>
          <p:nvPr/>
        </p:nvPicPr>
        <p:blipFill rotWithShape="1">
          <a:blip r:embed="rId3"/>
          <a:srcRect l="10997" r="7087" b="6530"/>
          <a:stretch/>
        </p:blipFill>
        <p:spPr>
          <a:xfrm>
            <a:off x="0" y="1"/>
            <a:ext cx="5769320" cy="4935894"/>
          </a:xfrm>
          <a:prstGeom prst="rect">
            <a:avLst/>
          </a:prstGeom>
        </p:spPr>
      </p:pic>
    </p:spTree>
    <p:extLst>
      <p:ext uri="{BB962C8B-B14F-4D97-AF65-F5344CB8AC3E}">
        <p14:creationId xmlns:p14="http://schemas.microsoft.com/office/powerpoint/2010/main" val="140051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2EEAE6-9593-40D5-9740-602087282749}"/>
              </a:ext>
            </a:extLst>
          </p:cNvPr>
          <p:cNvSpPr>
            <a:spLocks noGrp="1"/>
          </p:cNvSpPr>
          <p:nvPr>
            <p:ph type="title"/>
          </p:nvPr>
        </p:nvSpPr>
        <p:spPr>
          <a:xfrm>
            <a:off x="4714292" y="2249909"/>
            <a:ext cx="2763416" cy="1325563"/>
          </a:xfrm>
        </p:spPr>
        <p:txBody>
          <a:bodyPr/>
          <a:lstStyle/>
          <a:p>
            <a:r>
              <a:rPr lang="cs-CZ" dirty="0" err="1"/>
              <a:t>Questions</a:t>
            </a:r>
            <a:r>
              <a:rPr lang="cs-CZ" dirty="0"/>
              <a:t>?</a:t>
            </a:r>
          </a:p>
        </p:txBody>
      </p:sp>
    </p:spTree>
    <p:extLst>
      <p:ext uri="{BB962C8B-B14F-4D97-AF65-F5344CB8AC3E}">
        <p14:creationId xmlns:p14="http://schemas.microsoft.com/office/powerpoint/2010/main" val="1844045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846A08C-5502-48F6-A1CE-BA234F09D0B1}"/>
              </a:ext>
            </a:extLst>
          </p:cNvPr>
          <p:cNvPicPr>
            <a:picLocks noChangeAspect="1"/>
          </p:cNvPicPr>
          <p:nvPr/>
        </p:nvPicPr>
        <p:blipFill rotWithShape="1">
          <a:blip r:embed="rId2"/>
          <a:srcRect l="18182" b="22177"/>
          <a:stretch/>
        </p:blipFill>
        <p:spPr>
          <a:xfrm>
            <a:off x="4920119" y="0"/>
            <a:ext cx="5421085" cy="6877696"/>
          </a:xfrm>
          <a:prstGeom prst="rect">
            <a:avLst/>
          </a:prstGeom>
        </p:spPr>
      </p:pic>
      <p:pic>
        <p:nvPicPr>
          <p:cNvPr id="3" name="Obrázek 2">
            <a:extLst>
              <a:ext uri="{FF2B5EF4-FFF2-40B4-BE49-F238E27FC236}">
                <a16:creationId xmlns:a16="http://schemas.microsoft.com/office/drawing/2014/main" id="{4B85102A-F69D-4D96-BCF3-F0CB61D5F8D1}"/>
              </a:ext>
            </a:extLst>
          </p:cNvPr>
          <p:cNvPicPr>
            <a:picLocks noChangeAspect="1"/>
          </p:cNvPicPr>
          <p:nvPr/>
        </p:nvPicPr>
        <p:blipFill rotWithShape="1">
          <a:blip r:embed="rId3"/>
          <a:srcRect l="11286" b="7619"/>
          <a:stretch/>
        </p:blipFill>
        <p:spPr>
          <a:xfrm>
            <a:off x="0" y="0"/>
            <a:ext cx="4561340" cy="6335486"/>
          </a:xfrm>
          <a:prstGeom prst="rect">
            <a:avLst/>
          </a:prstGeom>
        </p:spPr>
      </p:pic>
    </p:spTree>
    <p:extLst>
      <p:ext uri="{BB962C8B-B14F-4D97-AF65-F5344CB8AC3E}">
        <p14:creationId xmlns:p14="http://schemas.microsoft.com/office/powerpoint/2010/main" val="1615960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475A65A-2DBE-444E-8AFF-DB8844A95B64}"/>
              </a:ext>
            </a:extLst>
          </p:cNvPr>
          <p:cNvPicPr>
            <a:picLocks noChangeAspect="1"/>
          </p:cNvPicPr>
          <p:nvPr/>
        </p:nvPicPr>
        <p:blipFill rotWithShape="1">
          <a:blip r:embed="rId2"/>
          <a:srcRect l="16914" t="5850" r="16370" b="13877"/>
          <a:stretch/>
        </p:blipFill>
        <p:spPr>
          <a:xfrm>
            <a:off x="2279479" y="0"/>
            <a:ext cx="7633042" cy="6886078"/>
          </a:xfrm>
          <a:prstGeom prst="rect">
            <a:avLst/>
          </a:prstGeom>
        </p:spPr>
      </p:pic>
    </p:spTree>
    <p:extLst>
      <p:ext uri="{BB962C8B-B14F-4D97-AF65-F5344CB8AC3E}">
        <p14:creationId xmlns:p14="http://schemas.microsoft.com/office/powerpoint/2010/main" val="2787550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CBE4B44-28EE-49F4-9E71-F863A067D210}"/>
              </a:ext>
            </a:extLst>
          </p:cNvPr>
          <p:cNvPicPr>
            <a:picLocks noChangeAspect="1"/>
          </p:cNvPicPr>
          <p:nvPr/>
        </p:nvPicPr>
        <p:blipFill rotWithShape="1">
          <a:blip r:embed="rId2"/>
          <a:srcRect l="21607" t="5443" r="19838" b="12789"/>
          <a:stretch/>
        </p:blipFill>
        <p:spPr>
          <a:xfrm>
            <a:off x="5642097" y="0"/>
            <a:ext cx="6549903" cy="6858000"/>
          </a:xfrm>
          <a:prstGeom prst="rect">
            <a:avLst/>
          </a:prstGeom>
        </p:spPr>
      </p:pic>
      <p:pic>
        <p:nvPicPr>
          <p:cNvPr id="3" name="Obrázek 2">
            <a:extLst>
              <a:ext uri="{FF2B5EF4-FFF2-40B4-BE49-F238E27FC236}">
                <a16:creationId xmlns:a16="http://schemas.microsoft.com/office/drawing/2014/main" id="{B79BBC9C-65E6-45DB-B183-B017E8BBC6F9}"/>
              </a:ext>
            </a:extLst>
          </p:cNvPr>
          <p:cNvPicPr>
            <a:picLocks noChangeAspect="1"/>
          </p:cNvPicPr>
          <p:nvPr/>
        </p:nvPicPr>
        <p:blipFill rotWithShape="1">
          <a:blip r:embed="rId3"/>
          <a:srcRect l="16730" t="14966" r="12677" b="16190"/>
          <a:stretch/>
        </p:blipFill>
        <p:spPr>
          <a:xfrm>
            <a:off x="0" y="0"/>
            <a:ext cx="5281127" cy="6869538"/>
          </a:xfrm>
          <a:prstGeom prst="rect">
            <a:avLst/>
          </a:prstGeom>
        </p:spPr>
      </p:pic>
    </p:spTree>
    <p:extLst>
      <p:ext uri="{BB962C8B-B14F-4D97-AF65-F5344CB8AC3E}">
        <p14:creationId xmlns:p14="http://schemas.microsoft.com/office/powerpoint/2010/main" val="1055638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C17C93-62AA-5DE0-B0F8-F14E6FFA6D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81" t="1346" r="1179"/>
          <a:stretch/>
        </p:blipFill>
        <p:spPr>
          <a:xfrm>
            <a:off x="1500848" y="915"/>
            <a:ext cx="4190825" cy="6857085"/>
          </a:xfrm>
          <a:prstGeom prst="rect">
            <a:avLst/>
          </a:prstGeom>
        </p:spPr>
      </p:pic>
      <p:sp>
        <p:nvSpPr>
          <p:cNvPr id="7" name="TextBox 6">
            <a:extLst>
              <a:ext uri="{FF2B5EF4-FFF2-40B4-BE49-F238E27FC236}">
                <a16:creationId xmlns:a16="http://schemas.microsoft.com/office/drawing/2014/main" id="{01326BD5-3C67-7891-69AE-14DC3CF54B12}"/>
              </a:ext>
            </a:extLst>
          </p:cNvPr>
          <p:cNvSpPr txBox="1"/>
          <p:nvPr/>
        </p:nvSpPr>
        <p:spPr>
          <a:xfrm>
            <a:off x="5863953" y="532251"/>
            <a:ext cx="5817974" cy="6186309"/>
          </a:xfrm>
          <a:prstGeom prst="rect">
            <a:avLst/>
          </a:prstGeom>
          <a:noFill/>
        </p:spPr>
        <p:txBody>
          <a:bodyPr wrap="square" rtlCol="0">
            <a:spAutoFit/>
          </a:bodyPr>
          <a:lstStyle/>
          <a:p>
            <a:pPr algn="ctr">
              <a:defRPr/>
            </a:pPr>
            <a:endParaRPr lang="en-US" sz="2000" i="1" dirty="0">
              <a:solidFill>
                <a:srgbClr val="FFC000"/>
              </a:solidFill>
              <a:latin typeface="Calibri"/>
            </a:endParaRPr>
          </a:p>
          <a:p>
            <a:pPr algn="ctr">
              <a:defRPr/>
            </a:pPr>
            <a:r>
              <a:rPr lang="en-US" sz="2800" i="1" dirty="0">
                <a:solidFill>
                  <a:srgbClr val="FFC000"/>
                </a:solidFill>
                <a:latin typeface="Calibri"/>
              </a:rPr>
              <a:t>That made Sabina think about her father’s grave. There was soil above his grave with flowers growing out of it and a maple tree reaching down to it, and the roots and flowers offered his corpse a path out of the grave. If her father had been covered with a stone, she would have never been able to communicate with him after he died, and hear his voice in the trees pardoning her. </a:t>
            </a:r>
          </a:p>
          <a:p>
            <a:pPr algn="ctr">
              <a:defRPr/>
            </a:pPr>
            <a:r>
              <a:rPr lang="en-US" sz="2800" i="1" dirty="0">
                <a:solidFill>
                  <a:srgbClr val="FFC000"/>
                </a:solidFill>
                <a:latin typeface="Calibri"/>
              </a:rPr>
              <a:t>– </a:t>
            </a:r>
            <a:r>
              <a:rPr lang="en-US" sz="2800" dirty="0">
                <a:solidFill>
                  <a:srgbClr val="FFC000"/>
                </a:solidFill>
                <a:latin typeface="Calibri"/>
              </a:rPr>
              <a:t>Milan Kundera</a:t>
            </a:r>
          </a:p>
          <a:p>
            <a:pPr algn="ctr">
              <a:defRPr/>
            </a:pPr>
            <a:endParaRPr lang="en-US" sz="2000" i="1" dirty="0">
              <a:solidFill>
                <a:srgbClr val="FFC000"/>
              </a:solidFill>
              <a:latin typeface="Calibri"/>
            </a:endParaRPr>
          </a:p>
          <a:p>
            <a:pPr algn="ctr">
              <a:defRPr/>
            </a:pPr>
            <a:endParaRPr lang="en-US" sz="2000" i="1" dirty="0">
              <a:solidFill>
                <a:srgbClr val="FFC000"/>
              </a:solidFill>
              <a:latin typeface="Calibri"/>
            </a:endParaRPr>
          </a:p>
        </p:txBody>
      </p:sp>
      <p:sp>
        <p:nvSpPr>
          <p:cNvPr id="9" name="Title 8">
            <a:extLst>
              <a:ext uri="{FF2B5EF4-FFF2-40B4-BE49-F238E27FC236}">
                <a16:creationId xmlns:a16="http://schemas.microsoft.com/office/drawing/2014/main" id="{3B7E95AF-8B76-75D0-8D02-3503A57A8C58}"/>
              </a:ext>
            </a:extLst>
          </p:cNvPr>
          <p:cNvSpPr>
            <a:spLocks noGrp="1"/>
          </p:cNvSpPr>
          <p:nvPr>
            <p:ph type="title"/>
          </p:nvPr>
        </p:nvSpPr>
        <p:spPr/>
        <p:txBody>
          <a:bodyPr/>
          <a:lstStyle/>
          <a:p>
            <a:r>
              <a:rPr lang="cs-CZ" dirty="0"/>
              <a:t> </a:t>
            </a:r>
            <a:endParaRPr lang="en-US" dirty="0"/>
          </a:p>
        </p:txBody>
      </p:sp>
    </p:spTree>
    <p:extLst>
      <p:ext uri="{BB962C8B-B14F-4D97-AF65-F5344CB8AC3E}">
        <p14:creationId xmlns:p14="http://schemas.microsoft.com/office/powerpoint/2010/main" val="35912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7F276B-8A18-498A-ACF7-12EBD5886360}"/>
              </a:ext>
            </a:extLst>
          </p:cNvPr>
          <p:cNvSpPr>
            <a:spLocks noGrp="1"/>
          </p:cNvSpPr>
          <p:nvPr>
            <p:ph type="title"/>
          </p:nvPr>
        </p:nvSpPr>
        <p:spPr/>
        <p:txBody>
          <a:bodyPr/>
          <a:lstStyle/>
          <a:p>
            <a:r>
              <a:rPr lang="cs-CZ" dirty="0" err="1"/>
              <a:t>Other</a:t>
            </a:r>
            <a:r>
              <a:rPr lang="cs-CZ" dirty="0"/>
              <a:t> </a:t>
            </a:r>
            <a:r>
              <a:rPr lang="cs-CZ" dirty="0" err="1"/>
              <a:t>sources</a:t>
            </a:r>
            <a:endParaRPr lang="cs-CZ" dirty="0"/>
          </a:p>
        </p:txBody>
      </p:sp>
      <p:sp>
        <p:nvSpPr>
          <p:cNvPr id="3" name="Zástupný obsah 2">
            <a:extLst>
              <a:ext uri="{FF2B5EF4-FFF2-40B4-BE49-F238E27FC236}">
                <a16:creationId xmlns:a16="http://schemas.microsoft.com/office/drawing/2014/main" id="{EDF85121-FC7C-4AAB-81E7-0CDF90239573}"/>
              </a:ext>
            </a:extLst>
          </p:cNvPr>
          <p:cNvSpPr>
            <a:spLocks noGrp="1"/>
          </p:cNvSpPr>
          <p:nvPr>
            <p:ph idx="1"/>
          </p:nvPr>
        </p:nvSpPr>
        <p:spPr/>
        <p:txBody>
          <a:bodyPr/>
          <a:lstStyle/>
          <a:p>
            <a:r>
              <a:rPr lang="cs-CZ" dirty="0">
                <a:hlinkClick r:id="rId2"/>
              </a:rPr>
              <a:t>https://en.wikipedia.org/wiki/Mnajdra</a:t>
            </a:r>
            <a:endParaRPr lang="cs-CZ" dirty="0"/>
          </a:p>
          <a:p>
            <a:r>
              <a:rPr lang="cs-CZ" dirty="0">
                <a:hlinkClick r:id="rId3"/>
              </a:rPr>
              <a:t>https://en.wikipedia.org/wiki/%C4%A6a%C4%A1ar_Qim</a:t>
            </a:r>
            <a:endParaRPr lang="cs-CZ" dirty="0"/>
          </a:p>
          <a:p>
            <a:r>
              <a:rPr lang="cs-CZ" dirty="0">
                <a:hlinkClick r:id="rId4"/>
              </a:rPr>
              <a:t>https://en.wikipedia.org/wiki/List_of_colossal_sculptures_in_situ</a:t>
            </a:r>
            <a:endParaRPr lang="cs-CZ" dirty="0"/>
          </a:p>
          <a:p>
            <a:r>
              <a:rPr lang="cs-CZ" dirty="0">
                <a:hlinkClick r:id="rId5"/>
              </a:rPr>
              <a:t>https://en.wikipedia.org/wiki/Loutrophoros</a:t>
            </a:r>
            <a:endParaRPr lang="cs-CZ" dirty="0"/>
          </a:p>
          <a:p>
            <a:r>
              <a:rPr lang="cs-CZ" dirty="0">
                <a:hlinkClick r:id="rId6"/>
              </a:rPr>
              <a:t>http://odysseus.culture.gr/index_en.html</a:t>
            </a:r>
            <a:endParaRPr lang="cs-CZ" dirty="0"/>
          </a:p>
          <a:p>
            <a:r>
              <a:rPr lang="cs-CZ" dirty="0">
                <a:hlinkClick r:id="rId7"/>
              </a:rPr>
              <a:t>http://odysseus.culture.gr/h/3/eh351.jsp?obj_id=2573</a:t>
            </a:r>
            <a:endParaRPr lang="cs-CZ" dirty="0"/>
          </a:p>
          <a:p>
            <a:endParaRPr lang="cs-CZ" dirty="0"/>
          </a:p>
          <a:p>
            <a:endParaRPr lang="cs-CZ" dirty="0"/>
          </a:p>
          <a:p>
            <a:endParaRPr lang="cs-CZ" dirty="0"/>
          </a:p>
        </p:txBody>
      </p:sp>
    </p:spTree>
    <p:extLst>
      <p:ext uri="{BB962C8B-B14F-4D97-AF65-F5344CB8AC3E}">
        <p14:creationId xmlns:p14="http://schemas.microsoft.com/office/powerpoint/2010/main" val="792321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5AF97D-7107-4156-BCC0-0B89C726A4C1}"/>
              </a:ext>
            </a:extLst>
          </p:cNvPr>
          <p:cNvSpPr>
            <a:spLocks noGrp="1"/>
          </p:cNvSpPr>
          <p:nvPr>
            <p:ph type="title"/>
          </p:nvPr>
        </p:nvSpPr>
        <p:spPr>
          <a:xfrm>
            <a:off x="4542366" y="1347258"/>
            <a:ext cx="3107267" cy="1325563"/>
          </a:xfrm>
        </p:spPr>
        <p:txBody>
          <a:bodyPr/>
          <a:lstStyle/>
          <a:p>
            <a:r>
              <a:rPr lang="cs-CZ" dirty="0" err="1"/>
              <a:t>Introduction</a:t>
            </a:r>
            <a:endParaRPr lang="cs-CZ" dirty="0"/>
          </a:p>
        </p:txBody>
      </p:sp>
    </p:spTree>
    <p:extLst>
      <p:ext uri="{BB962C8B-B14F-4D97-AF65-F5344CB8AC3E}">
        <p14:creationId xmlns:p14="http://schemas.microsoft.com/office/powerpoint/2010/main" val="273835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ree River Silhouette photo and picture">
            <a:extLst>
              <a:ext uri="{FF2B5EF4-FFF2-40B4-BE49-F238E27FC236}">
                <a16:creationId xmlns:a16="http://schemas.microsoft.com/office/drawing/2014/main" id="{52ABDCF7-6C0C-25F6-0C16-13DEC2CA4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47" r="11972" b="-1"/>
          <a:stretch/>
        </p:blipFill>
        <p:spPr bwMode="auto">
          <a:xfrm>
            <a:off x="16237" y="-1"/>
            <a:ext cx="8175109" cy="61302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1ED44E-5B05-D760-8022-312146946797}"/>
              </a:ext>
            </a:extLst>
          </p:cNvPr>
          <p:cNvSpPr>
            <a:spLocks noGrp="1"/>
          </p:cNvSpPr>
          <p:nvPr>
            <p:ph idx="1"/>
          </p:nvPr>
        </p:nvSpPr>
        <p:spPr>
          <a:xfrm>
            <a:off x="261257" y="4221089"/>
            <a:ext cx="7809723" cy="3769835"/>
          </a:xfrm>
        </p:spPr>
        <p:txBody>
          <a:bodyPr anchor="ctr">
            <a:normAutofit/>
          </a:bodyPr>
          <a:lstStyle/>
          <a:p>
            <a:pPr marL="0" indent="0" algn="ctr">
              <a:buNone/>
            </a:pPr>
            <a:br>
              <a:rPr lang="en-US" sz="1700" i="1" dirty="0">
                <a:solidFill>
                  <a:srgbClr val="FFC000"/>
                </a:solidFill>
              </a:rPr>
            </a:br>
            <a:endParaRPr lang="en-US" sz="1700" i="1" dirty="0">
              <a:solidFill>
                <a:srgbClr val="FFC000"/>
              </a:solidFill>
            </a:endParaRPr>
          </a:p>
          <a:p>
            <a:pPr marL="0" indent="0" algn="ctr">
              <a:buNone/>
            </a:pPr>
            <a:r>
              <a:rPr lang="en-US" sz="1700" i="1" dirty="0">
                <a:solidFill>
                  <a:srgbClr val="FFC000"/>
                </a:solidFill>
              </a:rPr>
              <a:t>Man is in need of a symbolic life…but we have no symbolic life…only the symbolic life can express the need of the soul – the daily need of the soul, mind you! And because people have no such thing, they can never step out of the mill – this awful, grinding, banal life in which they are “nothing but</a:t>
            </a:r>
            <a:r>
              <a:rPr lang="en-US" sz="1700" dirty="0">
                <a:solidFill>
                  <a:srgbClr val="FFC000"/>
                </a:solidFill>
              </a:rPr>
              <a:t>” – Jung (1954)</a:t>
            </a:r>
          </a:p>
          <a:p>
            <a:endParaRPr lang="en-US" sz="1700" dirty="0"/>
          </a:p>
          <a:p>
            <a:endParaRPr lang="en-US" sz="1700" dirty="0"/>
          </a:p>
          <a:p>
            <a:endParaRPr lang="en-US" sz="1700" dirty="0"/>
          </a:p>
        </p:txBody>
      </p:sp>
      <p:pic>
        <p:nvPicPr>
          <p:cNvPr id="4" name="Picture 3">
            <a:extLst>
              <a:ext uri="{FF2B5EF4-FFF2-40B4-BE49-F238E27FC236}">
                <a16:creationId xmlns:a16="http://schemas.microsoft.com/office/drawing/2014/main" id="{13851973-92B3-445D-3151-49E9CD2F1A16}"/>
              </a:ext>
            </a:extLst>
          </p:cNvPr>
          <p:cNvPicPr>
            <a:picLocks noChangeAspect="1"/>
          </p:cNvPicPr>
          <p:nvPr/>
        </p:nvPicPr>
        <p:blipFill>
          <a:blip r:embed="rId4"/>
          <a:srcRect l="5480" r="7263" b="-1"/>
          <a:stretch/>
        </p:blipFill>
        <p:spPr>
          <a:xfrm>
            <a:off x="8191347" y="-1"/>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481235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EAA7DD-9A11-4325-81A8-CF657D21ACB7}"/>
              </a:ext>
            </a:extLst>
          </p:cNvPr>
          <p:cNvSpPr>
            <a:spLocks noGrp="1"/>
          </p:cNvSpPr>
          <p:nvPr>
            <p:ph type="title"/>
          </p:nvPr>
        </p:nvSpPr>
        <p:spPr>
          <a:xfrm>
            <a:off x="2853266" y="1330325"/>
            <a:ext cx="6485467" cy="1325563"/>
          </a:xfrm>
        </p:spPr>
        <p:txBody>
          <a:bodyPr/>
          <a:lstStyle/>
          <a:p>
            <a:r>
              <a:rPr lang="cs-CZ" dirty="0" err="1"/>
              <a:t>Motivation</a:t>
            </a:r>
            <a:r>
              <a:rPr lang="cs-CZ" dirty="0"/>
              <a:t>(s) </a:t>
            </a:r>
            <a:r>
              <a:rPr lang="cs-CZ" dirty="0" err="1"/>
              <a:t>for</a:t>
            </a:r>
            <a:r>
              <a:rPr lang="cs-CZ" dirty="0"/>
              <a:t> </a:t>
            </a:r>
            <a:r>
              <a:rPr lang="cs-CZ" dirty="0" err="1"/>
              <a:t>the</a:t>
            </a:r>
            <a:r>
              <a:rPr lang="cs-CZ" dirty="0"/>
              <a:t> </a:t>
            </a:r>
            <a:r>
              <a:rPr lang="cs-CZ" dirty="0" err="1"/>
              <a:t>course</a:t>
            </a:r>
            <a:endParaRPr lang="cs-CZ" dirty="0"/>
          </a:p>
        </p:txBody>
      </p:sp>
    </p:spTree>
    <p:extLst>
      <p:ext uri="{BB962C8B-B14F-4D97-AF65-F5344CB8AC3E}">
        <p14:creationId xmlns:p14="http://schemas.microsoft.com/office/powerpoint/2010/main" val="151961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CC78B1-E918-435F-9938-64B65827B61C}"/>
              </a:ext>
            </a:extLst>
          </p:cNvPr>
          <p:cNvSpPr>
            <a:spLocks noGrp="1"/>
          </p:cNvSpPr>
          <p:nvPr>
            <p:ph type="title"/>
          </p:nvPr>
        </p:nvSpPr>
        <p:spPr>
          <a:xfrm>
            <a:off x="289250" y="1102244"/>
            <a:ext cx="11607282" cy="1325563"/>
          </a:xfrm>
        </p:spPr>
        <p:txBody>
          <a:bodyPr/>
          <a:lstStyle/>
          <a:p>
            <a:pPr algn="ctr"/>
            <a:r>
              <a:rPr lang="en-US" dirty="0"/>
              <a:t>Examples of the oldest remains of material culture,</a:t>
            </a:r>
            <a:br>
              <a:rPr lang="cs-CZ" dirty="0"/>
            </a:br>
            <a:r>
              <a:rPr lang="en-US" dirty="0"/>
              <a:t>their symbols and interpretations</a:t>
            </a:r>
            <a:endParaRPr lang="cs-CZ" dirty="0"/>
          </a:p>
        </p:txBody>
      </p:sp>
    </p:spTree>
    <p:extLst>
      <p:ext uri="{BB962C8B-B14F-4D97-AF65-F5344CB8AC3E}">
        <p14:creationId xmlns:p14="http://schemas.microsoft.com/office/powerpoint/2010/main" val="13269409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TM03457491[[fn=Metropole]]</Template>
  <TotalTime>496</TotalTime>
  <Words>1147</Words>
  <Application>Microsoft Office PowerPoint</Application>
  <PresentationFormat>Širokoúhlá obrazovka</PresentationFormat>
  <Paragraphs>101</Paragraphs>
  <Slides>54</Slides>
  <Notes>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54</vt:i4>
      </vt:variant>
    </vt:vector>
  </HeadingPairs>
  <TitlesOfParts>
    <vt:vector size="58" baseType="lpstr">
      <vt:lpstr>Arial</vt:lpstr>
      <vt:lpstr>Calibri</vt:lpstr>
      <vt:lpstr>Calibri Light</vt:lpstr>
      <vt:lpstr>Motiv Office</vt:lpstr>
      <vt:lpstr>Care of the Soul: In Antiquity and Today  In SIS: CVOL0376</vt:lpstr>
      <vt:lpstr>Basic information</vt:lpstr>
      <vt:lpstr>Basic information</vt:lpstr>
      <vt:lpstr>At the end of the course: In your essays, choose one of these approach:</vt:lpstr>
      <vt:lpstr>Questions?</vt:lpstr>
      <vt:lpstr>Introduction</vt:lpstr>
      <vt:lpstr>Prezentace aplikace PowerPoint</vt:lpstr>
      <vt:lpstr>Motivation(s) for the course</vt:lpstr>
      <vt:lpstr>Examples of the oldest remains of material culture, their symbols and interpretations</vt:lpstr>
      <vt:lpstr>Care as:</vt:lpstr>
      <vt:lpstr>Prezentace aplikace PowerPoint</vt:lpstr>
      <vt:lpstr>Prezentace aplikace PowerPoint</vt:lpstr>
      <vt:lpstr>Care as Orientation</vt:lpstr>
      <vt:lpstr>Symbols</vt:lpstr>
      <vt:lpstr>Symbols in your mind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Other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of the Soul: In Antiquity and Today  In SIS: CVOL0376</dc:title>
  <dc:creator>ZS</dc:creator>
  <cp:lastModifiedBy>ZS</cp:lastModifiedBy>
  <cp:revision>32</cp:revision>
  <dcterms:created xsi:type="dcterms:W3CDTF">2024-10-16T18:30:03Z</dcterms:created>
  <dcterms:modified xsi:type="dcterms:W3CDTF">2024-10-22T17:55:55Z</dcterms:modified>
</cp:coreProperties>
</file>