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3187F-D87D-4BF1-96BB-4E4D59F75980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1D935-D402-49B9-846D-B60627F37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02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4FE521-A3F2-4BF5-8A2B-68C637D70C83}" type="slidenum">
              <a:rPr lang="en-US" altLang="cs-CZ" smtClean="0"/>
              <a:pPr>
                <a:spcBef>
                  <a:spcPct val="0"/>
                </a:spcBef>
              </a:pPr>
              <a:t>5</a:t>
            </a:fld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626313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720BA3-9CA9-4F07-A80D-4D0051C3C3A0}" type="slidenum">
              <a:rPr lang="en-US" altLang="cs-CZ" smtClean="0"/>
              <a:pPr>
                <a:spcBef>
                  <a:spcPct val="0"/>
                </a:spcBef>
              </a:pPr>
              <a:t>6</a:t>
            </a:fld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39067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9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18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32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0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55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36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895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6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9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5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80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964A5-7012-4A1B-852A-1902FC9371F8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DD56-68AC-4D37-AC1B-5AAB2754C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44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Relative</a:t>
            </a:r>
            <a:r>
              <a:rPr lang="cs-CZ" dirty="0" smtClean="0"/>
              <a:t> and </a:t>
            </a:r>
            <a:r>
              <a:rPr lang="cs-CZ" dirty="0" err="1"/>
              <a:t>N</a:t>
            </a:r>
            <a:r>
              <a:rPr lang="cs-CZ" dirty="0" err="1" smtClean="0"/>
              <a:t>ominal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lauses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brázek 11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" r="47417"/>
          <a:stretch>
            <a:fillRect/>
          </a:stretch>
        </p:blipFill>
        <p:spPr bwMode="auto">
          <a:xfrm>
            <a:off x="9120188" y="5589589"/>
            <a:ext cx="1250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5" t="25633" r="36101" b="6657"/>
          <a:stretch>
            <a:fillRect/>
          </a:stretch>
        </p:blipFill>
        <p:spPr bwMode="auto">
          <a:xfrm>
            <a:off x="1524001" y="1"/>
            <a:ext cx="11160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Zástupný symbol pro obsah 2"/>
          <p:cNvSpPr txBox="1">
            <a:spLocks/>
          </p:cNvSpPr>
          <p:nvPr/>
        </p:nvSpPr>
        <p:spPr bwMode="auto">
          <a:xfrm>
            <a:off x="2782889" y="2205039"/>
            <a:ext cx="843597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2293" name="Zástupný symbol pro obsah 2"/>
          <p:cNvSpPr txBox="1">
            <a:spLocks/>
          </p:cNvSpPr>
          <p:nvPr/>
        </p:nvSpPr>
        <p:spPr bwMode="auto">
          <a:xfrm>
            <a:off x="2711451" y="2219326"/>
            <a:ext cx="7777163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cs-CZ" altLang="cs-CZ" sz="2000" b="1" dirty="0"/>
              <a:t>A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olidFill>
                  <a:srgbClr val="FF6600"/>
                </a:solidFill>
              </a:rPr>
              <a:t>relative</a:t>
            </a:r>
            <a:r>
              <a:rPr lang="cs-CZ" altLang="cs-CZ" sz="2000" b="1" dirty="0">
                <a:solidFill>
                  <a:srgbClr val="FF6600"/>
                </a:solidFill>
              </a:rPr>
              <a:t> </a:t>
            </a:r>
            <a:r>
              <a:rPr lang="cs-CZ" altLang="cs-CZ" sz="2000" b="1" dirty="0" err="1">
                <a:solidFill>
                  <a:srgbClr val="FF6600"/>
                </a:solidFill>
              </a:rPr>
              <a:t>clause</a:t>
            </a:r>
            <a:r>
              <a:rPr lang="cs-CZ" altLang="cs-CZ" sz="2000" b="1" dirty="0">
                <a:solidFill>
                  <a:srgbClr val="FF6600"/>
                </a:solidFill>
              </a:rPr>
              <a:t> </a:t>
            </a:r>
            <a:r>
              <a:rPr lang="cs-CZ" altLang="cs-CZ" sz="2000" b="1" dirty="0" err="1"/>
              <a:t>is</a:t>
            </a:r>
            <a:r>
              <a:rPr lang="cs-CZ" altLang="cs-CZ" sz="2000" b="1" dirty="0"/>
              <a:t> a </a:t>
            </a:r>
            <a:r>
              <a:rPr lang="cs-CZ" altLang="cs-CZ" sz="2000" b="1" dirty="0" err="1"/>
              <a:t>dependent</a:t>
            </a:r>
            <a:r>
              <a:rPr lang="cs-CZ" altLang="cs-CZ" sz="2000" b="1" dirty="0"/>
              <a:t> </a:t>
            </a:r>
            <a:r>
              <a:rPr lang="cs-CZ" altLang="cs-CZ" sz="2000" b="1" dirty="0" err="1" smtClean="0"/>
              <a:t>clause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/>
              <a:t>that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functions</a:t>
            </a:r>
            <a:r>
              <a:rPr lang="cs-CZ" altLang="cs-CZ" sz="2000" b="1" dirty="0"/>
              <a:t> as </a:t>
            </a:r>
            <a:r>
              <a:rPr lang="cs-CZ" altLang="cs-CZ" sz="2000" b="1" dirty="0" err="1"/>
              <a:t>an</a:t>
            </a:r>
            <a:r>
              <a:rPr lang="cs-CZ" altLang="cs-CZ" sz="2000" b="1" dirty="0"/>
              <a:t> ad</a:t>
            </a:r>
            <a:r>
              <a:rPr lang="en-US" altLang="cs-CZ" sz="2000" b="1" dirty="0" err="1"/>
              <a:t>jective</a:t>
            </a:r>
            <a:r>
              <a:rPr lang="cs-CZ" altLang="cs-CZ" sz="2000" b="1" dirty="0"/>
              <a:t>. </a:t>
            </a:r>
            <a:r>
              <a:rPr lang="en-US" altLang="cs-CZ" sz="2000" b="1" dirty="0"/>
              <a:t>That is, it gives more information about a noun or pronoun.</a:t>
            </a:r>
            <a:endParaRPr lang="en-US" altLang="cs-CZ" sz="2000" b="1" i="1" dirty="0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 dirty="0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 dirty="0"/>
              <a:t>Relative clauses are introduced by: who, whom, which, that, whose, where.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 dirty="0"/>
              <a:t>Everyone </a:t>
            </a:r>
            <a:r>
              <a:rPr lang="en-US" altLang="cs-CZ" sz="2000" b="1" dirty="0">
                <a:solidFill>
                  <a:srgbClr val="FF6600"/>
                </a:solidFill>
              </a:rPr>
              <a:t>who studied for the exam </a:t>
            </a:r>
            <a:r>
              <a:rPr lang="en-US" altLang="cs-CZ" sz="2000" b="1" dirty="0"/>
              <a:t>passed it easily. 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 dirty="0"/>
              <a:t>Mayor Pyle</a:t>
            </a:r>
            <a:r>
              <a:rPr lang="en-US" altLang="cs-CZ" sz="2000" b="1" dirty="0">
                <a:solidFill>
                  <a:srgbClr val="FF6600"/>
                </a:solidFill>
              </a:rPr>
              <a:t>, whom I voted for, </a:t>
            </a:r>
            <a:r>
              <a:rPr lang="en-US" altLang="cs-CZ" sz="2000" b="1" dirty="0"/>
              <a:t>lost the election. 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2784475" y="1196975"/>
            <a:ext cx="1582738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beginnings</a:t>
            </a:r>
            <a:endParaRPr lang="en-US" dirty="0"/>
          </a:p>
        </p:txBody>
      </p:sp>
      <p:sp>
        <p:nvSpPr>
          <p:cNvPr id="13" name="Zaoblený obdélník 12"/>
          <p:cNvSpPr/>
          <p:nvPr/>
        </p:nvSpPr>
        <p:spPr>
          <a:xfrm>
            <a:off x="4583114" y="1196975"/>
            <a:ext cx="194468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adverbial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4" name="Zaoblený obdélník 13"/>
          <p:cNvSpPr/>
          <p:nvPr/>
        </p:nvSpPr>
        <p:spPr>
          <a:xfrm>
            <a:off x="6745289" y="1196975"/>
            <a:ext cx="179863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5" name="Zaoblený obdélník 14"/>
          <p:cNvSpPr/>
          <p:nvPr/>
        </p:nvSpPr>
        <p:spPr>
          <a:xfrm>
            <a:off x="8759825" y="1196975"/>
            <a:ext cx="1657350" cy="395288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2298" name="Nadpis 1"/>
          <p:cNvSpPr txBox="1">
            <a:spLocks/>
          </p:cNvSpPr>
          <p:nvPr/>
        </p:nvSpPr>
        <p:spPr bwMode="auto">
          <a:xfrm>
            <a:off x="2655889" y="1588"/>
            <a:ext cx="7704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 b="1">
                <a:solidFill>
                  <a:srgbClr val="FF6600"/>
                </a:solidFill>
              </a:rPr>
              <a:t>Relative clauses</a:t>
            </a:r>
          </a:p>
        </p:txBody>
      </p:sp>
    </p:spTree>
    <p:extLst>
      <p:ext uri="{BB962C8B-B14F-4D97-AF65-F5344CB8AC3E}">
        <p14:creationId xmlns:p14="http://schemas.microsoft.com/office/powerpoint/2010/main" val="382043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Obrázek 11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" r="47417"/>
          <a:stretch>
            <a:fillRect/>
          </a:stretch>
        </p:blipFill>
        <p:spPr bwMode="auto">
          <a:xfrm>
            <a:off x="9120188" y="5589589"/>
            <a:ext cx="1250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5" t="25633" r="36101" b="6657"/>
          <a:stretch>
            <a:fillRect/>
          </a:stretch>
        </p:blipFill>
        <p:spPr bwMode="auto">
          <a:xfrm>
            <a:off x="1524001" y="1"/>
            <a:ext cx="11160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Zástupný symbol pro obsah 2"/>
          <p:cNvSpPr txBox="1">
            <a:spLocks/>
          </p:cNvSpPr>
          <p:nvPr/>
        </p:nvSpPr>
        <p:spPr bwMode="auto">
          <a:xfrm>
            <a:off x="2782889" y="2205039"/>
            <a:ext cx="843597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3317" name="Zástupný symbol pro obsah 2"/>
          <p:cNvSpPr txBox="1">
            <a:spLocks/>
          </p:cNvSpPr>
          <p:nvPr/>
        </p:nvSpPr>
        <p:spPr bwMode="auto">
          <a:xfrm>
            <a:off x="2711451" y="2219326"/>
            <a:ext cx="7777163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>
                <a:solidFill>
                  <a:srgbClr val="FF6600"/>
                </a:solidFill>
              </a:rPr>
              <a:t>Defining relative</a:t>
            </a:r>
            <a:r>
              <a:rPr lang="cs-CZ" altLang="cs-CZ" sz="2000" b="1">
                <a:solidFill>
                  <a:srgbClr val="FF6600"/>
                </a:solidFill>
              </a:rPr>
              <a:t> clause</a:t>
            </a:r>
            <a:r>
              <a:rPr lang="en-US" altLang="cs-CZ" sz="2000" b="1">
                <a:solidFill>
                  <a:srgbClr val="FF6600"/>
                </a:solidFill>
              </a:rPr>
              <a:t>s</a:t>
            </a:r>
            <a:r>
              <a:rPr lang="en-US" altLang="cs-CZ" sz="2000" b="1"/>
              <a:t> are necessary to identify its antecedent for the reader. Do not use commas with defining clauses.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/>
              <a:t>The professor </a:t>
            </a:r>
            <a:r>
              <a:rPr lang="en-US" altLang="cs-CZ" sz="2000" b="1">
                <a:solidFill>
                  <a:srgbClr val="FF6600"/>
                </a:solidFill>
              </a:rPr>
              <a:t>who teaches my biology class </a:t>
            </a:r>
            <a:r>
              <a:rPr lang="en-US" altLang="cs-CZ" sz="2000" b="1"/>
              <a:t>won a Nobel Prize two years ago. He won the Prize for research </a:t>
            </a:r>
            <a:r>
              <a:rPr lang="en-US" altLang="cs-CZ" sz="2000" b="1">
                <a:solidFill>
                  <a:srgbClr val="FF6600"/>
                </a:solidFill>
              </a:rPr>
              <a:t>that might lead to a cure for AIDS.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3" name="Čárový popisek 2 (se zvýrazněním) 12"/>
          <p:cNvSpPr/>
          <p:nvPr/>
        </p:nvSpPr>
        <p:spPr>
          <a:xfrm>
            <a:off x="5426076" y="3427414"/>
            <a:ext cx="4975225" cy="865187"/>
          </a:xfrm>
          <a:prstGeom prst="accentCallout2">
            <a:avLst>
              <a:gd name="adj1" fmla="val 71415"/>
              <a:gd name="adj2" fmla="val -4520"/>
              <a:gd name="adj3" fmla="val 70996"/>
              <a:gd name="adj4" fmla="val -10125"/>
              <a:gd name="adj5" fmla="val 104224"/>
              <a:gd name="adj6" fmla="val -13802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Which professor won a Nobel Prize two years ago? The clause </a:t>
            </a:r>
            <a:r>
              <a:rPr lang="en-US" sz="1600" b="1" u="sng" dirty="0">
                <a:solidFill>
                  <a:schemeClr val="bg1">
                    <a:lumMod val="50000"/>
                  </a:schemeClr>
                </a:solidFill>
              </a:rPr>
              <a:t>who teaches my biology class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 is necessary to identify the professor. 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Čárový popisek 2 (se zvýrazněním) 13"/>
          <p:cNvSpPr/>
          <p:nvPr/>
        </p:nvSpPr>
        <p:spPr>
          <a:xfrm>
            <a:off x="2135189" y="5443539"/>
            <a:ext cx="5616575" cy="865187"/>
          </a:xfrm>
          <a:prstGeom prst="accentCallout2">
            <a:avLst>
              <a:gd name="adj1" fmla="val 54041"/>
              <a:gd name="adj2" fmla="val 95153"/>
              <a:gd name="adj3" fmla="val 52042"/>
              <a:gd name="adj4" fmla="val 104034"/>
              <a:gd name="adj5" fmla="val -31605"/>
              <a:gd name="adj6" fmla="val 109846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For which research did he win the prize? We need the clause </a:t>
            </a:r>
            <a:r>
              <a:rPr lang="en-US" sz="1600" b="1" u="sng" dirty="0">
                <a:solidFill>
                  <a:schemeClr val="bg1">
                    <a:lumMod val="50000"/>
                  </a:schemeClr>
                </a:solidFill>
              </a:rPr>
              <a:t>that might lead to a cure for AIDS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 to tell us.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784475" y="1196975"/>
            <a:ext cx="1582738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beginnings</a:t>
            </a:r>
            <a:endParaRPr lang="en-US" dirty="0"/>
          </a:p>
        </p:txBody>
      </p:sp>
      <p:sp>
        <p:nvSpPr>
          <p:cNvPr id="17" name="Zaoblený obdélník 16"/>
          <p:cNvSpPr/>
          <p:nvPr/>
        </p:nvSpPr>
        <p:spPr>
          <a:xfrm>
            <a:off x="4583114" y="1196975"/>
            <a:ext cx="194468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adverbial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8" name="Zaoblený obdélník 17"/>
          <p:cNvSpPr/>
          <p:nvPr/>
        </p:nvSpPr>
        <p:spPr>
          <a:xfrm>
            <a:off x="6745289" y="1196975"/>
            <a:ext cx="179863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9" name="Zaoblený obdélník 18"/>
          <p:cNvSpPr/>
          <p:nvPr/>
        </p:nvSpPr>
        <p:spPr>
          <a:xfrm>
            <a:off x="8759825" y="1196975"/>
            <a:ext cx="1657350" cy="395288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3324" name="Nadpis 1"/>
          <p:cNvSpPr txBox="1">
            <a:spLocks/>
          </p:cNvSpPr>
          <p:nvPr/>
        </p:nvSpPr>
        <p:spPr bwMode="auto">
          <a:xfrm>
            <a:off x="2655889" y="1588"/>
            <a:ext cx="7704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 b="1">
                <a:solidFill>
                  <a:srgbClr val="FF6600"/>
                </a:solidFill>
              </a:rPr>
              <a:t>Relative clauses</a:t>
            </a:r>
          </a:p>
        </p:txBody>
      </p:sp>
    </p:spTree>
    <p:extLst>
      <p:ext uri="{BB962C8B-B14F-4D97-AF65-F5344CB8AC3E}">
        <p14:creationId xmlns:p14="http://schemas.microsoft.com/office/powerpoint/2010/main" val="374521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Obrázek 11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" r="47417"/>
          <a:stretch>
            <a:fillRect/>
          </a:stretch>
        </p:blipFill>
        <p:spPr bwMode="auto">
          <a:xfrm>
            <a:off x="9120188" y="5589589"/>
            <a:ext cx="1250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5" t="25633" r="36101" b="6657"/>
          <a:stretch>
            <a:fillRect/>
          </a:stretch>
        </p:blipFill>
        <p:spPr bwMode="auto">
          <a:xfrm>
            <a:off x="1524001" y="1"/>
            <a:ext cx="11160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Zástupný symbol pro obsah 2"/>
          <p:cNvSpPr txBox="1">
            <a:spLocks/>
          </p:cNvSpPr>
          <p:nvPr/>
        </p:nvSpPr>
        <p:spPr bwMode="auto">
          <a:xfrm>
            <a:off x="2782889" y="2205039"/>
            <a:ext cx="843597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4341" name="Zástupný symbol pro obsah 2"/>
          <p:cNvSpPr txBox="1">
            <a:spLocks/>
          </p:cNvSpPr>
          <p:nvPr/>
        </p:nvSpPr>
        <p:spPr bwMode="auto">
          <a:xfrm>
            <a:off x="2711451" y="2219326"/>
            <a:ext cx="7777163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>
                <a:solidFill>
                  <a:srgbClr val="FF6600"/>
                </a:solidFill>
              </a:rPr>
              <a:t>Non-defining relative</a:t>
            </a:r>
            <a:r>
              <a:rPr lang="cs-CZ" altLang="cs-CZ" sz="2000" b="1">
                <a:solidFill>
                  <a:srgbClr val="FF6600"/>
                </a:solidFill>
              </a:rPr>
              <a:t> clause</a:t>
            </a:r>
            <a:r>
              <a:rPr lang="en-US" altLang="cs-CZ" sz="2000" b="1">
                <a:solidFill>
                  <a:srgbClr val="FF6600"/>
                </a:solidFill>
              </a:rPr>
              <a:t>s</a:t>
            </a:r>
            <a:r>
              <a:rPr lang="en-US" altLang="cs-CZ" sz="2000" b="1"/>
              <a:t> are not necessary to indentify its antecedent; they merely give the reader some extra information about it. Because you can omit a non-defining relative clause without loss of meaning, separate if from the rest of the sentence with commas.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/>
              <a:t>Professor Jones</a:t>
            </a:r>
            <a:r>
              <a:rPr lang="en-US" altLang="cs-CZ" sz="2000" b="1">
                <a:solidFill>
                  <a:srgbClr val="FF6600"/>
                </a:solidFill>
              </a:rPr>
              <a:t>, who teaches my biology class, </a:t>
            </a:r>
            <a:r>
              <a:rPr lang="en-US" altLang="cs-CZ" sz="2000" b="1"/>
              <a:t>won a Nobel Prize two years ago. He won the prize for his research into the structure of T-cells</a:t>
            </a:r>
            <a:r>
              <a:rPr lang="en-US" altLang="cs-CZ" sz="2000" b="1">
                <a:solidFill>
                  <a:srgbClr val="FF6600"/>
                </a:solidFill>
              </a:rPr>
              <a:t>, which might lead to a cure for AIDS.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3" name="Čárový popisek 2 (se zvýrazněním) 12"/>
          <p:cNvSpPr/>
          <p:nvPr/>
        </p:nvSpPr>
        <p:spPr>
          <a:xfrm>
            <a:off x="4943476" y="3716338"/>
            <a:ext cx="5724525" cy="939800"/>
          </a:xfrm>
          <a:prstGeom prst="accentCallout2">
            <a:avLst>
              <a:gd name="adj1" fmla="val 49303"/>
              <a:gd name="adj2" fmla="val -2374"/>
              <a:gd name="adj3" fmla="val 49775"/>
              <a:gd name="adj4" fmla="val -6787"/>
              <a:gd name="adj5" fmla="val 77705"/>
              <a:gd name="adj6" fmla="val -545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The person who won a Nobel Prize is identified by his name, so the clause </a:t>
            </a:r>
            <a:r>
              <a:rPr lang="en-US" sz="1600" b="1" u="sng" dirty="0">
                <a:solidFill>
                  <a:schemeClr val="bg1">
                    <a:lumMod val="50000"/>
                  </a:schemeClr>
                </a:solidFill>
              </a:rPr>
              <a:t>who teaches my biology class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 is extra, unnecessary information about Professor Jones. If it were omitted, we would still know which person won the Nobel Prize. 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Čárový popisek 2 (se zvýrazněním) 13"/>
          <p:cNvSpPr/>
          <p:nvPr/>
        </p:nvSpPr>
        <p:spPr>
          <a:xfrm>
            <a:off x="1817689" y="5732464"/>
            <a:ext cx="5616575" cy="1057275"/>
          </a:xfrm>
          <a:prstGeom prst="accentCallout2">
            <a:avLst>
              <a:gd name="adj1" fmla="val 54041"/>
              <a:gd name="adj2" fmla="val 94181"/>
              <a:gd name="adj3" fmla="val 54469"/>
              <a:gd name="adj4" fmla="val 101361"/>
              <a:gd name="adj5" fmla="val 13291"/>
              <a:gd name="adj6" fmla="val 9769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We already know which research he won the prize for: his research into the structure of T-cells. The information </a:t>
            </a:r>
            <a:r>
              <a:rPr lang="en-US" sz="1600" b="1" u="sng" dirty="0">
                <a:solidFill>
                  <a:schemeClr val="bg1">
                    <a:lumMod val="50000"/>
                  </a:schemeClr>
                </a:solidFill>
              </a:rPr>
              <a:t>which might lead to a cure for AIDS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 is not necessary to identify the research; I merely gives us extra information about it.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784475" y="1196975"/>
            <a:ext cx="1582738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beginnings</a:t>
            </a:r>
            <a:endParaRPr lang="en-US" dirty="0"/>
          </a:p>
        </p:txBody>
      </p:sp>
      <p:sp>
        <p:nvSpPr>
          <p:cNvPr id="16" name="Zaoblený obdélník 15"/>
          <p:cNvSpPr/>
          <p:nvPr/>
        </p:nvSpPr>
        <p:spPr>
          <a:xfrm>
            <a:off x="4583114" y="1196975"/>
            <a:ext cx="194468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adverbial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7" name="Zaoblený obdélník 16"/>
          <p:cNvSpPr/>
          <p:nvPr/>
        </p:nvSpPr>
        <p:spPr>
          <a:xfrm>
            <a:off x="6745289" y="1196975"/>
            <a:ext cx="179863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8" name="Zaoblený obdélník 17"/>
          <p:cNvSpPr/>
          <p:nvPr/>
        </p:nvSpPr>
        <p:spPr>
          <a:xfrm>
            <a:off x="8759825" y="1196975"/>
            <a:ext cx="1657350" cy="395288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4348" name="Nadpis 1"/>
          <p:cNvSpPr txBox="1">
            <a:spLocks/>
          </p:cNvSpPr>
          <p:nvPr/>
        </p:nvSpPr>
        <p:spPr bwMode="auto">
          <a:xfrm>
            <a:off x="2655889" y="1588"/>
            <a:ext cx="7704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 b="1">
                <a:solidFill>
                  <a:srgbClr val="FF6600"/>
                </a:solidFill>
              </a:rPr>
              <a:t>Relative clauses</a:t>
            </a:r>
          </a:p>
        </p:txBody>
      </p:sp>
    </p:spTree>
    <p:extLst>
      <p:ext uri="{BB962C8B-B14F-4D97-AF65-F5344CB8AC3E}">
        <p14:creationId xmlns:p14="http://schemas.microsoft.com/office/powerpoint/2010/main" val="300163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Obrázek 11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" r="47417"/>
          <a:stretch>
            <a:fillRect/>
          </a:stretch>
        </p:blipFill>
        <p:spPr bwMode="auto">
          <a:xfrm>
            <a:off x="9120188" y="5589589"/>
            <a:ext cx="1250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5" t="25633" r="36101" b="6657"/>
          <a:stretch>
            <a:fillRect/>
          </a:stretch>
        </p:blipFill>
        <p:spPr bwMode="auto">
          <a:xfrm>
            <a:off x="1524001" y="1"/>
            <a:ext cx="11160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Zástupný symbol pro obsah 2"/>
          <p:cNvSpPr txBox="1">
            <a:spLocks/>
          </p:cNvSpPr>
          <p:nvPr/>
        </p:nvSpPr>
        <p:spPr bwMode="auto">
          <a:xfrm>
            <a:off x="2782889" y="2205039"/>
            <a:ext cx="843597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5365" name="Zástupný symbol pro obsah 2"/>
          <p:cNvSpPr txBox="1">
            <a:spLocks/>
          </p:cNvSpPr>
          <p:nvPr/>
        </p:nvSpPr>
        <p:spPr bwMode="auto">
          <a:xfrm>
            <a:off x="2711451" y="2219326"/>
            <a:ext cx="7777163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cs-CZ" altLang="cs-CZ" sz="2000" b="1" dirty="0">
                <a:solidFill>
                  <a:srgbClr val="FF6600"/>
                </a:solidFill>
              </a:rPr>
              <a:t>EXAMPLES OF DEFINING RELATIVE CLAUSES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cs-CZ" altLang="cs-CZ" sz="20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 dirty="0"/>
              <a:t>Families </a:t>
            </a:r>
            <a:r>
              <a:rPr lang="en-US" altLang="cs-CZ" sz="2000" b="1" dirty="0">
                <a:solidFill>
                  <a:srgbClr val="FF6600"/>
                </a:solidFill>
              </a:rPr>
              <a:t>whose incomes are below a certain level </a:t>
            </a:r>
            <a:r>
              <a:rPr lang="en-US" altLang="cs-CZ" sz="2000" b="1" dirty="0"/>
              <a:t>pay no income tax.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 dirty="0"/>
              <a:t>She loaned her car to someone </a:t>
            </a:r>
            <a:r>
              <a:rPr lang="en-US" altLang="cs-CZ" sz="2000" b="1" dirty="0">
                <a:solidFill>
                  <a:srgbClr val="FF6600"/>
                </a:solidFill>
              </a:rPr>
              <a:t>whom she did not know.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 dirty="0"/>
              <a:t>I studied </a:t>
            </a:r>
            <a:r>
              <a:rPr lang="en-US" altLang="cs-CZ" sz="2000" b="1" dirty="0" err="1" smtClean="0"/>
              <a:t>algeb</a:t>
            </a:r>
            <a:r>
              <a:rPr lang="cs-CZ" altLang="cs-CZ" sz="2000" b="1" dirty="0" smtClean="0"/>
              <a:t>r</a:t>
            </a:r>
            <a:r>
              <a:rPr lang="en-US" altLang="cs-CZ" sz="2000" b="1" dirty="0" smtClean="0"/>
              <a:t>a </a:t>
            </a:r>
            <a:r>
              <a:rPr lang="en-US" altLang="cs-CZ" sz="2000" b="1" dirty="0"/>
              <a:t>with a professor</a:t>
            </a:r>
            <a:r>
              <a:rPr lang="en-US" altLang="cs-CZ" sz="2000" b="1" dirty="0">
                <a:solidFill>
                  <a:srgbClr val="FF6600"/>
                </a:solidFill>
              </a:rPr>
              <a:t> whose name I have forgotten.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 dirty="0"/>
              <a:t>The subject</a:t>
            </a:r>
            <a:r>
              <a:rPr lang="en-US" altLang="cs-CZ" sz="2000" b="1" dirty="0">
                <a:solidFill>
                  <a:srgbClr val="FF6600"/>
                </a:solidFill>
              </a:rPr>
              <a:t> that I enjoyed the most </a:t>
            </a:r>
            <a:r>
              <a:rPr lang="en-US" altLang="cs-CZ" sz="2000" b="1" dirty="0"/>
              <a:t>is algebra.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 dirty="0"/>
              <a:t>The class </a:t>
            </a:r>
            <a:r>
              <a:rPr lang="en-US" altLang="cs-CZ" sz="2000" b="1" dirty="0">
                <a:solidFill>
                  <a:srgbClr val="FF6600"/>
                </a:solidFill>
              </a:rPr>
              <a:t>that meets in the next room </a:t>
            </a:r>
            <a:r>
              <a:rPr lang="en-US" altLang="cs-CZ" sz="2000" b="1" dirty="0"/>
              <a:t>is very noisy.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i="1" dirty="0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 dirty="0"/>
          </a:p>
        </p:txBody>
      </p:sp>
      <p:sp>
        <p:nvSpPr>
          <p:cNvPr id="15" name="Čárový popisek 2 (se zvýrazněním) 14"/>
          <p:cNvSpPr/>
          <p:nvPr/>
        </p:nvSpPr>
        <p:spPr>
          <a:xfrm>
            <a:off x="4656139" y="5805489"/>
            <a:ext cx="4752975" cy="650875"/>
          </a:xfrm>
          <a:prstGeom prst="accentCallout2">
            <a:avLst>
              <a:gd name="adj1" fmla="val 57135"/>
              <a:gd name="adj2" fmla="val -7383"/>
              <a:gd name="adj3" fmla="val 45587"/>
              <a:gd name="adj4" fmla="val -25166"/>
              <a:gd name="adj5" fmla="val 2331"/>
              <a:gd name="adj6" fmla="val -15221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Note: “That” is only used in defining relative clauses. It cannot be used in non-defining relative clauses. 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784475" y="1196975"/>
            <a:ext cx="1582738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beginnings</a:t>
            </a:r>
            <a:endParaRPr lang="en-US" dirty="0"/>
          </a:p>
        </p:txBody>
      </p:sp>
      <p:sp>
        <p:nvSpPr>
          <p:cNvPr id="14" name="Zaoblený obdélník 13"/>
          <p:cNvSpPr/>
          <p:nvPr/>
        </p:nvSpPr>
        <p:spPr>
          <a:xfrm>
            <a:off x="4583114" y="1196975"/>
            <a:ext cx="194468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adverbial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6" name="Zaoblený obdélník 15"/>
          <p:cNvSpPr/>
          <p:nvPr/>
        </p:nvSpPr>
        <p:spPr>
          <a:xfrm>
            <a:off x="6745289" y="1196975"/>
            <a:ext cx="179863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7" name="Zaoblený obdélník 16"/>
          <p:cNvSpPr/>
          <p:nvPr/>
        </p:nvSpPr>
        <p:spPr>
          <a:xfrm>
            <a:off x="8759825" y="1196975"/>
            <a:ext cx="1657350" cy="395288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5371" name="Nadpis 1"/>
          <p:cNvSpPr txBox="1">
            <a:spLocks/>
          </p:cNvSpPr>
          <p:nvPr/>
        </p:nvSpPr>
        <p:spPr bwMode="auto">
          <a:xfrm>
            <a:off x="2655889" y="1588"/>
            <a:ext cx="7704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 b="1">
                <a:solidFill>
                  <a:srgbClr val="FF6600"/>
                </a:solidFill>
              </a:rPr>
              <a:t>Relative clauses</a:t>
            </a:r>
          </a:p>
        </p:txBody>
      </p:sp>
    </p:spTree>
    <p:extLst>
      <p:ext uri="{BB962C8B-B14F-4D97-AF65-F5344CB8AC3E}">
        <p14:creationId xmlns:p14="http://schemas.microsoft.com/office/powerpoint/2010/main" val="135017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11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" r="47417"/>
          <a:stretch>
            <a:fillRect/>
          </a:stretch>
        </p:blipFill>
        <p:spPr bwMode="auto">
          <a:xfrm>
            <a:off x="9120188" y="5589589"/>
            <a:ext cx="1250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5" t="25633" r="36101" b="6657"/>
          <a:stretch>
            <a:fillRect/>
          </a:stretch>
        </p:blipFill>
        <p:spPr bwMode="auto">
          <a:xfrm>
            <a:off x="1524001" y="1"/>
            <a:ext cx="11160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Zástupný symbol pro obsah 2"/>
          <p:cNvSpPr txBox="1">
            <a:spLocks/>
          </p:cNvSpPr>
          <p:nvPr/>
        </p:nvSpPr>
        <p:spPr bwMode="auto">
          <a:xfrm>
            <a:off x="2782889" y="2205039"/>
            <a:ext cx="843597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7413" name="Zástupný symbol pro obsah 2"/>
          <p:cNvSpPr txBox="1">
            <a:spLocks/>
          </p:cNvSpPr>
          <p:nvPr/>
        </p:nvSpPr>
        <p:spPr bwMode="auto">
          <a:xfrm>
            <a:off x="2711451" y="2219326"/>
            <a:ext cx="7777163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>
                <a:solidFill>
                  <a:srgbClr val="FF6600"/>
                </a:solidFill>
              </a:rPr>
              <a:t>E</a:t>
            </a:r>
            <a:r>
              <a:rPr lang="cs-CZ" altLang="cs-CZ" sz="2000" b="1">
                <a:solidFill>
                  <a:srgbClr val="FF6600"/>
                </a:solidFill>
              </a:rPr>
              <a:t>XAMPLES OF NON-DEFINING RELATIVE CLAUSES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/>
              <a:t>Apple Computer</a:t>
            </a:r>
            <a:r>
              <a:rPr lang="en-US" altLang="cs-CZ" sz="2000" b="1">
                <a:solidFill>
                  <a:srgbClr val="FF6600"/>
                </a:solidFill>
              </a:rPr>
              <a:t>, whose Macintosh computer changed computing, </a:t>
            </a:r>
            <a:r>
              <a:rPr lang="en-US" altLang="cs-CZ" sz="2000" b="1"/>
              <a:t>was started by two men working in a garage.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/>
              <a:t>Her husband teaches algebra</a:t>
            </a:r>
            <a:r>
              <a:rPr lang="en-US" altLang="cs-CZ" sz="2000" b="1">
                <a:solidFill>
                  <a:srgbClr val="FF6600"/>
                </a:solidFill>
              </a:rPr>
              <a:t>, which I enjoy the most.</a:t>
            </a:r>
            <a:endParaRPr lang="cs-CZ" altLang="cs-CZ" sz="2000" b="1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cs-CZ" altLang="cs-CZ" sz="2000" b="1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Tx/>
              <a:buNone/>
            </a:pPr>
            <a:r>
              <a:rPr lang="en-US" altLang="cs-CZ" sz="2000" b="1"/>
              <a:t>On November 9, 1989</a:t>
            </a:r>
            <a:r>
              <a:rPr lang="en-US" altLang="cs-CZ" sz="2000" b="1">
                <a:solidFill>
                  <a:srgbClr val="FF6600"/>
                </a:solidFill>
              </a:rPr>
              <a:t>, when the wall was torn down, </a:t>
            </a:r>
            <a:r>
              <a:rPr lang="en-US" altLang="cs-CZ" sz="2000" b="1"/>
              <a:t>their lives changed again.</a:t>
            </a:r>
            <a:endParaRPr lang="cs-CZ" altLang="cs-CZ" sz="2000" b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Tx/>
              <a:buNone/>
            </a:pPr>
            <a:endParaRPr lang="cs-CZ" altLang="cs-CZ" sz="2000" b="1"/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Tx/>
              <a:buNone/>
            </a:pPr>
            <a:r>
              <a:rPr lang="en-US" altLang="cs-CZ" sz="2000" b="1"/>
              <a:t>The Saudi Arabian city of Mecca</a:t>
            </a:r>
            <a:r>
              <a:rPr lang="en-US" altLang="cs-CZ" sz="2000" b="1">
                <a:solidFill>
                  <a:srgbClr val="FF6600"/>
                </a:solidFill>
              </a:rPr>
              <a:t>, where Mohammed was born, </a:t>
            </a:r>
            <a:r>
              <a:rPr lang="en-US" altLang="cs-CZ" sz="2000" b="1"/>
              <a:t>is the holiest city in Islam.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en-US" altLang="cs-CZ" sz="2000" b="1"/>
              <a:t>I did not work last week</a:t>
            </a:r>
            <a:r>
              <a:rPr lang="en-US" altLang="cs-CZ" sz="2000" b="1">
                <a:solidFill>
                  <a:srgbClr val="FF6600"/>
                </a:solidFill>
              </a:rPr>
              <a:t>, when I had my final exams.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1" name="Zaoblený obdélník 10"/>
          <p:cNvSpPr/>
          <p:nvPr/>
        </p:nvSpPr>
        <p:spPr>
          <a:xfrm>
            <a:off x="2784475" y="1196975"/>
            <a:ext cx="1582738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beginnings</a:t>
            </a:r>
            <a:endParaRPr lang="en-US" dirty="0"/>
          </a:p>
        </p:txBody>
      </p:sp>
      <p:sp>
        <p:nvSpPr>
          <p:cNvPr id="13" name="Zaoblený obdélník 12"/>
          <p:cNvSpPr/>
          <p:nvPr/>
        </p:nvSpPr>
        <p:spPr>
          <a:xfrm>
            <a:off x="4583114" y="1196975"/>
            <a:ext cx="194468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adverbial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4" name="Zaoblený obdélník 13"/>
          <p:cNvSpPr/>
          <p:nvPr/>
        </p:nvSpPr>
        <p:spPr>
          <a:xfrm>
            <a:off x="6745289" y="1196975"/>
            <a:ext cx="179863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5" name="Zaoblený obdélník 14"/>
          <p:cNvSpPr/>
          <p:nvPr/>
        </p:nvSpPr>
        <p:spPr>
          <a:xfrm>
            <a:off x="8759825" y="1196975"/>
            <a:ext cx="1657350" cy="395288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7418" name="Nadpis 1"/>
          <p:cNvSpPr txBox="1">
            <a:spLocks/>
          </p:cNvSpPr>
          <p:nvPr/>
        </p:nvSpPr>
        <p:spPr bwMode="auto">
          <a:xfrm>
            <a:off x="2655889" y="1588"/>
            <a:ext cx="7704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 b="1">
                <a:solidFill>
                  <a:srgbClr val="FF6600"/>
                </a:solidFill>
              </a:rPr>
              <a:t>Relative clauses</a:t>
            </a:r>
          </a:p>
        </p:txBody>
      </p:sp>
    </p:spTree>
    <p:extLst>
      <p:ext uri="{BB962C8B-B14F-4D97-AF65-F5344CB8AC3E}">
        <p14:creationId xmlns:p14="http://schemas.microsoft.com/office/powerpoint/2010/main" val="167201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Obrázek 11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" r="47417"/>
          <a:stretch>
            <a:fillRect/>
          </a:stretch>
        </p:blipFill>
        <p:spPr bwMode="auto">
          <a:xfrm>
            <a:off x="9120188" y="5589589"/>
            <a:ext cx="1250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5" t="25633" r="36101" b="6657"/>
          <a:stretch>
            <a:fillRect/>
          </a:stretch>
        </p:blipFill>
        <p:spPr bwMode="auto">
          <a:xfrm>
            <a:off x="1524001" y="1"/>
            <a:ext cx="11160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Zástupný symbol pro obsah 2"/>
          <p:cNvSpPr txBox="1">
            <a:spLocks/>
          </p:cNvSpPr>
          <p:nvPr/>
        </p:nvSpPr>
        <p:spPr bwMode="auto">
          <a:xfrm>
            <a:off x="2782889" y="2205039"/>
            <a:ext cx="843597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0245" name="Zástupný symbol pro obsah 2"/>
          <p:cNvSpPr txBox="1">
            <a:spLocks/>
          </p:cNvSpPr>
          <p:nvPr/>
        </p:nvSpPr>
        <p:spPr bwMode="auto">
          <a:xfrm>
            <a:off x="2782889" y="2219326"/>
            <a:ext cx="77057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000" b="1"/>
              <a:t>A </a:t>
            </a:r>
            <a:r>
              <a:rPr lang="en-GB" altLang="cs-CZ" sz="2000" b="1">
                <a:solidFill>
                  <a:srgbClr val="FF6600"/>
                </a:solidFill>
              </a:rPr>
              <a:t>nominal clause </a:t>
            </a:r>
            <a:r>
              <a:rPr lang="en-GB" altLang="cs-CZ" sz="2000" b="1"/>
              <a:t>is a dependent clause that functions as a noun. It is often part of an independent clause, where it can be a </a:t>
            </a:r>
            <a:r>
              <a:rPr lang="en-GB" altLang="cs-CZ" sz="2000" b="1" u="sng"/>
              <a:t>subject</a:t>
            </a:r>
            <a:r>
              <a:rPr lang="en-GB" altLang="cs-CZ" sz="2000" b="1"/>
              <a:t> or an </a:t>
            </a:r>
            <a:r>
              <a:rPr lang="en-GB" altLang="cs-CZ" sz="2000" b="1" u="sng"/>
              <a:t>object</a:t>
            </a:r>
            <a:r>
              <a:rPr lang="en-GB" altLang="cs-CZ" sz="2000" b="1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b="1"/>
              <a:t>	     subject	</a:t>
            </a:r>
            <a:endParaRPr lang="en-GB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2000" b="1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000" b="1">
                <a:solidFill>
                  <a:srgbClr val="FF6600"/>
                </a:solidFill>
              </a:rPr>
              <a:t>What the newspaper reported </a:t>
            </a:r>
            <a:r>
              <a:rPr lang="en-GB" altLang="cs-CZ" sz="2000" b="1"/>
              <a:t>was incorrect.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b="1"/>
              <a:t>			        object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b="1"/>
              <a:t>People once believed </a:t>
            </a:r>
            <a:r>
              <a:rPr lang="en-US" altLang="cs-CZ" sz="2000" b="1">
                <a:solidFill>
                  <a:srgbClr val="FF6600"/>
                </a:solidFill>
              </a:rPr>
              <a:t>that the world was flat.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000" b="1"/>
              <a:t> </a:t>
            </a:r>
            <a:endParaRPr lang="en-US" altLang="cs-CZ" sz="2000" b="1"/>
          </a:p>
        </p:txBody>
      </p:sp>
      <p:sp>
        <p:nvSpPr>
          <p:cNvPr id="13" name="Pravá složená závorka 12"/>
          <p:cNvSpPr/>
          <p:nvPr/>
        </p:nvSpPr>
        <p:spPr>
          <a:xfrm rot="5400000" flipH="1">
            <a:off x="4331494" y="2516982"/>
            <a:ext cx="227013" cy="30607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Pravá složená závorka 13"/>
          <p:cNvSpPr/>
          <p:nvPr/>
        </p:nvSpPr>
        <p:spPr>
          <a:xfrm rot="5400000" flipH="1">
            <a:off x="6273007" y="4110832"/>
            <a:ext cx="158750" cy="23669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Čárový popisek 2 (se zvýrazněním) 14"/>
          <p:cNvSpPr/>
          <p:nvPr/>
        </p:nvSpPr>
        <p:spPr>
          <a:xfrm>
            <a:off x="8359776" y="4278314"/>
            <a:ext cx="1871663" cy="1368425"/>
          </a:xfrm>
          <a:prstGeom prst="accentCallout2">
            <a:avLst>
              <a:gd name="adj1" fmla="val 10981"/>
              <a:gd name="adj2" fmla="val -19996"/>
              <a:gd name="adj3" fmla="val 62019"/>
              <a:gd name="adj4" fmla="val -19803"/>
              <a:gd name="adj5" fmla="val 88430"/>
              <a:gd name="adj6" fmla="val -19562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EXPLANATION: Never use a comma to separate a nominal clause from the independent clause.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2784475" y="1196975"/>
            <a:ext cx="1582738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beginnings</a:t>
            </a:r>
            <a:endParaRPr lang="en-US" dirty="0"/>
          </a:p>
        </p:txBody>
      </p:sp>
      <p:sp>
        <p:nvSpPr>
          <p:cNvPr id="17" name="Zaoblený obdélník 16"/>
          <p:cNvSpPr/>
          <p:nvPr/>
        </p:nvSpPr>
        <p:spPr>
          <a:xfrm>
            <a:off x="4583114" y="1196975"/>
            <a:ext cx="194468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adverbial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8" name="Zaoblený obdélník 17"/>
          <p:cNvSpPr/>
          <p:nvPr/>
        </p:nvSpPr>
        <p:spPr>
          <a:xfrm>
            <a:off x="6745289" y="1196975"/>
            <a:ext cx="1798637" cy="395288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9" name="Zaoblený obdélník 18"/>
          <p:cNvSpPr/>
          <p:nvPr/>
        </p:nvSpPr>
        <p:spPr>
          <a:xfrm>
            <a:off x="8759825" y="1196975"/>
            <a:ext cx="1657350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0253" name="Nadpis 1"/>
          <p:cNvSpPr txBox="1">
            <a:spLocks/>
          </p:cNvSpPr>
          <p:nvPr/>
        </p:nvSpPr>
        <p:spPr bwMode="auto">
          <a:xfrm>
            <a:off x="2655889" y="1588"/>
            <a:ext cx="7704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 b="1">
                <a:solidFill>
                  <a:srgbClr val="FF6600"/>
                </a:solidFill>
              </a:rPr>
              <a:t>Nominal clauses</a:t>
            </a:r>
          </a:p>
        </p:txBody>
      </p:sp>
    </p:spTree>
    <p:extLst>
      <p:ext uri="{BB962C8B-B14F-4D97-AF65-F5344CB8AC3E}">
        <p14:creationId xmlns:p14="http://schemas.microsoft.com/office/powerpoint/2010/main" val="97570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Obrázek 11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" r="47417"/>
          <a:stretch>
            <a:fillRect/>
          </a:stretch>
        </p:blipFill>
        <p:spPr bwMode="auto">
          <a:xfrm>
            <a:off x="9120188" y="5770564"/>
            <a:ext cx="1250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5" t="25633" r="36101" b="6657"/>
          <a:stretch>
            <a:fillRect/>
          </a:stretch>
        </p:blipFill>
        <p:spPr bwMode="auto">
          <a:xfrm>
            <a:off x="1524001" y="1"/>
            <a:ext cx="11160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Zástupný symbol pro obsah 2"/>
          <p:cNvSpPr txBox="1">
            <a:spLocks/>
          </p:cNvSpPr>
          <p:nvPr/>
        </p:nvSpPr>
        <p:spPr bwMode="auto">
          <a:xfrm>
            <a:off x="2782889" y="2205039"/>
            <a:ext cx="843597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en-US" altLang="cs-CZ" sz="2000" b="1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2782889" y="2219326"/>
            <a:ext cx="7705725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eaLnBrk="1" hangingPunct="1">
              <a:defRPr/>
            </a:pPr>
            <a:r>
              <a:rPr lang="cs-CZ" sz="2000" b="1" dirty="0">
                <a:solidFill>
                  <a:srgbClr val="FF6600"/>
                </a:solidFill>
              </a:rPr>
              <a:t>EXAMPLES</a:t>
            </a:r>
          </a:p>
          <a:p>
            <a:pPr eaLnBrk="1" hangingPunct="1">
              <a:defRPr/>
            </a:pPr>
            <a:endParaRPr lang="en-GB" sz="2000" b="1" dirty="0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en-US" sz="2000" b="1" dirty="0"/>
              <a:t>I am sure </a:t>
            </a:r>
            <a:r>
              <a:rPr lang="en-US" sz="2000" b="1" dirty="0">
                <a:solidFill>
                  <a:srgbClr val="FF6600"/>
                </a:solidFill>
              </a:rPr>
              <a:t>that the address is correct.</a:t>
            </a:r>
          </a:p>
          <a:p>
            <a:pPr eaLnBrk="1" hangingPunct="1">
              <a:defRPr/>
            </a:pPr>
            <a:endParaRPr lang="en-US" sz="2000" b="1" dirty="0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en-US" sz="2000" b="1" dirty="0"/>
              <a:t>It is certain </a:t>
            </a:r>
            <a:r>
              <a:rPr lang="en-US" sz="2000" b="1" dirty="0">
                <a:solidFill>
                  <a:srgbClr val="FF6600"/>
                </a:solidFill>
              </a:rPr>
              <a:t>that Earth is getting warmer.</a:t>
            </a:r>
          </a:p>
          <a:p>
            <a:pPr eaLnBrk="1" hangingPunct="1">
              <a:defRPr/>
            </a:pPr>
            <a:endParaRPr lang="en-US" sz="2000" b="1" dirty="0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en-US" sz="2000" b="1" dirty="0"/>
              <a:t>The class was surprised </a:t>
            </a:r>
            <a:r>
              <a:rPr lang="en-US" sz="2000" b="1" dirty="0">
                <a:solidFill>
                  <a:srgbClr val="FF6600"/>
                </a:solidFill>
              </a:rPr>
              <a:t>that the instructor canceled the final exam.</a:t>
            </a:r>
          </a:p>
          <a:p>
            <a:pPr eaLnBrk="1" hangingPunct="1">
              <a:defRPr/>
            </a:pPr>
            <a:endParaRPr lang="en-US" sz="2000" b="1" dirty="0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en-US" sz="2000" b="1" dirty="0"/>
              <a:t>Do you know </a:t>
            </a:r>
            <a:r>
              <a:rPr lang="en-US" sz="2000" b="1" dirty="0">
                <a:solidFill>
                  <a:srgbClr val="FF6600"/>
                </a:solidFill>
              </a:rPr>
              <a:t>who the interpreter for the Russian leader was?</a:t>
            </a:r>
          </a:p>
          <a:p>
            <a:pPr eaLnBrk="1" hangingPunct="1">
              <a:defRPr/>
            </a:pPr>
            <a:endParaRPr lang="en-US" sz="2000" b="1" dirty="0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en-US" sz="2000" b="1" dirty="0"/>
              <a:t>The students want to know</a:t>
            </a:r>
            <a:r>
              <a:rPr lang="en-US" sz="2000" b="1" dirty="0">
                <a:solidFill>
                  <a:srgbClr val="FF6600"/>
                </a:solidFill>
              </a:rPr>
              <a:t> if the test is easy.</a:t>
            </a:r>
          </a:p>
          <a:p>
            <a:pPr eaLnBrk="1" hangingPunct="1">
              <a:defRPr/>
            </a:pPr>
            <a:endParaRPr lang="en-US" sz="2000" b="1" dirty="0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en-US" sz="2000" b="1" dirty="0"/>
              <a:t>Police do not know </a:t>
            </a:r>
            <a:r>
              <a:rPr lang="en-US" sz="2000" b="1" dirty="0">
                <a:solidFill>
                  <a:srgbClr val="FF6600"/>
                </a:solidFill>
              </a:rPr>
              <a:t>who committed the robbery.</a:t>
            </a:r>
            <a:endParaRPr lang="en-GB" sz="2000" b="1" dirty="0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cs-CZ" sz="2000" dirty="0">
                <a:solidFill>
                  <a:srgbClr val="00B150"/>
                </a:solidFill>
                <a:latin typeface="Verdana"/>
                <a:ea typeface="Calibri"/>
                <a:cs typeface="Verdana"/>
              </a:rPr>
              <a:t>	  </a:t>
            </a:r>
          </a:p>
          <a:p>
            <a:pPr>
              <a:lnSpc>
                <a:spcPct val="115000"/>
              </a:lnSpc>
              <a:defRPr/>
            </a:pPr>
            <a:r>
              <a:rPr lang="cs-CZ" sz="2000" dirty="0">
                <a:solidFill>
                  <a:srgbClr val="00B150"/>
                </a:solidFill>
                <a:latin typeface="Verdana"/>
                <a:ea typeface="Calibri"/>
                <a:cs typeface="Verdana"/>
              </a:rPr>
              <a:t>			</a:t>
            </a:r>
            <a:endParaRPr lang="cs-CZ" sz="14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sz="1400" dirty="0">
                <a:latin typeface="+mj-lt"/>
                <a:ea typeface="Calibri"/>
                <a:cs typeface="Times New Roman"/>
              </a:rPr>
              <a:t> </a:t>
            </a:r>
            <a:r>
              <a:rPr lang="cs-CZ" sz="1400" dirty="0">
                <a:latin typeface="+mj-lt"/>
                <a:ea typeface="Calibri"/>
                <a:cs typeface="Times New Roman"/>
              </a:rPr>
              <a:t>	</a:t>
            </a:r>
            <a:endParaRPr lang="cs-CZ" sz="2000" b="1" dirty="0"/>
          </a:p>
        </p:txBody>
      </p:sp>
      <p:sp>
        <p:nvSpPr>
          <p:cNvPr id="12" name="Zaoblený obdélník 11"/>
          <p:cNvSpPr/>
          <p:nvPr/>
        </p:nvSpPr>
        <p:spPr>
          <a:xfrm>
            <a:off x="2784475" y="1196975"/>
            <a:ext cx="1582738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beginnings</a:t>
            </a:r>
            <a:endParaRPr lang="en-US" dirty="0"/>
          </a:p>
        </p:txBody>
      </p:sp>
      <p:sp>
        <p:nvSpPr>
          <p:cNvPr id="13" name="Zaoblený obdélník 12"/>
          <p:cNvSpPr/>
          <p:nvPr/>
        </p:nvSpPr>
        <p:spPr>
          <a:xfrm>
            <a:off x="4583114" y="1196975"/>
            <a:ext cx="1944687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adverbial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4" name="Zaoblený obdélník 13"/>
          <p:cNvSpPr/>
          <p:nvPr/>
        </p:nvSpPr>
        <p:spPr>
          <a:xfrm>
            <a:off x="6745289" y="1196975"/>
            <a:ext cx="1798637" cy="395288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6" name="Zaoblený obdélník 15"/>
          <p:cNvSpPr/>
          <p:nvPr/>
        </p:nvSpPr>
        <p:spPr>
          <a:xfrm>
            <a:off x="8759825" y="1196975"/>
            <a:ext cx="1657350" cy="39528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en-US" dirty="0"/>
          </a:p>
        </p:txBody>
      </p:sp>
      <p:sp>
        <p:nvSpPr>
          <p:cNvPr id="11274" name="Nadpis 1"/>
          <p:cNvSpPr txBox="1">
            <a:spLocks/>
          </p:cNvSpPr>
          <p:nvPr/>
        </p:nvSpPr>
        <p:spPr bwMode="auto">
          <a:xfrm>
            <a:off x="2655889" y="1588"/>
            <a:ext cx="7704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 b="1">
                <a:solidFill>
                  <a:srgbClr val="FF6600"/>
                </a:solidFill>
              </a:rPr>
              <a:t>Nominal clauses</a:t>
            </a:r>
          </a:p>
        </p:txBody>
      </p:sp>
    </p:spTree>
    <p:extLst>
      <p:ext uri="{BB962C8B-B14F-4D97-AF65-F5344CB8AC3E}">
        <p14:creationId xmlns:p14="http://schemas.microsoft.com/office/powerpoint/2010/main" val="670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Obrázek 11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" r="47417"/>
          <a:stretch>
            <a:fillRect/>
          </a:stretch>
        </p:blipFill>
        <p:spPr bwMode="auto">
          <a:xfrm>
            <a:off x="9120188" y="5589589"/>
            <a:ext cx="1250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Nadpis 1"/>
          <p:cNvSpPr txBox="1">
            <a:spLocks/>
          </p:cNvSpPr>
          <p:nvPr/>
        </p:nvSpPr>
        <p:spPr bwMode="auto">
          <a:xfrm>
            <a:off x="1774826" y="0"/>
            <a:ext cx="8651875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4400" b="1">
                <a:solidFill>
                  <a:srgbClr val="FF6600"/>
                </a:solidFill>
              </a:rPr>
              <a:t>EXERCISES</a:t>
            </a:r>
            <a:endParaRPr lang="en-US" altLang="cs-CZ" sz="4400" b="1" u="sng">
              <a:solidFill>
                <a:srgbClr val="FF66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135634" y="819666"/>
            <a:ext cx="7920038" cy="5949950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en-GB" altLang="cs-CZ" sz="1600" b="1" dirty="0">
                <a:solidFill>
                  <a:srgbClr val="FF6600"/>
                </a:solidFill>
              </a:rPr>
              <a:t>INSERT COMMAS IF NECESSARY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endParaRPr lang="en-GB" altLang="cs-CZ" sz="2000" b="1" dirty="0">
              <a:solidFill>
                <a:srgbClr val="FF6600"/>
              </a:solidFill>
            </a:endParaRPr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en-GB" altLang="en-US" sz="2000" b="1" dirty="0"/>
              <a:t>1. </a:t>
            </a:r>
            <a:r>
              <a:rPr lang="en-GB" altLang="en-US" sz="2000" b="1" dirty="0" smtClean="0"/>
              <a:t>Experts agree that neither sex is more intelligent than the other.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cs-CZ" altLang="en-US" sz="2000" b="1" dirty="0" smtClean="0"/>
              <a:t>2. </a:t>
            </a:r>
            <a:r>
              <a:rPr lang="en-GB" altLang="en-US" sz="2000" b="1" dirty="0" smtClean="0"/>
              <a:t>It was a thrilling experience to meet the author of the book that we had been reading all semester.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cs-CZ" altLang="en-US" sz="2000" b="1" dirty="0" smtClean="0"/>
              <a:t>3. </a:t>
            </a:r>
            <a:r>
              <a:rPr lang="en-GB" altLang="en-US" sz="2000" b="1" dirty="0" smtClean="0"/>
              <a:t>It is necessary that each salesperson work longer hours.</a:t>
            </a:r>
            <a:endParaRPr lang="en-US" altLang="en-US" sz="2000" b="1" dirty="0" smtClean="0"/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cs-CZ" altLang="en-US" sz="2000" b="1" dirty="0" smtClean="0"/>
              <a:t>4. </a:t>
            </a:r>
            <a:r>
              <a:rPr lang="en-GB" altLang="en-US" sz="2000" b="1" dirty="0" smtClean="0"/>
              <a:t>A medical computer is a machine that </a:t>
            </a:r>
            <a:r>
              <a:rPr lang="en-GB" altLang="en-US" sz="2000" b="1" dirty="0" err="1" smtClean="0"/>
              <a:t>analyzes</a:t>
            </a:r>
            <a:r>
              <a:rPr lang="en-GB" altLang="en-US" sz="2000" b="1" dirty="0" smtClean="0"/>
              <a:t> the results of laboratory tests and electrocardiograms.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cs-CZ" altLang="cs-CZ" sz="2000" b="1" dirty="0" smtClean="0"/>
              <a:t>5. </a:t>
            </a:r>
            <a:r>
              <a:rPr lang="en-US" altLang="cs-CZ" sz="2000" b="1" dirty="0" smtClean="0"/>
              <a:t>He thinks that further research will prove that eating richly spiced foods can have long-term effects.</a:t>
            </a:r>
            <a:endParaRPr lang="en-GB" altLang="en-US" sz="2000" b="1" dirty="0" smtClean="0"/>
          </a:p>
          <a:p>
            <a:pPr marL="0" indent="0" algn="just">
              <a:lnSpc>
                <a:spcPct val="80000"/>
              </a:lnSpc>
              <a:spcBef>
                <a:spcPct val="50000"/>
              </a:spcBef>
              <a:buNone/>
            </a:pPr>
            <a:r>
              <a:rPr lang="cs-CZ" altLang="en-US" sz="2000" b="1" dirty="0" smtClean="0"/>
              <a:t>6</a:t>
            </a:r>
            <a:r>
              <a:rPr lang="en-GB" altLang="en-US" sz="2000" b="1" dirty="0" smtClean="0"/>
              <a:t>. </a:t>
            </a:r>
            <a:r>
              <a:rPr lang="en-US" altLang="en-US" sz="2000" b="1" dirty="0" smtClean="0"/>
              <a:t>Whether the professor will reschedule the exam is uncertain.</a:t>
            </a:r>
            <a:r>
              <a:rPr lang="en-GB" altLang="en-US" sz="2000" b="1" dirty="0" smtClean="0"/>
              <a:t> </a:t>
            </a:r>
            <a:endParaRPr lang="cs-CZ" altLang="en-US" sz="2000" b="1" dirty="0" smtClean="0"/>
          </a:p>
          <a:p>
            <a:pPr marL="0" indent="0" algn="just">
              <a:lnSpc>
                <a:spcPct val="80000"/>
              </a:lnSpc>
              <a:spcBef>
                <a:spcPct val="50000"/>
              </a:spcBef>
              <a:buNone/>
            </a:pPr>
            <a:r>
              <a:rPr lang="cs-CZ" altLang="en-US" sz="2000" b="1" dirty="0" smtClean="0"/>
              <a:t>7.</a:t>
            </a:r>
            <a:r>
              <a:rPr lang="en-GB" altLang="en-US" sz="2000" b="1" dirty="0" smtClean="0"/>
              <a:t> Kuwait which is a small country in the Middle East is in first place.</a:t>
            </a:r>
            <a:endParaRPr lang="en-US" altLang="en-US" sz="2000" b="1" dirty="0" smtClean="0"/>
          </a:p>
          <a:p>
            <a:pPr marL="0" indent="0" algn="just">
              <a:lnSpc>
                <a:spcPct val="80000"/>
              </a:lnSpc>
              <a:spcBef>
                <a:spcPct val="50000"/>
              </a:spcBef>
              <a:buNone/>
            </a:pPr>
            <a:r>
              <a:rPr lang="cs-CZ" altLang="en-US" sz="2000" b="1" dirty="0" smtClean="0"/>
              <a:t>8. </a:t>
            </a:r>
            <a:r>
              <a:rPr lang="en-GB" altLang="en-US" sz="2000" b="1" dirty="0" smtClean="0"/>
              <a:t>She does not know when he arrived. </a:t>
            </a:r>
            <a:endParaRPr lang="cs-CZ" altLang="en-US" sz="2000" b="1" dirty="0" smtClean="0"/>
          </a:p>
          <a:p>
            <a:pPr marL="0" indent="0" algn="just">
              <a:lnSpc>
                <a:spcPct val="80000"/>
              </a:lnSpc>
              <a:spcBef>
                <a:spcPct val="50000"/>
              </a:spcBef>
              <a:buNone/>
            </a:pPr>
            <a:r>
              <a:rPr lang="cs-CZ" altLang="en-US" sz="2000" b="1" dirty="0" smtClean="0"/>
              <a:t>9. </a:t>
            </a:r>
            <a:r>
              <a:rPr lang="en-GB" altLang="en-US" sz="2000" b="1" dirty="0" smtClean="0"/>
              <a:t>The sun which in 40 minutes can produce enough solar energy to meet humankind’s needs for a year is one of Earth’s potential sources of power.</a:t>
            </a:r>
            <a:endParaRPr lang="cs-CZ" altLang="en-US" sz="2000" b="1" dirty="0" smtClean="0"/>
          </a:p>
          <a:p>
            <a:pPr marL="0" indent="0" algn="just">
              <a:lnSpc>
                <a:spcPct val="80000"/>
              </a:lnSpc>
              <a:spcBef>
                <a:spcPct val="50000"/>
              </a:spcBef>
              <a:buNone/>
            </a:pPr>
            <a:endParaRPr lang="en-GB" altLang="en-US" sz="1800" b="1" dirty="0" smtClean="0"/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endParaRPr lang="en-GB" altLang="en-US" sz="18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61125" t="33858" r="36158" b="32445"/>
          <a:stretch>
            <a:fillRect/>
          </a:stretch>
        </p:blipFill>
        <p:spPr bwMode="auto">
          <a:xfrm>
            <a:off x="10416480" y="0"/>
            <a:ext cx="251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21599976" lon="10799978" rev="10800047"/>
            </a:camera>
            <a:lightRig rig="threePt" dir="t"/>
          </a:scene3d>
        </p:spPr>
      </p:pic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5" t="10980" r="36189" b="40047"/>
          <a:stretch>
            <a:fillRect/>
          </a:stretch>
        </p:blipFill>
        <p:spPr bwMode="auto">
          <a:xfrm>
            <a:off x="1524001" y="0"/>
            <a:ext cx="25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7160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777</Words>
  <Application>Microsoft Office PowerPoint</Application>
  <PresentationFormat>Širokoúhlá obrazovka</PresentationFormat>
  <Paragraphs>130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Wingdings 2</vt:lpstr>
      <vt:lpstr>Motiv Office</vt:lpstr>
      <vt:lpstr>Relative and Nominal Clauses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clauses </dc:title>
  <dc:creator>Konárková, Michaela</dc:creator>
  <cp:lastModifiedBy>Konárková, Michaela</cp:lastModifiedBy>
  <cp:revision>4</cp:revision>
  <dcterms:created xsi:type="dcterms:W3CDTF">2017-10-30T09:47:09Z</dcterms:created>
  <dcterms:modified xsi:type="dcterms:W3CDTF">2018-03-26T12:00:20Z</dcterms:modified>
</cp:coreProperties>
</file>