
<file path=[Content_Types].xml><?xml version="1.0" encoding="utf-8"?>
<Types xmlns="http://schemas.openxmlformats.org/package/2006/content-types">
  <Default Extension="png" ContentType="image/png"/>
  <Default Extension="m4a" ContentType="audio/mp4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75" r:id="rId6"/>
    <p:sldId id="269" r:id="rId7"/>
    <p:sldId id="270" r:id="rId8"/>
    <p:sldId id="282" r:id="rId9"/>
    <p:sldId id="260" r:id="rId10"/>
    <p:sldId id="283" r:id="rId11"/>
    <p:sldId id="284" r:id="rId12"/>
    <p:sldId id="285" r:id="rId13"/>
    <p:sldId id="286" r:id="rId14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25" autoAdjust="0"/>
    <p:restoredTop sz="94660"/>
  </p:normalViewPr>
  <p:slideViewPr>
    <p:cSldViewPr snapToGrid="0">
      <p:cViewPr varScale="1">
        <p:scale>
          <a:sx n="119" d="100"/>
          <a:sy n="119" d="100"/>
        </p:scale>
        <p:origin x="96" y="3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F4F702B-E2D3-47A0-9437-FB3B4423882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33D4BB63-2CDB-460A-94F5-91B1AD7AD1F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FE32130B-5025-4D81-A60C-BDFEBE7829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53418-5B68-4F7C-A290-543D3A1BF9C6}" type="datetimeFigureOut">
              <a:rPr lang="cs-CZ" smtClean="0"/>
              <a:t>30.10.2020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A9221234-B09A-4DB4-BE5C-B29A8B1F9F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7904E8BB-EA2E-4F6A-8437-376A57BB3C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DB4BD-CF42-44DD-872F-2D5D199428A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2749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5CE89F3-1704-418A-8E44-ED78B14665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5FC758C6-1486-4324-891B-61D9D29A690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88382E3D-CE25-4AEB-8E7F-8EDEE22715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53418-5B68-4F7C-A290-543D3A1BF9C6}" type="datetimeFigureOut">
              <a:rPr lang="cs-CZ" smtClean="0"/>
              <a:t>30.10.2020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090AB092-3AE1-4E7B-924A-7575ED703E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6EDC083F-8028-4B26-AE84-D9991D716C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DB4BD-CF42-44DD-872F-2D5D199428A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035217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AA0BC723-EF17-42B1-A8E3-659AAB9B442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F393D6E5-9A4A-4001-BFCA-24C7BCA530E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02C32B49-DED4-47E7-8A10-1151BDC4CF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53418-5B68-4F7C-A290-543D3A1BF9C6}" type="datetimeFigureOut">
              <a:rPr lang="cs-CZ" smtClean="0"/>
              <a:t>30.10.2020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58495396-C8BA-41B8-8944-23F923E9C4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A77A43CE-3B69-4D85-87B2-8C430BA6C2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DB4BD-CF42-44DD-872F-2D5D199428A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16805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FA4108C-ACC5-4873-9E39-D0EE64A8DD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D06BFFF1-065E-4B06-A78C-6508C2E6D72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7DF5B0A1-8774-47C3-81E6-8C691C1983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53418-5B68-4F7C-A290-543D3A1BF9C6}" type="datetimeFigureOut">
              <a:rPr lang="cs-CZ" smtClean="0"/>
              <a:t>30.10.2020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BDDEC12B-577E-4E21-9A18-2C8BB9C2B4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DA777364-85E1-4653-BC5D-AAA00CA91A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DB4BD-CF42-44DD-872F-2D5D199428A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268829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948BEAE-B752-49AD-829C-7E559783FD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C4144F38-601A-4642-8F77-164233228C9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3F99D9B8-940C-41DB-94D5-CAE6567249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53418-5B68-4F7C-A290-543D3A1BF9C6}" type="datetimeFigureOut">
              <a:rPr lang="cs-CZ" smtClean="0"/>
              <a:t>30.10.2020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5BFD0A7E-5DEA-415A-9C05-9AF8C0113F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782D816C-EBDE-4699-B44D-2EB00248FE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DB4BD-CF42-44DD-872F-2D5D199428A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409999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B73934D-28A7-41F9-A612-171A3BBC1E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78EE732B-86C4-4527-8EB3-4AA9DC1FAE5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1B7C12CD-1178-42A2-B315-E579A1486F7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7CA66554-9E4F-442E-ADEF-7468E7BFF4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53418-5B68-4F7C-A290-543D3A1BF9C6}" type="datetimeFigureOut">
              <a:rPr lang="cs-CZ" smtClean="0"/>
              <a:t>30.10.2020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D44F1500-920D-4B83-9046-63E3AE4926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D46D8F94-BC91-45B7-97B5-C78548D854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DB4BD-CF42-44DD-872F-2D5D199428A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318290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DD0F2B8-E097-49A8-A13C-0194CEA596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9EFE8051-641B-4591-BED8-BF34287FFC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85C942ED-BB2F-42B3-8C3F-F3AAE5D53AD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>
            <a:extLst>
              <a:ext uri="{FF2B5EF4-FFF2-40B4-BE49-F238E27FC236}">
                <a16:creationId xmlns:a16="http://schemas.microsoft.com/office/drawing/2014/main" id="{97158904-3E82-4F97-BA8E-DB8110C9215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Zástupný symbol pro obsah 5">
            <a:extLst>
              <a:ext uri="{FF2B5EF4-FFF2-40B4-BE49-F238E27FC236}">
                <a16:creationId xmlns:a16="http://schemas.microsoft.com/office/drawing/2014/main" id="{C8E37495-2923-406B-A9C4-E90A3E2B932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26A61861-5B2D-4C5B-A389-1E31F8A5E8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53418-5B68-4F7C-A290-543D3A1BF9C6}" type="datetimeFigureOut">
              <a:rPr lang="cs-CZ" smtClean="0"/>
              <a:t>30.10.2020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969A51C5-8C00-4A32-8972-D58E2F7151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41CFAB88-8E26-43E1-AE82-079F55020D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DB4BD-CF42-44DD-872F-2D5D199428A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85633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A3C4334-80C0-4E90-8171-1631DF1233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1FA4025D-8109-49CC-AA28-11CC455BD2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53418-5B68-4F7C-A290-543D3A1BF9C6}" type="datetimeFigureOut">
              <a:rPr lang="cs-CZ" smtClean="0"/>
              <a:t>30.10.2020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320C40E4-8EC9-4558-BC74-1AD2E2A5FA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AD3AA410-702A-4AD7-AC29-60B83C5513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DB4BD-CF42-44DD-872F-2D5D199428A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032597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AB7663C0-83AB-47E2-86A2-7ADF440246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53418-5B68-4F7C-A290-543D3A1BF9C6}" type="datetimeFigureOut">
              <a:rPr lang="cs-CZ" smtClean="0"/>
              <a:t>30.10.2020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0A029191-39C0-4F0F-B619-687439621E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C1769684-A835-408E-B316-067B94A5B7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DB4BD-CF42-44DD-872F-2D5D199428A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56465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54381A5-9175-4801-89C7-632D841962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1D516D5C-D39E-4486-9DDE-7DE2B33935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6DA2F75B-2C74-4B73-9439-90A5B3069AC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670C40AD-22F0-4C7D-BB75-67403FDA0B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53418-5B68-4F7C-A290-543D3A1BF9C6}" type="datetimeFigureOut">
              <a:rPr lang="cs-CZ" smtClean="0"/>
              <a:t>30.10.2020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352BB8A9-622E-43BC-8778-B2E50FA356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8064B94E-B099-456E-BCDB-7930887D8B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DB4BD-CF42-44DD-872F-2D5D199428A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039350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402DAA3-796D-4471-9733-60C59AEFAF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C3906D11-7EBD-4622-9DF0-80C66BB850E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025C87F9-D3A7-42E1-A30D-38760C9821B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8487A494-C336-4CFD-B76B-38C04FDE6C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53418-5B68-4F7C-A290-543D3A1BF9C6}" type="datetimeFigureOut">
              <a:rPr lang="cs-CZ" smtClean="0"/>
              <a:t>30.10.2020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C10300DD-28C1-43E4-BB3F-5A8305CB4C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6F868FC1-6391-4B4B-8490-5605A5A1B0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DB4BD-CF42-44DD-872F-2D5D199428A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31673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E68EB73D-64E1-4017-8DF1-A9882F6A03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57218CA3-6837-4F9E-863D-B512FE8EB6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6B9DCBC7-61FF-4F5D-B418-17DB7EFF5A2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53418-5B68-4F7C-A290-543D3A1BF9C6}" type="datetimeFigureOut">
              <a:rPr lang="cs-CZ" smtClean="0"/>
              <a:t>30.10.2020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99DC831A-2B67-45AF-9C4B-103ADBACC39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C0E39430-8025-4E5F-9CAD-1357A317024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3DB4BD-CF42-44DD-872F-2D5D199428A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746702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5" Type="http://schemas.openxmlformats.org/officeDocument/2006/relationships/image" Target="../media/image1.png"/><Relationship Id="rId4" Type="http://schemas.openxmlformats.org/officeDocument/2006/relationships/image" Target="../media/image4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.m4a"/><Relationship Id="rId1" Type="http://schemas.microsoft.com/office/2007/relationships/media" Target="../media/media11.m4a"/><Relationship Id="rId5" Type="http://schemas.openxmlformats.org/officeDocument/2006/relationships/image" Target="../media/image1.png"/><Relationship Id="rId4" Type="http://schemas.openxmlformats.org/officeDocument/2006/relationships/image" Target="../media/image5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.m4a"/><Relationship Id="rId1" Type="http://schemas.microsoft.com/office/2007/relationships/media" Target="../media/media12.m4a"/><Relationship Id="rId4" Type="http://schemas.openxmlformats.org/officeDocument/2006/relationships/image" Target="../media/image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3.m4a"/><Relationship Id="rId1" Type="http://schemas.microsoft.com/office/2007/relationships/media" Target="../media/media13.m4a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5" Type="http://schemas.openxmlformats.org/officeDocument/2006/relationships/image" Target="../media/image1.png"/><Relationship Id="rId4" Type="http://schemas.openxmlformats.org/officeDocument/2006/relationships/image" Target="../media/image2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4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4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4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4" Type="http://schemas.openxmlformats.org/officeDocument/2006/relationships/image" Target="../media/image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5" Type="http://schemas.openxmlformats.org/officeDocument/2006/relationships/image" Target="../media/image1.png"/><Relationship Id="rId4" Type="http://schemas.openxmlformats.org/officeDocument/2006/relationships/image" Target="../media/image3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C6D6CA0-3EEF-42E2-B577-A4BFB31797F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9. Investiční rozhodování a podnikání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87B9B834-4627-446E-81D7-F73EDBFD869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/>
              <a:t>Holman, Ekonomie, kapitola 14.</a:t>
            </a:r>
          </a:p>
        </p:txBody>
      </p:sp>
      <p:pic>
        <p:nvPicPr>
          <p:cNvPr id="4" name="Nahraný zvuk">
            <a:hlinkClick r:id="" action="ppaction://media"/>
            <a:extLst>
              <a:ext uri="{FF2B5EF4-FFF2-40B4-BE49-F238E27FC236}">
                <a16:creationId xmlns:a16="http://schemas.microsoft.com/office/drawing/2014/main" id="{1423B910-F42F-479D-B11E-BF546870F44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028947" y="51677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48761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24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8DA7F72-8893-4E57-8F9D-A8534419BB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Tržní cena anuity - aktiva s omezenou životností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3C5C0AFF-536B-4C29-B43D-B97127D8740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r>
              <a:rPr lang="cs-CZ" dirty="0"/>
              <a:t>kde P je cena aktiva, RE je očekávaný roční výnos z aktiva, r je roční úroková míra a n je doba životnosti aktiva, tj. počet let, během nichž plyne z aktiva každoroční výnos RE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623BC33F-1419-4E1E-A854-BC382EF12EF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49642" y="2142149"/>
            <a:ext cx="7653790" cy="1642677"/>
          </a:xfrm>
          <a:prstGeom prst="rect">
            <a:avLst/>
          </a:prstGeom>
        </p:spPr>
      </p:pic>
      <p:pic>
        <p:nvPicPr>
          <p:cNvPr id="5" name="Nahraný zvuk">
            <a:hlinkClick r:id="" action="ppaction://media"/>
            <a:extLst>
              <a:ext uri="{FF2B5EF4-FFF2-40B4-BE49-F238E27FC236}">
                <a16:creationId xmlns:a16="http://schemas.microsoft.com/office/drawing/2014/main" id="{C8604EFA-FA8B-4DD3-8A7C-1781E091E16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117179" y="66900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1493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189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C91B5AF-78F1-4627-AD8B-120DE69BA9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MíRA</a:t>
            </a:r>
            <a:r>
              <a:rPr lang="cs-CZ" dirty="0"/>
              <a:t> VÝNOSU </a:t>
            </a:r>
            <a:r>
              <a:rPr lang="cs-CZ" dirty="0" err="1"/>
              <a:t>perpetuit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B163E85A-6CE7-4FB8-9032-089C0DF8002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cs-CZ" dirty="0"/>
              <a:t>počítáme-li míru výnosu z nějakého aktiva proto, abychom ji porovnali s jinými investičními příležitostmi, musíme výnos z aktiva vztáhnout k jeho dnešní ceně</a:t>
            </a:r>
            <a:endParaRPr lang="cs-CZ" i="1" dirty="0"/>
          </a:p>
          <a:p>
            <a:r>
              <a:rPr lang="cs-CZ" i="1" dirty="0"/>
              <a:t>Míra výnosu </a:t>
            </a:r>
            <a:r>
              <a:rPr lang="cs-CZ" dirty="0"/>
              <a:t>je definována </a:t>
            </a:r>
            <a:r>
              <a:rPr lang="pl-PL" dirty="0"/>
              <a:t>jako podíl výnosu a ceny aktiva: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r>
              <a:rPr lang="cs-CZ" dirty="0"/>
              <a:t>míry výnosu z různých aktiv se dlouhodobě lišit nemohou, protože investoři se snaží vždy nakupovat aktiva s vyšší mírou výnosu.</a:t>
            </a:r>
          </a:p>
          <a:p>
            <a:r>
              <a:rPr lang="cs-CZ" dirty="0"/>
              <a:t>Tím ovšem zvyšují cenu takových aktiva v důsledku toho jejich míra výnosu klesá. To znamená, že se prosazuje tendence ke sbližování měr výnosu z aktiv.</a:t>
            </a:r>
          </a:p>
          <a:p>
            <a:r>
              <a:rPr lang="cs-CZ" dirty="0"/>
              <a:t>Pokud je riziko bankovních vkladů a ostatních aktiv stejné, pak míry výnosu z aktiv mají tendenci se přibližovat úrokové míře z bankovních vkladů.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2F69DFB3-3606-4047-8546-AD571A13C30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38586" y="2929473"/>
            <a:ext cx="1819414" cy="999053"/>
          </a:xfrm>
          <a:prstGeom prst="rect">
            <a:avLst/>
          </a:prstGeom>
        </p:spPr>
      </p:pic>
      <p:pic>
        <p:nvPicPr>
          <p:cNvPr id="5" name="Nahraný zvuk">
            <a:hlinkClick r:id="" action="ppaction://media"/>
            <a:extLst>
              <a:ext uri="{FF2B5EF4-FFF2-40B4-BE49-F238E27FC236}">
                <a16:creationId xmlns:a16="http://schemas.microsoft.com/office/drawing/2014/main" id="{6763B4D6-715B-4E1C-B567-4CA72E4342B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165305" y="3651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18361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350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65A944C-278A-4BB3-A5FD-7DC1632CE6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RIZIKO A </a:t>
            </a:r>
            <a:r>
              <a:rPr lang="cs-CZ" b="1" dirty="0" err="1"/>
              <a:t>MíRA</a:t>
            </a:r>
            <a:r>
              <a:rPr lang="cs-CZ" b="1" dirty="0"/>
              <a:t> VÝNOSU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BD821370-727A-46AA-A61F-29B38880894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/>
              <a:t>rozhodování investora je ovlivněno dvěma kritérii - </a:t>
            </a:r>
            <a:r>
              <a:rPr lang="cs-CZ" i="1" dirty="0"/>
              <a:t>mírou </a:t>
            </a:r>
            <a:r>
              <a:rPr lang="cs-CZ" dirty="0"/>
              <a:t>očekáva</a:t>
            </a:r>
            <a:r>
              <a:rPr lang="cs-CZ" i="1" dirty="0"/>
              <a:t>ného výnosu </a:t>
            </a:r>
            <a:r>
              <a:rPr lang="cs-CZ" dirty="0"/>
              <a:t>a </a:t>
            </a:r>
            <a:r>
              <a:rPr lang="cs-CZ" i="1" dirty="0"/>
              <a:t>mírou rizika</a:t>
            </a:r>
            <a:endParaRPr lang="cs-CZ" dirty="0"/>
          </a:p>
          <a:p>
            <a:r>
              <a:rPr lang="cs-CZ" dirty="0"/>
              <a:t>Riziko nemá žádný vliv na </a:t>
            </a:r>
            <a:r>
              <a:rPr lang="cs-CZ" i="1" dirty="0"/>
              <a:t>výši </a:t>
            </a:r>
            <a:r>
              <a:rPr lang="cs-CZ" dirty="0"/>
              <a:t>výnosu, má vliv pouze na pravděpodobnost jeho dosažení. </a:t>
            </a:r>
          </a:p>
          <a:p>
            <a:r>
              <a:rPr lang="cs-CZ" dirty="0"/>
              <a:t>Tím má riziko vliv na cenu aktiva. Aktiva s vyšší </a:t>
            </a:r>
            <a:r>
              <a:rPr lang="cs-CZ" i="1" dirty="0"/>
              <a:t>mírou rizika </a:t>
            </a:r>
            <a:r>
              <a:rPr lang="cs-CZ" dirty="0"/>
              <a:t>mají vyšší míru výnosu, protože vyšší míra rizika snižuje jejich cenu.</a:t>
            </a:r>
          </a:p>
          <a:p>
            <a:r>
              <a:rPr lang="cs-CZ" dirty="0"/>
              <a:t>Čím větší je míra rizika, tím vyšší musí být míra výnosu, protože pouze vysoká míra výnosu motivuje investory k tomu, aby investovali do rizikových aktiv.</a:t>
            </a:r>
          </a:p>
          <a:p>
            <a:r>
              <a:rPr lang="cs-CZ" i="1" dirty="0"/>
              <a:t>Míru rizika </a:t>
            </a:r>
            <a:r>
              <a:rPr lang="cs-CZ" dirty="0"/>
              <a:t>můžeme vyjádřit pravděpodobností očekávaného </a:t>
            </a:r>
            <a:r>
              <a:rPr lang="cs-CZ" i="1" dirty="0"/>
              <a:t>výnosu.</a:t>
            </a:r>
            <a:endParaRPr lang="cs-CZ" dirty="0"/>
          </a:p>
        </p:txBody>
      </p:sp>
      <p:pic>
        <p:nvPicPr>
          <p:cNvPr id="4" name="Nahraný zvuk">
            <a:hlinkClick r:id="" action="ppaction://media"/>
            <a:extLst>
              <a:ext uri="{FF2B5EF4-FFF2-40B4-BE49-F238E27FC236}">
                <a16:creationId xmlns:a16="http://schemas.microsoft.com/office/drawing/2014/main" id="{1E4F2078-EBEF-4B86-9DB1-CFD3C2F0E8E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744200" y="3651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79951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216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7A6AFF8-046B-4379-A5AC-C40A678145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MORÁLNí</a:t>
            </a:r>
            <a:r>
              <a:rPr lang="cs-CZ" dirty="0"/>
              <a:t> HAZARD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CFD07B95-2476-402C-88F8-A0B09B477E8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Morální hazard může vzniknout, když investor investuje cizí peníze, podílí se na zisku z investice, ale nenese riziko ztráty. </a:t>
            </a:r>
          </a:p>
          <a:p>
            <a:r>
              <a:rPr lang="cs-CZ" dirty="0"/>
              <a:t>V tom případě má motivaci k upřednostnění rizikovějších investic, i když jsou (z hlediska porovnání rizika a výnosu) pro majitele kapitálu méně výhodné.</a:t>
            </a:r>
          </a:p>
          <a:p>
            <a:r>
              <a:rPr lang="cs-CZ" dirty="0"/>
              <a:t>Kdyby banka plně pociťovala riziko ztráty, morální hazard by neexistoval. Jakmile z ní však někdo toto riziko sejme, banka je v pokušení morálního hazardu.</a:t>
            </a:r>
          </a:p>
        </p:txBody>
      </p:sp>
      <p:pic>
        <p:nvPicPr>
          <p:cNvPr id="4" name="Nahraný zvuk">
            <a:hlinkClick r:id="" action="ppaction://media"/>
            <a:extLst>
              <a:ext uri="{FF2B5EF4-FFF2-40B4-BE49-F238E27FC236}">
                <a16:creationId xmlns:a16="http://schemas.microsoft.com/office/drawing/2014/main" id="{8FD13845-70F0-47E5-B3B3-70FD7BB8ADA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595811" y="541421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35954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172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D2B37C8-C332-43B0-A760-C5A59BD91A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AKTIVA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4FFB15E4-C236-4D67-94EC-B846C563CC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pl-PL" i="1" dirty="0"/>
              <a:t>Aktivum </a:t>
            </a:r>
            <a:r>
              <a:rPr lang="pl-PL" dirty="0"/>
              <a:t>je vše, co svému </a:t>
            </a:r>
            <a:r>
              <a:rPr lang="cs-CZ" dirty="0"/>
              <a:t>vlastníkovi přináší </a:t>
            </a:r>
            <a:r>
              <a:rPr lang="cs-CZ" i="1" dirty="0"/>
              <a:t>výnos. </a:t>
            </a:r>
            <a:r>
              <a:rPr lang="cs-CZ" dirty="0"/>
              <a:t>Může přitom jít o reálná aktiva nebo o finanční aktiva.</a:t>
            </a:r>
          </a:p>
          <a:p>
            <a:r>
              <a:rPr lang="cs-CZ" i="1" dirty="0"/>
              <a:t>Reálná aktiva </a:t>
            </a:r>
            <a:r>
              <a:rPr lang="cs-CZ" dirty="0"/>
              <a:t>přinášejí výnos tím, že jsou používána ve výrobě. Jsou to pozemky, budovy, stroje, dopravní prostředky, minerální ložiska - tedy vlastně výrobní faktory. Ale patří sem i taková nehmotná aktiva, jako jsou například patenty nebo obchodní značky.</a:t>
            </a:r>
          </a:p>
          <a:p>
            <a:r>
              <a:rPr lang="cs-CZ" dirty="0" err="1"/>
              <a:t>Finančni</a:t>
            </a:r>
            <a:r>
              <a:rPr lang="cs-CZ" dirty="0"/>
              <a:t> </a:t>
            </a:r>
            <a:r>
              <a:rPr lang="cs-CZ" i="1" dirty="0"/>
              <a:t>aktiva </a:t>
            </a:r>
            <a:r>
              <a:rPr lang="cs-CZ" dirty="0"/>
              <a:t>jsou zejména bankovní vklady a cenné papíry (akcie, dluhopisy aj.), které svým majitelům přinášejí výnosy, jako jsou úroky z vkladů a dluhopisů nebo dividendy z akcií. Finanční aktiva představují </a:t>
            </a:r>
            <a:r>
              <a:rPr lang="cs-CZ" i="1" dirty="0"/>
              <a:t>práva </a:t>
            </a:r>
            <a:r>
              <a:rPr lang="cs-CZ" dirty="0"/>
              <a:t>na výnosy z reálných aktiv.</a:t>
            </a:r>
          </a:p>
          <a:p>
            <a:r>
              <a:rPr lang="cs-CZ" dirty="0"/>
              <a:t>Majitel finančního aktiva je totiž buď věřitelem, nebo spoluvlastníkem firmy, která ve výrobě používá reálná aktiva.</a:t>
            </a:r>
          </a:p>
        </p:txBody>
      </p:sp>
      <p:pic>
        <p:nvPicPr>
          <p:cNvPr id="4" name="Nahraný zvuk">
            <a:hlinkClick r:id="" action="ppaction://media"/>
            <a:extLst>
              <a:ext uri="{FF2B5EF4-FFF2-40B4-BE49-F238E27FC236}">
                <a16:creationId xmlns:a16="http://schemas.microsoft.com/office/drawing/2014/main" id="{DC359306-1328-433A-9FFE-BD0775FF377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884568" y="23018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414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3117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6ACE6FA-C2A4-4129-8EFC-2B8B1E9B00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Anuity vs. </a:t>
            </a:r>
            <a:r>
              <a:rPr lang="cs-CZ" dirty="0" err="1"/>
              <a:t>Perpetuity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9669F5A7-756F-4D04-AA71-B25083FD235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Některá aktiva přinášejí výnos permanentně, například pozemky nebo akcie. Takovým "věčným aktivům" říkáme </a:t>
            </a:r>
            <a:r>
              <a:rPr lang="cs-CZ" i="1" dirty="0" err="1"/>
              <a:t>perpetuity</a:t>
            </a:r>
            <a:r>
              <a:rPr lang="cs-CZ" i="1" dirty="0"/>
              <a:t>. </a:t>
            </a:r>
          </a:p>
          <a:p>
            <a:r>
              <a:rPr lang="cs-CZ" dirty="0"/>
              <a:t>Jiná aktiva přinášejí výnos jen po určitou dobu, například ložiska surovin, patenty nebo některé typy dluhopisů. Takovým aktivům říkáme </a:t>
            </a:r>
            <a:r>
              <a:rPr lang="cs-CZ" i="1" dirty="0"/>
              <a:t>anuity</a:t>
            </a:r>
            <a:endParaRPr lang="cs-CZ" dirty="0"/>
          </a:p>
        </p:txBody>
      </p:sp>
      <p:pic>
        <p:nvPicPr>
          <p:cNvPr id="4" name="Nahraný zvuk">
            <a:hlinkClick r:id="" action="ppaction://media"/>
            <a:extLst>
              <a:ext uri="{FF2B5EF4-FFF2-40B4-BE49-F238E27FC236}">
                <a16:creationId xmlns:a16="http://schemas.microsoft.com/office/drawing/2014/main" id="{187C7F25-770C-4A36-9530-107769559D8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049000" y="23018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4473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670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4B365F6-ECD5-4C19-B700-20E5969ADE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CENA PERPETUITY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6BF06942-E047-4B06-BFDB-ACB7623A97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Tato cena je odvozena od očekávaného čistého výnosu aktiva a od úrokové míry, o níž předpokládáme, že je druhou nejlepší příležitostí. Označme očekávaný čistý výnos symbolem R</a:t>
            </a:r>
            <a:r>
              <a:rPr lang="cs-CZ" sz="1800" dirty="0"/>
              <a:t>E</a:t>
            </a:r>
            <a:r>
              <a:rPr lang="cs-CZ" dirty="0"/>
              <a:t> a úrokovou míru označme r. Potom se na trhu aktiva - </a:t>
            </a:r>
            <a:r>
              <a:rPr lang="cs-CZ" dirty="0" err="1"/>
              <a:t>perpetuity</a:t>
            </a:r>
            <a:r>
              <a:rPr lang="cs-CZ" dirty="0"/>
              <a:t> vytvoří cena P, pro kterou platí:</a:t>
            </a:r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r>
              <a:rPr lang="cs-CZ" dirty="0"/>
              <a:t>Jak jsme na to přišli?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BC7CDBCF-5B6D-4815-BB77-E5E1DE85EAF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18250" y="3508272"/>
            <a:ext cx="2095372" cy="1432383"/>
          </a:xfrm>
          <a:prstGeom prst="rect">
            <a:avLst/>
          </a:prstGeom>
        </p:spPr>
      </p:pic>
      <p:pic>
        <p:nvPicPr>
          <p:cNvPr id="5" name="Nahraný zvuk">
            <a:hlinkClick r:id="" action="ppaction://media"/>
            <a:extLst>
              <a:ext uri="{FF2B5EF4-FFF2-40B4-BE49-F238E27FC236}">
                <a16:creationId xmlns:a16="http://schemas.microsoft.com/office/drawing/2014/main" id="{B7FC333D-5EAD-4A65-9704-4AC8FBAB080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299031" y="47725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37531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367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Základní rovnice pro jednoduché úro</a:t>
            </a:r>
            <a:r>
              <a:rPr lang="cs-CZ" dirty="0"/>
              <a:t>č</a:t>
            </a:r>
            <a:r>
              <a:rPr lang="cs-CZ" b="1" dirty="0"/>
              <a:t>ení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cs-CZ" sz="3600" i="1" dirty="0"/>
              <a:t>FV </a:t>
            </a:r>
            <a:r>
              <a:rPr lang="cs-CZ" sz="3600" dirty="0"/>
              <a:t>= </a:t>
            </a:r>
            <a:r>
              <a:rPr lang="cs-CZ" sz="3600" i="1" dirty="0"/>
              <a:t>PV </a:t>
            </a:r>
            <a:r>
              <a:rPr lang="cs-CZ" sz="3600" dirty="0"/>
              <a:t>× (1+ </a:t>
            </a:r>
            <a:r>
              <a:rPr lang="cs-CZ" sz="3600" i="1" dirty="0"/>
              <a:t>r </a:t>
            </a:r>
            <a:r>
              <a:rPr lang="cs-CZ" sz="3600" dirty="0"/>
              <a:t>× </a:t>
            </a:r>
            <a:r>
              <a:rPr lang="cs-CZ" sz="3600" i="1" dirty="0"/>
              <a:t>t</a:t>
            </a:r>
            <a:r>
              <a:rPr lang="cs-CZ" sz="3600" dirty="0"/>
              <a:t>)</a:t>
            </a:r>
          </a:p>
          <a:p>
            <a:pPr marL="0" indent="0">
              <a:buNone/>
            </a:pPr>
            <a:r>
              <a:rPr lang="cs-CZ" dirty="0"/>
              <a:t>kde:</a:t>
            </a:r>
          </a:p>
          <a:p>
            <a:pPr marL="457200" lvl="1" indent="0">
              <a:buNone/>
            </a:pPr>
            <a:r>
              <a:rPr lang="cs-CZ" i="1" dirty="0"/>
              <a:t>FV = </a:t>
            </a:r>
            <a:r>
              <a:rPr lang="cs-CZ" dirty="0"/>
              <a:t>výše kapitálu v čase t (zúročený kapitál - budoucí hodnota)</a:t>
            </a:r>
          </a:p>
          <a:p>
            <a:pPr marL="457200" lvl="1" indent="0">
              <a:buNone/>
            </a:pPr>
            <a:r>
              <a:rPr lang="cs-CZ" i="1" dirty="0"/>
              <a:t>PV = </a:t>
            </a:r>
            <a:r>
              <a:rPr lang="cs-CZ" dirty="0"/>
              <a:t>výše kapitálu v čase 0 (počáteční kapitál - současná hodnota)</a:t>
            </a:r>
          </a:p>
          <a:p>
            <a:pPr marL="457200" lvl="1" indent="0">
              <a:buNone/>
            </a:pPr>
            <a:r>
              <a:rPr lang="cs-CZ" i="1" dirty="0"/>
              <a:t>r = </a:t>
            </a:r>
            <a:r>
              <a:rPr lang="cs-CZ" dirty="0"/>
              <a:t>úroková míra (NE v procentech!!!)</a:t>
            </a:r>
          </a:p>
          <a:p>
            <a:pPr marL="457200" lvl="1" indent="0">
              <a:buNone/>
            </a:pPr>
            <a:r>
              <a:rPr lang="cs-CZ" i="1" dirty="0"/>
              <a:t>t = </a:t>
            </a:r>
            <a:r>
              <a:rPr lang="cs-CZ" dirty="0"/>
              <a:t>úrokovací období (v letech!!!)</a:t>
            </a:r>
          </a:p>
          <a:p>
            <a:pPr marL="457200" lvl="1" indent="0">
              <a:buNone/>
            </a:pPr>
            <a:r>
              <a:rPr lang="cs-CZ" dirty="0"/>
              <a:t>Pokud T=1</a:t>
            </a:r>
          </a:p>
          <a:p>
            <a:pPr marL="457200" lvl="1" indent="0" algn="ctr">
              <a:buNone/>
            </a:pPr>
            <a:r>
              <a:rPr lang="cs-CZ" i="1" dirty="0"/>
              <a:t>FV </a:t>
            </a:r>
            <a:r>
              <a:rPr lang="cs-CZ" dirty="0"/>
              <a:t>= </a:t>
            </a:r>
            <a:r>
              <a:rPr lang="cs-CZ" i="1" dirty="0"/>
              <a:t>PV </a:t>
            </a:r>
            <a:r>
              <a:rPr lang="cs-CZ" dirty="0"/>
              <a:t>× (1+ </a:t>
            </a:r>
            <a:r>
              <a:rPr lang="cs-CZ" i="1" dirty="0"/>
              <a:t>r</a:t>
            </a:r>
            <a:r>
              <a:rPr lang="cs-CZ" dirty="0"/>
              <a:t>)</a:t>
            </a:r>
          </a:p>
          <a:p>
            <a:pPr marL="457200" lvl="1" indent="0">
              <a:buNone/>
            </a:pPr>
            <a:r>
              <a:rPr lang="cs-CZ" dirty="0"/>
              <a:t>Proto.</a:t>
            </a:r>
          </a:p>
          <a:p>
            <a:pPr marL="457200" lvl="1" indent="0" algn="ctr">
              <a:buNone/>
            </a:pPr>
            <a:r>
              <a:rPr lang="cs-CZ" i="1" dirty="0"/>
              <a:t>PV </a:t>
            </a:r>
            <a:r>
              <a:rPr lang="cs-CZ" dirty="0"/>
              <a:t>=</a:t>
            </a:r>
            <a:r>
              <a:rPr lang="cs-CZ" i="1" dirty="0"/>
              <a:t>FV/</a:t>
            </a:r>
            <a:r>
              <a:rPr lang="cs-CZ" dirty="0"/>
              <a:t>(1+ </a:t>
            </a:r>
            <a:r>
              <a:rPr lang="cs-CZ" i="1" dirty="0"/>
              <a:t>r</a:t>
            </a:r>
            <a:r>
              <a:rPr lang="cs-CZ" dirty="0"/>
              <a:t>)</a:t>
            </a:r>
          </a:p>
          <a:p>
            <a:pPr marL="457200" lvl="1" indent="0">
              <a:buNone/>
            </a:pPr>
            <a:endParaRPr lang="cs-CZ" dirty="0"/>
          </a:p>
        </p:txBody>
      </p:sp>
      <p:pic>
        <p:nvPicPr>
          <p:cNvPr id="4" name="Nahraný zvuk">
            <a:hlinkClick r:id="" action="ppaction://media"/>
            <a:extLst>
              <a:ext uri="{FF2B5EF4-FFF2-40B4-BE49-F238E27FC236}">
                <a16:creationId xmlns:a16="http://schemas.microsoft.com/office/drawing/2014/main" id="{A2930495-566B-4D53-B06A-3F841F92B1B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277600" y="2807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60080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829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Teoretická cena obligace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Teoretickou cenu obligace vypočítáme jako </a:t>
            </a:r>
            <a:r>
              <a:rPr lang="cs-CZ" b="1" dirty="0"/>
              <a:t>současnou hodnotu kapitálových toků plynoucí z obligace v budoucnu</a:t>
            </a:r>
            <a:r>
              <a:rPr lang="cs-CZ" dirty="0"/>
              <a:t>. </a:t>
            </a:r>
          </a:p>
          <a:p>
            <a:r>
              <a:rPr lang="cs-CZ" dirty="0"/>
              <a:t>Použitá </a:t>
            </a:r>
            <a:r>
              <a:rPr lang="cs-CZ" b="1" dirty="0"/>
              <a:t>úroková sazba </a:t>
            </a:r>
            <a:r>
              <a:rPr lang="cs-CZ" dirty="0"/>
              <a:t>by měla odpovídat </a:t>
            </a:r>
            <a:r>
              <a:rPr lang="cs-CZ" b="1" dirty="0"/>
              <a:t>srovnatelné tržní úrokové sazbě. </a:t>
            </a:r>
          </a:p>
          <a:p>
            <a:r>
              <a:rPr lang="cs-CZ" dirty="0"/>
              <a:t>Pokud se použije kupónová sazba, jako výsledek dostaneme nominální hodnotu obligace.</a:t>
            </a:r>
          </a:p>
        </p:txBody>
      </p:sp>
      <p:pic>
        <p:nvPicPr>
          <p:cNvPr id="4" name="Nahraný zvuk">
            <a:hlinkClick r:id="" action="ppaction://media"/>
            <a:extLst>
              <a:ext uri="{FF2B5EF4-FFF2-40B4-BE49-F238E27FC236}">
                <a16:creationId xmlns:a16="http://schemas.microsoft.com/office/drawing/2014/main" id="{C3FEE52B-5030-4B31-9296-CDAD422BEAC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930063" y="41830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84144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272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i="1" dirty="0"/>
              <a:t>Teoretická cena v</a:t>
            </a:r>
            <a:r>
              <a:rPr lang="cs-CZ" dirty="0"/>
              <a:t>ěč</a:t>
            </a:r>
            <a:r>
              <a:rPr lang="cs-CZ" i="1" dirty="0"/>
              <a:t>né obligace (konzoly)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Teoretickou cenu konzoly lze odvodit od výpočtu současné hodnoty věčného </a:t>
            </a:r>
            <a:r>
              <a:rPr lang="cs-CZ" dirty="0" err="1"/>
              <a:t>polhůtného</a:t>
            </a:r>
            <a:r>
              <a:rPr lang="cs-CZ" dirty="0"/>
              <a:t> důchodu:</a:t>
            </a:r>
          </a:p>
          <a:p>
            <a:pPr marL="0" indent="0" algn="ctr">
              <a:buNone/>
            </a:pPr>
            <a:r>
              <a:rPr lang="cs-CZ" dirty="0"/>
              <a:t>C = KP/(1+r)</a:t>
            </a:r>
            <a:r>
              <a:rPr lang="cs-CZ" baseline="30000" dirty="0"/>
              <a:t>1</a:t>
            </a:r>
            <a:r>
              <a:rPr lang="cs-CZ" dirty="0"/>
              <a:t> + KP/(1+r)</a:t>
            </a:r>
            <a:r>
              <a:rPr lang="cs-CZ" baseline="30000" dirty="0"/>
              <a:t>2</a:t>
            </a:r>
            <a:r>
              <a:rPr lang="cs-CZ" dirty="0"/>
              <a:t> + KP/(1+r)</a:t>
            </a:r>
            <a:r>
              <a:rPr lang="cs-CZ" baseline="30000" dirty="0"/>
              <a:t>3</a:t>
            </a:r>
            <a:r>
              <a:rPr lang="cs-CZ" dirty="0"/>
              <a:t> + ….</a:t>
            </a:r>
          </a:p>
          <a:p>
            <a:pPr marL="0" indent="0" algn="ctr">
              <a:buNone/>
            </a:pPr>
            <a:r>
              <a:rPr lang="cs-CZ" b="1" i="1" dirty="0"/>
              <a:t>C</a:t>
            </a:r>
            <a:r>
              <a:rPr lang="cs-CZ" b="1" dirty="0"/>
              <a:t>=</a:t>
            </a:r>
            <a:r>
              <a:rPr lang="cs-CZ" b="1" i="1" dirty="0"/>
              <a:t>KP/r</a:t>
            </a:r>
          </a:p>
          <a:p>
            <a:r>
              <a:rPr lang="cs-CZ" dirty="0"/>
              <a:t>kde:</a:t>
            </a:r>
          </a:p>
          <a:p>
            <a:r>
              <a:rPr lang="cs-CZ" i="1" dirty="0"/>
              <a:t>KP = </a:t>
            </a:r>
            <a:r>
              <a:rPr lang="cs-CZ" dirty="0"/>
              <a:t>kupónová platba</a:t>
            </a:r>
          </a:p>
          <a:p>
            <a:r>
              <a:rPr lang="cs-CZ" i="1" dirty="0"/>
              <a:t>r </a:t>
            </a:r>
            <a:r>
              <a:rPr lang="cs-CZ" dirty="0"/>
              <a:t>= tržní úroková míra.</a:t>
            </a:r>
          </a:p>
          <a:p>
            <a:r>
              <a:rPr lang="cs-CZ" b="1" dirty="0"/>
              <a:t>věčná obligace </a:t>
            </a:r>
            <a:r>
              <a:rPr lang="cs-CZ" dirty="0"/>
              <a:t>(konzola) nemá žádnou dobu splatnosti, věčně je vyplácena kuponová platba</a:t>
            </a:r>
          </a:p>
        </p:txBody>
      </p:sp>
      <p:pic>
        <p:nvPicPr>
          <p:cNvPr id="4" name="Nahraný zvuk">
            <a:hlinkClick r:id="" action="ppaction://media"/>
            <a:extLst>
              <a:ext uri="{FF2B5EF4-FFF2-40B4-BE49-F238E27FC236}">
                <a16:creationId xmlns:a16="http://schemas.microsoft.com/office/drawing/2014/main" id="{DA4B73B0-B5B2-47BC-988D-4E0FC0C5D85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109158" y="48527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58227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121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Součet nekonečné geometrické řady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cs-CZ" i="1" dirty="0"/>
              <a:t>B = a + a</a:t>
            </a:r>
            <a:r>
              <a:rPr lang="cs-CZ" i="1" baseline="30000" dirty="0"/>
              <a:t>2 </a:t>
            </a:r>
            <a:r>
              <a:rPr lang="cs-CZ" i="1" dirty="0"/>
              <a:t>+ a</a:t>
            </a:r>
            <a:r>
              <a:rPr lang="cs-CZ" i="1" baseline="30000" dirty="0"/>
              <a:t>3 </a:t>
            </a:r>
            <a:r>
              <a:rPr lang="cs-CZ" i="1" dirty="0"/>
              <a:t>+ … = a (1 + a + a</a:t>
            </a:r>
            <a:r>
              <a:rPr lang="cs-CZ" i="1" baseline="30000" dirty="0"/>
              <a:t>2 </a:t>
            </a:r>
            <a:r>
              <a:rPr lang="cs-CZ" i="1" dirty="0"/>
              <a:t>+ a</a:t>
            </a:r>
            <a:r>
              <a:rPr lang="cs-CZ" i="1" baseline="30000" dirty="0"/>
              <a:t>3 </a:t>
            </a:r>
            <a:r>
              <a:rPr lang="cs-CZ" i="1" dirty="0"/>
              <a:t>+ …) = a (1+B)</a:t>
            </a:r>
          </a:p>
          <a:p>
            <a:pPr marL="0" indent="0" algn="ctr">
              <a:buNone/>
            </a:pPr>
            <a:r>
              <a:rPr lang="cs-CZ" i="1" dirty="0"/>
              <a:t>B = a + a*B</a:t>
            </a:r>
          </a:p>
          <a:p>
            <a:pPr marL="0" indent="0" algn="ctr">
              <a:buNone/>
            </a:pPr>
            <a:r>
              <a:rPr lang="cs-CZ" i="1" dirty="0"/>
              <a:t>B(1-a) = a</a:t>
            </a:r>
          </a:p>
          <a:p>
            <a:pPr marL="0" indent="0" algn="ctr">
              <a:buNone/>
            </a:pPr>
            <a:r>
              <a:rPr lang="cs-CZ" i="1" dirty="0"/>
              <a:t>B = a/(1-a)</a:t>
            </a:r>
          </a:p>
          <a:p>
            <a:pPr marL="0" indent="0">
              <a:buNone/>
            </a:pPr>
            <a:r>
              <a:rPr lang="cs-CZ" i="1" dirty="0"/>
              <a:t>V našem případě </a:t>
            </a:r>
          </a:p>
          <a:p>
            <a:pPr marL="0" indent="0" algn="ctr">
              <a:buNone/>
            </a:pPr>
            <a:r>
              <a:rPr lang="cs-CZ" i="1" dirty="0"/>
              <a:t>a = 1/(1+r) = v</a:t>
            </a:r>
          </a:p>
          <a:p>
            <a:pPr marL="0" indent="0" algn="ctr">
              <a:buNone/>
            </a:pPr>
            <a:r>
              <a:rPr lang="cs-CZ" i="1" dirty="0"/>
              <a:t>B = </a:t>
            </a:r>
            <a:r>
              <a:rPr lang="en-US" i="1" dirty="0"/>
              <a:t>[</a:t>
            </a:r>
            <a:r>
              <a:rPr lang="cs-CZ" i="1" dirty="0"/>
              <a:t>1/(1+r)</a:t>
            </a:r>
            <a:r>
              <a:rPr lang="en-US" i="1" dirty="0"/>
              <a:t>]/[1-1/</a:t>
            </a:r>
            <a:r>
              <a:rPr lang="cs-CZ" i="1" dirty="0"/>
              <a:t>(1+r)</a:t>
            </a:r>
            <a:r>
              <a:rPr lang="en-US" i="1" dirty="0"/>
              <a:t>]</a:t>
            </a:r>
          </a:p>
          <a:p>
            <a:pPr marL="0" indent="0" algn="ctr">
              <a:buNone/>
            </a:pPr>
            <a:r>
              <a:rPr lang="en-US" i="1" dirty="0"/>
              <a:t>B = 1/r</a:t>
            </a:r>
          </a:p>
          <a:p>
            <a:pPr marL="0" indent="0" algn="ctr">
              <a:buNone/>
            </a:pPr>
            <a:r>
              <a:rPr lang="en-US" i="1" dirty="0"/>
              <a:t>C = KP/r</a:t>
            </a:r>
            <a:endParaRPr lang="cs-CZ" i="1" dirty="0"/>
          </a:p>
          <a:p>
            <a:pPr marL="0" indent="0">
              <a:buNone/>
            </a:pPr>
            <a:endParaRPr lang="cs-CZ" dirty="0"/>
          </a:p>
        </p:txBody>
      </p:sp>
      <p:pic>
        <p:nvPicPr>
          <p:cNvPr id="4" name="Nahraný zvuk">
            <a:hlinkClick r:id="" action="ppaction://media"/>
            <a:extLst>
              <a:ext uri="{FF2B5EF4-FFF2-40B4-BE49-F238E27FC236}">
                <a16:creationId xmlns:a16="http://schemas.microsoft.com/office/drawing/2014/main" id="{8D2ACA79-17AA-4E4D-A38E-0D6FD7D897E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744200" y="38517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10506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504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21882F5-BED4-4C6D-8241-921A48DE64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CENA ANUITY - </a:t>
            </a:r>
            <a:r>
              <a:rPr lang="cs-CZ" dirty="0" err="1"/>
              <a:t>DNEŠNí</a:t>
            </a:r>
            <a:r>
              <a:rPr lang="cs-CZ" dirty="0"/>
              <a:t> HODNOTA</a:t>
            </a:r>
            <a:br>
              <a:rPr lang="cs-CZ" dirty="0"/>
            </a:br>
            <a:r>
              <a:rPr lang="cs-CZ" dirty="0" err="1"/>
              <a:t>BUDOUCíCH</a:t>
            </a:r>
            <a:r>
              <a:rPr lang="cs-CZ" dirty="0"/>
              <a:t> VÝNOSŮ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2056C9EC-E7B4-45C0-93D6-C63400B40A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/>
              <a:t>cena aktiva, které ponese výnos jen jeden rok.</a:t>
            </a:r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r>
              <a:rPr lang="cs-CZ" dirty="0"/>
              <a:t>kde P je cena aktiva, R</a:t>
            </a:r>
            <a:r>
              <a:rPr lang="cs-CZ" sz="1800" dirty="0"/>
              <a:t>E</a:t>
            </a:r>
            <a:r>
              <a:rPr lang="cs-CZ" dirty="0"/>
              <a:t> je jeho očekávaný čistý výnos za tento rok a r je roční úroková míra. (Přitom předpokládáme, že výnos z aktiva přichází během roku ve stejném časovém rozložení jako úrok z bankovního vkladu.)</a:t>
            </a:r>
          </a:p>
          <a:p>
            <a:r>
              <a:rPr lang="cs-CZ" dirty="0"/>
              <a:t>investor přepočítává budoucí očekávaný </a:t>
            </a:r>
            <a:r>
              <a:rPr lang="pl-PL" dirty="0"/>
              <a:t>výnos na jeho </a:t>
            </a:r>
            <a:r>
              <a:rPr lang="pl-PL" i="1" dirty="0"/>
              <a:t>dnešní hodnotu.</a:t>
            </a:r>
          </a:p>
          <a:p>
            <a:r>
              <a:rPr lang="cs-CZ" dirty="0"/>
              <a:t>Investor je ochoten dát za aktivum nanejvýš takovou cenu, která se rovná dnešní hodnotě jeho očekávaných budoucích výnosů.</a:t>
            </a:r>
          </a:p>
          <a:p>
            <a:endParaRPr lang="cs-CZ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FE69D650-165B-4911-B324-5A08BCD4689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68097" y="2311428"/>
            <a:ext cx="1965840" cy="1318007"/>
          </a:xfrm>
          <a:prstGeom prst="rect">
            <a:avLst/>
          </a:prstGeom>
        </p:spPr>
      </p:pic>
      <p:pic>
        <p:nvPicPr>
          <p:cNvPr id="5" name="Nahraný zvuk">
            <a:hlinkClick r:id="" action="ppaction://media"/>
            <a:extLst>
              <a:ext uri="{FF2B5EF4-FFF2-40B4-BE49-F238E27FC236}">
                <a16:creationId xmlns:a16="http://schemas.microsoft.com/office/drawing/2014/main" id="{6FAF0C63-F8C3-4BA5-9B0A-8E31ECEB166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353800" y="3651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63060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542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102</TotalTime>
  <Words>976</Words>
  <Application>Microsoft Office PowerPoint</Application>
  <PresentationFormat>Širokoúhlá obrazovka</PresentationFormat>
  <Paragraphs>83</Paragraphs>
  <Slides>13</Slides>
  <Notes>0</Notes>
  <HiddenSlides>0</HiddenSlides>
  <MMClips>13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13</vt:i4>
      </vt:variant>
    </vt:vector>
  </HeadingPairs>
  <TitlesOfParts>
    <vt:vector size="17" baseType="lpstr">
      <vt:lpstr>Arial</vt:lpstr>
      <vt:lpstr>Calibri</vt:lpstr>
      <vt:lpstr>Calibri Light</vt:lpstr>
      <vt:lpstr>Motiv Office</vt:lpstr>
      <vt:lpstr>9. Investiční rozhodování a podnikání</vt:lpstr>
      <vt:lpstr>AKTIVA</vt:lpstr>
      <vt:lpstr>Anuity vs. Perpetuity</vt:lpstr>
      <vt:lpstr>CENA PERPETUITY</vt:lpstr>
      <vt:lpstr>Základní rovnice pro jednoduché úročení</vt:lpstr>
      <vt:lpstr>Teoretická cena obligace</vt:lpstr>
      <vt:lpstr>Teoretická cena věčné obligace (konzoly)</vt:lpstr>
      <vt:lpstr>Součet nekonečné geometrické řady </vt:lpstr>
      <vt:lpstr>CENA ANUITY - DNEŠNí HODNOTA BUDOUCíCH VÝNOSŮ</vt:lpstr>
      <vt:lpstr>Tržní cena anuity - aktiva s omezenou životností</vt:lpstr>
      <vt:lpstr>MíRA VÝNOSU perpetuit</vt:lpstr>
      <vt:lpstr>RIZIKO A MíRA VÝNOSU</vt:lpstr>
      <vt:lpstr>MORÁLNí HAZARD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9. Investiční rozhodování a podnikání</dc:title>
  <dc:creator>Čábelková Inna</dc:creator>
  <cp:lastModifiedBy>Čábelková Inna</cp:lastModifiedBy>
  <cp:revision>23</cp:revision>
  <dcterms:created xsi:type="dcterms:W3CDTF">2020-10-13T09:30:01Z</dcterms:created>
  <dcterms:modified xsi:type="dcterms:W3CDTF">2020-10-30T15:13:52Z</dcterms:modified>
</cp:coreProperties>
</file>