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3" r:id="rId7"/>
    <p:sldId id="260" r:id="rId8"/>
    <p:sldId id="264" r:id="rId9"/>
    <p:sldId id="261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07.04.2026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07.04.2026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07.04.2026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07.04.2026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07.04.2026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07.04.2026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07.04.2026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07.04.2026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07.04.2026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07.04.2026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07.04.2026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07.04.2026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Kdo komu pomáhá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235BC3-AA0D-4465-98AE-E5DCC94B4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7918F8F-D6A1-49F2-92A4-D900C814C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/>
              <a:t>Ondřej Kusák rád </a:t>
            </a:r>
            <a:r>
              <a:rPr lang="cs-CZ" b="1" i="1" dirty="0">
                <a:solidFill>
                  <a:srgbClr val="FF0000"/>
                </a:solidFill>
              </a:rPr>
              <a:t>jezdí </a:t>
            </a:r>
            <a:r>
              <a:rPr lang="cs-CZ" b="1" dirty="0"/>
              <a:t> na chatu. Před pěti lety </a:t>
            </a:r>
            <a:r>
              <a:rPr lang="cs-CZ" b="1" i="1" dirty="0">
                <a:solidFill>
                  <a:srgbClr val="FF0000"/>
                </a:solidFill>
              </a:rPr>
              <a:t>našel </a:t>
            </a:r>
            <a:r>
              <a:rPr lang="cs-CZ" b="1" dirty="0"/>
              <a:t>v lese psa. Byl špinavý, smutný a měl hlad. Ondřej </a:t>
            </a:r>
            <a:r>
              <a:rPr lang="cs-CZ" b="1" i="1" dirty="0">
                <a:solidFill>
                  <a:srgbClr val="FF0000"/>
                </a:solidFill>
              </a:rPr>
              <a:t>ho </a:t>
            </a:r>
            <a:r>
              <a:rPr lang="cs-CZ" b="1" dirty="0"/>
              <a:t>vzal domů. Od té doby jsou pořád spolu. Ondřej říká: „Na podzim jsem byl na </a:t>
            </a:r>
            <a:r>
              <a:rPr lang="cs-CZ" b="1" i="1" dirty="0">
                <a:solidFill>
                  <a:srgbClr val="FF0000"/>
                </a:solidFill>
              </a:rPr>
              <a:t>chatě </a:t>
            </a:r>
            <a:r>
              <a:rPr lang="cs-CZ" b="1" dirty="0"/>
              <a:t>Byla noc a já jsem tvrdě spal. Najednou začal Rek štěkat a chtěl jít na </a:t>
            </a:r>
            <a:r>
              <a:rPr lang="cs-CZ" b="1" i="1" dirty="0">
                <a:solidFill>
                  <a:srgbClr val="FF0000"/>
                </a:solidFill>
              </a:rPr>
              <a:t>terasu</a:t>
            </a:r>
            <a:r>
              <a:rPr lang="cs-CZ" b="1" dirty="0"/>
              <a:t>. Vstal jsem, otevřel jsem dveře a na terase jsem uviděl nějakého </a:t>
            </a:r>
            <a:r>
              <a:rPr lang="cs-CZ" b="1" i="1" dirty="0">
                <a:solidFill>
                  <a:srgbClr val="FF0000"/>
                </a:solidFill>
              </a:rPr>
              <a:t>muže</a:t>
            </a:r>
            <a:r>
              <a:rPr lang="cs-CZ" b="1" dirty="0"/>
              <a:t>. Byl to zloděj. Rek vystartoval a chytil ho za nohu. Zavolal jsem policii. Policisti zloděje chytili a řekli </a:t>
            </a:r>
            <a:r>
              <a:rPr lang="cs-CZ" b="1" i="1" dirty="0">
                <a:solidFill>
                  <a:srgbClr val="FF0000"/>
                </a:solidFill>
              </a:rPr>
              <a:t>mi</a:t>
            </a:r>
            <a:r>
              <a:rPr lang="cs-CZ" b="1" dirty="0"/>
              <a:t>, že to byl velmi agresivní a nebezpečný člověk, kterého </a:t>
            </a:r>
            <a:r>
              <a:rPr lang="cs-CZ" b="1" i="1" dirty="0">
                <a:solidFill>
                  <a:srgbClr val="FF0000"/>
                </a:solidFill>
              </a:rPr>
              <a:t>hledali</a:t>
            </a:r>
            <a:r>
              <a:rPr lang="cs-CZ" b="1" dirty="0"/>
              <a:t> v celé republice. Měl jsem štěstí. Kdybych neměl </a:t>
            </a:r>
            <a:r>
              <a:rPr lang="cs-CZ" b="1" i="1" dirty="0">
                <a:solidFill>
                  <a:srgbClr val="FF0000"/>
                </a:solidFill>
              </a:rPr>
              <a:t>Reka</a:t>
            </a:r>
            <a:r>
              <a:rPr lang="cs-CZ" b="1" dirty="0"/>
              <a:t>, kdo ví, co by zloděj udělal…“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4497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5C3DEA-523F-4A08-B57E-E1E8BF6C5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Vyprávějte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3EA4966-9D0C-4331-AD90-9DDCD64FD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Potřebovali jste někdy pomoc? V jaké situaci?</a:t>
            </a:r>
          </a:p>
          <a:p>
            <a:r>
              <a:rPr lang="cs-CZ" dirty="0"/>
              <a:t>Kdo vám pomohl? Museli jste o pomoc požádat?</a:t>
            </a:r>
          </a:p>
          <a:p>
            <a:r>
              <a:rPr lang="cs-CZ" dirty="0"/>
              <a:t>Komu jste pomohli vy? Jak jste se cítili?</a:t>
            </a:r>
          </a:p>
          <a:p>
            <a:r>
              <a:rPr lang="cs-CZ" dirty="0"/>
              <a:t>Pomohli jste někdy sousedovi/ kolegovi? </a:t>
            </a:r>
            <a:r>
              <a:rPr lang="cs-CZ"/>
              <a:t>Jak?</a:t>
            </a:r>
            <a:endParaRPr lang="cs-CZ" dirty="0"/>
          </a:p>
          <a:p>
            <a:r>
              <a:rPr lang="cs-CZ" dirty="0"/>
              <a:t>Pomohli jste někdy úplně cizímu člověku?</a:t>
            </a:r>
          </a:p>
          <a:p>
            <a:pPr marL="0" indent="0">
              <a:buNone/>
            </a:pP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802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77809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cs-CZ" dirty="0"/>
              <a:t>Je  to pravda? </a:t>
            </a:r>
            <a:r>
              <a:rPr lang="cs-CZ" sz="3600" b="1" dirty="0"/>
              <a:t>ANO/NE</a:t>
            </a:r>
            <a:endParaRPr lang="cs-CZ" sz="36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79512" y="1340768"/>
            <a:ext cx="10585176" cy="432048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cs-CZ" sz="9200" dirty="0"/>
              <a:t>1. Monika Sadská myslí, že děti můžou dělat všechno, co chtějí.                              </a:t>
            </a:r>
          </a:p>
          <a:p>
            <a:pPr>
              <a:buNone/>
            </a:pPr>
            <a:r>
              <a:rPr lang="cs-CZ" sz="9200" dirty="0"/>
              <a:t>2. Michal pomáhá mamince, tatínkovi, babičce a dědečkovi.                                     </a:t>
            </a:r>
          </a:p>
          <a:p>
            <a:pPr>
              <a:buNone/>
            </a:pPr>
            <a:r>
              <a:rPr lang="cs-CZ" sz="9200" dirty="0"/>
              <a:t>3. Manželka Michala bude děkovat Monice.                                                                 </a:t>
            </a:r>
          </a:p>
          <a:p>
            <a:pPr>
              <a:buNone/>
            </a:pPr>
            <a:r>
              <a:rPr lang="cs-CZ" sz="9200" dirty="0"/>
              <a:t>4. Jitka </a:t>
            </a:r>
            <a:r>
              <a:rPr lang="cs-CZ" sz="9200" dirty="0" err="1"/>
              <a:t>Zvánovcová</a:t>
            </a:r>
            <a:r>
              <a:rPr lang="cs-CZ" sz="9200" dirty="0"/>
              <a:t> nemá děti.                                                                                      </a:t>
            </a:r>
          </a:p>
          <a:p>
            <a:pPr>
              <a:buNone/>
            </a:pPr>
            <a:r>
              <a:rPr lang="cs-CZ" sz="9200" dirty="0"/>
              <a:t>5. </a:t>
            </a:r>
            <a:r>
              <a:rPr lang="cs-CZ" sz="9200" dirty="0" err="1"/>
              <a:t>Ronald</a:t>
            </a:r>
            <a:r>
              <a:rPr lang="cs-CZ" sz="9200" dirty="0"/>
              <a:t> pomáhá Jitce.                                                                                                  </a:t>
            </a:r>
          </a:p>
          <a:p>
            <a:pPr>
              <a:buNone/>
            </a:pPr>
            <a:r>
              <a:rPr lang="cs-CZ" sz="9200" dirty="0"/>
              <a:t>6. Jitka posílá </a:t>
            </a:r>
            <a:r>
              <a:rPr lang="cs-CZ" sz="9200" dirty="0" err="1"/>
              <a:t>Ronaldovi</a:t>
            </a:r>
            <a:r>
              <a:rPr lang="cs-CZ" sz="9200" dirty="0"/>
              <a:t> peníze na školu.                                                                      </a:t>
            </a:r>
          </a:p>
          <a:p>
            <a:pPr>
              <a:buNone/>
            </a:pPr>
            <a:r>
              <a:rPr lang="cs-CZ" sz="9200" dirty="0"/>
              <a:t>7. Ivana Vondrová pracuje jako manažerka.                                                             </a:t>
            </a:r>
          </a:p>
          <a:p>
            <a:pPr>
              <a:buNone/>
            </a:pPr>
            <a:r>
              <a:rPr lang="cs-CZ" sz="9200" dirty="0"/>
              <a:t>8. Ivana pomáhá Daně za peníze.                                                                                  </a:t>
            </a:r>
          </a:p>
          <a:p>
            <a:pPr>
              <a:buNone/>
            </a:pPr>
            <a:r>
              <a:rPr lang="cs-CZ" sz="9200" dirty="0"/>
              <a:t>9. Dana je zajímavý člověk.                                                                                       </a:t>
            </a:r>
          </a:p>
          <a:p>
            <a:pPr>
              <a:buNone/>
            </a:pPr>
            <a:r>
              <a:rPr lang="cs-CZ" sz="9200" dirty="0"/>
              <a:t>10. Ondřej Kusák našel psa v parku.                                                                               </a:t>
            </a:r>
          </a:p>
          <a:p>
            <a:pPr>
              <a:buNone/>
            </a:pPr>
            <a:r>
              <a:rPr lang="cs-CZ" sz="9200" dirty="0"/>
              <a:t>11. Zloděj nebyl nebezpečný.                                                                                       </a:t>
            </a:r>
          </a:p>
          <a:p>
            <a:pPr>
              <a:buNone/>
            </a:pPr>
            <a:r>
              <a:rPr lang="cs-CZ" sz="9200" dirty="0"/>
              <a:t>12. Rek pomohl Ondřejovi, ale Ondřej Rekovi nepomohl.                      </a:t>
            </a:r>
            <a:r>
              <a:rPr lang="cs-CZ" sz="7400" dirty="0"/>
              <a:t>                    </a:t>
            </a:r>
          </a:p>
          <a:p>
            <a:endParaRPr lang="cs-CZ" dirty="0"/>
          </a:p>
        </p:txBody>
      </p:sp>
      <p:pic>
        <p:nvPicPr>
          <p:cNvPr id="4" name="64-AudioTrek-64">
            <a:hlinkClick r:id="" action="ppaction://media"/>
            <a:extLst>
              <a:ext uri="{FF2B5EF4-FFF2-40B4-BE49-F238E27FC236}">
                <a16:creationId xmlns:a16="http://schemas.microsoft.com/office/drawing/2014/main" id="{0CCE5759-70B7-49E2-8610-7D58BCA987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73069" y="42000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4E6A45-674E-4AD9-AB59-9584D3206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Vyberte správné slovo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DAF09F-FC57-4440-8156-5A3CAC107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„Někteří rodiče si myslí, že děti </a:t>
            </a:r>
            <a:r>
              <a:rPr lang="cs-CZ" b="1" i="1" dirty="0">
                <a:solidFill>
                  <a:srgbClr val="FF0000"/>
                </a:solidFill>
              </a:rPr>
              <a:t>musí/můžou</a:t>
            </a:r>
            <a:r>
              <a:rPr lang="cs-CZ" b="1" dirty="0"/>
              <a:t> dělat všechno, co chtějí,“ říká Monika Sadská. „Já ale myslím, že to není pravda. Učím </a:t>
            </a:r>
            <a:r>
              <a:rPr lang="cs-CZ" b="1" i="1" dirty="0">
                <a:solidFill>
                  <a:srgbClr val="FF0000"/>
                </a:solidFill>
              </a:rPr>
              <a:t>Michala/Michalovi</a:t>
            </a:r>
            <a:r>
              <a:rPr lang="cs-CZ" b="1" dirty="0"/>
              <a:t>, že musí doma pomáhat.“ I když je Michal kluk, dělá všechno. Pomáhá </a:t>
            </a:r>
            <a:r>
              <a:rPr lang="cs-CZ" b="1" i="1" dirty="0">
                <a:solidFill>
                  <a:srgbClr val="FF0000"/>
                </a:solidFill>
              </a:rPr>
              <a:t>mamince/maminky </a:t>
            </a:r>
            <a:r>
              <a:rPr lang="cs-CZ" b="1" dirty="0"/>
              <a:t>vařit, </a:t>
            </a:r>
            <a:r>
              <a:rPr lang="cs-CZ" b="1" dirty="0">
                <a:solidFill>
                  <a:srgbClr val="FF0000"/>
                </a:solidFill>
              </a:rPr>
              <a:t>tatínka/tatínkovi</a:t>
            </a:r>
            <a:r>
              <a:rPr lang="cs-CZ" b="1" dirty="0"/>
              <a:t> mýt auto a  </a:t>
            </a:r>
            <a:r>
              <a:rPr lang="cs-CZ" b="1" i="1" dirty="0">
                <a:solidFill>
                  <a:srgbClr val="FF0000"/>
                </a:solidFill>
              </a:rPr>
              <a:t> babičku/ babičce </a:t>
            </a:r>
            <a:r>
              <a:rPr lang="cs-CZ" b="1" dirty="0"/>
              <a:t>nakupovat. „Jednou bude dobrý manžel,“ směje se Monika, „a jeho manželka </a:t>
            </a:r>
            <a:r>
              <a:rPr lang="cs-CZ" b="1" dirty="0">
                <a:solidFill>
                  <a:srgbClr val="FF0000"/>
                </a:solidFill>
              </a:rPr>
              <a:t>mi/mě</a:t>
            </a:r>
            <a:r>
              <a:rPr lang="cs-CZ" b="1" dirty="0"/>
              <a:t> bude děkovat.“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57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6E8DF5-277A-49FC-8463-36F022D94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983765-92B6-49EC-BD6D-65069639B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„Někteří rodiče si myslí, že děti </a:t>
            </a:r>
            <a:r>
              <a:rPr lang="cs-CZ" b="1" i="1" dirty="0">
                <a:solidFill>
                  <a:srgbClr val="FF0000"/>
                </a:solidFill>
              </a:rPr>
              <a:t>můžou</a:t>
            </a:r>
            <a:r>
              <a:rPr lang="cs-CZ" b="1" dirty="0"/>
              <a:t> dělat všechno, co chtějí,“ říká Monika Sadská. „Já ale myslím, že to není pravda. Učím </a:t>
            </a:r>
            <a:r>
              <a:rPr lang="cs-CZ" b="1" i="1" dirty="0">
                <a:solidFill>
                  <a:srgbClr val="FF0000"/>
                </a:solidFill>
              </a:rPr>
              <a:t>Michala</a:t>
            </a:r>
            <a:r>
              <a:rPr lang="cs-CZ" b="1" dirty="0"/>
              <a:t>, že musí doma pomáhat.“ I když je Michal kluk, dělá všechno. Pomáhá </a:t>
            </a:r>
            <a:r>
              <a:rPr lang="cs-CZ" b="1" i="1" dirty="0">
                <a:solidFill>
                  <a:srgbClr val="FF0000"/>
                </a:solidFill>
              </a:rPr>
              <a:t>mamince </a:t>
            </a:r>
            <a:r>
              <a:rPr lang="cs-CZ" b="1" dirty="0"/>
              <a:t>vařit, </a:t>
            </a:r>
            <a:r>
              <a:rPr lang="cs-CZ" b="1" dirty="0">
                <a:solidFill>
                  <a:srgbClr val="FF0000"/>
                </a:solidFill>
              </a:rPr>
              <a:t>tatínkovi</a:t>
            </a:r>
            <a:r>
              <a:rPr lang="cs-CZ" b="1" dirty="0"/>
              <a:t> mýt auto a  </a:t>
            </a:r>
            <a:r>
              <a:rPr lang="cs-CZ" b="1" i="1" dirty="0">
                <a:solidFill>
                  <a:srgbClr val="FF0000"/>
                </a:solidFill>
              </a:rPr>
              <a:t> babičce </a:t>
            </a:r>
            <a:r>
              <a:rPr lang="cs-CZ" b="1" dirty="0"/>
              <a:t>nakupovat. „Jednou bude dobrý manžel,“ směje se Monika, „a jeho manželka </a:t>
            </a:r>
            <a:r>
              <a:rPr lang="cs-CZ" b="1" dirty="0">
                <a:solidFill>
                  <a:srgbClr val="FF0000"/>
                </a:solidFill>
              </a:rPr>
              <a:t>mi </a:t>
            </a:r>
            <a:r>
              <a:rPr lang="cs-CZ" b="1" dirty="0"/>
              <a:t>bude děkovat.“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128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0C50F2-9B32-4FA0-B318-A5F410D75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/>
              <a:t>Vyberte správné slovo</a:t>
            </a: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CE5CF63-D60F-45D3-82AD-1CD4C6518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Jitka </a:t>
            </a:r>
            <a:r>
              <a:rPr lang="cs-CZ" b="1" dirty="0" err="1"/>
              <a:t>Zvánovcová</a:t>
            </a:r>
            <a:r>
              <a:rPr lang="cs-CZ" b="1" dirty="0"/>
              <a:t> má dvě </a:t>
            </a:r>
            <a:r>
              <a:rPr lang="cs-CZ" b="1" i="1" dirty="0">
                <a:solidFill>
                  <a:srgbClr val="FF0000"/>
                </a:solidFill>
              </a:rPr>
              <a:t>vlastní/svoje </a:t>
            </a:r>
            <a:r>
              <a:rPr lang="cs-CZ" b="1" dirty="0"/>
              <a:t>děti, ale taky jedno adoptované. Svého adoptovaného syna </a:t>
            </a:r>
            <a:r>
              <a:rPr lang="cs-CZ" b="1" i="1" dirty="0">
                <a:solidFill>
                  <a:srgbClr val="FF0000"/>
                </a:solidFill>
              </a:rPr>
              <a:t>nikdy/někdy</a:t>
            </a:r>
            <a:r>
              <a:rPr lang="cs-CZ" b="1" i="1" dirty="0"/>
              <a:t> </a:t>
            </a:r>
            <a:r>
              <a:rPr lang="cs-CZ" b="1" dirty="0"/>
              <a:t>neviděla. Pomáhá </a:t>
            </a:r>
            <a:r>
              <a:rPr lang="cs-CZ" b="1" i="1" dirty="0">
                <a:solidFill>
                  <a:srgbClr val="FF0000"/>
                </a:solidFill>
              </a:rPr>
              <a:t>ho/mu </a:t>
            </a:r>
            <a:r>
              <a:rPr lang="cs-CZ" b="1" dirty="0"/>
              <a:t>přes projekt Adopce srdce. Tento charitativní projekt </a:t>
            </a:r>
            <a:r>
              <a:rPr lang="cs-CZ" b="1" i="1" dirty="0">
                <a:solidFill>
                  <a:srgbClr val="FF0000"/>
                </a:solidFill>
              </a:rPr>
              <a:t>pomáhá/pomůže</a:t>
            </a:r>
            <a:r>
              <a:rPr lang="cs-CZ" b="1" i="1" dirty="0"/>
              <a:t> </a:t>
            </a:r>
            <a:r>
              <a:rPr lang="cs-CZ" b="1" dirty="0"/>
              <a:t>dětem v Indii, v Africe a Litvě. Ronald žije v Indii. Jitka mu </a:t>
            </a:r>
            <a:r>
              <a:rPr lang="cs-CZ" b="1" i="1" dirty="0">
                <a:solidFill>
                  <a:srgbClr val="FF0000"/>
                </a:solidFill>
              </a:rPr>
              <a:t>posílá/pošle</a:t>
            </a:r>
            <a:r>
              <a:rPr lang="cs-CZ" b="1" i="1" dirty="0"/>
              <a:t> </a:t>
            </a:r>
            <a:r>
              <a:rPr lang="cs-CZ" b="1" dirty="0"/>
              <a:t>peníze na školu už 7 let. Teď je </a:t>
            </a:r>
            <a:r>
              <a:rPr lang="cs-CZ" b="1" i="1" dirty="0">
                <a:solidFill>
                  <a:srgbClr val="FF0000"/>
                </a:solidFill>
              </a:rPr>
              <a:t>Ronaldovi/Ronalda</a:t>
            </a:r>
            <a:r>
              <a:rPr lang="cs-CZ" b="1" i="1" dirty="0"/>
              <a:t> </a:t>
            </a:r>
            <a:r>
              <a:rPr lang="cs-CZ" b="1" dirty="0"/>
              <a:t>18 let, studuje střední školu a chce být účetní. Jitka říká: „</a:t>
            </a:r>
            <a:r>
              <a:rPr lang="cs-CZ" b="1" i="1" dirty="0">
                <a:solidFill>
                  <a:srgbClr val="FF0000"/>
                </a:solidFill>
              </a:rPr>
              <a:t>Mám/Jsem </a:t>
            </a:r>
            <a:r>
              <a:rPr lang="cs-CZ" b="1" dirty="0"/>
              <a:t>moc ráda, že mám tři děti, jak jsem vždycky chtěla. “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2455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CA8251-8360-4316-A36E-D0D108739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107D0A-26D2-42C3-99DA-C969E04C7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Jitka </a:t>
            </a:r>
            <a:r>
              <a:rPr lang="cs-CZ" b="1" dirty="0" err="1"/>
              <a:t>Zvánovcová</a:t>
            </a:r>
            <a:r>
              <a:rPr lang="cs-CZ" b="1" dirty="0"/>
              <a:t> má dvě </a:t>
            </a:r>
            <a:r>
              <a:rPr lang="cs-CZ" b="1" i="1" dirty="0">
                <a:solidFill>
                  <a:srgbClr val="FF0000"/>
                </a:solidFill>
              </a:rPr>
              <a:t>vlastní </a:t>
            </a:r>
            <a:r>
              <a:rPr lang="cs-CZ" b="1" dirty="0"/>
              <a:t>děti, ale taky jedno adoptované. Svého adoptovaného syna </a:t>
            </a:r>
            <a:r>
              <a:rPr lang="cs-CZ" b="1" i="1" dirty="0">
                <a:solidFill>
                  <a:srgbClr val="FF0000"/>
                </a:solidFill>
              </a:rPr>
              <a:t>nikdy </a:t>
            </a:r>
            <a:r>
              <a:rPr lang="cs-CZ" b="1" dirty="0"/>
              <a:t>neviděla. Pomáhá  </a:t>
            </a:r>
            <a:r>
              <a:rPr lang="cs-CZ" b="1" i="1" dirty="0">
                <a:solidFill>
                  <a:srgbClr val="FF0000"/>
                </a:solidFill>
              </a:rPr>
              <a:t>mu </a:t>
            </a:r>
            <a:r>
              <a:rPr lang="cs-CZ" b="1" dirty="0"/>
              <a:t>přes projekt Adopce srdce. Tento charitativní projekt </a:t>
            </a:r>
            <a:r>
              <a:rPr lang="cs-CZ" b="1" i="1" dirty="0">
                <a:solidFill>
                  <a:srgbClr val="FF0000"/>
                </a:solidFill>
              </a:rPr>
              <a:t>pomáhá</a:t>
            </a:r>
            <a:r>
              <a:rPr lang="cs-CZ" b="1" i="1" dirty="0"/>
              <a:t> </a:t>
            </a:r>
            <a:r>
              <a:rPr lang="cs-CZ" b="1" dirty="0"/>
              <a:t>dětem v Indii, v Africe a Litvě. Ronald žije v Indii. Jitka mu </a:t>
            </a:r>
            <a:r>
              <a:rPr lang="cs-CZ" b="1" i="1" dirty="0">
                <a:solidFill>
                  <a:srgbClr val="FF0000"/>
                </a:solidFill>
              </a:rPr>
              <a:t>posílá</a:t>
            </a:r>
            <a:r>
              <a:rPr lang="cs-CZ" b="1" i="1" dirty="0"/>
              <a:t> </a:t>
            </a:r>
            <a:r>
              <a:rPr lang="cs-CZ" b="1" dirty="0"/>
              <a:t>peníze na školu už 7 let. Teď je </a:t>
            </a:r>
            <a:r>
              <a:rPr lang="cs-CZ" b="1" i="1" dirty="0">
                <a:solidFill>
                  <a:srgbClr val="FF0000"/>
                </a:solidFill>
              </a:rPr>
              <a:t>Ronaldovi </a:t>
            </a:r>
            <a:r>
              <a:rPr lang="cs-CZ" b="1" dirty="0"/>
              <a:t>18 let, studuje střední školu a chce být účetní. Jitka říká: „</a:t>
            </a:r>
            <a:r>
              <a:rPr lang="cs-CZ" b="1" i="1" dirty="0">
                <a:solidFill>
                  <a:srgbClr val="FF0000"/>
                </a:solidFill>
              </a:rPr>
              <a:t>Jsem </a:t>
            </a:r>
            <a:r>
              <a:rPr lang="cs-CZ" b="1" dirty="0"/>
              <a:t>moc ráda, že mám tři děti, jak jsem vždycky chtěla. “ 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7400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982746-3000-4FAC-BF48-FB48FC736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Vyberte správné slovo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47DC323-7FB5-4D4D-92D9-2CB9BDE1B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Ivana Vondrová pracuje </a:t>
            </a:r>
            <a:r>
              <a:rPr lang="cs-CZ" b="1" i="1" dirty="0">
                <a:solidFill>
                  <a:srgbClr val="FF0000"/>
                </a:solidFill>
              </a:rPr>
              <a:t>jako/jak </a:t>
            </a:r>
            <a:r>
              <a:rPr lang="cs-CZ" b="1" dirty="0"/>
              <a:t>asistentka . Už dva roky každý týden pomáhá nevidomé </a:t>
            </a:r>
            <a:r>
              <a:rPr lang="cs-CZ" b="1" i="1" dirty="0">
                <a:solidFill>
                  <a:srgbClr val="FF0000"/>
                </a:solidFill>
              </a:rPr>
              <a:t>Daně/Danovi</a:t>
            </a:r>
            <a:r>
              <a:rPr lang="cs-CZ" b="1" dirty="0"/>
              <a:t>  – a nebere za to peníze. O této práci říká: „Já pomáhám Daně, ale Dana taky pomáhá </a:t>
            </a:r>
            <a:r>
              <a:rPr lang="cs-CZ" b="1" dirty="0">
                <a:solidFill>
                  <a:srgbClr val="FF0000"/>
                </a:solidFill>
              </a:rPr>
              <a:t>mi/mně</a:t>
            </a:r>
            <a:r>
              <a:rPr lang="cs-CZ" b="1" dirty="0"/>
              <a:t>. Když jsme spolu, objevuju její svět: studium jazyků, cestování, </a:t>
            </a:r>
            <a:r>
              <a:rPr lang="cs-CZ" b="1" i="1" dirty="0">
                <a:solidFill>
                  <a:srgbClr val="FF0000"/>
                </a:solidFill>
              </a:rPr>
              <a:t>literaturu/literatuře</a:t>
            </a:r>
            <a:r>
              <a:rPr lang="cs-CZ" b="1" dirty="0"/>
              <a:t>, překládání... Dana je člověk jako každý jiný. Její svět je stejně </a:t>
            </a:r>
            <a:r>
              <a:rPr lang="cs-CZ" b="1" i="1" dirty="0">
                <a:solidFill>
                  <a:srgbClr val="FF0000"/>
                </a:solidFill>
              </a:rPr>
              <a:t>bohatý/chudý </a:t>
            </a:r>
            <a:r>
              <a:rPr lang="cs-CZ" b="1" dirty="0"/>
              <a:t>. Je to radost pro obě strany.“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6231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A0564B-9ABA-466B-B859-7295C8BD5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7C25712-1E6F-4701-9DA3-6A86E2771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Ivana Vondrová pracuje </a:t>
            </a:r>
            <a:r>
              <a:rPr lang="cs-CZ" b="1" i="1" dirty="0">
                <a:solidFill>
                  <a:srgbClr val="FF0000"/>
                </a:solidFill>
              </a:rPr>
              <a:t>jako </a:t>
            </a:r>
            <a:r>
              <a:rPr lang="cs-CZ" b="1" dirty="0"/>
              <a:t>asistentka . Už dva roky každý týden pomáhá nevidomé </a:t>
            </a:r>
            <a:r>
              <a:rPr lang="cs-CZ" b="1" i="1" dirty="0">
                <a:solidFill>
                  <a:srgbClr val="FF0000"/>
                </a:solidFill>
              </a:rPr>
              <a:t>Daně</a:t>
            </a:r>
            <a:r>
              <a:rPr lang="cs-CZ" b="1" dirty="0"/>
              <a:t>  – a nebere za to peníze. O této práci říká: „Já pomáhám Daně, ale Dana taky pomáhá </a:t>
            </a:r>
            <a:r>
              <a:rPr lang="cs-CZ" b="1" dirty="0">
                <a:solidFill>
                  <a:srgbClr val="FF0000"/>
                </a:solidFill>
              </a:rPr>
              <a:t>mně</a:t>
            </a:r>
            <a:r>
              <a:rPr lang="cs-CZ" b="1" dirty="0"/>
              <a:t>. Když jsme spolu, objevuju její svět: studium jazyků, cestování, </a:t>
            </a:r>
            <a:r>
              <a:rPr lang="cs-CZ" b="1" i="1" dirty="0">
                <a:solidFill>
                  <a:srgbClr val="FF0000"/>
                </a:solidFill>
              </a:rPr>
              <a:t>literaturu</a:t>
            </a:r>
            <a:r>
              <a:rPr lang="cs-CZ" b="1" dirty="0"/>
              <a:t>, překládání... Dana je člověk jako každý jiný. Její svět je stejně </a:t>
            </a:r>
            <a:r>
              <a:rPr lang="cs-CZ" b="1" i="1" dirty="0">
                <a:solidFill>
                  <a:srgbClr val="FF0000"/>
                </a:solidFill>
              </a:rPr>
              <a:t>bohatý</a:t>
            </a:r>
            <a:r>
              <a:rPr lang="cs-CZ" b="1" dirty="0"/>
              <a:t>. Je to radost pro obě strany.“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3338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F6572B-7D17-4F5D-BB14-A99D0C705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Vyberte správné slovo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0F47A06-2D82-4FB7-927C-A17144FDE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/>
              <a:t>Ondřej Kusák rád </a:t>
            </a:r>
            <a:r>
              <a:rPr lang="cs-CZ" b="1" i="1" dirty="0">
                <a:solidFill>
                  <a:srgbClr val="FF0000"/>
                </a:solidFill>
              </a:rPr>
              <a:t>jede/jezdí </a:t>
            </a:r>
            <a:r>
              <a:rPr lang="cs-CZ" b="1" dirty="0"/>
              <a:t> na chatu. Před pěti lety </a:t>
            </a:r>
            <a:r>
              <a:rPr lang="cs-CZ" b="1" i="1" dirty="0">
                <a:solidFill>
                  <a:srgbClr val="FF0000"/>
                </a:solidFill>
              </a:rPr>
              <a:t>vyšel/našel </a:t>
            </a:r>
            <a:r>
              <a:rPr lang="cs-CZ" b="1" dirty="0"/>
              <a:t>v lese psa. Byl špinavý, smutný a měl hlad. Ondřej </a:t>
            </a:r>
            <a:r>
              <a:rPr lang="cs-CZ" b="1" i="1" dirty="0">
                <a:solidFill>
                  <a:srgbClr val="FF0000"/>
                </a:solidFill>
              </a:rPr>
              <a:t>mu/ho </a:t>
            </a:r>
            <a:r>
              <a:rPr lang="cs-CZ" b="1" dirty="0"/>
              <a:t>vzal domů. Od té doby jsou pořád spolu. Ondřej říká: „Na podzim jsem byl na </a:t>
            </a:r>
            <a:r>
              <a:rPr lang="cs-CZ" b="1" i="1" dirty="0">
                <a:solidFill>
                  <a:srgbClr val="FF0000"/>
                </a:solidFill>
              </a:rPr>
              <a:t>chatu/chatě </a:t>
            </a:r>
            <a:r>
              <a:rPr lang="cs-CZ" b="1" dirty="0"/>
              <a:t>Byla noc a já jsem tvrdě spal. Najednou začal Rek štěkat a chtěl jít na </a:t>
            </a:r>
            <a:r>
              <a:rPr lang="cs-CZ" b="1" i="1" dirty="0">
                <a:solidFill>
                  <a:srgbClr val="FF0000"/>
                </a:solidFill>
              </a:rPr>
              <a:t>terasu/terase</a:t>
            </a:r>
            <a:r>
              <a:rPr lang="cs-CZ" b="1" dirty="0"/>
              <a:t>. Vstal jsem, otevřel jsem dveře a na terase jsem uviděl nějakého </a:t>
            </a:r>
            <a:r>
              <a:rPr lang="cs-CZ" b="1" i="1" dirty="0">
                <a:solidFill>
                  <a:srgbClr val="FF0000"/>
                </a:solidFill>
              </a:rPr>
              <a:t>muže/muži</a:t>
            </a:r>
            <a:r>
              <a:rPr lang="cs-CZ" b="1" dirty="0"/>
              <a:t>. Byl to zloděj. Rek vystartoval a chytil ho za nohu. Zavolal jsem policii. Policisti zloděje chytili a řekli </a:t>
            </a:r>
            <a:r>
              <a:rPr lang="cs-CZ" b="1" i="1" dirty="0">
                <a:solidFill>
                  <a:srgbClr val="FF0000"/>
                </a:solidFill>
              </a:rPr>
              <a:t>mi/mě</a:t>
            </a:r>
            <a:r>
              <a:rPr lang="cs-CZ" b="1" dirty="0"/>
              <a:t>, že to byl velmi agresivní a nebezpečný člověk, kterého </a:t>
            </a:r>
            <a:r>
              <a:rPr lang="cs-CZ" b="1" i="1" dirty="0">
                <a:solidFill>
                  <a:srgbClr val="FF0000"/>
                </a:solidFill>
              </a:rPr>
              <a:t>hledali/našli</a:t>
            </a:r>
            <a:r>
              <a:rPr lang="cs-CZ" b="1" i="1" dirty="0"/>
              <a:t> </a:t>
            </a:r>
            <a:r>
              <a:rPr lang="cs-CZ" b="1" dirty="0"/>
              <a:t> v celé republice. Měl jsem štěstí. Kdybych neměl </a:t>
            </a:r>
            <a:r>
              <a:rPr lang="cs-CZ" b="1" i="1" dirty="0">
                <a:solidFill>
                  <a:srgbClr val="FF0000"/>
                </a:solidFill>
              </a:rPr>
              <a:t>Rekovi/Reka </a:t>
            </a:r>
            <a:r>
              <a:rPr lang="cs-CZ" b="1" dirty="0"/>
              <a:t>, kdo ví, co by zloděj udělal…“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14213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1795</Words>
  <Application>Microsoft Office PowerPoint</Application>
  <PresentationFormat>Předvádění na obrazovce (4:3)</PresentationFormat>
  <Paragraphs>33</Paragraphs>
  <Slides>11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Calibri</vt:lpstr>
      <vt:lpstr>Motiv sady Office</vt:lpstr>
      <vt:lpstr>Kdo komu pomáhá</vt:lpstr>
      <vt:lpstr>Je  to pravda? ANO/NE</vt:lpstr>
      <vt:lpstr>Vyberte správné slovo</vt:lpstr>
      <vt:lpstr>Prezentace aplikace PowerPoint</vt:lpstr>
      <vt:lpstr>Vyberte správné slovo</vt:lpstr>
      <vt:lpstr>Prezentace aplikace PowerPoint</vt:lpstr>
      <vt:lpstr>Vyberte správné slovo</vt:lpstr>
      <vt:lpstr>Prezentace aplikace PowerPoint</vt:lpstr>
      <vt:lpstr>Vyberte správné slovo</vt:lpstr>
      <vt:lpstr>Prezentace aplikace PowerPoint</vt:lpstr>
      <vt:lpstr>Vyprávějte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Kdo komu pomáhá</dc:title>
  <dc:creator>Radomila Kotková</dc:creator>
  <cp:lastModifiedBy>Radomila Kotková</cp:lastModifiedBy>
  <cp:revision>8</cp:revision>
  <dcterms:created xsi:type="dcterms:W3CDTF">2018-10-05T22:04:27Z</dcterms:created>
  <dcterms:modified xsi:type="dcterms:W3CDTF">2026-04-07T06:16:25Z</dcterms:modified>
</cp:coreProperties>
</file>