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4"/>
  </p:sldMasterIdLst>
  <p:sldIdLst>
    <p:sldId id="256" r:id="rId5"/>
    <p:sldId id="257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C9DF1E-7D7F-4C2C-A27F-C081E8BF2031}" v="5" dt="2021-12-08T08:53:16.852"/>
    <p1510:client id="{90D4D6C0-CDFA-4950-AE88-964991AC4E31}" v="2" dt="2021-12-08T08:48:42.3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2"/>
  </p:normalViewPr>
  <p:slideViewPr>
    <p:cSldViewPr snapToGrid="0" snapToObjects="1">
      <p:cViewPr varScale="1">
        <p:scale>
          <a:sx n="120" d="100"/>
          <a:sy n="120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an Oláh" userId="S::olah@vojenskyobor.cz::6d2c33f5-8da9-44e3-b4cf-65bd519e0bfb" providerId="AD" clId="Web-{13C9DF1E-7D7F-4C2C-A27F-C081E8BF2031}"/>
    <pc:docChg chg="modSld">
      <pc:chgData name="Vladan Oláh" userId="S::olah@vojenskyobor.cz::6d2c33f5-8da9-44e3-b4cf-65bd519e0bfb" providerId="AD" clId="Web-{13C9DF1E-7D7F-4C2C-A27F-C081E8BF2031}" dt="2021-12-08T08:53:16.852" v="4" actId="20577"/>
      <pc:docMkLst>
        <pc:docMk/>
      </pc:docMkLst>
      <pc:sldChg chg="modSp">
        <pc:chgData name="Vladan Oláh" userId="S::olah@vojenskyobor.cz::6d2c33f5-8da9-44e3-b4cf-65bd519e0bfb" providerId="AD" clId="Web-{13C9DF1E-7D7F-4C2C-A27F-C081E8BF2031}" dt="2021-12-08T08:53:16.852" v="4" actId="20577"/>
        <pc:sldMkLst>
          <pc:docMk/>
          <pc:sldMk cId="807791359" sldId="259"/>
        </pc:sldMkLst>
        <pc:spChg chg="mod">
          <ac:chgData name="Vladan Oláh" userId="S::olah@vojenskyobor.cz::6d2c33f5-8da9-44e3-b4cf-65bd519e0bfb" providerId="AD" clId="Web-{13C9DF1E-7D7F-4C2C-A27F-C081E8BF2031}" dt="2021-12-08T08:53:16.852" v="4" actId="20577"/>
          <ac:spMkLst>
            <pc:docMk/>
            <pc:sldMk cId="807791359" sldId="259"/>
            <ac:spMk id="3" creationId="{611B1688-8DD1-6947-8F90-F49C549F3016}"/>
          </ac:spMkLst>
        </pc:spChg>
      </pc:sldChg>
    </pc:docChg>
  </pc:docChgLst>
  <pc:docChgLst>
    <pc:chgData name="Vladan Oláh" userId="S::olah@vojenskyobor.cz::6d2c33f5-8da9-44e3-b4cf-65bd519e0bfb" providerId="AD" clId="Web-{90D4D6C0-CDFA-4950-AE88-964991AC4E31}"/>
    <pc:docChg chg="modSld">
      <pc:chgData name="Vladan Oláh" userId="S::olah@vojenskyobor.cz::6d2c33f5-8da9-44e3-b4cf-65bd519e0bfb" providerId="AD" clId="Web-{90D4D6C0-CDFA-4950-AE88-964991AC4E31}" dt="2021-12-08T08:48:40.752" v="0" actId="20577"/>
      <pc:docMkLst>
        <pc:docMk/>
      </pc:docMkLst>
      <pc:sldChg chg="modSp">
        <pc:chgData name="Vladan Oláh" userId="S::olah@vojenskyobor.cz::6d2c33f5-8da9-44e3-b4cf-65bd519e0bfb" providerId="AD" clId="Web-{90D4D6C0-CDFA-4950-AE88-964991AC4E31}" dt="2021-12-08T08:48:40.752" v="0" actId="20577"/>
        <pc:sldMkLst>
          <pc:docMk/>
          <pc:sldMk cId="34847988" sldId="257"/>
        </pc:sldMkLst>
        <pc:spChg chg="mod">
          <ac:chgData name="Vladan Oláh" userId="S::olah@vojenskyobor.cz::6d2c33f5-8da9-44e3-b4cf-65bd519e0bfb" providerId="AD" clId="Web-{90D4D6C0-CDFA-4950-AE88-964991AC4E31}" dt="2021-12-08T08:48:40.752" v="0" actId="20577"/>
          <ac:spMkLst>
            <pc:docMk/>
            <pc:sldMk cId="34847988" sldId="257"/>
            <ac:spMk id="3" creationId="{97207630-7AF6-104B-A10D-54F90A53D1F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308929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sebeobranné techniky (opakování), trénink na úderové </a:t>
            </a:r>
            <a:r>
              <a:rPr lang="cs-CZ" dirty="0" err="1">
                <a:solidFill>
                  <a:srgbClr val="FFFFFF"/>
                </a:solidFill>
              </a:rPr>
              <a:t>lapy</a:t>
            </a:r>
            <a:endParaRPr lang="cs-CZ" dirty="0">
              <a:solidFill>
                <a:srgbClr val="FFFFFF"/>
              </a:solidFill>
            </a:endParaRP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 fontScale="85000" lnSpcReduction="10000"/>
          </a:bodyPr>
          <a:lstStyle/>
          <a:p>
            <a:r>
              <a:rPr lang="cs-CZ" b="1" dirty="0"/>
              <a:t>Cíl: </a:t>
            </a:r>
            <a:r>
              <a:rPr lang="cs-CZ" dirty="0"/>
              <a:t>opakování sebeobranných technik (proti úderům a kopům; držení a škrcení zepředu a zezadu; obrana proti napadení tyčovitým předmětem; obrana proti napadení nožem); cvičný úderový boj (opakování)</a:t>
            </a:r>
          </a:p>
          <a:p>
            <a:r>
              <a:rPr lang="cs-CZ" b="1" dirty="0"/>
              <a:t>Průběh: </a:t>
            </a:r>
            <a:r>
              <a:rPr lang="cs-CZ" dirty="0"/>
              <a:t>průpravné cvičení, </a:t>
            </a:r>
            <a:r>
              <a:rPr lang="cs-CZ" b="1" dirty="0"/>
              <a:t>sebeobranné techniky proti úderům a kopům </a:t>
            </a:r>
            <a:r>
              <a:rPr lang="cs-CZ" dirty="0"/>
              <a:t>(obrana proti přímému úderu; obrana proti obloukovým úderům, obrana proti obloukovým úderům, obrana proti přímému čelnímu kopu na střední pásmo); </a:t>
            </a:r>
            <a:r>
              <a:rPr lang="cs-CZ" b="1" dirty="0"/>
              <a:t>sebeobranné techniky proti držení a škrcení zepředu a zezadu </a:t>
            </a:r>
            <a:r>
              <a:rPr lang="cs-CZ" dirty="0"/>
              <a:t>(obrana proti pokusu držení nebo škrcení, obrana proti držení oběma rukama za oděv, obrana proti držení jednou rukou za oděv s úderem, obrana proti držení za obě ruce, obrana proti držení oběma rukama, obrana proti škrcení ze strany, obrana proti držení přes ruce, obrana proti držení pod rukama - krátká, dlouhá páka, obrana proti držení za obě ruce); </a:t>
            </a:r>
            <a:r>
              <a:rPr lang="cs-CZ" b="1" dirty="0"/>
              <a:t>sebeobranné techniky proti napadení tyčovitým předmětem </a:t>
            </a:r>
            <a:r>
              <a:rPr lang="cs-CZ" dirty="0"/>
              <a:t>(proti úderu tyčovitým předmětem, obrana proti přímému bodnutí tyčovitým předmětem); </a:t>
            </a:r>
            <a:r>
              <a:rPr lang="cs-CZ" b="1" dirty="0"/>
              <a:t>sebeobranné techniky proti napadení nožem </a:t>
            </a:r>
            <a:r>
              <a:rPr lang="cs-CZ" dirty="0"/>
              <a:t>(obrana proti bodnutí nožem, obrana proti přímému bodnutí nožem); </a:t>
            </a:r>
            <a:r>
              <a:rPr lang="cs-CZ" b="1" dirty="0"/>
              <a:t>trénink na cvičné cíle </a:t>
            </a:r>
            <a:r>
              <a:rPr lang="cs-CZ" dirty="0"/>
              <a:t>(různé kombinace základních technik BZ, beze zbraně i se zbraní – na místě, za pohybu, </a:t>
            </a:r>
            <a:br>
              <a:rPr lang="cs-CZ" dirty="0"/>
            </a:br>
            <a:r>
              <a:rPr lang="cs-CZ" dirty="0"/>
              <a:t>s imaginárním protivníkem)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Sebeobranné techniky (opakování), trénink na úderové </a:t>
            </a:r>
            <a:r>
              <a:rPr lang="cs-CZ" sz="3600" dirty="0" err="1">
                <a:solidFill>
                  <a:schemeClr val="tx1"/>
                </a:solidFill>
              </a:rPr>
              <a:t>lapy</a:t>
            </a:r>
            <a:endParaRPr lang="cs-CZ" sz="3600" dirty="0">
              <a:solidFill>
                <a:schemeClr val="tx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sz="1300" b="1" i="1" dirty="0"/>
              <a:t>Účelem výcviku technik v BZ je nácvik a zdokonalení: reakce na protivníkův podnět; přechodu do vlastního útoku; kombinace základních technik boje zblízka.</a:t>
            </a:r>
          </a:p>
          <a:p>
            <a:pPr>
              <a:buFont typeface="Wingdings" pitchFamily="2" charset="2"/>
              <a:buChar char="Ø"/>
            </a:pPr>
            <a:r>
              <a:rPr lang="cs-CZ" sz="1300" b="1" i="1" dirty="0"/>
              <a:t> </a:t>
            </a:r>
            <a:r>
              <a:rPr lang="cs-CZ" sz="1300" i="1" dirty="0"/>
              <a:t>Zásady provádění sebeobranných technik: provedení musí být nenáročné, jednoduše proveditelné; proveditelné i v ústroji, výstroji </a:t>
            </a:r>
            <a:br>
              <a:rPr lang="cs-CZ" sz="1300" i="1" dirty="0"/>
            </a:br>
            <a:r>
              <a:rPr lang="cs-CZ" sz="1300" i="1"/>
              <a:t>  a </a:t>
            </a:r>
            <a:r>
              <a:rPr lang="cs-CZ" sz="1300" i="1" dirty="0"/>
              <a:t>výzbroji; lépe 10 osvojených techniky na 100% než 100 techniky na 10%.</a:t>
            </a:r>
          </a:p>
          <a:p>
            <a:r>
              <a:rPr lang="cs-CZ" sz="1300" b="1" i="1" dirty="0"/>
              <a:t>Účelem tréninku na cvičné úderové cíle je kombinace základních technik BZ.</a:t>
            </a:r>
          </a:p>
          <a:p>
            <a:pPr>
              <a:buFont typeface="Wingdings" pitchFamily="2" charset="2"/>
              <a:buChar char="Ø"/>
            </a:pPr>
            <a:r>
              <a:rPr lang="cs-CZ" sz="1300" i="1" dirty="0"/>
              <a:t>využití lapačů úderů a kopů.</a:t>
            </a:r>
          </a:p>
          <a:p>
            <a:pPr marL="0" indent="0">
              <a:buNone/>
            </a:pPr>
            <a:endParaRPr lang="cs-CZ" sz="13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9554973-5011-4FD3-8E68-95648143D1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17226D-4F96-4DA5-9E1D-A1BAF9563B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483F82-9BCA-461D-82B6-3D93100A192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779</TotalTime>
  <Words>351</Words>
  <Application>Microsoft Office PowerPoint</Application>
  <PresentationFormat>Širokoúhlá obrazovka</PresentationFormat>
  <Paragraphs>13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RetrospectVTI</vt:lpstr>
      <vt:lpstr>Boj zblízka</vt:lpstr>
      <vt:lpstr>Boj zblízka</vt:lpstr>
      <vt:lpstr>Sebeobranné techniky (opakování), trénink na úderové lapy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17</cp:revision>
  <dcterms:created xsi:type="dcterms:W3CDTF">2021-12-01T12:47:50Z</dcterms:created>
  <dcterms:modified xsi:type="dcterms:W3CDTF">2021-12-08T08:53:18Z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