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80" r:id="rId15"/>
    <p:sldId id="269" r:id="rId16"/>
    <p:sldId id="270" r:id="rId17"/>
    <p:sldId id="271" r:id="rId18"/>
    <p:sldId id="272" r:id="rId19"/>
    <p:sldId id="274" r:id="rId20"/>
    <p:sldId id="273" r:id="rId21"/>
    <p:sldId id="275" r:id="rId22"/>
    <p:sldId id="276" r:id="rId23"/>
    <p:sldId id="278" r:id="rId24"/>
    <p:sldId id="279" r:id="rId25"/>
    <p:sldId id="277" r:id="rId26"/>
    <p:sldId id="281" r:id="rId27"/>
    <p:sldId id="283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909A-35C3-4AD7-9F16-F26C071271F7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C3CE-3E8D-451C-A6F8-8B8FBB09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555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909A-35C3-4AD7-9F16-F26C071271F7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C3CE-3E8D-451C-A6F8-8B8FBB09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52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909A-35C3-4AD7-9F16-F26C071271F7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C3CE-3E8D-451C-A6F8-8B8FBB09A7B7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7391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909A-35C3-4AD7-9F16-F26C071271F7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C3CE-3E8D-451C-A6F8-8B8FBB09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532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909A-35C3-4AD7-9F16-F26C071271F7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C3CE-3E8D-451C-A6F8-8B8FBB09A7B7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7689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909A-35C3-4AD7-9F16-F26C071271F7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C3CE-3E8D-451C-A6F8-8B8FBB09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067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909A-35C3-4AD7-9F16-F26C071271F7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C3CE-3E8D-451C-A6F8-8B8FBB09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7179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909A-35C3-4AD7-9F16-F26C071271F7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C3CE-3E8D-451C-A6F8-8B8FBB09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16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909A-35C3-4AD7-9F16-F26C071271F7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C3CE-3E8D-451C-A6F8-8B8FBB09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185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909A-35C3-4AD7-9F16-F26C071271F7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C3CE-3E8D-451C-A6F8-8B8FBB09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884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909A-35C3-4AD7-9F16-F26C071271F7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C3CE-3E8D-451C-A6F8-8B8FBB09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770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909A-35C3-4AD7-9F16-F26C071271F7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C3CE-3E8D-451C-A6F8-8B8FBB09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020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909A-35C3-4AD7-9F16-F26C071271F7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C3CE-3E8D-451C-A6F8-8B8FBB09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598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909A-35C3-4AD7-9F16-F26C071271F7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C3CE-3E8D-451C-A6F8-8B8FBB09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075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909A-35C3-4AD7-9F16-F26C071271F7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C3CE-3E8D-451C-A6F8-8B8FBB09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680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F909A-35C3-4AD7-9F16-F26C071271F7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5C3CE-3E8D-451C-A6F8-8B8FBB09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327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F909A-35C3-4AD7-9F16-F26C071271F7}" type="datetimeFigureOut">
              <a:rPr lang="cs-CZ" smtClean="0"/>
              <a:t>16.03.2022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225C3CE-3E8D-451C-A6F8-8B8FBB09A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97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83EA14-ABC9-4213-83D5-7C20C4AC10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Словарный запас и его классификация</a:t>
            </a:r>
            <a:br>
              <a:rPr lang="ru-RU" dirty="0"/>
            </a:br>
            <a:r>
              <a:rPr lang="ru-RU" dirty="0"/>
              <a:t>Лексика с точки зрения происхождения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AB2C713-4C90-423A-BB4D-54A793868C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429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91F7D8-086B-4800-830D-E3D3E51D7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Общеславянские слова</a:t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479714-CD81-42A1-8986-6BEAE90E4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66092"/>
            <a:ext cx="8596668" cy="5387925"/>
          </a:xfrm>
        </p:spPr>
        <p:txBody>
          <a:bodyPr>
            <a:noAutofit/>
          </a:bodyPr>
          <a:lstStyle/>
          <a:p>
            <a:r>
              <a:rPr lang="ru-RU" sz="1600" dirty="0"/>
              <a:t>До </a:t>
            </a:r>
            <a:r>
              <a:rPr lang="cs-CZ" sz="1600" dirty="0"/>
              <a:t>VI </a:t>
            </a:r>
            <a:r>
              <a:rPr lang="ru-RU" sz="1600" dirty="0"/>
              <a:t>в. н. э.</a:t>
            </a:r>
          </a:p>
          <a:p>
            <a:r>
              <a:rPr lang="ru-RU" sz="1600" dirty="0"/>
              <a:t>Приблизительно 2000 единиц, вошедших в русский язык из праславянского языка</a:t>
            </a:r>
          </a:p>
          <a:p>
            <a:r>
              <a:rPr lang="ru-RU" sz="1600" dirty="0"/>
              <a:t>Названия растений и их частей – </a:t>
            </a:r>
            <a:r>
              <a:rPr lang="ru-RU" sz="1600" i="1" dirty="0"/>
              <a:t>дуб, липа, сосна, дерево, ветка, кора, корень</a:t>
            </a:r>
          </a:p>
          <a:p>
            <a:r>
              <a:rPr lang="ru-RU" sz="1600" dirty="0"/>
              <a:t>Названия культурных растений – </a:t>
            </a:r>
            <a:r>
              <a:rPr lang="ru-RU" sz="1600" i="1" dirty="0"/>
              <a:t>просо, ячмень, овес, пшеница, горох</a:t>
            </a:r>
          </a:p>
          <a:p>
            <a:r>
              <a:rPr lang="ru-RU" sz="1600" dirty="0"/>
              <a:t>Названия животных </a:t>
            </a:r>
            <a:r>
              <a:rPr lang="ru-RU" sz="1600" i="1" dirty="0"/>
              <a:t>– курица, соловей, заяц, лиса</a:t>
            </a:r>
          </a:p>
          <a:p>
            <a:r>
              <a:rPr lang="ru-RU" sz="1600" dirty="0"/>
              <a:t>Названия частей человеческого тела – </a:t>
            </a:r>
            <a:r>
              <a:rPr lang="ru-RU" sz="1600" i="1" dirty="0"/>
              <a:t>борода, бок, бровь, волос, голова, губа, горло, зуб, лицо, лоб, нос, нога, палец, плечо, рука, сердце</a:t>
            </a:r>
            <a:endParaRPr lang="ru-RU" sz="1600" dirty="0"/>
          </a:p>
          <a:p>
            <a:r>
              <a:rPr lang="ru-RU" sz="1600" dirty="0"/>
              <a:t>Названия (трудовых) процессов – </a:t>
            </a:r>
            <a:r>
              <a:rPr lang="ru-RU" sz="1600" i="1" dirty="0"/>
              <a:t>ткать, ковать, сечь, молоть, хотеть, есть, пить</a:t>
            </a:r>
          </a:p>
          <a:p>
            <a:r>
              <a:rPr lang="ru-RU" sz="1600" dirty="0"/>
              <a:t>Названия орудий трудового процесса – </a:t>
            </a:r>
            <a:r>
              <a:rPr lang="ru-RU" sz="1600" i="1" dirty="0"/>
              <a:t>грабли, коса, серп, игла, молот, нож, пила</a:t>
            </a:r>
          </a:p>
          <a:p>
            <a:r>
              <a:rPr lang="ru-RU" sz="1600" dirty="0"/>
              <a:t>Названия продуктов питания </a:t>
            </a:r>
            <a:r>
              <a:rPr lang="ru-RU" sz="1600" i="1" dirty="0"/>
              <a:t>– квас, сыр, сало, каша</a:t>
            </a:r>
          </a:p>
          <a:p>
            <a:r>
              <a:rPr lang="ru-RU" sz="1600" dirty="0"/>
              <a:t>Названия реалий жизни</a:t>
            </a:r>
            <a:r>
              <a:rPr lang="ru-RU" sz="1600" i="1" dirty="0"/>
              <a:t> – дом, изба, дорога, печь, зима, лето, час</a:t>
            </a:r>
          </a:p>
          <a:p>
            <a:r>
              <a:rPr lang="ru-RU" sz="1600" dirty="0"/>
              <a:t>Прилагательные – </a:t>
            </a:r>
            <a:r>
              <a:rPr lang="ru-RU" sz="1600" i="1" dirty="0"/>
              <a:t>злой, молодой, старый, белый, чёрный, короткий, правый, здоровый, высокий</a:t>
            </a:r>
          </a:p>
          <a:p>
            <a:r>
              <a:rPr lang="ru-RU" sz="1600" dirty="0"/>
              <a:t>Местоимения – </a:t>
            </a:r>
            <a:r>
              <a:rPr lang="ru-RU" sz="1600" i="1" dirty="0"/>
              <a:t>я, ты, мы, вы, он, кто, сам</a:t>
            </a:r>
          </a:p>
          <a:p>
            <a:r>
              <a:rPr lang="ru-RU" sz="1600" dirty="0"/>
              <a:t>Наречия – </a:t>
            </a:r>
            <a:r>
              <a:rPr lang="ru-RU" sz="1600" i="1" dirty="0"/>
              <a:t>там, где, мимо</a:t>
            </a: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2316786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F2D07F-13E3-4425-A2E8-8DB5CD919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Восточнославянские слова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14A8B6-ED17-41F8-9136-028F635DE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С </a:t>
            </a:r>
            <a:r>
              <a:rPr lang="cs-CZ" sz="2000" dirty="0"/>
              <a:t>VIII (VI)</a:t>
            </a:r>
            <a:r>
              <a:rPr lang="ru-RU" sz="2000" dirty="0"/>
              <a:t> в. по</a:t>
            </a:r>
            <a:r>
              <a:rPr lang="cs-CZ" sz="2000" dirty="0"/>
              <a:t> XV</a:t>
            </a:r>
            <a:r>
              <a:rPr lang="ru-RU" sz="2000" dirty="0"/>
              <a:t> в. (связаны прежде всего с периодом Киевской Руси)</a:t>
            </a:r>
          </a:p>
          <a:p>
            <a:endParaRPr lang="ru-RU" sz="2000" dirty="0"/>
          </a:p>
          <a:p>
            <a:r>
              <a:rPr lang="ru-RU" sz="2000" dirty="0"/>
              <a:t>Числительные – </a:t>
            </a:r>
            <a:r>
              <a:rPr lang="ru-RU" sz="2000" i="1" dirty="0"/>
              <a:t>40, 9</a:t>
            </a:r>
            <a:r>
              <a:rPr lang="ru-RU" sz="2000" dirty="0"/>
              <a:t>0</a:t>
            </a:r>
          </a:p>
          <a:p>
            <a:r>
              <a:rPr lang="ru-RU" sz="2000" dirty="0"/>
              <a:t>Существительные – </a:t>
            </a:r>
            <a:r>
              <a:rPr lang="ru-RU" sz="2000" i="1" dirty="0"/>
              <a:t>снегопад, дядя, белка, племяник, потолок </a:t>
            </a:r>
          </a:p>
          <a:p>
            <a:r>
              <a:rPr lang="ru-RU" sz="2000" dirty="0"/>
              <a:t>Наречия – </a:t>
            </a:r>
            <a:r>
              <a:rPr lang="ru-RU" sz="2000" i="1" dirty="0"/>
              <a:t>сегодня, теперь  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742215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BB21F-CAD9-4FF5-8FBE-73CF518BC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Собственно русские слова</a:t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22F181-9D85-4B98-98B0-8AE807608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3165"/>
            <a:ext cx="8596668" cy="5250872"/>
          </a:xfrm>
        </p:spPr>
        <p:txBody>
          <a:bodyPr>
            <a:normAutofit/>
          </a:bodyPr>
          <a:lstStyle/>
          <a:p>
            <a:r>
              <a:rPr lang="ru-RU" sz="2000" dirty="0"/>
              <a:t>С </a:t>
            </a:r>
            <a:r>
              <a:rPr lang="cs-CZ" sz="2000" dirty="0"/>
              <a:t>XV </a:t>
            </a:r>
            <a:r>
              <a:rPr lang="ru-RU" sz="2000" dirty="0"/>
              <a:t>в.</a:t>
            </a:r>
          </a:p>
          <a:p>
            <a:r>
              <a:rPr lang="ru-RU" sz="2000" dirty="0"/>
              <a:t>Существительные с суффиксами -щик, (-чик), -овщик, -льщик, -лк-, -овк-, -к-, -тель, -ность, -ша - </a:t>
            </a:r>
            <a:r>
              <a:rPr lang="ru-RU" sz="2000" i="1" dirty="0"/>
              <a:t>каменщик, постановщик, лётчик, носильщик, зажигалка, раздевалка, студентка, кассирша, учитель, общность</a:t>
            </a:r>
          </a:p>
          <a:p>
            <a:r>
              <a:rPr lang="ru-RU" sz="2000" dirty="0"/>
              <a:t>Существительные, образованные от глаголов безаффиксным способом – </a:t>
            </a:r>
            <a:r>
              <a:rPr lang="ru-RU" sz="2000" i="1" dirty="0"/>
              <a:t>бег, выход, говор</a:t>
            </a:r>
          </a:p>
          <a:p>
            <a:r>
              <a:rPr lang="ru-RU" sz="2000" dirty="0"/>
              <a:t>Почти все сложносокращённые слова – </a:t>
            </a:r>
            <a:r>
              <a:rPr lang="ru-RU" sz="2000" i="1" dirty="0"/>
              <a:t>зарплата, завуч, санузел</a:t>
            </a:r>
          </a:p>
          <a:p>
            <a:r>
              <a:rPr lang="ru-RU" sz="2000" dirty="0"/>
              <a:t>Сложные прилагательные </a:t>
            </a:r>
            <a:r>
              <a:rPr lang="ru-RU" sz="2000" i="1" dirty="0"/>
              <a:t>– вышеуказанный, чёрно-белый</a:t>
            </a:r>
          </a:p>
          <a:p>
            <a:r>
              <a:rPr lang="ru-RU" sz="2000" dirty="0"/>
              <a:t>Наречия с по- </a:t>
            </a:r>
            <a:r>
              <a:rPr lang="ru-RU" sz="2000" i="1" dirty="0"/>
              <a:t>- по-русски, по-дружески, по-разному</a:t>
            </a:r>
          </a:p>
          <a:p>
            <a:r>
              <a:rPr lang="ru-RU" sz="2000" dirty="0"/>
              <a:t>Производные предлоги и союзы - </a:t>
            </a:r>
            <a:r>
              <a:rPr lang="ru-RU" sz="2000" i="1" dirty="0"/>
              <a:t>вследствие, насчет, благодаря, чтобы, так как, потому что</a:t>
            </a:r>
          </a:p>
          <a:p>
            <a:r>
              <a:rPr lang="ru-RU" sz="2000" dirty="0"/>
              <a:t>Слова с переносным значением – </a:t>
            </a:r>
            <a:r>
              <a:rPr lang="ru-RU" sz="2000" i="1" dirty="0"/>
              <a:t>красный</a:t>
            </a:r>
            <a:r>
              <a:rPr lang="ru-RU" sz="2000" dirty="0"/>
              <a:t> (</a:t>
            </a:r>
            <a:r>
              <a:rPr lang="cs-CZ" sz="2000" dirty="0"/>
              <a:t>krásný – </a:t>
            </a:r>
            <a:r>
              <a:rPr lang="ru-RU" sz="2000" dirty="0"/>
              <a:t>общеслав., </a:t>
            </a:r>
            <a:r>
              <a:rPr lang="cs-CZ" sz="2000" dirty="0"/>
              <a:t>červený – </a:t>
            </a:r>
            <a:r>
              <a:rPr lang="ru-RU" sz="2000" dirty="0"/>
              <a:t>соб.рус.)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60541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CB9401-0146-4D3D-9B5A-F452927EE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Заимствованная лексика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B73067-8491-48DA-962F-9C188A14A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Происходит под влиянием политических, экономических и культурных отношений.</a:t>
            </a:r>
          </a:p>
          <a:p>
            <a:r>
              <a:rPr lang="ru-RU" sz="2000" dirty="0"/>
              <a:t>Слова постепенно ассимилируют – приспосабливаются звуковой и грамматической системам русского языка, и становятся общеупотребительными</a:t>
            </a:r>
          </a:p>
          <a:p>
            <a:r>
              <a:rPr lang="ru-RU" sz="2000" dirty="0"/>
              <a:t> В каждую эпоху заимствуется из других языков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85892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Заимствование из разных языков - хронология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Старославянский – </a:t>
            </a:r>
            <a:r>
              <a:rPr lang="cs-CZ" dirty="0"/>
              <a:t>IX-XI </a:t>
            </a:r>
            <a:r>
              <a:rPr lang="ru-RU" dirty="0"/>
              <a:t>вв.</a:t>
            </a:r>
          </a:p>
          <a:p>
            <a:r>
              <a:rPr lang="ru-RU" dirty="0"/>
              <a:t>Тюркский – </a:t>
            </a:r>
            <a:r>
              <a:rPr lang="cs-CZ" dirty="0"/>
              <a:t>XIII-XV</a:t>
            </a:r>
            <a:r>
              <a:rPr lang="ru-RU" dirty="0"/>
              <a:t> вв.</a:t>
            </a:r>
          </a:p>
          <a:p>
            <a:r>
              <a:rPr lang="ru-RU" dirty="0"/>
              <a:t>Греческий – с </a:t>
            </a:r>
            <a:r>
              <a:rPr lang="cs-CZ" dirty="0"/>
              <a:t>IX</a:t>
            </a:r>
            <a:r>
              <a:rPr lang="ru-RU" dirty="0"/>
              <a:t> через стсл., позже через западоевропейские</a:t>
            </a:r>
          </a:p>
          <a:p>
            <a:r>
              <a:rPr lang="ru-RU" dirty="0"/>
              <a:t>Латинский -  </a:t>
            </a:r>
            <a:r>
              <a:rPr lang="cs-CZ" dirty="0"/>
              <a:t>X-XV</a:t>
            </a:r>
            <a:r>
              <a:rPr lang="ru-RU" dirty="0"/>
              <a:t> через греческий, </a:t>
            </a:r>
            <a:r>
              <a:rPr lang="cs-CZ" dirty="0"/>
              <a:t>XVI</a:t>
            </a:r>
            <a:r>
              <a:rPr lang="ru-RU" dirty="0"/>
              <a:t>-</a:t>
            </a:r>
            <a:r>
              <a:rPr lang="cs-CZ" dirty="0"/>
              <a:t>XVI</a:t>
            </a:r>
            <a:r>
              <a:rPr lang="ru-RU" dirty="0"/>
              <a:t> вв. через польский, позже через западоевропейские</a:t>
            </a:r>
          </a:p>
          <a:p>
            <a:r>
              <a:rPr lang="ru-RU" dirty="0"/>
              <a:t>Польский – </a:t>
            </a:r>
            <a:r>
              <a:rPr lang="cs-CZ" dirty="0"/>
              <a:t>XVI-XVII </a:t>
            </a:r>
            <a:r>
              <a:rPr lang="ru-RU" dirty="0"/>
              <a:t>вв.</a:t>
            </a:r>
          </a:p>
          <a:p>
            <a:r>
              <a:rPr lang="ru-RU" dirty="0"/>
              <a:t>Немецкий и голландский – первая половина  </a:t>
            </a:r>
            <a:r>
              <a:rPr lang="cs-CZ" dirty="0"/>
              <a:t>XVIII </a:t>
            </a:r>
            <a:r>
              <a:rPr lang="ru-RU" dirty="0"/>
              <a:t>в.</a:t>
            </a:r>
          </a:p>
          <a:p>
            <a:r>
              <a:rPr lang="ru-RU" dirty="0"/>
              <a:t>Французский – вторая половина  </a:t>
            </a:r>
            <a:r>
              <a:rPr lang="cs-CZ" dirty="0"/>
              <a:t>XVIII </a:t>
            </a:r>
            <a:r>
              <a:rPr lang="ru-RU" dirty="0"/>
              <a:t>в. и </a:t>
            </a:r>
            <a:r>
              <a:rPr lang="cs-CZ" dirty="0"/>
              <a:t>XIX </a:t>
            </a:r>
            <a:r>
              <a:rPr lang="ru-RU" dirty="0"/>
              <a:t>в.</a:t>
            </a:r>
          </a:p>
          <a:p>
            <a:r>
              <a:rPr lang="ru-RU" dirty="0"/>
              <a:t>Английский – </a:t>
            </a:r>
            <a:r>
              <a:rPr lang="cs-CZ" dirty="0"/>
              <a:t>XIX-XXI </a:t>
            </a:r>
            <a:r>
              <a:rPr lang="ru-RU" dirty="0"/>
              <a:t>вв.</a:t>
            </a:r>
          </a:p>
          <a:p>
            <a:endParaRPr lang="cs-CZ" dirty="0"/>
          </a:p>
          <a:p>
            <a:endParaRPr lang="ru-RU" dirty="0"/>
          </a:p>
          <a:p>
            <a:endParaRPr lang="cs-CZ" dirty="0"/>
          </a:p>
          <a:p>
            <a:endParaRPr lang="ru-RU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8857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F5C813-4EAB-476C-A184-8569DBBC8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Старославянизмы </a:t>
            </a:r>
            <a:br>
              <a:rPr lang="ru-RU" dirty="0"/>
            </a:br>
            <a:r>
              <a:rPr lang="ru-RU" dirty="0"/>
              <a:t>(церковно-славянские слова)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97ACEA-2261-45F9-BE37-3968CC6F5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Самая старая и большая группа заимствованных слов</a:t>
            </a:r>
          </a:p>
          <a:p>
            <a:r>
              <a:rPr lang="ru-RU" sz="2000" dirty="0"/>
              <a:t>Из старославянского языка - литературного письменного языка, употребляемого для перевода греческих богослужебных книг, т. е. языка церкви (до </a:t>
            </a:r>
            <a:r>
              <a:rPr lang="cs-CZ" sz="2000" dirty="0"/>
              <a:t>XVIII</a:t>
            </a:r>
            <a:r>
              <a:rPr lang="ru-RU" sz="2000" dirty="0"/>
              <a:t> в. единственный официальный литературный язык)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36560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7B06F8-E722-4645-AE0F-B802B3CE1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Фонетические признаки старославянизмов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D1985B-BC15-4B54-A84E-0967E799F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56508"/>
            <a:ext cx="8596668" cy="4904509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Неполногласие - группы –ра-, -ла-, -ре-, -ле</a:t>
            </a:r>
            <a:r>
              <a:rPr lang="ru-RU" dirty="0"/>
              <a:t>- (русское полногласие –оро-, -оло-, -ере-, -еле-</a:t>
            </a:r>
          </a:p>
          <a:p>
            <a:pPr marL="0" indent="0">
              <a:buNone/>
            </a:pPr>
            <a:r>
              <a:rPr lang="ru-RU" i="1" dirty="0"/>
              <a:t>град – город, врата – ворота, глава – голова, краткий – короткий, страна – сторона, млечный – молочный, время, враг, храм, сладкий</a:t>
            </a:r>
          </a:p>
          <a:p>
            <a:r>
              <a:rPr lang="ru-RU" dirty="0"/>
              <a:t>Начальные </a:t>
            </a:r>
            <a:r>
              <a:rPr lang="ru-RU" b="1" dirty="0"/>
              <a:t>ра-, ла- </a:t>
            </a:r>
            <a:r>
              <a:rPr lang="ru-RU" dirty="0"/>
              <a:t>(русское ро-, ло-)</a:t>
            </a:r>
          </a:p>
          <a:p>
            <a:pPr marL="0" indent="0">
              <a:buNone/>
            </a:pPr>
            <a:r>
              <a:rPr lang="ru-RU" i="1" dirty="0"/>
              <a:t>равный – ровный, ладья – лодка, разный, разум, работать</a:t>
            </a:r>
          </a:p>
          <a:p>
            <a:r>
              <a:rPr lang="ru-RU" dirty="0"/>
              <a:t>Звук </a:t>
            </a:r>
            <a:r>
              <a:rPr lang="ru-RU" b="1" dirty="0"/>
              <a:t>щ </a:t>
            </a:r>
            <a:r>
              <a:rPr lang="ru-RU" dirty="0"/>
              <a:t>(русский ч)</a:t>
            </a:r>
          </a:p>
          <a:p>
            <a:pPr marL="0" indent="0">
              <a:buNone/>
            </a:pPr>
            <a:r>
              <a:rPr lang="ru-RU" i="1" dirty="0"/>
              <a:t>освещение – свеча, помощь – помочь, овощи, пещера, общий</a:t>
            </a:r>
          </a:p>
          <a:p>
            <a:r>
              <a:rPr lang="ru-RU" dirty="0"/>
              <a:t>Сочетание </a:t>
            </a:r>
            <a:r>
              <a:rPr lang="ru-RU" b="1" dirty="0"/>
              <a:t>жд</a:t>
            </a:r>
            <a:r>
              <a:rPr lang="ru-RU" dirty="0"/>
              <a:t> (русское ж)</a:t>
            </a:r>
          </a:p>
          <a:p>
            <a:pPr marL="0" indent="0">
              <a:buNone/>
            </a:pPr>
            <a:r>
              <a:rPr lang="ru-RU" i="1" dirty="0"/>
              <a:t>хождение – хожу, надежда, вождь, рождение, между, нужда</a:t>
            </a:r>
          </a:p>
          <a:p>
            <a:r>
              <a:rPr lang="ru-RU" b="1" dirty="0"/>
              <a:t>е-</a:t>
            </a:r>
            <a:r>
              <a:rPr lang="ru-RU" dirty="0"/>
              <a:t> в начале слов (русское о-)</a:t>
            </a:r>
          </a:p>
          <a:p>
            <a:pPr marL="0" indent="0">
              <a:buNone/>
            </a:pPr>
            <a:r>
              <a:rPr lang="ru-RU" i="1" dirty="0"/>
              <a:t>Единый – один, езеро – озеро, есень – осень</a:t>
            </a:r>
          </a:p>
          <a:p>
            <a:r>
              <a:rPr lang="ru-RU" b="1" dirty="0"/>
              <a:t>ю-</a:t>
            </a:r>
            <a:r>
              <a:rPr lang="ru-RU" dirty="0"/>
              <a:t> в начале слов (русское у-)</a:t>
            </a:r>
          </a:p>
          <a:p>
            <a:pPr marL="0" indent="0">
              <a:buNone/>
            </a:pPr>
            <a:r>
              <a:rPr lang="ru-RU" i="1" dirty="0"/>
              <a:t>юноша, юг, юный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1472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Морфологические (словообразовательные) признаки старославянизмов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14945"/>
            <a:ext cx="8596668" cy="4890655"/>
          </a:xfrm>
        </p:spPr>
        <p:txBody>
          <a:bodyPr>
            <a:normAutofit/>
          </a:bodyPr>
          <a:lstStyle/>
          <a:p>
            <a:r>
              <a:rPr lang="ru-RU" b="1" dirty="0"/>
              <a:t>Приставки воз-, чрез-, из-, со-, пре-</a:t>
            </a:r>
          </a:p>
          <a:p>
            <a:pPr marL="0" indent="0">
              <a:buNone/>
            </a:pPr>
            <a:r>
              <a:rPr lang="ru-RU" i="1" dirty="0"/>
              <a:t>возвратить, чрезмерный, избрать, сочувствие, прекрасный</a:t>
            </a:r>
          </a:p>
          <a:p>
            <a:r>
              <a:rPr lang="ru-RU" b="1" dirty="0"/>
              <a:t>Суффиксы  (слова законченные на)  -ствие, -ние, -ие, -тие, -знь,-тва</a:t>
            </a:r>
          </a:p>
          <a:p>
            <a:pPr marL="0" indent="0">
              <a:buNone/>
            </a:pPr>
            <a:r>
              <a:rPr lang="ru-RU" i="1" dirty="0"/>
              <a:t>действие, творение, собрание, бытие, житие, жизнь, болезнь, битва, молитва</a:t>
            </a:r>
          </a:p>
          <a:p>
            <a:r>
              <a:rPr lang="ru-RU" b="1" dirty="0"/>
              <a:t>Префиксы из-, низ- </a:t>
            </a:r>
          </a:p>
          <a:p>
            <a:pPr marL="0" indent="0">
              <a:buNone/>
            </a:pPr>
            <a:r>
              <a:rPr lang="ru-RU" i="1" dirty="0"/>
              <a:t>изгнать, низвергать (</a:t>
            </a:r>
            <a:r>
              <a:rPr lang="cs-CZ" i="1" dirty="0"/>
              <a:t>shazovat)</a:t>
            </a:r>
            <a:endParaRPr lang="ru-RU" i="1" dirty="0"/>
          </a:p>
          <a:p>
            <a:r>
              <a:rPr lang="ru-RU" dirty="0"/>
              <a:t>Причастия: </a:t>
            </a:r>
            <a:r>
              <a:rPr lang="ru-RU" b="1" dirty="0"/>
              <a:t>-ущий, -ющий, -ащий, -ящий, -енный, -анный, -е</a:t>
            </a:r>
            <a:r>
              <a:rPr lang="ru-RU" dirty="0"/>
              <a:t>мый</a:t>
            </a:r>
          </a:p>
          <a:p>
            <a:r>
              <a:rPr lang="ru-RU" dirty="0"/>
              <a:t>Суффиксы превосходной степени: -</a:t>
            </a:r>
            <a:r>
              <a:rPr lang="ru-RU" b="1" dirty="0"/>
              <a:t>ейш-, -айш-</a:t>
            </a:r>
          </a:p>
          <a:p>
            <a:r>
              <a:rPr lang="ru-RU" dirty="0"/>
              <a:t>Сложные слова с </a:t>
            </a:r>
            <a:r>
              <a:rPr lang="ru-RU" b="1" dirty="0"/>
              <a:t>зло-, добро-, благо-, бого-, суе-, грех-, душе-</a:t>
            </a:r>
          </a:p>
          <a:p>
            <a:pPr marL="0" indent="0">
              <a:buNone/>
            </a:pPr>
            <a:r>
              <a:rPr lang="ru-RU" i="1" dirty="0"/>
              <a:t>злословить, добродетельный, грехопадение, душеполезный, благословение, богослов, суеверие</a:t>
            </a:r>
            <a:endParaRPr lang="cs-CZ" i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19443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Семантико-стилистические признаки старославянизмов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73382"/>
            <a:ext cx="8596668" cy="4724399"/>
          </a:xfrm>
        </p:spPr>
        <p:txBody>
          <a:bodyPr>
            <a:normAutofit/>
          </a:bodyPr>
          <a:lstStyle/>
          <a:p>
            <a:r>
              <a:rPr lang="ru-RU" dirty="0"/>
              <a:t>Употреблялись в боголужебных книгах – сохраняют оттенок книжности</a:t>
            </a:r>
          </a:p>
          <a:p>
            <a:r>
              <a:rPr lang="ru-RU" dirty="0"/>
              <a:t>Их можно разделить на 3 группы по этому признаку:</a:t>
            </a:r>
          </a:p>
          <a:p>
            <a:pPr marL="0" indent="0">
              <a:buNone/>
            </a:pPr>
            <a:r>
              <a:rPr lang="ru-RU" dirty="0"/>
              <a:t>1. старославянизмы, русские варианты которых не употребительны</a:t>
            </a:r>
          </a:p>
          <a:p>
            <a:pPr marL="0" indent="0">
              <a:buNone/>
            </a:pPr>
            <a:r>
              <a:rPr lang="ru-RU" i="1" dirty="0"/>
              <a:t>благо – болого, влага - волога</a:t>
            </a:r>
          </a:p>
          <a:p>
            <a:pPr marL="0" indent="0">
              <a:buNone/>
            </a:pPr>
            <a:r>
              <a:rPr lang="ru-RU" dirty="0"/>
              <a:t>2. старославянизмы, употребляемые наряду с русскими вариантами, но имеющими другое значение</a:t>
            </a:r>
          </a:p>
          <a:p>
            <a:pPr marL="0" indent="0">
              <a:buNone/>
            </a:pPr>
            <a:r>
              <a:rPr lang="ru-RU" i="1" dirty="0"/>
              <a:t>гражданин – горожанин, главный – головной, млечный – молочный, краткий – короткий, страна – сторона, среда – середина, град – город</a:t>
            </a:r>
          </a:p>
          <a:p>
            <a:pPr marL="0" indent="0">
              <a:buNone/>
            </a:pPr>
            <a:r>
              <a:rPr lang="ru-RU" dirty="0"/>
              <a:t>3. старославянизмы, редко употребляемые в современном русском языке, имеющие русские варианты</a:t>
            </a:r>
          </a:p>
          <a:p>
            <a:pPr marL="0" indent="0">
              <a:buNone/>
            </a:pPr>
            <a:r>
              <a:rPr lang="ru-RU" i="1" dirty="0"/>
              <a:t>брег – берег, глас – голос, врата – ворота, злато – золото, млад – молод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25721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Семантико-стилистические признаки старославянизмов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Церковные термины</a:t>
            </a:r>
          </a:p>
          <a:p>
            <a:pPr marL="0" indent="0">
              <a:buNone/>
            </a:pPr>
            <a:r>
              <a:rPr lang="ru-RU" sz="2000" i="1" dirty="0"/>
              <a:t>священик, крест, жертва, креститель, святой, страсть, пророк, творец</a:t>
            </a:r>
          </a:p>
          <a:p>
            <a:r>
              <a:rPr lang="ru-RU" sz="2000" b="1" dirty="0"/>
              <a:t>Абстрактные понятия</a:t>
            </a:r>
          </a:p>
          <a:p>
            <a:pPr marL="0" indent="0">
              <a:buNone/>
            </a:pPr>
            <a:r>
              <a:rPr lang="ru-RU" sz="2000" i="1" dirty="0"/>
              <a:t>власть, согласие, бедствие, добродетель, бессилие,</a:t>
            </a:r>
            <a:r>
              <a:rPr lang="cs-CZ" sz="2000" i="1" dirty="0"/>
              <a:t> </a:t>
            </a:r>
            <a:r>
              <a:rPr lang="ru-RU" sz="2000" i="1" dirty="0"/>
              <a:t>нрав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255147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E104B-0B5B-43AE-9751-91C35CD3D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Словарный запас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17391A-915C-430E-B73C-8633A90E5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3165"/>
            <a:ext cx="8596668" cy="4904508"/>
          </a:xfrm>
        </p:spPr>
        <p:txBody>
          <a:bodyPr/>
          <a:lstStyle/>
          <a:p>
            <a:r>
              <a:rPr lang="ru-RU" sz="2000" dirty="0"/>
              <a:t>Слово – элемент языкового выражения или элемент словарного запаса языка</a:t>
            </a:r>
            <a:r>
              <a:rPr lang="cs-CZ" sz="2000" dirty="0"/>
              <a:t>.</a:t>
            </a:r>
            <a:endParaRPr lang="ru-RU" sz="2000" dirty="0"/>
          </a:p>
          <a:p>
            <a:r>
              <a:rPr lang="ru-RU" sz="2000" dirty="0"/>
              <a:t>Словарный запас – совокупность всех лексических единиц данного языка, которые обозначают отдельные понятия окружающего мира.</a:t>
            </a:r>
          </a:p>
          <a:p>
            <a:r>
              <a:rPr lang="ru-RU" sz="2000" dirty="0"/>
              <a:t>Количество единиц неограничено (в отличие от морфем, фонем) – с развитием общества возникают новые, другие, наоборот, становятся устаревшими.</a:t>
            </a:r>
          </a:p>
          <a:p>
            <a:r>
              <a:rPr lang="ru-RU" sz="2000" dirty="0"/>
              <a:t>Классифицировать его можно с разных точек зрения, т. е. разных отношений или общих признаков слов.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946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Заимствование из других языков</a:t>
            </a:r>
            <a:br>
              <a:rPr lang="ru-RU" dirty="0"/>
            </a:br>
            <a:r>
              <a:rPr lang="ru-RU" dirty="0"/>
              <a:t>Из греческого</a:t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45673"/>
            <a:ext cx="8596668" cy="4946072"/>
          </a:xfrm>
        </p:spPr>
        <p:txBody>
          <a:bodyPr>
            <a:noAutofit/>
          </a:bodyPr>
          <a:lstStyle/>
          <a:p>
            <a:r>
              <a:rPr lang="ru-RU" sz="2000" b="1" dirty="0"/>
              <a:t>Слова из области религии </a:t>
            </a:r>
            <a:r>
              <a:rPr lang="ru-RU" sz="2000" dirty="0"/>
              <a:t>(часто через стсл.я.)</a:t>
            </a:r>
          </a:p>
          <a:p>
            <a:pPr marL="0" indent="0">
              <a:buNone/>
            </a:pPr>
            <a:r>
              <a:rPr lang="ru-RU" sz="2000" i="1" dirty="0"/>
              <a:t>ангел, демон, митрополит, икона, евангелие, монах, монастырь, поп, дявол</a:t>
            </a:r>
          </a:p>
          <a:p>
            <a:r>
              <a:rPr lang="ru-RU" sz="2000" b="1" dirty="0"/>
              <a:t>Научные термины</a:t>
            </a:r>
          </a:p>
          <a:p>
            <a:pPr marL="0" indent="0">
              <a:buNone/>
            </a:pPr>
            <a:r>
              <a:rPr lang="ru-RU" sz="2000" i="1" dirty="0"/>
              <a:t>математика, философия, физика, логика, история, гипотеза, призма, атом, анализ, космос, бактерия, метафора, идея, аналогия</a:t>
            </a:r>
          </a:p>
          <a:p>
            <a:r>
              <a:rPr lang="ru-RU" sz="2000" b="1" dirty="0"/>
              <a:t>Политические термины</a:t>
            </a:r>
          </a:p>
          <a:p>
            <a:pPr marL="0" indent="0">
              <a:buNone/>
            </a:pPr>
            <a:r>
              <a:rPr lang="ru-RU" sz="2000" i="1" dirty="0"/>
              <a:t>демократия, анархия, политика</a:t>
            </a:r>
          </a:p>
          <a:p>
            <a:r>
              <a:rPr lang="ru-RU" sz="2000" b="1" dirty="0"/>
              <a:t>Слова из области искусства</a:t>
            </a:r>
          </a:p>
          <a:p>
            <a:pPr marL="0" indent="0">
              <a:buNone/>
            </a:pPr>
            <a:r>
              <a:rPr lang="ru-RU" sz="2000" i="1" dirty="0"/>
              <a:t>хорей, анапест, драма, комедия, стих, эпос, монолог, симфония, лирика, поэт, критика</a:t>
            </a:r>
          </a:p>
          <a:p>
            <a:r>
              <a:rPr lang="ru-RU" sz="2000" b="1" dirty="0"/>
              <a:t>Аффиксоиды  теле-, фото-, -фон, -метр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4998056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Заимствование из других языков</a:t>
            </a:r>
            <a:br>
              <a:rPr lang="ru-RU" dirty="0"/>
            </a:br>
            <a:r>
              <a:rPr lang="ru-RU" dirty="0"/>
              <a:t>Из латинского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Научные термины</a:t>
            </a:r>
            <a:endParaRPr lang="cs-CZ" sz="2000" b="1" dirty="0"/>
          </a:p>
          <a:p>
            <a:pPr marL="0" indent="0">
              <a:buNone/>
            </a:pPr>
            <a:r>
              <a:rPr lang="ru-RU" sz="2000" i="1" dirty="0"/>
              <a:t>эволюция, вакуум, публикация, ректор, декан, аудитория, коллега, экзамен, максимум, минимум, диктант, каникулы, градус, минус</a:t>
            </a:r>
          </a:p>
          <a:p>
            <a:r>
              <a:rPr lang="ru-RU" sz="2000" b="1" dirty="0"/>
              <a:t>Политические термины</a:t>
            </a:r>
          </a:p>
          <a:p>
            <a:pPr marL="0" indent="0">
              <a:buNone/>
            </a:pPr>
            <a:r>
              <a:rPr lang="ru-RU" sz="2000" i="1" dirty="0"/>
              <a:t>республика, революция, фракция, класс, публика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1980267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Заимствование из других языков</a:t>
            </a:r>
            <a:br>
              <a:rPr lang="ru-RU" dirty="0"/>
            </a:br>
            <a:r>
              <a:rPr lang="ru-RU" dirty="0"/>
              <a:t>Из тюркских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Быт и коневодство</a:t>
            </a:r>
          </a:p>
          <a:p>
            <a:pPr marL="0" indent="0">
              <a:buNone/>
            </a:pPr>
            <a:r>
              <a:rPr lang="ru-RU" sz="2000" i="1" dirty="0"/>
              <a:t>жемчуг, алмаз, лапша, сундук, чердак, карман, башмак, барсук, изюм, лошадь</a:t>
            </a:r>
          </a:p>
          <a:p>
            <a:r>
              <a:rPr lang="ru-RU" sz="2000" b="1" dirty="0"/>
              <a:t>Военно-экономические термины</a:t>
            </a:r>
          </a:p>
          <a:p>
            <a:pPr marL="0" indent="0">
              <a:buNone/>
            </a:pPr>
            <a:r>
              <a:rPr lang="ru-RU" sz="2000" i="1" dirty="0"/>
              <a:t>деньги, орда, ярлык (</a:t>
            </a:r>
            <a:r>
              <a:rPr lang="cs-CZ" sz="2000" i="1" dirty="0"/>
              <a:t>štítek, etiketa)</a:t>
            </a:r>
            <a:r>
              <a:rPr lang="ru-RU" sz="2000" i="1" dirty="0"/>
              <a:t>, барабан, казак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4384200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Заимствование из других языков</a:t>
            </a:r>
            <a:br>
              <a:rPr lang="ru-RU" dirty="0"/>
            </a:br>
            <a:r>
              <a:rPr lang="ru-RU" dirty="0"/>
              <a:t>Из французского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939637"/>
            <a:ext cx="8596668" cy="4101726"/>
          </a:xfrm>
        </p:spPr>
        <p:txBody>
          <a:bodyPr/>
          <a:lstStyle/>
          <a:p>
            <a:r>
              <a:rPr lang="ru-RU" sz="2000" b="1" dirty="0"/>
              <a:t>Одежда</a:t>
            </a:r>
          </a:p>
          <a:p>
            <a:pPr marL="0" indent="0">
              <a:buNone/>
            </a:pPr>
            <a:r>
              <a:rPr lang="ru-RU" sz="2000" i="1" dirty="0"/>
              <a:t>пальто, жилет, браслет, гардероб</a:t>
            </a:r>
          </a:p>
          <a:p>
            <a:r>
              <a:rPr lang="ru-RU" sz="2000" b="1" dirty="0"/>
              <a:t>Еда</a:t>
            </a:r>
          </a:p>
          <a:p>
            <a:pPr marL="0" indent="0">
              <a:buNone/>
            </a:pPr>
            <a:r>
              <a:rPr lang="ru-RU" sz="2000" i="1" dirty="0"/>
              <a:t>бульон, мармелад, котлета, рагу, пюре, кофе, соус, сосиска, салат</a:t>
            </a:r>
          </a:p>
          <a:p>
            <a:r>
              <a:rPr lang="ru-RU" sz="2000" b="1" dirty="0"/>
              <a:t>Театр</a:t>
            </a:r>
          </a:p>
          <a:p>
            <a:pPr marL="0" indent="0">
              <a:buNone/>
            </a:pPr>
            <a:r>
              <a:rPr lang="ru-RU" sz="2000" i="1" dirty="0"/>
              <a:t>фойе, балет, ложа, режиссёр, актёр, репертуар, пьеса, абонемент, афиша</a:t>
            </a:r>
          </a:p>
          <a:p>
            <a:r>
              <a:rPr lang="ru-RU" sz="2000" b="1" dirty="0"/>
              <a:t>Военная терминология</a:t>
            </a:r>
          </a:p>
          <a:p>
            <a:pPr marL="0" indent="0">
              <a:buNone/>
            </a:pPr>
            <a:r>
              <a:rPr lang="ru-RU" sz="2000" i="1" dirty="0"/>
              <a:t>маршал, атака, батальон, кавалерия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34423585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Заимствование из других языков</a:t>
            </a:r>
            <a:br>
              <a:rPr lang="ru-RU" dirty="0"/>
            </a:br>
            <a:r>
              <a:rPr lang="ru-RU" dirty="0"/>
              <a:t>Из английского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28801"/>
            <a:ext cx="8596668" cy="4212562"/>
          </a:xfrm>
        </p:spPr>
        <p:txBody>
          <a:bodyPr>
            <a:normAutofit/>
          </a:bodyPr>
          <a:lstStyle/>
          <a:p>
            <a:r>
              <a:rPr lang="ru-RU" sz="2000" b="1" dirty="0"/>
              <a:t>Техника</a:t>
            </a:r>
          </a:p>
          <a:p>
            <a:pPr marL="0" indent="0">
              <a:buNone/>
            </a:pPr>
            <a:r>
              <a:rPr lang="ru-RU" sz="2000" i="1" dirty="0"/>
              <a:t>радар, трамвай, файл, принтер, компьютер</a:t>
            </a:r>
          </a:p>
          <a:p>
            <a:r>
              <a:rPr lang="ru-RU" sz="2000" b="1" dirty="0"/>
              <a:t>Спорт</a:t>
            </a:r>
          </a:p>
          <a:p>
            <a:pPr marL="0" indent="0">
              <a:buNone/>
            </a:pPr>
            <a:r>
              <a:rPr lang="ru-RU" sz="2000" i="1" dirty="0"/>
              <a:t>спорт, футбол, хоккей, финиш, рекорд, чемпион</a:t>
            </a:r>
          </a:p>
          <a:p>
            <a:r>
              <a:rPr lang="ru-RU" sz="2000" b="1" dirty="0"/>
              <a:t>Морские термины</a:t>
            </a:r>
          </a:p>
          <a:p>
            <a:pPr marL="0" indent="0">
              <a:buNone/>
            </a:pPr>
            <a:r>
              <a:rPr lang="ru-RU" sz="2000" i="1" dirty="0"/>
              <a:t>танкер, яхта, катер</a:t>
            </a:r>
          </a:p>
          <a:p>
            <a:r>
              <a:rPr lang="ru-RU" sz="2000" b="1" dirty="0"/>
              <a:t>Общественная жизнь</a:t>
            </a:r>
          </a:p>
          <a:p>
            <a:pPr marL="0" indent="0">
              <a:buNone/>
            </a:pPr>
            <a:r>
              <a:rPr lang="ru-RU" sz="2000" i="1" dirty="0"/>
              <a:t>бойк</a:t>
            </a:r>
            <a:r>
              <a:rPr lang="ru-RU" sz="2000" i="1" u="sng" dirty="0"/>
              <a:t>о</a:t>
            </a:r>
            <a:r>
              <a:rPr lang="ru-RU" sz="2000" i="1" dirty="0"/>
              <a:t>т, лидер, митинг, брокер, дилер, брифинг, лобби</a:t>
            </a: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11441217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Заимствование из других языков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93273"/>
            <a:ext cx="8596668" cy="5153891"/>
          </a:xfrm>
        </p:spPr>
        <p:txBody>
          <a:bodyPr>
            <a:normAutofit/>
          </a:bodyPr>
          <a:lstStyle/>
          <a:p>
            <a:r>
              <a:rPr lang="ru-RU" b="1" dirty="0"/>
              <a:t>Из немецкого </a:t>
            </a:r>
            <a:r>
              <a:rPr lang="ru-RU" dirty="0"/>
              <a:t>– торговая, военная, бытовая лексика, наука, искусство, техника</a:t>
            </a:r>
          </a:p>
          <a:p>
            <a:pPr marL="0" indent="0">
              <a:buNone/>
            </a:pPr>
            <a:r>
              <a:rPr lang="ru-RU" i="1" dirty="0"/>
              <a:t>солдат, штаб, фронт, лагерь, галстук, шпинат, мольберт, капельмейстер, ландшафт, курорт, штатив, бутерброд, кухня, штраф</a:t>
            </a:r>
          </a:p>
          <a:p>
            <a:r>
              <a:rPr lang="ru-RU" b="1" dirty="0"/>
              <a:t>Из голландского </a:t>
            </a:r>
            <a:r>
              <a:rPr lang="ru-RU" dirty="0"/>
              <a:t>– морские термины</a:t>
            </a:r>
          </a:p>
          <a:p>
            <a:pPr marL="0" indent="0">
              <a:buNone/>
            </a:pPr>
            <a:r>
              <a:rPr lang="ru-RU" i="1" dirty="0"/>
              <a:t>матрос, флаг, флот, компас, зонт</a:t>
            </a:r>
          </a:p>
          <a:p>
            <a:r>
              <a:rPr lang="ru-RU" b="1" dirty="0"/>
              <a:t>Из итальянского </a:t>
            </a:r>
            <a:r>
              <a:rPr lang="ru-RU" dirty="0"/>
              <a:t>– музыкальная терминология </a:t>
            </a:r>
          </a:p>
          <a:p>
            <a:pPr marL="0" indent="0">
              <a:buNone/>
            </a:pPr>
            <a:r>
              <a:rPr lang="ru-RU" i="1" dirty="0"/>
              <a:t>ария, аллегро, либретто, тенор, соната</a:t>
            </a:r>
          </a:p>
          <a:p>
            <a:r>
              <a:rPr lang="ru-RU" b="1" dirty="0"/>
              <a:t>Из польского </a:t>
            </a:r>
            <a:r>
              <a:rPr lang="ru-RU" dirty="0"/>
              <a:t>– быт</a:t>
            </a:r>
          </a:p>
          <a:p>
            <a:pPr marL="0" indent="0">
              <a:buNone/>
            </a:pPr>
            <a:r>
              <a:rPr lang="ru-RU" i="1" dirty="0"/>
              <a:t>Булка, рисунок, крыжовник, полковник, </a:t>
            </a:r>
          </a:p>
          <a:p>
            <a:r>
              <a:rPr lang="ru-RU" b="1" dirty="0"/>
              <a:t>Из чешского</a:t>
            </a:r>
          </a:p>
          <a:p>
            <a:pPr marL="0" indent="0">
              <a:buNone/>
            </a:pPr>
            <a:r>
              <a:rPr lang="ru-RU" i="1" dirty="0"/>
              <a:t>Право, духовенство, робот, карточные масти – черви, бубны </a:t>
            </a:r>
            <a:r>
              <a:rPr lang="cs-CZ" i="1" dirty="0"/>
              <a:t>(káry)</a:t>
            </a:r>
            <a:r>
              <a:rPr lang="ru-RU" i="1" dirty="0"/>
              <a:t>, жлуды, вины</a:t>
            </a:r>
            <a:r>
              <a:rPr lang="cs-CZ" i="1" dirty="0"/>
              <a:t> (piky)</a:t>
            </a:r>
            <a:endParaRPr lang="ru-RU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2223518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Интернационализмы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54727"/>
            <a:ext cx="8596668" cy="4586635"/>
          </a:xfrm>
        </p:spPr>
        <p:txBody>
          <a:bodyPr>
            <a:normAutofit/>
          </a:bodyPr>
          <a:lstStyle/>
          <a:p>
            <a:r>
              <a:rPr lang="ru-RU" sz="2000" dirty="0"/>
              <a:t>Слова, употребляемые минимум в 3 неродственных языках</a:t>
            </a:r>
          </a:p>
          <a:p>
            <a:r>
              <a:rPr lang="ru-RU" sz="2000" dirty="0"/>
              <a:t>Международная терминология</a:t>
            </a:r>
          </a:p>
          <a:p>
            <a:pPr marL="0" indent="0">
              <a:buNone/>
            </a:pPr>
            <a:r>
              <a:rPr lang="ru-RU" sz="2000" i="1" dirty="0"/>
              <a:t>философия, республика, критика</a:t>
            </a:r>
          </a:p>
          <a:p>
            <a:r>
              <a:rPr lang="ru-RU" sz="2000" dirty="0"/>
              <a:t>Интернациональными являются также морфемы</a:t>
            </a:r>
          </a:p>
          <a:p>
            <a:pPr marL="0" indent="0">
              <a:buNone/>
            </a:pPr>
            <a:r>
              <a:rPr lang="ru-RU" sz="2000" dirty="0"/>
              <a:t>Префиксы: </a:t>
            </a:r>
            <a:r>
              <a:rPr lang="ru-RU" sz="2000" i="1" dirty="0"/>
              <a:t>псевдо-, мета-, анти-, ультра-</a:t>
            </a:r>
          </a:p>
          <a:p>
            <a:pPr marL="0" indent="0">
              <a:buNone/>
            </a:pPr>
            <a:r>
              <a:rPr lang="ru-RU" sz="2000" dirty="0"/>
              <a:t>Префиксоиды:</a:t>
            </a:r>
            <a:r>
              <a:rPr lang="ru-RU" sz="2000" i="1" dirty="0"/>
              <a:t> био-, макро-, микро-, теле-, радио-, электро-</a:t>
            </a:r>
          </a:p>
          <a:p>
            <a:pPr marL="0" indent="0">
              <a:buNone/>
            </a:pPr>
            <a:r>
              <a:rPr lang="ru-RU" sz="2000" dirty="0"/>
              <a:t>Суффиксы: </a:t>
            </a:r>
            <a:r>
              <a:rPr lang="ru-RU" sz="2000" i="1" dirty="0"/>
              <a:t>-тор, -ация, -изм, -ит</a:t>
            </a:r>
          </a:p>
          <a:p>
            <a:pPr marL="0" indent="0">
              <a:buNone/>
            </a:pPr>
            <a:r>
              <a:rPr lang="ru-RU" sz="2000" dirty="0"/>
              <a:t>Суффиксоиды: </a:t>
            </a:r>
            <a:r>
              <a:rPr lang="ru-RU" sz="2000" i="1" dirty="0"/>
              <a:t>-граф, -скоп, -фон, -метр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375709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Признаки слов иноязычного происхождения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42655"/>
            <a:ext cx="8596668" cy="4918363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Ф в корневой морфеме </a:t>
            </a:r>
            <a:r>
              <a:rPr lang="ru-RU" dirty="0"/>
              <a:t>– </a:t>
            </a:r>
            <a:r>
              <a:rPr lang="ru-RU" i="1" dirty="0"/>
              <a:t>фонарь, философия, дельфин, туфля, факт</a:t>
            </a:r>
            <a:endParaRPr lang="ru-RU" dirty="0"/>
          </a:p>
          <a:p>
            <a:r>
              <a:rPr lang="ru-RU" b="1" dirty="0"/>
              <a:t>Ю в начале слова </a:t>
            </a:r>
            <a:r>
              <a:rPr lang="ru-RU" dirty="0"/>
              <a:t>– </a:t>
            </a:r>
            <a:r>
              <a:rPr lang="ru-RU" i="1" dirty="0"/>
              <a:t>юбилей, юмор, юрист, ювелир</a:t>
            </a:r>
            <a:endParaRPr lang="ru-RU" dirty="0"/>
          </a:p>
          <a:p>
            <a:r>
              <a:rPr lang="ru-RU" b="1" dirty="0"/>
              <a:t>А в начале слова </a:t>
            </a:r>
            <a:r>
              <a:rPr lang="ru-RU" dirty="0"/>
              <a:t>– </a:t>
            </a:r>
            <a:r>
              <a:rPr lang="ru-RU" i="1" dirty="0"/>
              <a:t>абсурд, автор, акт, ад, академия</a:t>
            </a:r>
            <a:endParaRPr lang="ru-RU" dirty="0"/>
          </a:p>
          <a:p>
            <a:r>
              <a:rPr lang="ru-RU" b="1" dirty="0"/>
              <a:t>Э в начале слова </a:t>
            </a:r>
            <a:r>
              <a:rPr lang="ru-RU" dirty="0"/>
              <a:t>– </a:t>
            </a:r>
            <a:r>
              <a:rPr lang="ru-RU" i="1" dirty="0"/>
              <a:t>этаж, эволюция, эгоист, экспедиция</a:t>
            </a:r>
          </a:p>
          <a:p>
            <a:r>
              <a:rPr lang="ru-RU" b="1" dirty="0"/>
              <a:t>Сочетания ш</a:t>
            </a:r>
            <a:r>
              <a:rPr lang="cs-CZ" b="1" dirty="0"/>
              <a:t>+</a:t>
            </a:r>
            <a:r>
              <a:rPr lang="ru-RU" b="1" dirty="0"/>
              <a:t>согласный в начале слов </a:t>
            </a:r>
            <a:r>
              <a:rPr lang="ru-RU" dirty="0"/>
              <a:t>– </a:t>
            </a:r>
            <a:r>
              <a:rPr lang="ru-RU" i="1" dirty="0"/>
              <a:t>шрион, шпаргалка, штаб</a:t>
            </a:r>
            <a:endParaRPr lang="ru-RU" dirty="0"/>
          </a:p>
          <a:p>
            <a:r>
              <a:rPr lang="ru-RU" b="1" dirty="0"/>
              <a:t>Дж, дз в начале слова </a:t>
            </a:r>
            <a:r>
              <a:rPr lang="ru-RU" dirty="0"/>
              <a:t>– </a:t>
            </a:r>
            <a:r>
              <a:rPr lang="ru-RU" i="1" dirty="0"/>
              <a:t>джаз, джунгли, джинсы, дзюдо</a:t>
            </a:r>
            <a:endParaRPr lang="ru-RU" dirty="0"/>
          </a:p>
          <a:p>
            <a:r>
              <a:rPr lang="ru-RU" b="1" dirty="0"/>
              <a:t>Сочетание ге, ке, хе в начале слова </a:t>
            </a:r>
            <a:r>
              <a:rPr lang="ru-RU" dirty="0"/>
              <a:t>– </a:t>
            </a:r>
            <a:r>
              <a:rPr lang="ru-RU" i="1" dirty="0"/>
              <a:t>герой, геометрия, кедр, херес (</a:t>
            </a:r>
            <a:r>
              <a:rPr lang="cs-CZ" i="1" dirty="0"/>
              <a:t>sherry)</a:t>
            </a:r>
            <a:endParaRPr lang="ru-RU" dirty="0"/>
          </a:p>
          <a:p>
            <a:r>
              <a:rPr lang="ru-RU" b="1" dirty="0"/>
              <a:t>Сочетание дю, тю, зю, сю, мю, бю, пю, вю в одной морфеме</a:t>
            </a:r>
            <a:r>
              <a:rPr lang="cs-CZ" dirty="0"/>
              <a:t> – </a:t>
            </a:r>
            <a:r>
              <a:rPr lang="ru-RU" i="1" dirty="0"/>
              <a:t>гравюра, тюрьма, дюйм </a:t>
            </a:r>
            <a:r>
              <a:rPr lang="cs-CZ" i="1" dirty="0"/>
              <a:t>(coul)</a:t>
            </a:r>
            <a:endParaRPr lang="ru-RU" dirty="0"/>
          </a:p>
          <a:p>
            <a:r>
              <a:rPr lang="ru-RU" b="1" dirty="0"/>
              <a:t>Соседство двух гласных в одной мор</a:t>
            </a:r>
            <a:r>
              <a:rPr lang="ru-RU" dirty="0"/>
              <a:t>феме – </a:t>
            </a:r>
            <a:r>
              <a:rPr lang="ru-RU" i="1" dirty="0"/>
              <a:t>аорта, дуэт, олимпиада, театр, поэт</a:t>
            </a:r>
            <a:endParaRPr lang="cs-CZ" i="1" dirty="0"/>
          </a:p>
          <a:p>
            <a:r>
              <a:rPr lang="ru-RU" b="1" dirty="0"/>
              <a:t>Двойные согласные в корне – </a:t>
            </a:r>
            <a:r>
              <a:rPr lang="ru-RU" i="1" dirty="0"/>
              <a:t>профессия, интеллигентный</a:t>
            </a:r>
            <a:endParaRPr lang="ru-RU" dirty="0"/>
          </a:p>
          <a:p>
            <a:r>
              <a:rPr lang="ru-RU" b="1" dirty="0"/>
              <a:t>Неизменяемость </a:t>
            </a:r>
            <a:r>
              <a:rPr lang="ru-RU" dirty="0"/>
              <a:t>– </a:t>
            </a:r>
            <a:r>
              <a:rPr lang="ru-RU" i="1" dirty="0"/>
              <a:t>какаду, пальто, фойе, такси, фиаско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4371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7F572-44C7-4DEC-A856-EFC2C2DFF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Классификация по общим языковым признакам, т. е. внутренним закономерностям языка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581DB3-B5D0-4263-8068-31FE7F264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ru-RU" sz="2000" dirty="0"/>
              <a:t>Выделяются т. н. </a:t>
            </a:r>
            <a:r>
              <a:rPr lang="ru-RU" sz="2000" b="1" dirty="0"/>
              <a:t>лексические группы </a:t>
            </a:r>
          </a:p>
          <a:p>
            <a:r>
              <a:rPr lang="ru-RU" sz="2000" dirty="0"/>
              <a:t>по значению (синонимы, антонимы, градационные ряды, соподчинённые слова...)</a:t>
            </a:r>
          </a:p>
          <a:p>
            <a:r>
              <a:rPr lang="ru-RU" sz="2000" dirty="0"/>
              <a:t>по принадлежности к части речи</a:t>
            </a:r>
          </a:p>
          <a:p>
            <a:r>
              <a:rPr lang="ru-RU" sz="2000" dirty="0"/>
              <a:t>по словообразованию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5571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E2855E-D49F-4728-81B7-0B394B6DB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 по внешним признакам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E5C8CB-5A65-4502-9AD9-C905282ED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Единицы с одинаковым признаком образуют, т. н. </a:t>
            </a:r>
            <a:r>
              <a:rPr lang="ru-RU" sz="2000" b="1" dirty="0"/>
              <a:t>лексический пласт</a:t>
            </a:r>
            <a:r>
              <a:rPr lang="ru-RU" sz="2000" dirty="0"/>
              <a:t>.</a:t>
            </a:r>
          </a:p>
          <a:p>
            <a:pPr marL="0" indent="0">
              <a:buNone/>
            </a:pPr>
            <a:r>
              <a:rPr lang="ru-RU" sz="2000" dirty="0"/>
              <a:t>Классификация по пластам – расслоение словарного запаса.</a:t>
            </a:r>
          </a:p>
          <a:p>
            <a:r>
              <a:rPr lang="ru-RU" sz="2000" dirty="0"/>
              <a:t>по происхождению</a:t>
            </a:r>
          </a:p>
          <a:p>
            <a:r>
              <a:rPr lang="ru-RU" sz="2000" dirty="0"/>
              <a:t>по сфере использования (территориальный, социальный признаки)</a:t>
            </a:r>
          </a:p>
          <a:p>
            <a:r>
              <a:rPr lang="ru-RU" sz="2000" dirty="0"/>
              <a:t>по временному признаку</a:t>
            </a:r>
          </a:p>
          <a:p>
            <a:r>
              <a:rPr lang="ru-RU" sz="2000" dirty="0"/>
              <a:t>по стилистическому признаку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20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FBA448-E697-413B-804F-577BC15B5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 по внеязыковым связям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B5C83B-BBFA-41AD-816E-7461FC4077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/>
              <a:t>По тематическим группам </a:t>
            </a:r>
            <a:r>
              <a:rPr lang="ru-RU" sz="2000" dirty="0"/>
              <a:t>– даны организацией предметов внешнего мира</a:t>
            </a:r>
          </a:p>
          <a:p>
            <a:r>
              <a:rPr lang="ru-RU" sz="2000" b="1" dirty="0"/>
              <a:t>По ассоциативным группам </a:t>
            </a:r>
            <a:r>
              <a:rPr lang="ru-RU" sz="2000" dirty="0"/>
              <a:t>– группирование содержания сознания, которое связано с опытом, знаниями, хобби, представлениями носителя языка, сильно индивидуально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44033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CCF53C-5E4D-422D-99AA-08C3F5C45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Лексика с точки зрения происхождения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901AD6-5BA1-4BD1-B857-91760FDC6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Словарный запас – результат развития общества</a:t>
            </a:r>
          </a:p>
          <a:p>
            <a:r>
              <a:rPr lang="ru-RU" sz="2000" dirty="0"/>
              <a:t>Возникают новые слова или в язык входят уже готовые единицы посредством заимствования</a:t>
            </a:r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r>
              <a:rPr lang="ru-RU" sz="2000" dirty="0"/>
              <a:t>Исконно русская лексика</a:t>
            </a:r>
          </a:p>
          <a:p>
            <a:r>
              <a:rPr lang="ru-RU" sz="2000" dirty="0"/>
              <a:t>Заимствованная лексика</a:t>
            </a:r>
            <a:endParaRPr lang="cs-CZ" sz="2000" dirty="0"/>
          </a:p>
        </p:txBody>
      </p:sp>
      <p:sp>
        <p:nvSpPr>
          <p:cNvPr id="5" name="Šipka: dolů 4">
            <a:extLst>
              <a:ext uri="{FF2B5EF4-FFF2-40B4-BE49-F238E27FC236}">
                <a16:creationId xmlns:a16="http://schemas.microsoft.com/office/drawing/2014/main" id="{DA1A6A20-E48D-4541-B874-EDFC187F554B}"/>
              </a:ext>
            </a:extLst>
          </p:cNvPr>
          <p:cNvSpPr/>
          <p:nvPr/>
        </p:nvSpPr>
        <p:spPr>
          <a:xfrm>
            <a:off x="1448972" y="3429000"/>
            <a:ext cx="414293" cy="671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19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C6D473-B8ED-48FD-B172-73AB55D30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Исконно русская лексика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EE72F6-4ABC-4394-A604-8CBC52F73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87237"/>
            <a:ext cx="8596668" cy="4254126"/>
          </a:xfrm>
        </p:spPr>
        <p:txBody>
          <a:bodyPr>
            <a:normAutofit lnSpcReduction="10000"/>
          </a:bodyPr>
          <a:lstStyle/>
          <a:p>
            <a:r>
              <a:rPr lang="ru-RU" sz="2000" dirty="0"/>
              <a:t>Все слова, возникшие в русском языке независимо от этимологии их частей (морфем)</a:t>
            </a:r>
          </a:p>
          <a:p>
            <a:endParaRPr lang="ru-RU" sz="2000" dirty="0"/>
          </a:p>
          <a:p>
            <a:r>
              <a:rPr lang="ru-RU" sz="2000" dirty="0"/>
              <a:t>Слова славянского происхождения</a:t>
            </a:r>
          </a:p>
          <a:p>
            <a:pPr marL="0" indent="0">
              <a:buNone/>
            </a:pPr>
            <a:r>
              <a:rPr lang="ru-RU" sz="2000" i="1" dirty="0"/>
              <a:t>мать, лес, писать, читать, бегать</a:t>
            </a:r>
          </a:p>
          <a:p>
            <a:r>
              <a:rPr lang="ru-RU" sz="2000" dirty="0"/>
              <a:t>Слова, возникшие на их основе</a:t>
            </a:r>
          </a:p>
          <a:p>
            <a:pPr marL="0" indent="0">
              <a:buNone/>
            </a:pPr>
            <a:r>
              <a:rPr lang="ru-RU" sz="2000" i="1" dirty="0"/>
              <a:t>лесной, читатель, бег</a:t>
            </a:r>
          </a:p>
          <a:p>
            <a:r>
              <a:rPr lang="ru-RU" sz="2000" dirty="0"/>
              <a:t>Слова, образованные от заимствованых корней и аффиксов, но русскими средствами</a:t>
            </a:r>
          </a:p>
          <a:p>
            <a:pPr marL="0" indent="0">
              <a:buNone/>
            </a:pPr>
            <a:r>
              <a:rPr lang="ru-RU" sz="2000" i="1" dirty="0"/>
              <a:t>монтаж-ник, теле-видение, философ-ский, шосс-ейный, маникюр-</a:t>
            </a:r>
            <a:r>
              <a:rPr lang="ru-RU" i="1" dirty="0"/>
              <a:t>ша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125430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157F26-D0AD-4936-A4CD-371CD27EF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Исконно русская лексика – классификация по хронологическому признаку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39598C-C672-423C-91E6-CB6626340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Индоевропейские слова</a:t>
            </a:r>
          </a:p>
          <a:p>
            <a:r>
              <a:rPr lang="ru-RU" sz="2000" dirty="0"/>
              <a:t>Общеславянские слова (праславянские)</a:t>
            </a:r>
          </a:p>
          <a:p>
            <a:r>
              <a:rPr lang="ru-RU" sz="2000" dirty="0"/>
              <a:t>Восточнославянские слова (древнерусские)</a:t>
            </a:r>
          </a:p>
          <a:p>
            <a:r>
              <a:rPr lang="ru-RU" sz="2000" dirty="0"/>
              <a:t>Собственно русские слова</a:t>
            </a:r>
          </a:p>
        </p:txBody>
      </p:sp>
    </p:spTree>
    <p:extLst>
      <p:ext uri="{BB962C8B-B14F-4D97-AF65-F5344CB8AC3E}">
        <p14:creationId xmlns:p14="http://schemas.microsoft.com/office/powerpoint/2010/main" val="4260857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2B006-79B1-42A6-8860-1392B6724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Индоевропейские слова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B76CB7-9965-41AD-9427-528FCA035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31819"/>
            <a:ext cx="8596668" cy="4309544"/>
          </a:xfrm>
        </p:spPr>
        <p:txBody>
          <a:bodyPr/>
          <a:lstStyle/>
          <a:p>
            <a:r>
              <a:rPr lang="ru-RU" sz="2000" dirty="0"/>
              <a:t>Приблизительно с конца эпохи неолита до </a:t>
            </a:r>
            <a:r>
              <a:rPr lang="cs-CZ" sz="2000" dirty="0"/>
              <a:t>III – II</a:t>
            </a:r>
            <a:r>
              <a:rPr lang="ru-RU" sz="2000" dirty="0"/>
              <a:t> вв. до н. э.</a:t>
            </a:r>
          </a:p>
          <a:p>
            <a:endParaRPr lang="ru-RU" sz="2000" dirty="0"/>
          </a:p>
          <a:p>
            <a:r>
              <a:rPr lang="ru-RU" sz="2000" dirty="0"/>
              <a:t>Термины родства – </a:t>
            </a:r>
            <a:r>
              <a:rPr lang="ru-RU" sz="2000" i="1" dirty="0"/>
              <a:t>мать, брат, дочь, сын, сестра</a:t>
            </a:r>
          </a:p>
          <a:p>
            <a:r>
              <a:rPr lang="ru-RU" sz="2000" dirty="0"/>
              <a:t>Названия животных – </a:t>
            </a:r>
            <a:r>
              <a:rPr lang="ru-RU" sz="2000" i="1" dirty="0"/>
              <a:t>овца, волк, гусь, бык, кот</a:t>
            </a:r>
          </a:p>
          <a:p>
            <a:r>
              <a:rPr lang="ru-RU" sz="2000" dirty="0"/>
              <a:t>Названия продуктов питаня – </a:t>
            </a:r>
            <a:r>
              <a:rPr lang="ru-RU" sz="2000" i="1" dirty="0"/>
              <a:t>вода, мяс</a:t>
            </a:r>
            <a:r>
              <a:rPr lang="ru-RU" sz="2000" dirty="0"/>
              <a:t>о, мёд</a:t>
            </a:r>
          </a:p>
          <a:p>
            <a:r>
              <a:rPr lang="ru-RU" sz="2000" dirty="0"/>
              <a:t>Основные реалии жизни тогдашних людей – </a:t>
            </a:r>
            <a:r>
              <a:rPr lang="ru-RU" sz="2000" i="1" dirty="0"/>
              <a:t>день, ночь, новый, шить, имя, месяц</a:t>
            </a:r>
          </a:p>
          <a:p>
            <a:r>
              <a:rPr lang="ru-RU" sz="2000" dirty="0"/>
              <a:t>Числительные</a:t>
            </a:r>
            <a:r>
              <a:rPr lang="ru-RU" sz="2000" i="1" dirty="0"/>
              <a:t> – два, три, четыре, сто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279944542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538</TotalTime>
  <Words>2014</Words>
  <Application>Microsoft Office PowerPoint</Application>
  <PresentationFormat>Širokoúhlá obrazovka</PresentationFormat>
  <Paragraphs>209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Trebuchet MS</vt:lpstr>
      <vt:lpstr>Wingdings 3</vt:lpstr>
      <vt:lpstr>Fazeta</vt:lpstr>
      <vt:lpstr>Словарный запас и его классификация Лексика с точки зрения происхождения</vt:lpstr>
      <vt:lpstr>Словарный запас</vt:lpstr>
      <vt:lpstr>Классификация по общим языковым признакам, т. е. внутренним закономерностям языка</vt:lpstr>
      <vt:lpstr>Классификация по внешним признакам</vt:lpstr>
      <vt:lpstr>Классификация по внеязыковым связям</vt:lpstr>
      <vt:lpstr>Лексика с точки зрения происхождения</vt:lpstr>
      <vt:lpstr>Исконно русская лексика</vt:lpstr>
      <vt:lpstr>Исконно русская лексика – классификация по хронологическому признаку</vt:lpstr>
      <vt:lpstr>Индоевропейские слова</vt:lpstr>
      <vt:lpstr>Общеславянские слова </vt:lpstr>
      <vt:lpstr>Восточнославянские слова</vt:lpstr>
      <vt:lpstr>Собственно русские слова </vt:lpstr>
      <vt:lpstr>Заимствованная лексика</vt:lpstr>
      <vt:lpstr>Заимствование из разных языков - хронология</vt:lpstr>
      <vt:lpstr>Старославянизмы  (церковно-славянские слова)</vt:lpstr>
      <vt:lpstr>Фонетические признаки старославянизмов</vt:lpstr>
      <vt:lpstr>Морфологические (словообразовательные) признаки старославянизмов</vt:lpstr>
      <vt:lpstr>Семантико-стилистические признаки старославянизмов</vt:lpstr>
      <vt:lpstr>Семантико-стилистические признаки старославянизмов</vt:lpstr>
      <vt:lpstr>Заимствование из других языков Из греческого </vt:lpstr>
      <vt:lpstr>Заимствование из других языков Из латинского</vt:lpstr>
      <vt:lpstr>Заимствование из других языков Из тюркских</vt:lpstr>
      <vt:lpstr>Заимствование из других языков Из французского</vt:lpstr>
      <vt:lpstr>Заимствование из других языков Из английского</vt:lpstr>
      <vt:lpstr>Заимствование из других языков</vt:lpstr>
      <vt:lpstr>Интернационализмы</vt:lpstr>
      <vt:lpstr>Признаки слов иноязычного происхождения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Словарный запас и его классификация Лексика с точки зрения происхождения</dc:title>
  <dc:creator>Lenka Rozboudová</dc:creator>
  <cp:lastModifiedBy>Lenka Rozboudová</cp:lastModifiedBy>
  <cp:revision>39</cp:revision>
  <dcterms:created xsi:type="dcterms:W3CDTF">2019-03-24T12:10:29Z</dcterms:created>
  <dcterms:modified xsi:type="dcterms:W3CDTF">2022-03-16T14:24:33Z</dcterms:modified>
</cp:coreProperties>
</file>