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71" r:id="rId6"/>
    <p:sldId id="265" r:id="rId7"/>
    <p:sldId id="262" r:id="rId8"/>
    <p:sldId id="267" r:id="rId9"/>
    <p:sldId id="266" r:id="rId10"/>
    <p:sldId id="268" r:id="rId11"/>
    <p:sldId id="264" r:id="rId12"/>
    <p:sldId id="272" r:id="rId13"/>
    <p:sldId id="273" r:id="rId14"/>
    <p:sldId id="274" r:id="rId15"/>
    <p:sldId id="275" r:id="rId16"/>
    <p:sldId id="287" r:id="rId17"/>
    <p:sldId id="276" r:id="rId18"/>
    <p:sldId id="278" r:id="rId19"/>
    <p:sldId id="288" r:id="rId20"/>
    <p:sldId id="277" r:id="rId21"/>
    <p:sldId id="285" r:id="rId22"/>
    <p:sldId id="280" r:id="rId23"/>
    <p:sldId id="279" r:id="rId24"/>
    <p:sldId id="281" r:id="rId25"/>
    <p:sldId id="289" r:id="rId26"/>
    <p:sldId id="286" r:id="rId27"/>
    <p:sldId id="282" r:id="rId28"/>
    <p:sldId id="283" r:id="rId29"/>
    <p:sldId id="269" r:id="rId30"/>
    <p:sldId id="284" r:id="rId31"/>
    <p:sldId id="270" r:id="rId32"/>
    <p:sldId id="25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172994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322896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355156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75153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73727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386953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177025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144864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407471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46312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E1238-9551-4705-8D73-1FF58C06304D}" type="datetimeFigureOut">
              <a:rPr lang="en-US" smtClean="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EE42FB-A6E0-43ED-A55A-158481CC7196}" type="slidenum">
              <a:rPr lang="en-US" smtClean="0"/>
              <a:t>‹#›</a:t>
            </a:fld>
            <a:endParaRPr lang="en-US" dirty="0"/>
          </a:p>
        </p:txBody>
      </p:sp>
    </p:spTree>
    <p:extLst>
      <p:ext uri="{BB962C8B-B14F-4D97-AF65-F5344CB8AC3E}">
        <p14:creationId xmlns:p14="http://schemas.microsoft.com/office/powerpoint/2010/main" val="219515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E1238-9551-4705-8D73-1FF58C06304D}" type="datetimeFigureOut">
              <a:rPr lang="en-US" smtClean="0"/>
              <a:t>5/16/2019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E42FB-A6E0-43ED-A55A-158481CC7196}" type="slidenum">
              <a:rPr lang="en-US" smtClean="0"/>
              <a:t>‹#›</a:t>
            </a:fld>
            <a:endParaRPr lang="en-US" dirty="0"/>
          </a:p>
        </p:txBody>
      </p:sp>
    </p:spTree>
    <p:extLst>
      <p:ext uri="{BB962C8B-B14F-4D97-AF65-F5344CB8AC3E}">
        <p14:creationId xmlns:p14="http://schemas.microsoft.com/office/powerpoint/2010/main" val="19166391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dbnl.org/tekst/anbe001lexi01_01/lvlw00141.php#140" TargetMode="External"/><Relationship Id="rId2" Type="http://schemas.openxmlformats.org/officeDocument/2006/relationships/hyperlink" Target="https://www.dbnl.org/tekst/bork001schr01_01/bork001schr01_01_0219.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7686F5-6C52-4C34-A374-1032B428D15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560" b="28237"/>
          <a:stretch/>
        </p:blipFill>
        <p:spPr>
          <a:xfrm>
            <a:off x="20" y="1"/>
            <a:ext cx="12191980" cy="6857999"/>
          </a:xfrm>
          <a:prstGeom prst="rect">
            <a:avLst/>
          </a:prstGeom>
        </p:spPr>
      </p:pic>
      <p:sp>
        <p:nvSpPr>
          <p:cNvPr id="9" name="Subtitle 8">
            <a:extLst>
              <a:ext uri="{FF2B5EF4-FFF2-40B4-BE49-F238E27FC236}">
                <a16:creationId xmlns:a16="http://schemas.microsoft.com/office/drawing/2014/main" id="{D1FF4A84-2542-410F-BC7B-0A29B9523D43}"/>
              </a:ext>
            </a:extLst>
          </p:cNvPr>
          <p:cNvSpPr>
            <a:spLocks noGrp="1"/>
          </p:cNvSpPr>
          <p:nvPr>
            <p:ph type="subTitle" idx="1"/>
          </p:nvPr>
        </p:nvSpPr>
        <p:spPr>
          <a:xfrm>
            <a:off x="7131464" y="5837129"/>
            <a:ext cx="5060516" cy="889348"/>
          </a:xfrm>
        </p:spPr>
        <p:txBody>
          <a:bodyPr>
            <a:normAutofit/>
          </a:bodyPr>
          <a:lstStyle/>
          <a:p>
            <a:r>
              <a:rPr lang="en-US" dirty="0">
                <a:solidFill>
                  <a:srgbClr val="FFFFFF"/>
                </a:solidFill>
                <a:latin typeface="+mj-lt"/>
              </a:rPr>
              <a:t>Mgr. Lada Vukomanovi</a:t>
            </a:r>
            <a:r>
              <a:rPr lang="sr-Latn-RS" dirty="0">
                <a:solidFill>
                  <a:srgbClr val="FFFFFF"/>
                </a:solidFill>
                <a:latin typeface="+mj-lt"/>
              </a:rPr>
              <a:t>ć (FF UK)</a:t>
            </a:r>
            <a:endParaRPr lang="en-US" dirty="0">
              <a:solidFill>
                <a:srgbClr val="FFFFFF"/>
              </a:solidFill>
              <a:latin typeface="+mj-lt"/>
            </a:endParaRPr>
          </a:p>
        </p:txBody>
      </p:sp>
    </p:spTree>
    <p:extLst>
      <p:ext uri="{BB962C8B-B14F-4D97-AF65-F5344CB8AC3E}">
        <p14:creationId xmlns:p14="http://schemas.microsoft.com/office/powerpoint/2010/main" val="17160431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F42A5-1D7C-4AA4-AD11-2BFACC088D5B}"/>
              </a:ext>
            </a:extLst>
          </p:cNvPr>
          <p:cNvSpPr>
            <a:spLocks noGrp="1"/>
          </p:cNvSpPr>
          <p:nvPr>
            <p:ph type="title"/>
          </p:nvPr>
        </p:nvSpPr>
        <p:spPr/>
        <p:txBody>
          <a:bodyPr/>
          <a:lstStyle/>
          <a:p>
            <a:r>
              <a:rPr lang="en-US" dirty="0" err="1"/>
              <a:t>Opbouw</a:t>
            </a:r>
            <a:endParaRPr lang="en-US" dirty="0"/>
          </a:p>
        </p:txBody>
      </p:sp>
      <p:sp>
        <p:nvSpPr>
          <p:cNvPr id="3" name="Content Placeholder 2">
            <a:extLst>
              <a:ext uri="{FF2B5EF4-FFF2-40B4-BE49-F238E27FC236}">
                <a16:creationId xmlns:a16="http://schemas.microsoft.com/office/drawing/2014/main" id="{AC35C08A-B0EF-447C-BE1B-FFA00EEA55B7}"/>
              </a:ext>
            </a:extLst>
          </p:cNvPr>
          <p:cNvSpPr>
            <a:spLocks noGrp="1"/>
          </p:cNvSpPr>
          <p:nvPr>
            <p:ph idx="1"/>
          </p:nvPr>
        </p:nvSpPr>
        <p:spPr/>
        <p:txBody>
          <a:bodyPr/>
          <a:lstStyle/>
          <a:p>
            <a:r>
              <a:rPr lang="nl-NL" i="1" dirty="0"/>
              <a:t>De stille kracht</a:t>
            </a:r>
            <a:r>
              <a:rPr lang="nl-NL" dirty="0"/>
              <a:t> telt zeven hoofdstukken onderverdeeld in kleinere delen en georganiseerd in twee grote delen.</a:t>
            </a:r>
          </a:p>
          <a:p>
            <a:endParaRPr lang="nl-NL" dirty="0"/>
          </a:p>
          <a:p>
            <a:r>
              <a:rPr lang="nl-NL" dirty="0"/>
              <a:t>Couperus introduceert het thema onmiddellijk in het eerste hoofdstuk van de roman. </a:t>
            </a:r>
          </a:p>
          <a:p>
            <a:pPr marL="0" indent="0">
              <a:buNone/>
            </a:pPr>
            <a:r>
              <a:rPr lang="nl-NL" b="1" dirty="0">
                <a:solidFill>
                  <a:schemeClr val="accent6">
                    <a:lumMod val="75000"/>
                  </a:schemeClr>
                </a:solidFill>
              </a:rPr>
              <a:t>“De lezer wordt op symbolische wijze voorbereid op de tragische dingen die komen gaan.” </a:t>
            </a:r>
            <a:r>
              <a:rPr lang="nl-NL" dirty="0"/>
              <a:t>(Janssens. M. De omineuze romanopening van </a:t>
            </a:r>
            <a:r>
              <a:rPr lang="nl-NL" i="1" dirty="0"/>
              <a:t>De stille kracht</a:t>
            </a:r>
            <a:r>
              <a:rPr lang="nl-NL" dirty="0"/>
              <a:t>)</a:t>
            </a:r>
          </a:p>
          <a:p>
            <a:pPr marL="0" indent="0">
              <a:buNone/>
            </a:pPr>
            <a:endParaRPr lang="en-US" dirty="0"/>
          </a:p>
        </p:txBody>
      </p:sp>
    </p:spTree>
    <p:extLst>
      <p:ext uri="{BB962C8B-B14F-4D97-AF65-F5344CB8AC3E}">
        <p14:creationId xmlns:p14="http://schemas.microsoft.com/office/powerpoint/2010/main" val="297346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78EDC8-1438-430B-945E-530200E9E494}"/>
              </a:ext>
            </a:extLst>
          </p:cNvPr>
          <p:cNvSpPr>
            <a:spLocks noGrp="1"/>
          </p:cNvSpPr>
          <p:nvPr>
            <p:ph type="body" sz="half" idx="2"/>
          </p:nvPr>
        </p:nvSpPr>
        <p:spPr>
          <a:xfrm>
            <a:off x="612559" y="426128"/>
            <a:ext cx="10644326" cy="6125592"/>
          </a:xfrm>
        </p:spPr>
        <p:txBody>
          <a:bodyPr vert="horz" lIns="91440" tIns="45720" rIns="91440" bIns="45720" rtlCol="0">
            <a:normAutofit/>
          </a:bodyPr>
          <a:lstStyle/>
          <a:p>
            <a:endParaRPr lang="nl-NL" dirty="0"/>
          </a:p>
          <a:p>
            <a:r>
              <a:rPr lang="nl-NL" sz="2000" dirty="0">
                <a:solidFill>
                  <a:schemeClr val="accent4">
                    <a:lumMod val="60000"/>
                    <a:lumOff val="40000"/>
                  </a:schemeClr>
                </a:solidFill>
              </a:rPr>
              <a:t>De volle maan, tragisch dien avond, was reeds vroeg, nog in den laatsten </a:t>
            </a:r>
            <a:r>
              <a:rPr lang="nl-NL" sz="2000" dirty="0" err="1">
                <a:solidFill>
                  <a:schemeClr val="accent4">
                    <a:lumMod val="60000"/>
                    <a:lumOff val="40000"/>
                  </a:schemeClr>
                </a:solidFill>
              </a:rPr>
              <a:t>dagschemer</a:t>
            </a:r>
            <a:r>
              <a:rPr lang="nl-NL" sz="2000" dirty="0">
                <a:solidFill>
                  <a:schemeClr val="accent4">
                    <a:lumMod val="60000"/>
                    <a:lumOff val="40000"/>
                  </a:schemeClr>
                </a:solidFill>
              </a:rPr>
              <a:t> opgerezen als een immense, </a:t>
            </a:r>
            <a:r>
              <a:rPr lang="nl-NL" sz="2000" dirty="0" err="1">
                <a:solidFill>
                  <a:schemeClr val="accent4">
                    <a:lumMod val="60000"/>
                    <a:lumOff val="40000"/>
                  </a:schemeClr>
                </a:solidFill>
              </a:rPr>
              <a:t>bloedroze</a:t>
            </a:r>
            <a:r>
              <a:rPr lang="nl-NL" sz="2000" dirty="0">
                <a:solidFill>
                  <a:schemeClr val="accent4">
                    <a:lumMod val="60000"/>
                    <a:lumOff val="40000"/>
                  </a:schemeClr>
                </a:solidFill>
              </a:rPr>
              <a:t> bol, vlamde als een zonsondergang laag achter de </a:t>
            </a:r>
            <a:r>
              <a:rPr lang="nl-NL" sz="2000" dirty="0" err="1">
                <a:solidFill>
                  <a:schemeClr val="accent4">
                    <a:lumMod val="60000"/>
                    <a:lumOff val="40000"/>
                  </a:schemeClr>
                </a:solidFill>
              </a:rPr>
              <a:t>tamarindeboomen</a:t>
            </a:r>
            <a:r>
              <a:rPr lang="nl-NL" sz="2000" dirty="0">
                <a:solidFill>
                  <a:schemeClr val="accent4">
                    <a:lumMod val="60000"/>
                    <a:lumOff val="40000"/>
                  </a:schemeClr>
                </a:solidFill>
              </a:rPr>
              <a:t> der Lange Laan en steeg, langzaam zich louterende van hare tragische tint, in een vagen hemel op. Een </a:t>
            </a:r>
            <a:r>
              <a:rPr lang="nl-NL" sz="2000" dirty="0" err="1">
                <a:solidFill>
                  <a:schemeClr val="accent4">
                    <a:lumMod val="60000"/>
                    <a:lumOff val="40000"/>
                  </a:schemeClr>
                </a:solidFill>
              </a:rPr>
              <a:t>doodsche</a:t>
            </a:r>
            <a:r>
              <a:rPr lang="nl-NL" sz="2000" dirty="0">
                <a:solidFill>
                  <a:schemeClr val="accent4">
                    <a:lumMod val="60000"/>
                    <a:lumOff val="40000"/>
                  </a:schemeClr>
                </a:solidFill>
              </a:rPr>
              <a:t> stilte spande alom als een sluier van zwijgen, of, na de lange middagsiësta, de avondrust zonder overgang van leven begon. Over de stad, wier wit </a:t>
            </a:r>
            <a:r>
              <a:rPr lang="nl-NL" sz="2000" dirty="0" err="1">
                <a:solidFill>
                  <a:schemeClr val="accent4">
                    <a:lumMod val="60000"/>
                    <a:lumOff val="40000"/>
                  </a:schemeClr>
                </a:solidFill>
              </a:rPr>
              <a:t>gepilaarde</a:t>
            </a:r>
            <a:r>
              <a:rPr lang="nl-NL" sz="2000" dirty="0">
                <a:solidFill>
                  <a:schemeClr val="accent4">
                    <a:lumMod val="60000"/>
                    <a:lumOff val="40000"/>
                  </a:schemeClr>
                </a:solidFill>
              </a:rPr>
              <a:t> villa-huizen laag wegscholen in het geboomte der lanen en tuinen, hing een </a:t>
            </a:r>
            <a:r>
              <a:rPr lang="nl-NL" sz="2000" dirty="0" err="1">
                <a:solidFill>
                  <a:schemeClr val="accent4">
                    <a:lumMod val="60000"/>
                    <a:lumOff val="40000"/>
                  </a:schemeClr>
                </a:solidFill>
              </a:rPr>
              <a:t>donzende</a:t>
            </a:r>
            <a:r>
              <a:rPr lang="nl-NL" sz="2000" dirty="0">
                <a:solidFill>
                  <a:schemeClr val="accent4">
                    <a:lumMod val="60000"/>
                    <a:lumOff val="40000"/>
                  </a:schemeClr>
                </a:solidFill>
              </a:rPr>
              <a:t> </a:t>
            </a:r>
            <a:r>
              <a:rPr lang="nl-NL" sz="2000" dirty="0" err="1">
                <a:solidFill>
                  <a:schemeClr val="accent4">
                    <a:lumMod val="60000"/>
                    <a:lumOff val="40000"/>
                  </a:schemeClr>
                </a:solidFill>
              </a:rPr>
              <a:t>geluideloosheid</a:t>
            </a:r>
            <a:r>
              <a:rPr lang="nl-NL" sz="2000" dirty="0">
                <a:solidFill>
                  <a:schemeClr val="accent4">
                    <a:lumMod val="60000"/>
                    <a:lumOff val="40000"/>
                  </a:schemeClr>
                </a:solidFill>
              </a:rPr>
              <a:t>, in de windstille benauwdheid der avondlucht, als was de matte avond </a:t>
            </a:r>
            <a:r>
              <a:rPr lang="nl-NL" sz="2000" dirty="0" err="1">
                <a:solidFill>
                  <a:schemeClr val="accent4">
                    <a:lumMod val="60000"/>
                    <a:lumOff val="40000"/>
                  </a:schemeClr>
                </a:solidFill>
              </a:rPr>
              <a:t>moê</a:t>
            </a:r>
            <a:r>
              <a:rPr lang="nl-NL" sz="2000" dirty="0">
                <a:solidFill>
                  <a:schemeClr val="accent4">
                    <a:lumMod val="60000"/>
                    <a:lumOff val="40000"/>
                  </a:schemeClr>
                </a:solidFill>
              </a:rPr>
              <a:t> van den </a:t>
            </a:r>
            <a:r>
              <a:rPr lang="nl-NL" sz="2000" dirty="0" err="1">
                <a:solidFill>
                  <a:schemeClr val="accent4">
                    <a:lumMod val="60000"/>
                    <a:lumOff val="40000"/>
                  </a:schemeClr>
                </a:solidFill>
              </a:rPr>
              <a:t>zonneblakenden</a:t>
            </a:r>
            <a:r>
              <a:rPr lang="nl-NL" sz="2000" dirty="0">
                <a:solidFill>
                  <a:schemeClr val="accent4">
                    <a:lumMod val="60000"/>
                    <a:lumOff val="40000"/>
                  </a:schemeClr>
                </a:solidFill>
              </a:rPr>
              <a:t> dag der Oostmoesson. De huizen, zonder geluid, doken weg, doodstil, in het </a:t>
            </a:r>
            <a:r>
              <a:rPr lang="nl-NL" sz="2000" dirty="0" err="1">
                <a:solidFill>
                  <a:schemeClr val="accent4">
                    <a:lumMod val="60000"/>
                    <a:lumOff val="40000"/>
                  </a:schemeClr>
                </a:solidFill>
              </a:rPr>
              <a:t>loover</a:t>
            </a:r>
            <a:r>
              <a:rPr lang="nl-NL" sz="2000" dirty="0">
                <a:solidFill>
                  <a:schemeClr val="accent4">
                    <a:lumMod val="60000"/>
                    <a:lumOff val="40000"/>
                  </a:schemeClr>
                </a:solidFill>
              </a:rPr>
              <a:t> van hunne tuinen, met de regelmatig </a:t>
            </a:r>
            <a:r>
              <a:rPr lang="nl-NL" sz="2000" dirty="0" err="1">
                <a:solidFill>
                  <a:schemeClr val="accent4">
                    <a:lumMod val="60000"/>
                    <a:lumOff val="40000"/>
                  </a:schemeClr>
                </a:solidFill>
              </a:rPr>
              <a:t>opblankende</a:t>
            </a:r>
            <a:r>
              <a:rPr lang="nl-NL" sz="2000" dirty="0">
                <a:solidFill>
                  <a:schemeClr val="accent4">
                    <a:lumMod val="60000"/>
                    <a:lumOff val="40000"/>
                  </a:schemeClr>
                </a:solidFill>
              </a:rPr>
              <a:t> rissen der </a:t>
            </a:r>
            <a:r>
              <a:rPr lang="nl-NL" sz="2000" dirty="0" err="1">
                <a:solidFill>
                  <a:schemeClr val="accent4">
                    <a:lumMod val="60000"/>
                    <a:lumOff val="40000"/>
                  </a:schemeClr>
                </a:solidFill>
              </a:rPr>
              <a:t>groote</a:t>
            </a:r>
            <a:r>
              <a:rPr lang="nl-NL" sz="2000" dirty="0">
                <a:solidFill>
                  <a:schemeClr val="accent4">
                    <a:lumMod val="60000"/>
                    <a:lumOff val="40000"/>
                  </a:schemeClr>
                </a:solidFill>
              </a:rPr>
              <a:t> gekalkte bloempotten. Hier en daar werd een licht al ontstoken. Plotseling blafte een hond, en antwoordde een andere hond en verscheurde de </a:t>
            </a:r>
            <a:r>
              <a:rPr lang="nl-NL" sz="2000" dirty="0" err="1">
                <a:solidFill>
                  <a:schemeClr val="accent4">
                    <a:lumMod val="60000"/>
                    <a:lumOff val="40000"/>
                  </a:schemeClr>
                </a:solidFill>
              </a:rPr>
              <a:t>donsende</a:t>
            </a:r>
            <a:r>
              <a:rPr lang="nl-NL" sz="2000" dirty="0">
                <a:solidFill>
                  <a:schemeClr val="accent4">
                    <a:lumMod val="60000"/>
                    <a:lumOff val="40000"/>
                  </a:schemeClr>
                </a:solidFill>
              </a:rPr>
              <a:t> stilte in lange, ruwe flarden; de nijdige </a:t>
            </a:r>
            <a:r>
              <a:rPr lang="nl-NL" sz="2000" dirty="0" err="1">
                <a:solidFill>
                  <a:schemeClr val="accent4">
                    <a:lumMod val="60000"/>
                    <a:lumOff val="40000"/>
                  </a:schemeClr>
                </a:solidFill>
              </a:rPr>
              <a:t>hondekelen</a:t>
            </a:r>
            <a:r>
              <a:rPr lang="nl-NL" sz="2000" dirty="0">
                <a:solidFill>
                  <a:schemeClr val="accent4">
                    <a:lumMod val="60000"/>
                    <a:lumOff val="40000"/>
                  </a:schemeClr>
                </a:solidFill>
              </a:rPr>
              <a:t>, </a:t>
            </a:r>
            <a:r>
              <a:rPr lang="nl-NL" sz="2000" dirty="0" err="1">
                <a:solidFill>
                  <a:schemeClr val="accent4">
                    <a:lumMod val="60000"/>
                    <a:lumOff val="40000"/>
                  </a:schemeClr>
                </a:solidFill>
              </a:rPr>
              <a:t>heesch</a:t>
            </a:r>
            <a:r>
              <a:rPr lang="nl-NL" sz="2000" dirty="0">
                <a:solidFill>
                  <a:schemeClr val="accent4">
                    <a:lumMod val="60000"/>
                    <a:lumOff val="40000"/>
                  </a:schemeClr>
                </a:solidFill>
              </a:rPr>
              <a:t>, ademloos, schor en vijandig; plotseling ook zwegen zij stil.</a:t>
            </a:r>
          </a:p>
          <a:p>
            <a:r>
              <a:rPr lang="nl-NL" sz="2000" dirty="0">
                <a:solidFill>
                  <a:schemeClr val="accent4">
                    <a:lumMod val="60000"/>
                    <a:lumOff val="40000"/>
                  </a:schemeClr>
                </a:solidFill>
              </a:rPr>
              <a:t>Aan het einde der Lange Laan lag diep in zijn voortuin het </a:t>
            </a:r>
            <a:r>
              <a:rPr lang="nl-NL" sz="2000" dirty="0" err="1">
                <a:solidFill>
                  <a:schemeClr val="accent4">
                    <a:lumMod val="60000"/>
                    <a:lumOff val="40000"/>
                  </a:schemeClr>
                </a:solidFill>
              </a:rPr>
              <a:t>Rezidentie</a:t>
            </a:r>
            <a:r>
              <a:rPr lang="nl-NL" sz="2000" dirty="0">
                <a:solidFill>
                  <a:schemeClr val="accent4">
                    <a:lumMod val="60000"/>
                    <a:lumOff val="40000"/>
                  </a:schemeClr>
                </a:solidFill>
              </a:rPr>
              <a:t>-huis. Laag, dadelijk in den nacht der </a:t>
            </a:r>
            <a:r>
              <a:rPr lang="nl-NL" sz="2000" dirty="0" err="1">
                <a:solidFill>
                  <a:schemeClr val="accent4">
                    <a:lumMod val="60000"/>
                    <a:lumOff val="40000"/>
                  </a:schemeClr>
                </a:solidFill>
              </a:rPr>
              <a:t>waringinboomen</a:t>
            </a:r>
            <a:r>
              <a:rPr lang="nl-NL" sz="2000" dirty="0">
                <a:solidFill>
                  <a:schemeClr val="accent4">
                    <a:lumMod val="60000"/>
                    <a:lumOff val="40000"/>
                  </a:schemeClr>
                </a:solidFill>
              </a:rPr>
              <a:t>, zigzagde het zijne pannendaken, het </a:t>
            </a:r>
            <a:r>
              <a:rPr lang="nl-NL" sz="2000" dirty="0" err="1">
                <a:solidFill>
                  <a:schemeClr val="accent4">
                    <a:lumMod val="60000"/>
                    <a:lumOff val="40000"/>
                  </a:schemeClr>
                </a:solidFill>
              </a:rPr>
              <a:t>eene</a:t>
            </a:r>
            <a:r>
              <a:rPr lang="nl-NL" sz="2000" dirty="0">
                <a:solidFill>
                  <a:schemeClr val="accent4">
                    <a:lumMod val="60000"/>
                    <a:lumOff val="40000"/>
                  </a:schemeClr>
                </a:solidFill>
              </a:rPr>
              <a:t> achter het andere, naar den schaduw van den achtertuin toe, met een primitieve lijn van </a:t>
            </a:r>
            <a:r>
              <a:rPr lang="nl-NL" sz="2000" dirty="0" err="1">
                <a:solidFill>
                  <a:schemeClr val="accent4">
                    <a:lumMod val="60000"/>
                    <a:lumOff val="40000"/>
                  </a:schemeClr>
                </a:solidFill>
              </a:rPr>
              <a:t>dakteekening</a:t>
            </a:r>
            <a:r>
              <a:rPr lang="nl-NL" sz="2000" dirty="0">
                <a:solidFill>
                  <a:schemeClr val="accent4">
                    <a:lumMod val="60000"/>
                    <a:lumOff val="40000"/>
                  </a:schemeClr>
                </a:solidFill>
              </a:rPr>
              <a:t>, over iedere galerij een dak, over iedere kamer een dak, tot </a:t>
            </a:r>
            <a:r>
              <a:rPr lang="nl-NL" sz="2000" dirty="0" err="1">
                <a:solidFill>
                  <a:schemeClr val="accent4">
                    <a:lumMod val="60000"/>
                    <a:lumOff val="40000"/>
                  </a:schemeClr>
                </a:solidFill>
              </a:rPr>
              <a:t>éene</a:t>
            </a:r>
            <a:r>
              <a:rPr lang="nl-NL" sz="2000" dirty="0">
                <a:solidFill>
                  <a:schemeClr val="accent4">
                    <a:lumMod val="60000"/>
                    <a:lumOff val="40000"/>
                  </a:schemeClr>
                </a:solidFill>
              </a:rPr>
              <a:t> lange </a:t>
            </a:r>
            <a:r>
              <a:rPr lang="nl-NL" sz="2000" dirty="0" err="1">
                <a:solidFill>
                  <a:schemeClr val="accent4">
                    <a:lumMod val="60000"/>
                    <a:lumOff val="40000"/>
                  </a:schemeClr>
                </a:solidFill>
              </a:rPr>
              <a:t>daksilhouet</a:t>
            </a:r>
            <a:r>
              <a:rPr lang="nl-NL" sz="2000" dirty="0">
                <a:solidFill>
                  <a:schemeClr val="accent4">
                    <a:lumMod val="60000"/>
                    <a:lumOff val="40000"/>
                  </a:schemeClr>
                </a:solidFill>
              </a:rPr>
              <a:t>. Vóor echter, rezen de witte zuilen der voorgalerij, met de witte zuilen der portiek, hoog blank en aanzienlijk op, met </a:t>
            </a:r>
            <a:r>
              <a:rPr lang="nl-NL" sz="2000" dirty="0" err="1">
                <a:solidFill>
                  <a:schemeClr val="accent4">
                    <a:lumMod val="60000"/>
                    <a:lumOff val="40000"/>
                  </a:schemeClr>
                </a:solidFill>
              </a:rPr>
              <a:t>breede</a:t>
            </a:r>
            <a:r>
              <a:rPr lang="nl-NL" sz="2000" dirty="0">
                <a:solidFill>
                  <a:schemeClr val="accent4">
                    <a:lumMod val="60000"/>
                    <a:lumOff val="40000"/>
                  </a:schemeClr>
                </a:solidFill>
              </a:rPr>
              <a:t> </a:t>
            </a:r>
            <a:r>
              <a:rPr lang="nl-NL" sz="2000" dirty="0" err="1">
                <a:solidFill>
                  <a:schemeClr val="accent4">
                    <a:lumMod val="60000"/>
                    <a:lumOff val="40000"/>
                  </a:schemeClr>
                </a:solidFill>
              </a:rPr>
              <a:t>tusschenruimten</a:t>
            </a:r>
            <a:r>
              <a:rPr lang="nl-NL" sz="2000" dirty="0">
                <a:solidFill>
                  <a:schemeClr val="accent4">
                    <a:lumMod val="60000"/>
                    <a:lumOff val="40000"/>
                  </a:schemeClr>
                </a:solidFill>
              </a:rPr>
              <a:t>, met </a:t>
            </a:r>
            <a:r>
              <a:rPr lang="nl-NL" sz="2000" dirty="0" err="1">
                <a:solidFill>
                  <a:schemeClr val="accent4">
                    <a:lumMod val="60000"/>
                    <a:lumOff val="40000"/>
                  </a:schemeClr>
                </a:solidFill>
              </a:rPr>
              <a:t>groote</a:t>
            </a:r>
            <a:r>
              <a:rPr lang="nl-NL" sz="2000" dirty="0">
                <a:solidFill>
                  <a:schemeClr val="accent4">
                    <a:lumMod val="60000"/>
                    <a:lumOff val="40000"/>
                  </a:schemeClr>
                </a:solidFill>
              </a:rPr>
              <a:t> openheid van ontvangst, met </a:t>
            </a:r>
            <a:r>
              <a:rPr lang="nl-NL" sz="2000" dirty="0" err="1">
                <a:solidFill>
                  <a:schemeClr val="accent4">
                    <a:lumMod val="60000"/>
                    <a:lumOff val="40000"/>
                  </a:schemeClr>
                </a:solidFill>
              </a:rPr>
              <a:t>eene</a:t>
            </a:r>
            <a:r>
              <a:rPr lang="nl-NL" sz="2000" dirty="0">
                <a:solidFill>
                  <a:schemeClr val="accent4">
                    <a:lumMod val="60000"/>
                    <a:lumOff val="40000"/>
                  </a:schemeClr>
                </a:solidFill>
              </a:rPr>
              <a:t> uitbreiding van indrukwekkend paleisportaal. [p.1-2] </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182491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261B-975E-457A-B825-BE15C877AAB7}"/>
              </a:ext>
            </a:extLst>
          </p:cNvPr>
          <p:cNvSpPr>
            <a:spLocks noGrp="1"/>
          </p:cNvSpPr>
          <p:nvPr>
            <p:ph type="title"/>
          </p:nvPr>
        </p:nvSpPr>
        <p:spPr/>
        <p:txBody>
          <a:bodyPr/>
          <a:lstStyle/>
          <a:p>
            <a:r>
              <a:rPr lang="en-US" dirty="0" err="1"/>
              <a:t>Staalkaart</a:t>
            </a:r>
            <a:r>
              <a:rPr lang="en-US" dirty="0"/>
              <a:t> van </a:t>
            </a:r>
            <a:r>
              <a:rPr lang="en-US" dirty="0" err="1"/>
              <a:t>literaire</a:t>
            </a:r>
            <a:r>
              <a:rPr lang="en-US" dirty="0"/>
              <a:t> </a:t>
            </a:r>
            <a:r>
              <a:rPr lang="en-US" dirty="0" err="1"/>
              <a:t>stromingen</a:t>
            </a:r>
            <a:r>
              <a:rPr lang="en-US" dirty="0"/>
              <a:t> </a:t>
            </a:r>
            <a:r>
              <a:rPr lang="en-US" dirty="0" err="1"/>
              <a:t>rond</a:t>
            </a:r>
            <a:r>
              <a:rPr lang="en-US" dirty="0"/>
              <a:t> 1900</a:t>
            </a:r>
          </a:p>
        </p:txBody>
      </p:sp>
      <p:sp>
        <p:nvSpPr>
          <p:cNvPr id="3" name="Content Placeholder 2">
            <a:extLst>
              <a:ext uri="{FF2B5EF4-FFF2-40B4-BE49-F238E27FC236}">
                <a16:creationId xmlns:a16="http://schemas.microsoft.com/office/drawing/2014/main" id="{D2ACD3C6-E873-4E1B-9BBF-BD76540E7F0F}"/>
              </a:ext>
            </a:extLst>
          </p:cNvPr>
          <p:cNvSpPr>
            <a:spLocks noGrp="1"/>
          </p:cNvSpPr>
          <p:nvPr>
            <p:ph idx="1"/>
          </p:nvPr>
        </p:nvSpPr>
        <p:spPr/>
        <p:txBody>
          <a:bodyPr/>
          <a:lstStyle/>
          <a:p>
            <a:r>
              <a:rPr lang="nl-NL" b="1" dirty="0"/>
              <a:t>Literaire stromingen</a:t>
            </a:r>
            <a:r>
              <a:rPr lang="nl-NL" dirty="0"/>
              <a:t> die in de mode waren (naturalisme, de nieuwe mystiek, decadentisme) worden allemaal </a:t>
            </a:r>
            <a:r>
              <a:rPr lang="nl-NL" dirty="0" err="1"/>
              <a:t>weergespiegeld</a:t>
            </a:r>
            <a:r>
              <a:rPr lang="nl-NL" dirty="0"/>
              <a:t> in de roman.</a:t>
            </a:r>
          </a:p>
          <a:p>
            <a:endParaRPr lang="nl-NL" dirty="0"/>
          </a:p>
          <a:p>
            <a:r>
              <a:rPr lang="nl-NL" dirty="0"/>
              <a:t>De eerste twee zijn op het eerste gezicht tegenovergestelde levens- en kunstbeschouwingen maar gaan in deze roman hand in hand.</a:t>
            </a:r>
            <a:endParaRPr lang="en-US" dirty="0"/>
          </a:p>
          <a:p>
            <a:endParaRPr lang="en-US" dirty="0"/>
          </a:p>
        </p:txBody>
      </p:sp>
    </p:spTree>
    <p:extLst>
      <p:ext uri="{BB962C8B-B14F-4D97-AF65-F5344CB8AC3E}">
        <p14:creationId xmlns:p14="http://schemas.microsoft.com/office/powerpoint/2010/main" val="211300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7C0F-4DF1-4361-8245-A6C4315C3FA3}"/>
              </a:ext>
            </a:extLst>
          </p:cNvPr>
          <p:cNvSpPr>
            <a:spLocks noGrp="1"/>
          </p:cNvSpPr>
          <p:nvPr>
            <p:ph type="title"/>
          </p:nvPr>
        </p:nvSpPr>
        <p:spPr/>
        <p:txBody>
          <a:bodyPr/>
          <a:lstStyle/>
          <a:p>
            <a:r>
              <a:rPr lang="nl-NL" b="1" dirty="0"/>
              <a:t>Naturalistische trekken van De stille kracht</a:t>
            </a:r>
            <a:br>
              <a:rPr lang="en-US" dirty="0"/>
            </a:br>
            <a:endParaRPr lang="en-US" dirty="0"/>
          </a:p>
        </p:txBody>
      </p:sp>
      <p:sp>
        <p:nvSpPr>
          <p:cNvPr id="3" name="Content Placeholder 2">
            <a:extLst>
              <a:ext uri="{FF2B5EF4-FFF2-40B4-BE49-F238E27FC236}">
                <a16:creationId xmlns:a16="http://schemas.microsoft.com/office/drawing/2014/main" id="{7214665F-9734-4705-899E-EB997B1CF925}"/>
              </a:ext>
            </a:extLst>
          </p:cNvPr>
          <p:cNvSpPr>
            <a:spLocks noGrp="1"/>
          </p:cNvSpPr>
          <p:nvPr>
            <p:ph idx="1"/>
          </p:nvPr>
        </p:nvSpPr>
        <p:spPr/>
        <p:txBody>
          <a:bodyPr>
            <a:normAutofit fontScale="85000" lnSpcReduction="20000"/>
          </a:bodyPr>
          <a:lstStyle/>
          <a:p>
            <a:r>
              <a:rPr lang="nl-NL" dirty="0"/>
              <a:t>De roman past goed in het stramien van deze literaire stroming. Het geeft een wetenschappelijk en natuurgetrouwe (</a:t>
            </a:r>
            <a:r>
              <a:rPr lang="nl-NL" dirty="0" err="1"/>
              <a:t>dwz</a:t>
            </a:r>
            <a:r>
              <a:rPr lang="nl-NL" dirty="0"/>
              <a:t>. somber) beeld van de werkelijkheid.</a:t>
            </a:r>
          </a:p>
          <a:p>
            <a:r>
              <a:rPr lang="nl-NL" dirty="0"/>
              <a:t> Er wordt daarbij uitgegaan van het feit dat de mens bepaald wordt door race, milieu en moment (trits geformuleerd door H. </a:t>
            </a:r>
            <a:r>
              <a:rPr lang="nl-NL" dirty="0" err="1"/>
              <a:t>Taine</a:t>
            </a:r>
            <a:r>
              <a:rPr lang="nl-NL" dirty="0"/>
              <a:t>).</a:t>
            </a:r>
          </a:p>
          <a:p>
            <a:endParaRPr lang="nl-NL" dirty="0"/>
          </a:p>
          <a:p>
            <a:r>
              <a:rPr lang="nl-NL" dirty="0"/>
              <a:t>De stille kracht kan dan gelezen worden als een </a:t>
            </a:r>
            <a:r>
              <a:rPr lang="nl-NL" u="sng" dirty="0"/>
              <a:t>“geschiedenis van ontnuchtering” </a:t>
            </a:r>
            <a:r>
              <a:rPr lang="nl-NL" dirty="0"/>
              <a:t>(een naturalistisch roman): de carrière van Otto van </a:t>
            </a:r>
            <a:r>
              <a:rPr lang="nl-NL" dirty="0" err="1"/>
              <a:t>Oudijck</a:t>
            </a:r>
            <a:r>
              <a:rPr lang="nl-NL" dirty="0"/>
              <a:t> mislukt omdat hij de mysterieuze gang van zaken in Indië niet kan begrijpen. Hij ontslaat de regent van </a:t>
            </a:r>
            <a:r>
              <a:rPr lang="nl-NL" dirty="0" err="1"/>
              <a:t>Ngadjiwa</a:t>
            </a:r>
            <a:r>
              <a:rPr lang="nl-NL" dirty="0"/>
              <a:t> wegens dronkenschap en desondanks het smeken van diens moeder. Dit brengt een reeks mysterieuze incidenten teweeg. Zijn echtgenote en kinderen lopen weg en ten slotte geeft Otto van </a:t>
            </a:r>
            <a:r>
              <a:rPr lang="nl-NL" dirty="0" err="1"/>
              <a:t>Oudijck</a:t>
            </a:r>
            <a:r>
              <a:rPr lang="nl-NL" dirty="0"/>
              <a:t> zijn hoge positie op en gaat wonen bij een inheemse vrouw in de desa. </a:t>
            </a:r>
          </a:p>
          <a:p>
            <a:r>
              <a:rPr lang="nl-NL" b="1" dirty="0">
                <a:solidFill>
                  <a:srgbClr val="C00000"/>
                </a:solidFill>
              </a:rPr>
              <a:t>Tussen de twee culturen gaapt een kloof die niet te overbruggen is.</a:t>
            </a:r>
            <a:endParaRPr lang="nl-NL" dirty="0">
              <a:solidFill>
                <a:srgbClr val="C00000"/>
              </a:solidFill>
            </a:endParaRPr>
          </a:p>
        </p:txBody>
      </p:sp>
    </p:spTree>
    <p:extLst>
      <p:ext uri="{BB962C8B-B14F-4D97-AF65-F5344CB8AC3E}">
        <p14:creationId xmlns:p14="http://schemas.microsoft.com/office/powerpoint/2010/main" val="205262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50066-6697-4D87-8CCD-EC9F27B9FDA3}"/>
              </a:ext>
            </a:extLst>
          </p:cNvPr>
          <p:cNvSpPr>
            <a:spLocks noGrp="1"/>
          </p:cNvSpPr>
          <p:nvPr>
            <p:ph idx="1"/>
          </p:nvPr>
        </p:nvSpPr>
        <p:spPr>
          <a:xfrm>
            <a:off x="729842" y="931178"/>
            <a:ext cx="10623958" cy="5245785"/>
          </a:xfrm>
        </p:spPr>
        <p:txBody>
          <a:bodyPr>
            <a:normAutofit lnSpcReduction="10000"/>
          </a:bodyPr>
          <a:lstStyle/>
          <a:p>
            <a:r>
              <a:rPr lang="nl-NL" dirty="0"/>
              <a:t>Ook bij Eva </a:t>
            </a:r>
            <a:r>
              <a:rPr lang="nl-NL" dirty="0" err="1"/>
              <a:t>Eldersma</a:t>
            </a:r>
            <a:r>
              <a:rPr lang="nl-NL" dirty="0"/>
              <a:t> kunnen we een </a:t>
            </a:r>
            <a:r>
              <a:rPr lang="nl-NL" u="sng" dirty="0"/>
              <a:t>ontnuchteringsverhaal</a:t>
            </a:r>
            <a:r>
              <a:rPr lang="nl-NL" dirty="0"/>
              <a:t> volgen: zij is een kunstzinnige vrouw die het Europese element in Indië vertegenwoordigt, ze organiseert Westerse culturele evenementen, dweept met Wagner, maar er heerst verval om haar heen &gt;&gt;&gt;</a:t>
            </a:r>
          </a:p>
          <a:p>
            <a:endParaRPr lang="en-US" dirty="0"/>
          </a:p>
          <a:p>
            <a:r>
              <a:rPr lang="sr-Cyrl-RS" dirty="0">
                <a:solidFill>
                  <a:srgbClr val="FFC000"/>
                </a:solidFill>
              </a:rPr>
              <a:t>Een inventaris van mijn ongelukken. Mijn tuin is een moeras. Drie stoelen van mijn voorgalerij kraken uit-een. Witte mieren hebben mijn mooie Japansche matten opgegeten. Een nieuwe zijden japon is, onverklaarbaar, met vochtvlekken uitgeslagen. Een andere is, louter van de warmte, geloof, vergaan tot losse draadjes. Daarbij verschillende kleinere misères van dien aard. Om mij te troosten heb ik mij gestort in den Feuerzauber. Mijn piano was valsch; ik geloof, dat er kakkerlakken tusschen de snaren rondwandelen.</a:t>
            </a:r>
            <a:r>
              <a:rPr lang="sr-Cyrl-RS" dirty="0"/>
              <a:t> </a:t>
            </a:r>
            <a:r>
              <a:rPr lang="nl-NL" dirty="0"/>
              <a:t>[p. 63/ Vijfde hoofdstuk]</a:t>
            </a:r>
            <a:endParaRPr lang="en-US" dirty="0">
              <a:solidFill>
                <a:srgbClr val="FFC000"/>
              </a:solidFill>
            </a:endParaRPr>
          </a:p>
          <a:p>
            <a:endParaRPr lang="en-US" dirty="0"/>
          </a:p>
        </p:txBody>
      </p:sp>
    </p:spTree>
    <p:extLst>
      <p:ext uri="{BB962C8B-B14F-4D97-AF65-F5344CB8AC3E}">
        <p14:creationId xmlns:p14="http://schemas.microsoft.com/office/powerpoint/2010/main" val="72356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1BAC-51F3-435E-A981-BCB7B13D91BB}"/>
              </a:ext>
            </a:extLst>
          </p:cNvPr>
          <p:cNvSpPr>
            <a:spLocks noGrp="1"/>
          </p:cNvSpPr>
          <p:nvPr>
            <p:ph type="title"/>
          </p:nvPr>
        </p:nvSpPr>
        <p:spPr/>
        <p:txBody>
          <a:bodyPr/>
          <a:lstStyle/>
          <a:p>
            <a:r>
              <a:rPr lang="nl-NL" b="1" dirty="0"/>
              <a:t>Race, milieu, moment</a:t>
            </a:r>
            <a:endParaRPr lang="en-US" dirty="0"/>
          </a:p>
        </p:txBody>
      </p:sp>
      <p:sp>
        <p:nvSpPr>
          <p:cNvPr id="3" name="Content Placeholder 2">
            <a:extLst>
              <a:ext uri="{FF2B5EF4-FFF2-40B4-BE49-F238E27FC236}">
                <a16:creationId xmlns:a16="http://schemas.microsoft.com/office/drawing/2014/main" id="{41E8BD8A-B1FF-4765-8700-A7921224B523}"/>
              </a:ext>
            </a:extLst>
          </p:cNvPr>
          <p:cNvSpPr>
            <a:spLocks noGrp="1"/>
          </p:cNvSpPr>
          <p:nvPr>
            <p:ph idx="1"/>
          </p:nvPr>
        </p:nvSpPr>
        <p:spPr/>
        <p:txBody>
          <a:bodyPr>
            <a:normAutofit fontScale="85000" lnSpcReduction="20000"/>
          </a:bodyPr>
          <a:lstStyle/>
          <a:p>
            <a:r>
              <a:rPr lang="nl-NL" dirty="0"/>
              <a:t>Alle personages zijn voorgesteld als een product van de drie factoren: erfelijkheid, omstandigheden, </a:t>
            </a:r>
            <a:r>
              <a:rPr lang="nl-NL" dirty="0">
                <a:solidFill>
                  <a:srgbClr val="C00000"/>
                </a:solidFill>
              </a:rPr>
              <a:t>tijdsgewricht (het tijdperk)</a:t>
            </a:r>
          </a:p>
          <a:p>
            <a:endParaRPr lang="en-US" dirty="0">
              <a:solidFill>
                <a:srgbClr val="C00000"/>
              </a:solidFill>
            </a:endParaRPr>
          </a:p>
          <a:p>
            <a:r>
              <a:rPr lang="nl-NL" b="1" dirty="0"/>
              <a:t>Omgeving: </a:t>
            </a:r>
            <a:r>
              <a:rPr lang="nl-NL" dirty="0"/>
              <a:t>Indische omgeving zorgt ervoor dat Europeanen ten onder gaan omdat ze daar niet thuishoren. Het is voor hen een wezensvreemde grond.</a:t>
            </a:r>
          </a:p>
          <a:p>
            <a:endParaRPr lang="en-US" dirty="0"/>
          </a:p>
          <a:p>
            <a:pPr marL="0" indent="0">
              <a:buNone/>
            </a:pPr>
            <a:r>
              <a:rPr lang="sr-Cyrl-RS" dirty="0">
                <a:solidFill>
                  <a:srgbClr val="FFC000"/>
                </a:solidFill>
              </a:rPr>
              <a:t>Wij zijn idioot, hier, wij Westerlingen in dit land. Waarom brengen we hier geheel den nasleep van onze dure beschaving, die het hier toch niet uithoudt! Waarom wonen wij hier niet in een frisch bamboe-huisje, slapen op een tiker, kleeden ons in een kaïn pandjang en chitsen kabaai, met een slendang over den schouder, en een bloem in het haar. Al jullie kultuur, waarmeê je rijk wilt worden, - dat is een Westersch idee, dat mislukt op den duur. Al onze administratie - dat is vermoeiend in de warmte. Waarom - als wij hier willen zijn - leven wij maar niet eenvoudig en planten wij padi en leven wij van niets...</a:t>
            </a:r>
            <a:r>
              <a:rPr lang="nl-NL" dirty="0"/>
              <a:t> [p.64/Vijfde hoofdstuk]</a:t>
            </a:r>
            <a:endParaRPr lang="en-US" i="1" dirty="0">
              <a:solidFill>
                <a:srgbClr val="FFC000"/>
              </a:solidFill>
            </a:endParaRPr>
          </a:p>
          <a:p>
            <a:endParaRPr lang="en-US" dirty="0"/>
          </a:p>
        </p:txBody>
      </p:sp>
    </p:spTree>
    <p:extLst>
      <p:ext uri="{BB962C8B-B14F-4D97-AF65-F5344CB8AC3E}">
        <p14:creationId xmlns:p14="http://schemas.microsoft.com/office/powerpoint/2010/main" val="79264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9644-80C5-4B1D-B1D4-1D64939A85E3}"/>
              </a:ext>
            </a:extLst>
          </p:cNvPr>
          <p:cNvSpPr>
            <a:spLocks noGrp="1"/>
          </p:cNvSpPr>
          <p:nvPr>
            <p:ph type="title"/>
          </p:nvPr>
        </p:nvSpPr>
        <p:spPr/>
        <p:txBody>
          <a:bodyPr/>
          <a:lstStyle/>
          <a:p>
            <a:r>
              <a:rPr lang="en-US" dirty="0" err="1"/>
              <a:t>Racisme</a:t>
            </a:r>
            <a:r>
              <a:rPr lang="en-US" dirty="0"/>
              <a:t> </a:t>
            </a:r>
            <a:r>
              <a:rPr lang="en-US" dirty="0" err="1"/>
              <a:t>en</a:t>
            </a:r>
            <a:r>
              <a:rPr lang="en-US" dirty="0"/>
              <a:t> </a:t>
            </a:r>
            <a:r>
              <a:rPr lang="en-US" dirty="0" err="1"/>
              <a:t>hybriditeit</a:t>
            </a:r>
            <a:endParaRPr lang="en-US" dirty="0"/>
          </a:p>
        </p:txBody>
      </p:sp>
      <p:sp>
        <p:nvSpPr>
          <p:cNvPr id="3" name="Content Placeholder 2">
            <a:extLst>
              <a:ext uri="{FF2B5EF4-FFF2-40B4-BE49-F238E27FC236}">
                <a16:creationId xmlns:a16="http://schemas.microsoft.com/office/drawing/2014/main" id="{C1E6FE31-3DB8-4645-8797-68EF43661A86}"/>
              </a:ext>
            </a:extLst>
          </p:cNvPr>
          <p:cNvSpPr>
            <a:spLocks noGrp="1"/>
          </p:cNvSpPr>
          <p:nvPr>
            <p:ph idx="1"/>
          </p:nvPr>
        </p:nvSpPr>
        <p:spPr/>
        <p:txBody>
          <a:bodyPr>
            <a:normAutofit fontScale="85000" lnSpcReduction="20000"/>
          </a:bodyPr>
          <a:lstStyle/>
          <a:p>
            <a:r>
              <a:rPr lang="en-US" dirty="0"/>
              <a:t>De 19e-eeuwse </a:t>
            </a:r>
            <a:r>
              <a:rPr lang="en-US" dirty="0" err="1"/>
              <a:t>rassenleer</a:t>
            </a:r>
            <a:r>
              <a:rPr lang="en-US" dirty="0"/>
              <a:t> </a:t>
            </a:r>
            <a:r>
              <a:rPr lang="en-US" dirty="0" err="1"/>
              <a:t>gekoppeld</a:t>
            </a:r>
            <a:r>
              <a:rPr lang="en-US" dirty="0"/>
              <a:t> </a:t>
            </a:r>
            <a:r>
              <a:rPr lang="en-US" dirty="0" err="1"/>
              <a:t>aan</a:t>
            </a:r>
            <a:r>
              <a:rPr lang="en-US" dirty="0"/>
              <a:t> </a:t>
            </a:r>
            <a:r>
              <a:rPr lang="nl-NL" dirty="0"/>
              <a:t>een obsessie met zuiverheid &gt;</a:t>
            </a:r>
          </a:p>
          <a:p>
            <a:pPr marL="0" indent="0">
              <a:buNone/>
            </a:pPr>
            <a:endParaRPr lang="nl-NL" dirty="0">
              <a:solidFill>
                <a:srgbClr val="FFC000"/>
              </a:solidFill>
            </a:endParaRPr>
          </a:p>
          <a:p>
            <a:pPr marL="0" indent="0">
              <a:buNone/>
            </a:pPr>
            <a:r>
              <a:rPr lang="nl-NL" dirty="0">
                <a:solidFill>
                  <a:schemeClr val="accent6">
                    <a:lumMod val="60000"/>
                    <a:lumOff val="40000"/>
                  </a:schemeClr>
                </a:solidFill>
              </a:rPr>
              <a:t>“Dit proces begon in de romantiek en zette zich voort tot in de twintigste eeuw. De cultus van zuiverheid had uiteraard ook alles te maken met de dwang tot het definiëren van de nationale identiteit. De definitie van het eigene was pas mogelijk tegen de definitie van wat het andere inhield. Bij hybride vormen werd dit onmogelijk. De duidelijke afbakening van de Ander was geen probleem. De angst ontstond pas wanneer deze Ander niet meer duidelijk te onderscheiden viel. Dat waren juist de hybride formaties zoals de niet meer herkenbare want geassimileerde joden. Het kolonialisme is het gebied bij uitstek waar hybride – zowel raciale als culturele – vormen ontstaan. Voor de kolonisator bestaat er geen grotere angst dan het verlies van de eigen grenzen omdat de helder afgebakende koloniale autoriteit en integriteit daardoor </a:t>
            </a:r>
            <a:r>
              <a:rPr lang="en-US" dirty="0" err="1">
                <a:solidFill>
                  <a:schemeClr val="accent6">
                    <a:lumMod val="60000"/>
                    <a:lumOff val="40000"/>
                  </a:schemeClr>
                </a:solidFill>
              </a:rPr>
              <a:t>dreigen</a:t>
            </a:r>
            <a:r>
              <a:rPr lang="en-US" dirty="0">
                <a:solidFill>
                  <a:schemeClr val="accent6">
                    <a:lumMod val="60000"/>
                    <a:lumOff val="40000"/>
                  </a:schemeClr>
                </a:solidFill>
              </a:rPr>
              <a:t> </a:t>
            </a:r>
            <a:r>
              <a:rPr lang="en-US" dirty="0" err="1">
                <a:solidFill>
                  <a:schemeClr val="accent6">
                    <a:lumMod val="60000"/>
                    <a:lumOff val="40000"/>
                  </a:schemeClr>
                </a:solidFill>
              </a:rPr>
              <a:t>te</a:t>
            </a:r>
            <a:r>
              <a:rPr lang="en-US" dirty="0">
                <a:solidFill>
                  <a:schemeClr val="accent6">
                    <a:lumMod val="60000"/>
                    <a:lumOff val="40000"/>
                  </a:schemeClr>
                </a:solidFill>
              </a:rPr>
              <a:t> </a:t>
            </a:r>
            <a:r>
              <a:rPr lang="en-US" dirty="0" err="1">
                <a:solidFill>
                  <a:schemeClr val="accent6">
                    <a:lumMod val="60000"/>
                    <a:lumOff val="40000"/>
                  </a:schemeClr>
                </a:solidFill>
              </a:rPr>
              <a:t>verdwijnen</a:t>
            </a:r>
            <a:r>
              <a:rPr lang="en-US" dirty="0">
                <a:solidFill>
                  <a:schemeClr val="accent6">
                    <a:lumMod val="60000"/>
                    <a:lumOff val="40000"/>
                  </a:schemeClr>
                </a:solidFill>
              </a:rPr>
              <a:t>.” </a:t>
            </a:r>
            <a:r>
              <a:rPr lang="en-US" dirty="0"/>
              <a:t>[Gera, J. </a:t>
            </a:r>
            <a:r>
              <a:rPr lang="nl-NL" i="1" dirty="0"/>
              <a:t>De stille kracht </a:t>
            </a:r>
            <a:r>
              <a:rPr lang="nl-NL" dirty="0"/>
              <a:t>van Couperus als roman van hybridisatie]</a:t>
            </a:r>
            <a:endParaRPr lang="en-US" dirty="0"/>
          </a:p>
        </p:txBody>
      </p:sp>
    </p:spTree>
    <p:extLst>
      <p:ext uri="{BB962C8B-B14F-4D97-AF65-F5344CB8AC3E}">
        <p14:creationId xmlns:p14="http://schemas.microsoft.com/office/powerpoint/2010/main" val="102348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57CF2-6E46-4788-8FDD-C3587602A67C}"/>
              </a:ext>
            </a:extLst>
          </p:cNvPr>
          <p:cNvSpPr>
            <a:spLocks noGrp="1"/>
          </p:cNvSpPr>
          <p:nvPr>
            <p:ph idx="1"/>
          </p:nvPr>
        </p:nvSpPr>
        <p:spPr>
          <a:xfrm>
            <a:off x="570451" y="822121"/>
            <a:ext cx="10783349" cy="5354842"/>
          </a:xfrm>
        </p:spPr>
        <p:txBody>
          <a:bodyPr/>
          <a:lstStyle/>
          <a:p>
            <a:r>
              <a:rPr lang="nl-NL" dirty="0"/>
              <a:t>Culturele </a:t>
            </a:r>
            <a:r>
              <a:rPr lang="nl-NL" dirty="0" err="1"/>
              <a:t>hybriditeit</a:t>
            </a:r>
            <a:r>
              <a:rPr lang="nl-NL" dirty="0"/>
              <a:t>: van blanken wordt er altijd vermeld of ze geboren zijn in Indië of in Europa. Leonie is blank maar geboren en getogen in Indië) &gt; </a:t>
            </a:r>
            <a:r>
              <a:rPr lang="nl-NL" dirty="0">
                <a:solidFill>
                  <a:srgbClr val="C00000"/>
                </a:solidFill>
              </a:rPr>
              <a:t>hoe wordt ze in het eerste hoofdstuk </a:t>
            </a:r>
            <a:r>
              <a:rPr lang="nl-NL" dirty="0" err="1">
                <a:solidFill>
                  <a:srgbClr val="C00000"/>
                </a:solidFill>
              </a:rPr>
              <a:t>geÏntroduceerd</a:t>
            </a:r>
            <a:r>
              <a:rPr lang="nl-NL" dirty="0">
                <a:solidFill>
                  <a:srgbClr val="C00000"/>
                </a:solidFill>
              </a:rPr>
              <a:t>?</a:t>
            </a:r>
          </a:p>
          <a:p>
            <a:endParaRPr lang="nl-NL" dirty="0"/>
          </a:p>
          <a:p>
            <a:pPr marL="0" indent="0">
              <a:buNone/>
            </a:pPr>
            <a:endParaRPr lang="nl-NL" dirty="0"/>
          </a:p>
          <a:p>
            <a:endParaRPr lang="nl-NL" dirty="0"/>
          </a:p>
          <a:p>
            <a:endParaRPr lang="nl-NL" dirty="0"/>
          </a:p>
          <a:p>
            <a:r>
              <a:rPr lang="nl-NL" dirty="0"/>
              <a:t>Raciale </a:t>
            </a:r>
            <a:r>
              <a:rPr lang="nl-NL" dirty="0" err="1"/>
              <a:t>hybriditeit</a:t>
            </a:r>
            <a:r>
              <a:rPr lang="nl-NL" dirty="0"/>
              <a:t>: half-bloed (Indo’s zoals Theo, Addy, </a:t>
            </a:r>
            <a:r>
              <a:rPr lang="nl-NL" dirty="0" err="1"/>
              <a:t>Doddy</a:t>
            </a:r>
            <a:r>
              <a:rPr lang="nl-NL" dirty="0"/>
              <a:t>...) wordt gezien als een ontaarding van zowel de Indische adel als van de Europeanen &gt;&gt;&gt; </a:t>
            </a:r>
            <a:r>
              <a:rPr lang="nl-NL" i="1" dirty="0" err="1"/>
              <a:t>Entartung</a:t>
            </a:r>
            <a:r>
              <a:rPr lang="nl-NL" i="1" dirty="0"/>
              <a:t> </a:t>
            </a:r>
            <a:r>
              <a:rPr lang="nl-NL" dirty="0"/>
              <a:t>(1893)</a:t>
            </a:r>
            <a:r>
              <a:rPr lang="nl-NL" i="1" dirty="0"/>
              <a:t> </a:t>
            </a:r>
            <a:r>
              <a:rPr lang="nl-NL" dirty="0"/>
              <a:t>van Max </a:t>
            </a:r>
            <a:r>
              <a:rPr lang="nl-NL" dirty="0" err="1"/>
              <a:t>Nordau</a:t>
            </a:r>
            <a:endParaRPr lang="nl-NL" dirty="0"/>
          </a:p>
          <a:p>
            <a:endParaRPr lang="nl-NL" dirty="0"/>
          </a:p>
          <a:p>
            <a:endParaRPr lang="en-US" dirty="0"/>
          </a:p>
        </p:txBody>
      </p:sp>
    </p:spTree>
    <p:extLst>
      <p:ext uri="{BB962C8B-B14F-4D97-AF65-F5344CB8AC3E}">
        <p14:creationId xmlns:p14="http://schemas.microsoft.com/office/powerpoint/2010/main" val="232373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2FACA-B295-4A6B-99B8-E2BE2B04AB55}"/>
              </a:ext>
            </a:extLst>
          </p:cNvPr>
          <p:cNvSpPr>
            <a:spLocks noGrp="1"/>
          </p:cNvSpPr>
          <p:nvPr>
            <p:ph idx="1"/>
          </p:nvPr>
        </p:nvSpPr>
        <p:spPr>
          <a:xfrm>
            <a:off x="763398" y="746620"/>
            <a:ext cx="10590402" cy="5430343"/>
          </a:xfrm>
        </p:spPr>
        <p:txBody>
          <a:bodyPr>
            <a:normAutofit fontScale="92500" lnSpcReduction="20000"/>
          </a:bodyPr>
          <a:lstStyle/>
          <a:p>
            <a:pPr marL="0" indent="0">
              <a:buNone/>
            </a:pPr>
            <a:r>
              <a:rPr lang="nl-NL" dirty="0">
                <a:solidFill>
                  <a:srgbClr val="FFC000"/>
                </a:solidFill>
              </a:rPr>
              <a:t>Het levendigst van al deze, door lang patriarchaal samenleven in </a:t>
            </a:r>
            <a:r>
              <a:rPr lang="nl-NL" dirty="0" err="1">
                <a:solidFill>
                  <a:srgbClr val="FFC000"/>
                </a:solidFill>
              </a:rPr>
              <a:t>elkaâr</a:t>
            </a:r>
            <a:r>
              <a:rPr lang="nl-NL" dirty="0">
                <a:solidFill>
                  <a:srgbClr val="FFC000"/>
                </a:solidFill>
              </a:rPr>
              <a:t> versmeltende elementen, was de jongste zoon, </a:t>
            </a:r>
            <a:r>
              <a:rPr lang="nl-NL" dirty="0" err="1">
                <a:solidFill>
                  <a:srgbClr val="FFC000"/>
                </a:solidFill>
              </a:rPr>
              <a:t>Adrien</a:t>
            </a:r>
            <a:r>
              <a:rPr lang="nl-NL" dirty="0">
                <a:solidFill>
                  <a:srgbClr val="FFC000"/>
                </a:solidFill>
              </a:rPr>
              <a:t> de Luce, Addy, in </a:t>
            </a:r>
            <a:r>
              <a:rPr lang="nl-NL" dirty="0" err="1">
                <a:solidFill>
                  <a:srgbClr val="FFC000"/>
                </a:solidFill>
              </a:rPr>
              <a:t>wien</a:t>
            </a:r>
            <a:r>
              <a:rPr lang="nl-NL" dirty="0">
                <a:solidFill>
                  <a:srgbClr val="FFC000"/>
                </a:solidFill>
              </a:rPr>
              <a:t> het bloed van de </a:t>
            </a:r>
            <a:r>
              <a:rPr lang="nl-NL" dirty="0" err="1">
                <a:solidFill>
                  <a:srgbClr val="FFC000"/>
                </a:solidFill>
              </a:rPr>
              <a:t>Solosche</a:t>
            </a:r>
            <a:r>
              <a:rPr lang="nl-NL" dirty="0">
                <a:solidFill>
                  <a:srgbClr val="FFC000"/>
                </a:solidFill>
              </a:rPr>
              <a:t> prinses en dat van den </a:t>
            </a:r>
            <a:r>
              <a:rPr lang="nl-NL" dirty="0" err="1">
                <a:solidFill>
                  <a:srgbClr val="FFC000"/>
                </a:solidFill>
              </a:rPr>
              <a:t>Franschen</a:t>
            </a:r>
            <a:r>
              <a:rPr lang="nl-NL" dirty="0">
                <a:solidFill>
                  <a:srgbClr val="FFC000"/>
                </a:solidFill>
              </a:rPr>
              <a:t> avonturier zich harmonieus vermengd hadden, menging, die hem wel geen hersenen had gegeven, maar een mooiheid van jongen sinjo, met iets van een Moor, iets verleidelijk zuidelijks, iets </a:t>
            </a:r>
            <a:r>
              <a:rPr lang="nl-NL" dirty="0" err="1">
                <a:solidFill>
                  <a:srgbClr val="FFC000"/>
                </a:solidFill>
              </a:rPr>
              <a:t>Spaansch</a:t>
            </a:r>
            <a:r>
              <a:rPr lang="nl-NL" dirty="0">
                <a:solidFill>
                  <a:srgbClr val="FFC000"/>
                </a:solidFill>
              </a:rPr>
              <a:t>, - alsof in dit laatste kind de beide zoo vreemde elementen van ras zich voor het eerst harmonieus hadden gepaard, voor het eerst zich hadden gehuwd in volkomen bekendheid met </a:t>
            </a:r>
            <a:r>
              <a:rPr lang="nl-NL" dirty="0" err="1">
                <a:solidFill>
                  <a:srgbClr val="FFC000"/>
                </a:solidFill>
              </a:rPr>
              <a:t>elkaâr</a:t>
            </a:r>
            <a:r>
              <a:rPr lang="nl-NL" dirty="0">
                <a:solidFill>
                  <a:srgbClr val="FFC000"/>
                </a:solidFill>
              </a:rPr>
              <a:t> - alsof in hem, dit laatste kind na </a:t>
            </a:r>
            <a:r>
              <a:rPr lang="nl-NL" dirty="0" err="1">
                <a:solidFill>
                  <a:srgbClr val="FFC000"/>
                </a:solidFill>
              </a:rPr>
              <a:t>zoovele</a:t>
            </a:r>
            <a:r>
              <a:rPr lang="nl-NL" dirty="0">
                <a:solidFill>
                  <a:srgbClr val="FFC000"/>
                </a:solidFill>
              </a:rPr>
              <a:t> kinderen, avonturier en prinses voor het eerst zich in harmonie hadden ontmoet. Iets van verbeelding of intellect scheen Addy niet te hebben, onmachtig twee denkbeelden te </a:t>
            </a:r>
            <a:r>
              <a:rPr lang="nl-NL" dirty="0" err="1">
                <a:solidFill>
                  <a:srgbClr val="FFC000"/>
                </a:solidFill>
              </a:rPr>
              <a:t>vereenigen</a:t>
            </a:r>
            <a:r>
              <a:rPr lang="nl-NL" dirty="0">
                <a:solidFill>
                  <a:srgbClr val="FFC000"/>
                </a:solidFill>
              </a:rPr>
              <a:t> tot éen groep van gedachte; voelen deed hij alleen met de vage goedhartigheid, die </a:t>
            </a:r>
            <a:r>
              <a:rPr lang="nl-NL" dirty="0" err="1">
                <a:solidFill>
                  <a:srgbClr val="FFC000"/>
                </a:solidFill>
              </a:rPr>
              <a:t>neêrgezeefd</a:t>
            </a:r>
            <a:r>
              <a:rPr lang="nl-NL" dirty="0">
                <a:solidFill>
                  <a:srgbClr val="FFC000"/>
                </a:solidFill>
              </a:rPr>
              <a:t> was over de </a:t>
            </a:r>
            <a:r>
              <a:rPr lang="nl-NL" dirty="0" err="1">
                <a:solidFill>
                  <a:srgbClr val="FFC000"/>
                </a:solidFill>
              </a:rPr>
              <a:t>héele</a:t>
            </a:r>
            <a:r>
              <a:rPr lang="nl-NL" dirty="0">
                <a:solidFill>
                  <a:srgbClr val="FFC000"/>
                </a:solidFill>
              </a:rPr>
              <a:t> familie, en verder was hij als een mooi dier, in zijn ziel en zijn hersenen ontaard, maar ontaard tot niets, tot éen groot niets, tot </a:t>
            </a:r>
            <a:r>
              <a:rPr lang="nl-NL" dirty="0" err="1">
                <a:solidFill>
                  <a:srgbClr val="FFC000"/>
                </a:solidFill>
              </a:rPr>
              <a:t>éene</a:t>
            </a:r>
            <a:r>
              <a:rPr lang="nl-NL" dirty="0">
                <a:solidFill>
                  <a:srgbClr val="FFC000"/>
                </a:solidFill>
              </a:rPr>
              <a:t> </a:t>
            </a:r>
            <a:r>
              <a:rPr lang="nl-NL" dirty="0" err="1">
                <a:solidFill>
                  <a:srgbClr val="FFC000"/>
                </a:solidFill>
              </a:rPr>
              <a:t>groote</a:t>
            </a:r>
            <a:r>
              <a:rPr lang="nl-NL" dirty="0">
                <a:solidFill>
                  <a:srgbClr val="FFC000"/>
                </a:solidFill>
              </a:rPr>
              <a:t> </a:t>
            </a:r>
            <a:r>
              <a:rPr lang="nl-NL" dirty="0" err="1">
                <a:solidFill>
                  <a:srgbClr val="FFC000"/>
                </a:solidFill>
              </a:rPr>
              <a:t>leêgheid</a:t>
            </a:r>
            <a:r>
              <a:rPr lang="nl-NL" dirty="0">
                <a:solidFill>
                  <a:srgbClr val="FFC000"/>
                </a:solidFill>
              </a:rPr>
              <a:t>, terwijl zijn lichaam geworden was als een wedergeboorte van ras, vol kracht en mooiheid, terwijl zijn merg en zijn bloed en zijn </a:t>
            </a:r>
            <a:r>
              <a:rPr lang="nl-NL" dirty="0" err="1">
                <a:solidFill>
                  <a:srgbClr val="FFC000"/>
                </a:solidFill>
              </a:rPr>
              <a:t>vleesch</a:t>
            </a:r>
            <a:r>
              <a:rPr lang="nl-NL" dirty="0">
                <a:solidFill>
                  <a:srgbClr val="FFC000"/>
                </a:solidFill>
              </a:rPr>
              <a:t> en zijn spieren geworden waren tot </a:t>
            </a:r>
            <a:r>
              <a:rPr lang="nl-NL" dirty="0" err="1">
                <a:solidFill>
                  <a:srgbClr val="FFC000"/>
                </a:solidFill>
              </a:rPr>
              <a:t>éene</a:t>
            </a:r>
            <a:r>
              <a:rPr lang="nl-NL" dirty="0">
                <a:solidFill>
                  <a:srgbClr val="FFC000"/>
                </a:solidFill>
              </a:rPr>
              <a:t> harmonie van </a:t>
            </a:r>
            <a:r>
              <a:rPr lang="nl-NL" dirty="0" err="1">
                <a:solidFill>
                  <a:srgbClr val="FFC000"/>
                </a:solidFill>
              </a:rPr>
              <a:t>fyzieke</a:t>
            </a:r>
            <a:r>
              <a:rPr lang="nl-NL" dirty="0">
                <a:solidFill>
                  <a:srgbClr val="FFC000"/>
                </a:solidFill>
              </a:rPr>
              <a:t> verleidelijkheid, zoo louter dom mooi zinnelijk, dat de harmonie dadelijk sprak tot een vrouw.</a:t>
            </a:r>
            <a:r>
              <a:rPr lang="nl-NL" dirty="0"/>
              <a:t>  </a:t>
            </a:r>
            <a:r>
              <a:rPr lang="nl-NL" sz="2200" dirty="0"/>
              <a:t>[p.126-127/Derde hoofdstuk]</a:t>
            </a:r>
            <a:endParaRPr lang="en-US" sz="2200" dirty="0"/>
          </a:p>
          <a:p>
            <a:pPr marL="0" indent="0">
              <a:buNone/>
            </a:pPr>
            <a:endParaRPr lang="en-US" dirty="0">
              <a:solidFill>
                <a:srgbClr val="FFC000"/>
              </a:solidFill>
            </a:endParaRPr>
          </a:p>
        </p:txBody>
      </p:sp>
    </p:spTree>
    <p:extLst>
      <p:ext uri="{BB962C8B-B14F-4D97-AF65-F5344CB8AC3E}">
        <p14:creationId xmlns:p14="http://schemas.microsoft.com/office/powerpoint/2010/main" val="2845799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65DD-445B-4402-AAF6-E3644AED10D2}"/>
              </a:ext>
            </a:extLst>
          </p:cNvPr>
          <p:cNvSpPr>
            <a:spLocks noGrp="1"/>
          </p:cNvSpPr>
          <p:nvPr>
            <p:ph type="title"/>
          </p:nvPr>
        </p:nvSpPr>
        <p:spPr>
          <a:xfrm>
            <a:off x="5741042" y="6227180"/>
            <a:ext cx="5636871" cy="208344"/>
          </a:xfrm>
        </p:spPr>
        <p:txBody>
          <a:bodyPr>
            <a:normAutofit fontScale="90000"/>
          </a:bodyPr>
          <a:lstStyle/>
          <a:p>
            <a:r>
              <a:rPr lang="en-US" sz="2800" dirty="0" err="1"/>
              <a:t>Kemperink</a:t>
            </a:r>
            <a:r>
              <a:rPr lang="en-US" sz="2800" dirty="0"/>
              <a:t>, M. Het </a:t>
            </a:r>
            <a:r>
              <a:rPr lang="en-US" sz="2800" dirty="0" err="1"/>
              <a:t>verloren</a:t>
            </a:r>
            <a:r>
              <a:rPr lang="en-US" sz="2800" dirty="0"/>
              <a:t> </a:t>
            </a:r>
            <a:r>
              <a:rPr lang="en-US" sz="2800" dirty="0" err="1"/>
              <a:t>paradijs</a:t>
            </a:r>
            <a:endParaRPr lang="en-US" sz="2800" dirty="0"/>
          </a:p>
        </p:txBody>
      </p:sp>
      <p:pic>
        <p:nvPicPr>
          <p:cNvPr id="5" name="Content Placeholder 4" descr="A screenshot of a cell phone&#10;&#10;Description automatically generated">
            <a:extLst>
              <a:ext uri="{FF2B5EF4-FFF2-40B4-BE49-F238E27FC236}">
                <a16:creationId xmlns:a16="http://schemas.microsoft.com/office/drawing/2014/main" id="{EC1C547A-9743-402D-91E1-12FFA2B885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2100" y="891512"/>
            <a:ext cx="6158376" cy="5017187"/>
          </a:xfrm>
        </p:spPr>
      </p:pic>
    </p:spTree>
    <p:extLst>
      <p:ext uri="{BB962C8B-B14F-4D97-AF65-F5344CB8AC3E}">
        <p14:creationId xmlns:p14="http://schemas.microsoft.com/office/powerpoint/2010/main" val="202439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4E2D5E-68FC-48B2-905D-6FE0DA608739}"/>
              </a:ext>
            </a:extLst>
          </p:cNvPr>
          <p:cNvSpPr>
            <a:spLocks noGrp="1"/>
          </p:cNvSpPr>
          <p:nvPr>
            <p:ph type="title"/>
          </p:nvPr>
        </p:nvSpPr>
        <p:spPr>
          <a:xfrm>
            <a:off x="833002" y="448253"/>
            <a:ext cx="10520702"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Over de auteur</a:t>
            </a:r>
          </a:p>
        </p:txBody>
      </p:sp>
      <p:sp>
        <p:nvSpPr>
          <p:cNvPr id="9" name="Text Placeholder 8">
            <a:extLst>
              <a:ext uri="{FF2B5EF4-FFF2-40B4-BE49-F238E27FC236}">
                <a16:creationId xmlns:a16="http://schemas.microsoft.com/office/drawing/2014/main" id="{3858FD81-5996-428E-855C-C773BE83505B}"/>
              </a:ext>
            </a:extLst>
          </p:cNvPr>
          <p:cNvSpPr>
            <a:spLocks noGrp="1"/>
          </p:cNvSpPr>
          <p:nvPr>
            <p:ph type="body" sz="half" idx="2"/>
          </p:nvPr>
        </p:nvSpPr>
        <p:spPr>
          <a:xfrm>
            <a:off x="838200" y="2191807"/>
            <a:ext cx="4936067" cy="3985155"/>
          </a:xfrm>
        </p:spPr>
        <p:txBody>
          <a:bodyPr vert="horz" lIns="91440" tIns="45720" rIns="91440" bIns="45720" rtlCol="0">
            <a:normAutofit/>
          </a:bodyPr>
          <a:lstStyle/>
          <a:p>
            <a:pPr indent="-228600">
              <a:buFont typeface="Arial" panose="020B0604020202020204" pitchFamily="34" charset="0"/>
              <a:buChar char="•"/>
            </a:pPr>
            <a:r>
              <a:rPr lang="en-US" sz="1700" dirty="0"/>
              <a:t>“</a:t>
            </a:r>
            <a:r>
              <a:rPr lang="en-US" sz="1700" i="1" dirty="0"/>
              <a:t>Louis Couperus was een goedgeklede dandy én een harde werker, hij was kosmopoliet én vergroeid met zijn geboortestad Den Haag.” </a:t>
            </a:r>
            <a:r>
              <a:rPr lang="en-US" sz="1700" dirty="0"/>
              <a:t>(uit zijn portret op literatuurgeschiedenis.org)</a:t>
            </a:r>
          </a:p>
          <a:p>
            <a:pPr indent="-228600">
              <a:buFont typeface="Arial" panose="020B0604020202020204" pitchFamily="34" charset="0"/>
              <a:buChar char="•"/>
            </a:pPr>
            <a:r>
              <a:rPr lang="en-US" sz="1700" dirty="0"/>
              <a:t>Geboren in 1863 in Den Haag </a:t>
            </a:r>
            <a:r>
              <a:rPr lang="en-US" sz="1700" dirty="0" err="1"/>
              <a:t>als</a:t>
            </a:r>
            <a:r>
              <a:rPr lang="en-US" sz="1700" dirty="0"/>
              <a:t> de </a:t>
            </a:r>
            <a:r>
              <a:rPr lang="en-US" sz="1700" dirty="0" err="1"/>
              <a:t>jongste</a:t>
            </a:r>
            <a:r>
              <a:rPr lang="en-US" sz="1700" dirty="0"/>
              <a:t> zoon in </a:t>
            </a:r>
            <a:r>
              <a:rPr lang="en-US" sz="1700" dirty="0" err="1"/>
              <a:t>een</a:t>
            </a:r>
            <a:r>
              <a:rPr lang="en-US" sz="1700" dirty="0"/>
              <a:t> </a:t>
            </a:r>
            <a:r>
              <a:rPr lang="en-US" sz="1700" dirty="0" err="1"/>
              <a:t>groot</a:t>
            </a:r>
            <a:r>
              <a:rPr lang="en-US" sz="1700" dirty="0"/>
              <a:t>, </a:t>
            </a:r>
            <a:r>
              <a:rPr lang="en-US" sz="1700" dirty="0" err="1"/>
              <a:t>welgesteld</a:t>
            </a:r>
            <a:r>
              <a:rPr lang="en-US" sz="1700" dirty="0"/>
              <a:t> </a:t>
            </a:r>
            <a:r>
              <a:rPr lang="en-US" sz="1700" dirty="0" err="1"/>
              <a:t>gezin</a:t>
            </a:r>
            <a:r>
              <a:rPr lang="en-US" sz="1700" dirty="0"/>
              <a:t>. </a:t>
            </a:r>
          </a:p>
          <a:p>
            <a:pPr indent="-228600">
              <a:buFont typeface="Arial" panose="020B0604020202020204" pitchFamily="34" charset="0"/>
              <a:buChar char="•"/>
            </a:pPr>
            <a:r>
              <a:rPr lang="en-US" sz="1700" dirty="0" err="1"/>
              <a:t>Zijn</a:t>
            </a:r>
            <a:r>
              <a:rPr lang="en-US" sz="1700" dirty="0"/>
              <a:t> </a:t>
            </a:r>
            <a:r>
              <a:rPr lang="en-US" sz="1700" dirty="0" err="1"/>
              <a:t>vader</a:t>
            </a:r>
            <a:r>
              <a:rPr lang="en-US" sz="1700" dirty="0"/>
              <a:t> was </a:t>
            </a:r>
            <a:r>
              <a:rPr lang="en-US" sz="1700" dirty="0" err="1"/>
              <a:t>een</a:t>
            </a:r>
            <a:r>
              <a:rPr lang="en-US" sz="1700" dirty="0"/>
              <a:t> </a:t>
            </a:r>
            <a:r>
              <a:rPr lang="en-US" sz="1700" dirty="0" err="1"/>
              <a:t>toen</a:t>
            </a:r>
            <a:r>
              <a:rPr lang="en-US" sz="1700" dirty="0"/>
              <a:t> al </a:t>
            </a:r>
            <a:r>
              <a:rPr lang="en-US" sz="1700" dirty="0" err="1"/>
              <a:t>gepensioneerde</a:t>
            </a:r>
            <a:r>
              <a:rPr lang="en-US" sz="1700" dirty="0"/>
              <a:t> </a:t>
            </a:r>
            <a:r>
              <a:rPr lang="en-US" sz="1700" dirty="0" err="1"/>
              <a:t>hoge</a:t>
            </a:r>
            <a:r>
              <a:rPr lang="en-US" sz="1700" dirty="0"/>
              <a:t> </a:t>
            </a:r>
            <a:r>
              <a:rPr lang="en-US" sz="1700" dirty="0" err="1"/>
              <a:t>ambtenaar</a:t>
            </a:r>
            <a:r>
              <a:rPr lang="en-US" sz="1700" dirty="0"/>
              <a:t> in </a:t>
            </a:r>
            <a:r>
              <a:rPr lang="en-US" sz="1700" dirty="0" err="1"/>
              <a:t>Nederlands-Indië</a:t>
            </a:r>
            <a:r>
              <a:rPr lang="en-US" sz="1700" dirty="0"/>
              <a:t>. </a:t>
            </a:r>
            <a:r>
              <a:rPr lang="en-US" sz="1700" dirty="0" err="1"/>
              <a:t>Daardoor</a:t>
            </a:r>
            <a:r>
              <a:rPr lang="en-US" sz="1700" dirty="0"/>
              <a:t> </a:t>
            </a:r>
            <a:r>
              <a:rPr lang="en-US" sz="1700" dirty="0" err="1"/>
              <a:t>bracht</a:t>
            </a:r>
            <a:r>
              <a:rPr lang="en-US" sz="1700" dirty="0"/>
              <a:t> Couperus </a:t>
            </a:r>
            <a:r>
              <a:rPr lang="en-US" sz="1700" dirty="0" err="1"/>
              <a:t>als</a:t>
            </a:r>
            <a:r>
              <a:rPr lang="en-US" sz="1700" dirty="0"/>
              <a:t> </a:t>
            </a:r>
            <a:r>
              <a:rPr lang="en-US" sz="1700" dirty="0" err="1"/>
              <a:t>tiener</a:t>
            </a:r>
            <a:r>
              <a:rPr lang="en-US" sz="1700" dirty="0"/>
              <a:t> </a:t>
            </a:r>
            <a:r>
              <a:rPr lang="en-US" sz="1700" dirty="0" err="1"/>
              <a:t>bijna</a:t>
            </a:r>
            <a:r>
              <a:rPr lang="en-US" sz="1700" dirty="0"/>
              <a:t> </a:t>
            </a:r>
            <a:r>
              <a:rPr lang="en-US" sz="1700" dirty="0" err="1"/>
              <a:t>zes</a:t>
            </a:r>
            <a:r>
              <a:rPr lang="en-US" sz="1700" dirty="0"/>
              <a:t> </a:t>
            </a:r>
            <a:r>
              <a:rPr lang="en-US" sz="1700" dirty="0" err="1"/>
              <a:t>jaar</a:t>
            </a:r>
            <a:r>
              <a:rPr lang="en-US" sz="1700" dirty="0"/>
              <a:t> door in Batavia. </a:t>
            </a:r>
          </a:p>
          <a:p>
            <a:pPr indent="-228600">
              <a:buFont typeface="Arial" panose="020B0604020202020204" pitchFamily="34" charset="0"/>
              <a:buChar char="•"/>
            </a:pPr>
            <a:r>
              <a:rPr lang="en-US" sz="1700" dirty="0" err="1"/>
              <a:t>Hij</a:t>
            </a:r>
            <a:r>
              <a:rPr lang="en-US" sz="1700" dirty="0"/>
              <a:t> </a:t>
            </a:r>
            <a:r>
              <a:rPr lang="en-US" sz="1700" dirty="0" err="1"/>
              <a:t>bleef</a:t>
            </a:r>
            <a:r>
              <a:rPr lang="en-US" sz="1700" dirty="0"/>
              <a:t> </a:t>
            </a:r>
            <a:r>
              <a:rPr lang="en-US" sz="1700" dirty="0" err="1"/>
              <a:t>graag</a:t>
            </a:r>
            <a:r>
              <a:rPr lang="en-US" sz="1700" dirty="0"/>
              <a:t> </a:t>
            </a:r>
            <a:r>
              <a:rPr lang="en-US" sz="1700" dirty="0" err="1"/>
              <a:t>reizen</a:t>
            </a:r>
            <a:r>
              <a:rPr lang="en-US" sz="1700" dirty="0"/>
              <a:t> later in </a:t>
            </a:r>
            <a:r>
              <a:rPr lang="en-US" sz="1700" dirty="0" err="1"/>
              <a:t>zijn</a:t>
            </a:r>
            <a:r>
              <a:rPr lang="en-US" sz="1700" dirty="0"/>
              <a:t> </a:t>
            </a:r>
            <a:r>
              <a:rPr lang="en-US" sz="1700" dirty="0" err="1"/>
              <a:t>leven</a:t>
            </a:r>
            <a:r>
              <a:rPr lang="en-US" sz="1700" dirty="0"/>
              <a:t>. </a:t>
            </a:r>
            <a:r>
              <a:rPr lang="en-US" sz="1700" dirty="0" err="1"/>
              <a:t>Vermoedelijk</a:t>
            </a:r>
            <a:r>
              <a:rPr lang="en-US" sz="1700" dirty="0"/>
              <a:t> </a:t>
            </a:r>
            <a:r>
              <a:rPr lang="en-US" sz="1700" dirty="0" err="1"/>
              <a:t>wilde</a:t>
            </a:r>
            <a:r>
              <a:rPr lang="en-US" sz="1700" dirty="0"/>
              <a:t> </a:t>
            </a:r>
            <a:r>
              <a:rPr lang="en-US" sz="1700" dirty="0" err="1"/>
              <a:t>hij</a:t>
            </a:r>
            <a:r>
              <a:rPr lang="en-US" sz="1700" dirty="0"/>
              <a:t> </a:t>
            </a:r>
            <a:r>
              <a:rPr lang="en-US" sz="1700" dirty="0" err="1"/>
              <a:t>weg</a:t>
            </a:r>
            <a:r>
              <a:rPr lang="en-US" sz="1700" dirty="0"/>
              <a:t> van de </a:t>
            </a:r>
            <a:r>
              <a:rPr lang="en-US" sz="1700" dirty="0" err="1"/>
              <a:t>gezapigheid</a:t>
            </a:r>
            <a:r>
              <a:rPr lang="en-US" sz="1700" dirty="0"/>
              <a:t> van de </a:t>
            </a:r>
            <a:r>
              <a:rPr lang="en-US" sz="1700" dirty="0" err="1"/>
              <a:t>Haagse</a:t>
            </a:r>
            <a:r>
              <a:rPr lang="en-US" sz="1700" dirty="0"/>
              <a:t> </a:t>
            </a:r>
            <a:r>
              <a:rPr lang="en-US" sz="1700" dirty="0" err="1"/>
              <a:t>burgerlijkheid</a:t>
            </a:r>
            <a:r>
              <a:rPr lang="en-US" sz="1700" dirty="0"/>
              <a:t>. (Zuid-Europa, Noord-Afrika, </a:t>
            </a:r>
            <a:r>
              <a:rPr lang="en-US" sz="1700" dirty="0" err="1"/>
              <a:t>Nederlands-Indië</a:t>
            </a:r>
            <a:r>
              <a:rPr lang="en-US" sz="1700" dirty="0"/>
              <a:t>, China, Japan) </a:t>
            </a:r>
          </a:p>
        </p:txBody>
      </p:sp>
      <p:pic>
        <p:nvPicPr>
          <p:cNvPr id="25" name="Picture Placeholder 24" descr="A person wearing a hat&#10;&#10;Description automatically generated">
            <a:extLst>
              <a:ext uri="{FF2B5EF4-FFF2-40B4-BE49-F238E27FC236}">
                <a16:creationId xmlns:a16="http://schemas.microsoft.com/office/drawing/2014/main" id="{D5C7C500-89D1-42E6-B9A4-71DF0B2BA87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181" r="3180"/>
          <a:stretch/>
        </p:blipFill>
        <p:spPr>
          <a:xfrm>
            <a:off x="7537657" y="2191807"/>
            <a:ext cx="2696124" cy="3985156"/>
          </a:xfrm>
          <a:prstGeom prst="rect">
            <a:avLst/>
          </a:prstGeom>
        </p:spPr>
      </p:pic>
    </p:spTree>
    <p:extLst>
      <p:ext uri="{BB962C8B-B14F-4D97-AF65-F5344CB8AC3E}">
        <p14:creationId xmlns:p14="http://schemas.microsoft.com/office/powerpoint/2010/main" val="275773114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4FD3-613D-4B17-94B3-FBAF9FE35015}"/>
              </a:ext>
            </a:extLst>
          </p:cNvPr>
          <p:cNvSpPr>
            <a:spLocks noGrp="1"/>
          </p:cNvSpPr>
          <p:nvPr>
            <p:ph type="title"/>
          </p:nvPr>
        </p:nvSpPr>
        <p:spPr/>
        <p:txBody>
          <a:bodyPr/>
          <a:lstStyle/>
          <a:p>
            <a:r>
              <a:rPr lang="nl-NL" b="1" dirty="0"/>
              <a:t>Decadentie in De stille kracht</a:t>
            </a:r>
            <a:endParaRPr lang="en-US" dirty="0"/>
          </a:p>
        </p:txBody>
      </p:sp>
      <p:sp>
        <p:nvSpPr>
          <p:cNvPr id="3" name="Content Placeholder 2">
            <a:extLst>
              <a:ext uri="{FF2B5EF4-FFF2-40B4-BE49-F238E27FC236}">
                <a16:creationId xmlns:a16="http://schemas.microsoft.com/office/drawing/2014/main" id="{9D48BF41-9E2C-472D-B724-5A5A66503969}"/>
              </a:ext>
            </a:extLst>
          </p:cNvPr>
          <p:cNvSpPr>
            <a:spLocks noGrp="1"/>
          </p:cNvSpPr>
          <p:nvPr>
            <p:ph idx="1"/>
          </p:nvPr>
        </p:nvSpPr>
        <p:spPr/>
        <p:txBody>
          <a:bodyPr>
            <a:normAutofit fontScale="92500" lnSpcReduction="20000"/>
          </a:bodyPr>
          <a:lstStyle/>
          <a:p>
            <a:r>
              <a:rPr lang="nl-NL" dirty="0"/>
              <a:t>Decadentie is een stroming in de kunst die verval verheerlijkt en kunst boven het leven stelt. </a:t>
            </a:r>
          </a:p>
          <a:p>
            <a:r>
              <a:rPr lang="nl-NL" dirty="0"/>
              <a:t>Zinnelijk leven is een vaak voorkomend thema &gt; </a:t>
            </a:r>
            <a:r>
              <a:rPr lang="nl-NL" i="1" dirty="0"/>
              <a:t>femme fatale </a:t>
            </a:r>
            <a:r>
              <a:rPr lang="nl-NL" dirty="0"/>
              <a:t>&gt; Leonie, zinnelijk, wulps, verleidelijk, een mannenverslindster </a:t>
            </a:r>
          </a:p>
          <a:p>
            <a:r>
              <a:rPr lang="nl-NL" i="1" dirty="0"/>
              <a:t>Spleen</a:t>
            </a:r>
            <a:r>
              <a:rPr lang="nl-NL" dirty="0"/>
              <a:t> ofte weemoed als heersende stemming </a:t>
            </a:r>
          </a:p>
          <a:p>
            <a:r>
              <a:rPr lang="nl-NL" dirty="0"/>
              <a:t>Zelfs het meubilair wordt aangetast – </a:t>
            </a:r>
            <a:r>
              <a:rPr lang="nl-NL" dirty="0">
                <a:solidFill>
                  <a:srgbClr val="C00000"/>
                </a:solidFill>
              </a:rPr>
              <a:t>zie het citaat van Eva </a:t>
            </a:r>
            <a:r>
              <a:rPr lang="nl-NL" dirty="0" err="1">
                <a:solidFill>
                  <a:srgbClr val="C00000"/>
                </a:solidFill>
              </a:rPr>
              <a:t>Eldersma</a:t>
            </a:r>
            <a:r>
              <a:rPr lang="nl-NL" dirty="0">
                <a:solidFill>
                  <a:srgbClr val="C00000"/>
                </a:solidFill>
              </a:rPr>
              <a:t> boven over haar piano en huis.</a:t>
            </a:r>
            <a:endParaRPr lang="en-US" dirty="0">
              <a:solidFill>
                <a:srgbClr val="C00000"/>
              </a:solidFill>
            </a:endParaRPr>
          </a:p>
          <a:p>
            <a:endParaRPr lang="nl-NL" dirty="0"/>
          </a:p>
          <a:p>
            <a:r>
              <a:rPr lang="nl-NL" dirty="0"/>
              <a:t>De decadentie in </a:t>
            </a:r>
            <a:r>
              <a:rPr lang="nl-NL" i="1" dirty="0"/>
              <a:t>De stille kracht </a:t>
            </a:r>
            <a:r>
              <a:rPr lang="nl-NL" dirty="0"/>
              <a:t>past goed bij de gedachtegoed van Mario </a:t>
            </a:r>
            <a:r>
              <a:rPr lang="nl-NL" dirty="0" err="1"/>
              <a:t>Praz</a:t>
            </a:r>
            <a:r>
              <a:rPr lang="nl-NL" dirty="0"/>
              <a:t> geformuleerd in “The </a:t>
            </a:r>
            <a:r>
              <a:rPr lang="nl-NL" dirty="0" err="1"/>
              <a:t>Romantic</a:t>
            </a:r>
            <a:r>
              <a:rPr lang="nl-NL" dirty="0"/>
              <a:t> </a:t>
            </a:r>
            <a:r>
              <a:rPr lang="nl-NL" dirty="0" err="1"/>
              <a:t>Agony</a:t>
            </a:r>
            <a:r>
              <a:rPr lang="nl-NL" dirty="0"/>
              <a:t>” (1930):  het dwepen met verval, genieten van verval, afwijking van het geaccepteerd seksueel patroon</a:t>
            </a:r>
          </a:p>
          <a:p>
            <a:endParaRPr lang="en-US" dirty="0"/>
          </a:p>
          <a:p>
            <a:endParaRPr lang="en-US" dirty="0"/>
          </a:p>
        </p:txBody>
      </p:sp>
    </p:spTree>
    <p:extLst>
      <p:ext uri="{BB962C8B-B14F-4D97-AF65-F5344CB8AC3E}">
        <p14:creationId xmlns:p14="http://schemas.microsoft.com/office/powerpoint/2010/main" val="223573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90F81-D925-4AE1-9F37-B4DA8CA5A49A}"/>
              </a:ext>
            </a:extLst>
          </p:cNvPr>
          <p:cNvSpPr>
            <a:spLocks noGrp="1"/>
          </p:cNvSpPr>
          <p:nvPr>
            <p:ph idx="1"/>
          </p:nvPr>
        </p:nvSpPr>
        <p:spPr>
          <a:xfrm>
            <a:off x="664029" y="598714"/>
            <a:ext cx="10689771" cy="5578249"/>
          </a:xfrm>
        </p:spPr>
        <p:txBody>
          <a:bodyPr>
            <a:normAutofit fontScale="92500" lnSpcReduction="20000"/>
          </a:bodyPr>
          <a:lstStyle/>
          <a:p>
            <a:r>
              <a:rPr lang="nl-NL" dirty="0"/>
              <a:t>Leonie is decadent niet alleen omdat ze een femme fatale is. Ze dweept met verval en geniet ervan:</a:t>
            </a:r>
            <a:endParaRPr lang="en-US" dirty="0"/>
          </a:p>
          <a:p>
            <a:pPr marL="0" indent="0">
              <a:buNone/>
            </a:pPr>
            <a:r>
              <a:rPr lang="sr-Cyrl-RS" dirty="0">
                <a:solidFill>
                  <a:srgbClr val="FFC000"/>
                </a:solidFill>
              </a:rPr>
              <a:t>Zij vond het belangwekkend den Regent van Ngadjiwa te zien opbranden als een kaars, dom, versuft van vrouwen, wijn, opium, kaarten, misschien van kaarten het meest, van het versuffende turen op kaarten, dobbelende, de kans berekenend, die niet te berekenen was, bijgeloovig berekenend, uittellende volgens de wetenschap der petangans</a:t>
            </a:r>
            <a:r>
              <a:rPr lang="sr-Cyrl-RS" u="sng" dirty="0">
                <a:solidFill>
                  <a:srgbClr val="FFC000"/>
                </a:solidFill>
              </a:rPr>
              <a:t> </a:t>
            </a:r>
            <a:r>
              <a:rPr lang="sr-Cyrl-RS" dirty="0">
                <a:solidFill>
                  <a:srgbClr val="FFC000"/>
                </a:solidFill>
              </a:rPr>
              <a:t>den dag, het uur, dat hij spelen moest om te winnen, het aantal van de medespelers, de hoeveelheid van zijn inzet... </a:t>
            </a:r>
            <a:r>
              <a:rPr lang="nl-NL" dirty="0"/>
              <a:t>[p.148/Derde hoofdstuk]</a:t>
            </a:r>
            <a:endParaRPr lang="en-US" dirty="0"/>
          </a:p>
          <a:p>
            <a:endParaRPr lang="en-US" dirty="0">
              <a:solidFill>
                <a:srgbClr val="FFC000"/>
              </a:solidFill>
            </a:endParaRPr>
          </a:p>
          <a:p>
            <a:pPr marL="0" indent="0">
              <a:buNone/>
            </a:pPr>
            <a:r>
              <a:rPr lang="sr-Cyrl-RS" dirty="0">
                <a:solidFill>
                  <a:srgbClr val="FFC000"/>
                </a:solidFill>
              </a:rPr>
              <a:t>Prachtig subliem in zijn ondergang, verheerlijkte hij zich in de krankzinnigheid zijner tragedie, stond hij als uitgebarsten uit zichzelven, half naakt, met de zwierende haren, met het groote gebaar zijner dolle armen, was niet grof en niet dierlijk meer, maar werd tragisch, heldhaftig, vechtend met zijn noodlot, op den rand van een afgrond... De overmaat zijner dronkenschap scheen hem door een vreemde kracht te heffen uit zijne langzame verdierlijking, en, beschonken, verhief hij zich, torende hij hoog, dramatisch, boven die Europeanen. </a:t>
            </a:r>
            <a:r>
              <a:rPr lang="nl-NL" dirty="0"/>
              <a:t>[p.5/Vijfde hoofdstuk]</a:t>
            </a:r>
            <a:endParaRPr lang="en-US" dirty="0"/>
          </a:p>
          <a:p>
            <a:endParaRPr lang="en-US" dirty="0"/>
          </a:p>
        </p:txBody>
      </p:sp>
    </p:spTree>
    <p:extLst>
      <p:ext uri="{BB962C8B-B14F-4D97-AF65-F5344CB8AC3E}">
        <p14:creationId xmlns:p14="http://schemas.microsoft.com/office/powerpoint/2010/main" val="3367399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A3778-2D39-4046-84D1-2EE0EFE89968}"/>
              </a:ext>
            </a:extLst>
          </p:cNvPr>
          <p:cNvSpPr>
            <a:spLocks noGrp="1"/>
          </p:cNvSpPr>
          <p:nvPr>
            <p:ph idx="1"/>
          </p:nvPr>
        </p:nvSpPr>
        <p:spPr>
          <a:xfrm>
            <a:off x="578734" y="671332"/>
            <a:ext cx="10775066" cy="5505631"/>
          </a:xfrm>
        </p:spPr>
        <p:txBody>
          <a:bodyPr>
            <a:normAutofit fontScale="70000" lnSpcReduction="20000"/>
          </a:bodyPr>
          <a:lstStyle/>
          <a:p>
            <a:endParaRPr lang="nl-NL" dirty="0"/>
          </a:p>
          <a:p>
            <a:r>
              <a:rPr lang="nl-NL" dirty="0"/>
              <a:t>Eva </a:t>
            </a:r>
            <a:r>
              <a:rPr lang="nl-NL" dirty="0" err="1"/>
              <a:t>Eldersma</a:t>
            </a:r>
            <a:r>
              <a:rPr lang="nl-NL" dirty="0"/>
              <a:t> is ook decadent vanwege haar verheerlijking van kunst. </a:t>
            </a:r>
            <a:endParaRPr lang="nl-NL" dirty="0">
              <a:solidFill>
                <a:srgbClr val="FFC000"/>
              </a:solidFill>
            </a:endParaRPr>
          </a:p>
          <a:p>
            <a:pPr marL="0" indent="0">
              <a:buNone/>
            </a:pPr>
            <a:r>
              <a:rPr lang="nl-NL" dirty="0">
                <a:solidFill>
                  <a:srgbClr val="FFC000"/>
                </a:solidFill>
              </a:rPr>
              <a:t>O</a:t>
            </a:r>
            <a:r>
              <a:rPr lang="sr-Cyrl-RS" dirty="0">
                <a:solidFill>
                  <a:srgbClr val="FFC000"/>
                </a:solidFill>
              </a:rPr>
              <a:t>m zich had Eva altijd gezien, in haar vaders huis, de eeredienst van het artistieke en van het schoone, zelfs tot decadentie toe; rondom haar had men haar altijd gewezen, in een omgeving van louter mooie dingen, in mooie woorden, in muziek, op de gratie-lijn van het leven, en misschien te uitsluitend op die gratie-lijn alleen. En nu was zij te veel getraind in deze school der schoonheid om te blijven in hare teleurstelling en alleen te zien de kalk en het teer der huizen, de kleine aanstellerijen der ambtenaren, de Devoe-kisten en de paardenvijgen.</a:t>
            </a:r>
            <a:r>
              <a:rPr lang="en-US" dirty="0">
                <a:solidFill>
                  <a:srgbClr val="FFC000"/>
                </a:solidFill>
              </a:rPr>
              <a:t> </a:t>
            </a:r>
            <a:r>
              <a:rPr lang="en-US" dirty="0"/>
              <a:t>[p. 70/</a:t>
            </a:r>
            <a:r>
              <a:rPr lang="en-US" dirty="0" err="1"/>
              <a:t>Tweede</a:t>
            </a:r>
            <a:r>
              <a:rPr lang="en-US" dirty="0"/>
              <a:t> </a:t>
            </a:r>
            <a:r>
              <a:rPr lang="en-US" dirty="0" err="1"/>
              <a:t>hoofdstuk</a:t>
            </a:r>
            <a:r>
              <a:rPr lang="en-US" dirty="0"/>
              <a:t>]</a:t>
            </a:r>
          </a:p>
          <a:p>
            <a:r>
              <a:rPr lang="nl-NL" dirty="0"/>
              <a:t>Ze koestert een oriëntalistisch beeld van de Indië. De inheemse bevolking wordt gereduceerd tot een decoratieve Oosterse illustratie:</a:t>
            </a:r>
            <a:endParaRPr lang="en-US" dirty="0">
              <a:solidFill>
                <a:srgbClr val="FFC000"/>
              </a:solidFill>
            </a:endParaRPr>
          </a:p>
          <a:p>
            <a:pPr marL="0" indent="0">
              <a:buNone/>
            </a:pPr>
            <a:r>
              <a:rPr lang="sr-Cyrl-RS" dirty="0">
                <a:solidFill>
                  <a:srgbClr val="FFC000"/>
                </a:solidFill>
              </a:rPr>
              <a:t> En toen zij zich had gewend, werd zij rechtvaardiger en zag zij eensklaps veel van het mooie van Indië, waardeerde zij de statieuze gratie van een klapperboom, de exquize paradijssmaak van Indische vruchten, de pracht der bloeiende boomen, en had zij, in de binnenlanden, gezien den grootschen adeldom van die natuur, de harmonieën der berggolvingen, de sprokewouden van reuzevarens, de dreigende ravijnen der kraters, de spiegeltrapterrassen der liquide sawah's, met het teedere groen der jonge paddi, en, als een openbaring van artistieke vizie was haar geweest het karakter van den Javaan: zijne sierlijkheid, zijn gratie, zijn groet en zijn dans, zijn voorname aristocratie, zoo duidelijk dikwijls afstammeling van edel geslacht, van een oer-ouden adel, en zich modernizeerend tot diplomatische lenigheid, van nature aanbiddend het gezag, en noodlottig gerezigneerd onder het juk van die heerschers, wier gouden galonnen zijn ingeboren eerbied verwekken.</a:t>
            </a:r>
            <a:r>
              <a:rPr lang="en-US" dirty="0">
                <a:solidFill>
                  <a:srgbClr val="FFC000"/>
                </a:solidFill>
              </a:rPr>
              <a:t> </a:t>
            </a:r>
            <a:r>
              <a:rPr lang="en-US" dirty="0"/>
              <a:t>[p.69-70/</a:t>
            </a:r>
            <a:r>
              <a:rPr lang="en-US" dirty="0" err="1"/>
              <a:t>Tweede</a:t>
            </a:r>
            <a:r>
              <a:rPr lang="en-US" dirty="0"/>
              <a:t> </a:t>
            </a:r>
            <a:r>
              <a:rPr lang="en-US" dirty="0" err="1"/>
              <a:t>hoofdstuk</a:t>
            </a:r>
            <a:r>
              <a:rPr lang="en-US" dirty="0"/>
              <a:t>]</a:t>
            </a:r>
          </a:p>
          <a:p>
            <a:pPr marL="0" indent="0">
              <a:buNone/>
            </a:pPr>
            <a:endParaRPr lang="en-US" dirty="0">
              <a:solidFill>
                <a:srgbClr val="FFC000"/>
              </a:solidFill>
            </a:endParaRPr>
          </a:p>
          <a:p>
            <a:endParaRPr lang="en-US" dirty="0"/>
          </a:p>
        </p:txBody>
      </p:sp>
    </p:spTree>
    <p:extLst>
      <p:ext uri="{BB962C8B-B14F-4D97-AF65-F5344CB8AC3E}">
        <p14:creationId xmlns:p14="http://schemas.microsoft.com/office/powerpoint/2010/main" val="107954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74640-2C22-4959-A47D-C0E659F257AB}"/>
              </a:ext>
            </a:extLst>
          </p:cNvPr>
          <p:cNvSpPr>
            <a:spLocks noGrp="1"/>
          </p:cNvSpPr>
          <p:nvPr>
            <p:ph idx="1"/>
          </p:nvPr>
        </p:nvSpPr>
        <p:spPr/>
        <p:txBody>
          <a:bodyPr>
            <a:normAutofit fontScale="92500" lnSpcReduction="20000"/>
          </a:bodyPr>
          <a:lstStyle/>
          <a:p>
            <a:r>
              <a:rPr lang="nl-NL" dirty="0"/>
              <a:t>De eeuwenoude Javaanse adel is ook in verval, ze worden vergelijken met wajangpoppen, ze zijn niet zo verstandig als hun voorouders.</a:t>
            </a:r>
          </a:p>
          <a:p>
            <a:r>
              <a:rPr lang="nl-NL" dirty="0">
                <a:solidFill>
                  <a:schemeClr val="accent6">
                    <a:lumMod val="75000"/>
                  </a:schemeClr>
                </a:solidFill>
              </a:rPr>
              <a:t>“</a:t>
            </a:r>
            <a:r>
              <a:rPr lang="nl-NL" dirty="0" err="1">
                <a:solidFill>
                  <a:schemeClr val="accent6">
                    <a:lumMod val="75000"/>
                  </a:schemeClr>
                </a:solidFill>
              </a:rPr>
              <a:t>Soenario</a:t>
            </a:r>
            <a:r>
              <a:rPr lang="nl-NL" dirty="0">
                <a:solidFill>
                  <a:schemeClr val="accent6">
                    <a:lumMod val="75000"/>
                  </a:schemeClr>
                </a:solidFill>
              </a:rPr>
              <a:t> als wajangpop en de decadente levenswijze van de regent van </a:t>
            </a:r>
            <a:r>
              <a:rPr lang="nl-NL" dirty="0" err="1">
                <a:solidFill>
                  <a:schemeClr val="accent6">
                    <a:lumMod val="75000"/>
                  </a:schemeClr>
                </a:solidFill>
              </a:rPr>
              <a:t>Ngadjiwa</a:t>
            </a:r>
            <a:r>
              <a:rPr lang="nl-NL" dirty="0">
                <a:solidFill>
                  <a:schemeClr val="accent6">
                    <a:lumMod val="75000"/>
                  </a:schemeClr>
                </a:solidFill>
              </a:rPr>
              <a:t> vormen trouwens een parodistisch spiegelbeeld van de eveneens popperige, decadente personages van de Nederlandse gemeenschap: Leonie met haar egoïsme, onverschilligheid en loomheid, Theo met zijn verliefdheid op zijn stiefmoeder, en het gezelschap rond Eva </a:t>
            </a:r>
            <a:r>
              <a:rPr lang="nl-NL" dirty="0" err="1">
                <a:solidFill>
                  <a:schemeClr val="accent6">
                    <a:lumMod val="75000"/>
                  </a:schemeClr>
                </a:solidFill>
              </a:rPr>
              <a:t>Eldersma</a:t>
            </a:r>
            <a:r>
              <a:rPr lang="nl-NL" dirty="0">
                <a:solidFill>
                  <a:schemeClr val="accent6">
                    <a:lumMod val="75000"/>
                  </a:schemeClr>
                </a:solidFill>
              </a:rPr>
              <a:t> met hun tafeldans.” </a:t>
            </a:r>
            <a:r>
              <a:rPr lang="nl-NL" dirty="0"/>
              <a:t>[Gera]</a:t>
            </a:r>
            <a:endParaRPr lang="en-US" dirty="0"/>
          </a:p>
          <a:p>
            <a:pPr marL="0" indent="0">
              <a:buNone/>
            </a:pPr>
            <a:endParaRPr lang="en-US" dirty="0"/>
          </a:p>
          <a:p>
            <a:pPr marL="0" indent="0">
              <a:buNone/>
            </a:pPr>
            <a:r>
              <a:rPr lang="sr-Cyrl-RS" i="1" dirty="0">
                <a:solidFill>
                  <a:srgbClr val="FFC000"/>
                </a:solidFill>
              </a:rPr>
              <a:t>Met deze zonen wankelde ten ondergang het eens zoo schitterend geslacht: hunne kinderen waren jong; enkele neven waren patih in Laboewangi, in naburige rezidentie's, maar in hen vloeide ook geen drup meer van het edele bloed.</a:t>
            </a:r>
            <a:r>
              <a:rPr lang="en-US" i="1" dirty="0">
                <a:solidFill>
                  <a:srgbClr val="FFC000"/>
                </a:solidFill>
              </a:rPr>
              <a:t> </a:t>
            </a:r>
            <a:r>
              <a:rPr lang="en-US" dirty="0"/>
              <a:t>[p.14/</a:t>
            </a:r>
            <a:r>
              <a:rPr lang="en-US" dirty="0" err="1"/>
              <a:t>Vijfde</a:t>
            </a:r>
            <a:r>
              <a:rPr lang="en-US" dirty="0"/>
              <a:t> </a:t>
            </a:r>
            <a:r>
              <a:rPr lang="en-US" dirty="0" err="1"/>
              <a:t>hoofdstuk</a:t>
            </a:r>
            <a:r>
              <a:rPr lang="en-US" dirty="0"/>
              <a:t>]</a:t>
            </a:r>
          </a:p>
          <a:p>
            <a:pPr marL="0" indent="0">
              <a:buNone/>
            </a:pPr>
            <a:endParaRPr lang="en-US" i="1" dirty="0">
              <a:solidFill>
                <a:srgbClr val="FF0000"/>
              </a:solidFill>
            </a:endParaRPr>
          </a:p>
          <a:p>
            <a:endParaRPr lang="en-US" dirty="0"/>
          </a:p>
        </p:txBody>
      </p:sp>
    </p:spTree>
    <p:extLst>
      <p:ext uri="{BB962C8B-B14F-4D97-AF65-F5344CB8AC3E}">
        <p14:creationId xmlns:p14="http://schemas.microsoft.com/office/powerpoint/2010/main" val="2350081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49F4-287C-44C5-BCF7-8C87EFFA1B06}"/>
              </a:ext>
            </a:extLst>
          </p:cNvPr>
          <p:cNvSpPr>
            <a:spLocks noGrp="1"/>
          </p:cNvSpPr>
          <p:nvPr>
            <p:ph type="title"/>
          </p:nvPr>
        </p:nvSpPr>
        <p:spPr/>
        <p:txBody>
          <a:bodyPr/>
          <a:lstStyle/>
          <a:p>
            <a:r>
              <a:rPr lang="nl-NL" b="1" dirty="0"/>
              <a:t>De nieuwe mystiek in De stille kracht</a:t>
            </a:r>
            <a:endParaRPr lang="en-US" dirty="0"/>
          </a:p>
        </p:txBody>
      </p:sp>
      <p:sp>
        <p:nvSpPr>
          <p:cNvPr id="3" name="Content Placeholder 2">
            <a:extLst>
              <a:ext uri="{FF2B5EF4-FFF2-40B4-BE49-F238E27FC236}">
                <a16:creationId xmlns:a16="http://schemas.microsoft.com/office/drawing/2014/main" id="{A913621A-9C1B-43BA-A972-9806AC638F24}"/>
              </a:ext>
            </a:extLst>
          </p:cNvPr>
          <p:cNvSpPr>
            <a:spLocks noGrp="1"/>
          </p:cNvSpPr>
          <p:nvPr>
            <p:ph idx="1"/>
          </p:nvPr>
        </p:nvSpPr>
        <p:spPr/>
        <p:txBody>
          <a:bodyPr>
            <a:normAutofit fontScale="55000" lnSpcReduction="20000"/>
          </a:bodyPr>
          <a:lstStyle/>
          <a:p>
            <a:r>
              <a:rPr lang="nl-NL" dirty="0"/>
              <a:t>De mystiek van het Oosten is een leidend motief in de roman</a:t>
            </a:r>
            <a:endParaRPr lang="en-US" dirty="0"/>
          </a:p>
          <a:p>
            <a:endParaRPr lang="en-US" dirty="0"/>
          </a:p>
          <a:p>
            <a:pPr marL="0" indent="0">
              <a:buNone/>
            </a:pPr>
            <a:r>
              <a:rPr lang="nl-NL" dirty="0">
                <a:solidFill>
                  <a:srgbClr val="FFC000"/>
                </a:solidFill>
              </a:rPr>
              <a:t>De mystiek der zichtbare dingen op dat eiland van geheimzinnigheid, dat Java is[...] </a:t>
            </a:r>
          </a:p>
          <a:p>
            <a:pPr marL="0" indent="0">
              <a:buNone/>
            </a:pPr>
            <a:r>
              <a:rPr lang="nl-NL" dirty="0">
                <a:solidFill>
                  <a:srgbClr val="FFC000"/>
                </a:solidFill>
              </a:rPr>
              <a:t>Uiterlijk de dociele kolonie met het </a:t>
            </a:r>
            <a:r>
              <a:rPr lang="nl-NL" dirty="0" err="1">
                <a:solidFill>
                  <a:srgbClr val="FFC000"/>
                </a:solidFill>
              </a:rPr>
              <a:t>overheerschte</a:t>
            </a:r>
            <a:r>
              <a:rPr lang="nl-NL" dirty="0">
                <a:solidFill>
                  <a:srgbClr val="FFC000"/>
                </a:solidFill>
              </a:rPr>
              <a:t> ras, dat niet opgewassen was tegen den ruwen koopman, die, in den glorietijd van zijn republiek, met de jonge kracht van een jeugdig volk, gretig en winzuchtig, rond en koel, plantte voet en vlag op de </a:t>
            </a:r>
            <a:r>
              <a:rPr lang="nl-NL" dirty="0" err="1">
                <a:solidFill>
                  <a:srgbClr val="FFC000"/>
                </a:solidFill>
              </a:rPr>
              <a:t>in-een</a:t>
            </a:r>
            <a:r>
              <a:rPr lang="nl-NL" dirty="0">
                <a:solidFill>
                  <a:srgbClr val="FFC000"/>
                </a:solidFill>
              </a:rPr>
              <a:t> stortende keizerrijken, op de tronen, die wankelden, als had de grond vulkanisch </a:t>
            </a:r>
            <a:r>
              <a:rPr lang="nl-NL" dirty="0" err="1">
                <a:solidFill>
                  <a:srgbClr val="FFC000"/>
                </a:solidFill>
              </a:rPr>
              <a:t>geaardbeefd</a:t>
            </a:r>
            <a:r>
              <a:rPr lang="nl-NL" dirty="0">
                <a:solidFill>
                  <a:srgbClr val="FFC000"/>
                </a:solidFill>
              </a:rPr>
              <a:t>. Maar, diep in zijn ziel, nooit </a:t>
            </a:r>
            <a:r>
              <a:rPr lang="nl-NL" dirty="0" err="1">
                <a:solidFill>
                  <a:srgbClr val="FFC000"/>
                </a:solidFill>
              </a:rPr>
              <a:t>overheerscht</a:t>
            </a:r>
            <a:r>
              <a:rPr lang="nl-NL" dirty="0">
                <a:solidFill>
                  <a:srgbClr val="FFC000"/>
                </a:solidFill>
              </a:rPr>
              <a:t>, hoewel zich, voornaam minachtend glimlachend, schikkend, lenig </a:t>
            </a:r>
            <a:r>
              <a:rPr lang="nl-NL" dirty="0" err="1">
                <a:solidFill>
                  <a:srgbClr val="FFC000"/>
                </a:solidFill>
              </a:rPr>
              <a:t>neêrvlijende</a:t>
            </a:r>
            <a:r>
              <a:rPr lang="nl-NL" dirty="0">
                <a:solidFill>
                  <a:srgbClr val="FFC000"/>
                </a:solidFill>
              </a:rPr>
              <a:t> onder zijn noodlot; diep in zijn ziel, trots een in het stof </a:t>
            </a:r>
            <a:r>
              <a:rPr lang="nl-NL" dirty="0" err="1">
                <a:solidFill>
                  <a:srgbClr val="FFC000"/>
                </a:solidFill>
              </a:rPr>
              <a:t>kruipenden</a:t>
            </a:r>
            <a:r>
              <a:rPr lang="nl-NL" dirty="0">
                <a:solidFill>
                  <a:srgbClr val="FFC000"/>
                </a:solidFill>
              </a:rPr>
              <a:t> eerbied, vrij levend een eigen mysterie-leven, verborgen voor den </a:t>
            </a:r>
            <a:r>
              <a:rPr lang="nl-NL" dirty="0" err="1">
                <a:solidFill>
                  <a:srgbClr val="FFC000"/>
                </a:solidFill>
              </a:rPr>
              <a:t>Westerschen</a:t>
            </a:r>
            <a:r>
              <a:rPr lang="nl-NL" dirty="0">
                <a:solidFill>
                  <a:srgbClr val="FFC000"/>
                </a:solidFill>
              </a:rPr>
              <a:t> blik, hoe die ook het geheim te doorgronden zoekt - als met een wijsbegeerte van toch vooral glimlachend voorname rust te bewaren, buigzaam toegevende, hoffelijk schijnbaar naderende - maar diep in zich heilig zeker van eigen </a:t>
            </a:r>
            <a:r>
              <a:rPr lang="nl-NL" dirty="0" err="1">
                <a:solidFill>
                  <a:srgbClr val="FFC000"/>
                </a:solidFill>
              </a:rPr>
              <a:t>meening</a:t>
            </a:r>
            <a:r>
              <a:rPr lang="nl-NL" dirty="0">
                <a:solidFill>
                  <a:srgbClr val="FFC000"/>
                </a:solidFill>
              </a:rPr>
              <a:t>, en zoo wijd verwijderd van alle </a:t>
            </a:r>
            <a:r>
              <a:rPr lang="nl-NL" dirty="0" err="1">
                <a:solidFill>
                  <a:srgbClr val="FFC000"/>
                </a:solidFill>
              </a:rPr>
              <a:t>overheerschers</a:t>
            </a:r>
            <a:r>
              <a:rPr lang="nl-NL" dirty="0">
                <a:solidFill>
                  <a:srgbClr val="FFC000"/>
                </a:solidFill>
              </a:rPr>
              <a:t>-gedachte, </a:t>
            </a:r>
            <a:r>
              <a:rPr lang="nl-NL" dirty="0" err="1">
                <a:solidFill>
                  <a:srgbClr val="FFC000"/>
                </a:solidFill>
              </a:rPr>
              <a:t>overheerschers</a:t>
            </a:r>
            <a:r>
              <a:rPr lang="nl-NL" dirty="0">
                <a:solidFill>
                  <a:srgbClr val="FFC000"/>
                </a:solidFill>
              </a:rPr>
              <a:t>-beschaving, dat een verbroedering </a:t>
            </a:r>
            <a:r>
              <a:rPr lang="nl-NL" dirty="0" err="1">
                <a:solidFill>
                  <a:srgbClr val="FFC000"/>
                </a:solidFill>
              </a:rPr>
              <a:t>tusschen</a:t>
            </a:r>
            <a:r>
              <a:rPr lang="nl-NL" dirty="0">
                <a:solidFill>
                  <a:srgbClr val="FFC000"/>
                </a:solidFill>
              </a:rPr>
              <a:t> meester en dienaar nooit zijn zal, omdat onoverkomelijk het verschil blijft, dat voortwoekert in ziel en bloed. […]	</a:t>
            </a:r>
            <a:endParaRPr lang="en-US" dirty="0">
              <a:solidFill>
                <a:srgbClr val="FFC000"/>
              </a:solidFill>
            </a:endParaRPr>
          </a:p>
          <a:p>
            <a:pPr marL="0" indent="0">
              <a:buNone/>
            </a:pPr>
            <a:r>
              <a:rPr lang="nl-NL" dirty="0">
                <a:solidFill>
                  <a:srgbClr val="FFC000"/>
                </a:solidFill>
              </a:rPr>
              <a:t>Maar onder al dit vertoon schuilt de stille kracht, en sluimert nu, en wil niet strijden. Onder al dien schijn der zichtbare dingen, dreigt het wezen der stille mystiek, als smeulend vuur in den grond en als haat en mysterie in het hart. […]	</a:t>
            </a:r>
            <a:endParaRPr lang="en-US" dirty="0">
              <a:solidFill>
                <a:srgbClr val="FFC000"/>
              </a:solidFill>
            </a:endParaRPr>
          </a:p>
          <a:p>
            <a:pPr marL="0" indent="0">
              <a:buNone/>
            </a:pPr>
            <a:r>
              <a:rPr lang="nl-NL" dirty="0">
                <a:solidFill>
                  <a:srgbClr val="FFC000"/>
                </a:solidFill>
              </a:rPr>
              <a:t>---------------------------------------</a:t>
            </a:r>
            <a:endParaRPr lang="en-US" dirty="0">
              <a:solidFill>
                <a:srgbClr val="FFC000"/>
              </a:solidFill>
            </a:endParaRPr>
          </a:p>
          <a:p>
            <a:pPr marL="0" indent="0">
              <a:buNone/>
            </a:pPr>
            <a:r>
              <a:rPr lang="nl-NL" dirty="0">
                <a:solidFill>
                  <a:srgbClr val="FFC000"/>
                </a:solidFill>
              </a:rPr>
              <a:t>Zoo voelde Van </a:t>
            </a:r>
            <a:r>
              <a:rPr lang="nl-NL" dirty="0" err="1">
                <a:solidFill>
                  <a:srgbClr val="FFC000"/>
                </a:solidFill>
              </a:rPr>
              <a:t>Oudijck</a:t>
            </a:r>
            <a:r>
              <a:rPr lang="nl-NL" dirty="0">
                <a:solidFill>
                  <a:srgbClr val="FFC000"/>
                </a:solidFill>
              </a:rPr>
              <a:t> niet de mystiek der zichtbare dingen.</a:t>
            </a:r>
            <a:endParaRPr lang="en-US" dirty="0">
              <a:solidFill>
                <a:srgbClr val="FFC000"/>
              </a:solidFill>
            </a:endParaRPr>
          </a:p>
          <a:p>
            <a:pPr marL="0" indent="0">
              <a:buNone/>
            </a:pPr>
            <a:r>
              <a:rPr lang="nl-NL" dirty="0">
                <a:solidFill>
                  <a:srgbClr val="FFC000"/>
                </a:solidFill>
              </a:rPr>
              <a:t>En onvoorbereid en zwak kon het goddelijk rustige leven hem vinden</a:t>
            </a:r>
            <a:r>
              <a:rPr lang="nl-NL" b="1" dirty="0">
                <a:solidFill>
                  <a:srgbClr val="FFC000"/>
                </a:solidFill>
              </a:rPr>
              <a:t>. </a:t>
            </a:r>
            <a:r>
              <a:rPr lang="nl-NL" b="1" dirty="0"/>
              <a:t>[p.180-183/Vierde hoofdstuk – het einde van het eerste deel]</a:t>
            </a:r>
            <a:endParaRPr lang="en-US" dirty="0"/>
          </a:p>
          <a:p>
            <a:endParaRPr lang="en-US" dirty="0"/>
          </a:p>
        </p:txBody>
      </p:sp>
    </p:spTree>
    <p:extLst>
      <p:ext uri="{BB962C8B-B14F-4D97-AF65-F5344CB8AC3E}">
        <p14:creationId xmlns:p14="http://schemas.microsoft.com/office/powerpoint/2010/main" val="1034714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2F09-015A-483A-9774-769CB031263E}"/>
              </a:ext>
            </a:extLst>
          </p:cNvPr>
          <p:cNvSpPr>
            <a:spLocks noGrp="1"/>
          </p:cNvSpPr>
          <p:nvPr>
            <p:ph type="title"/>
          </p:nvPr>
        </p:nvSpPr>
        <p:spPr/>
        <p:txBody>
          <a:bodyPr>
            <a:normAutofit/>
          </a:bodyPr>
          <a:lstStyle/>
          <a:p>
            <a:r>
              <a:rPr lang="nl-NL" sz="4000" dirty="0"/>
              <a:t>Spookachtige elementen en onverklaarbare zaken</a:t>
            </a:r>
            <a:endParaRPr lang="en-US" sz="4000" dirty="0"/>
          </a:p>
        </p:txBody>
      </p:sp>
      <p:sp>
        <p:nvSpPr>
          <p:cNvPr id="3" name="Content Placeholder 2">
            <a:extLst>
              <a:ext uri="{FF2B5EF4-FFF2-40B4-BE49-F238E27FC236}">
                <a16:creationId xmlns:a16="http://schemas.microsoft.com/office/drawing/2014/main" id="{71630454-FDD1-4953-9B78-077A843D70F5}"/>
              </a:ext>
            </a:extLst>
          </p:cNvPr>
          <p:cNvSpPr>
            <a:spLocks noGrp="1"/>
          </p:cNvSpPr>
          <p:nvPr>
            <p:ph idx="1"/>
          </p:nvPr>
        </p:nvSpPr>
        <p:spPr/>
        <p:txBody>
          <a:bodyPr/>
          <a:lstStyle/>
          <a:p>
            <a:r>
              <a:rPr lang="nl-NL" dirty="0" err="1"/>
              <a:t>Bijv</a:t>
            </a:r>
            <a:r>
              <a:rPr lang="nl-NL" dirty="0"/>
              <a:t>: het huilen van kinderzieltjes in de bomen, de verschijning van een witte hadji, stenenregens, sirih-spuwen in de badkamer uit onzichtbare monden</a:t>
            </a:r>
          </a:p>
          <a:p>
            <a:pPr marL="0" indent="0">
              <a:buNone/>
            </a:pPr>
            <a:r>
              <a:rPr lang="sr-Cyrl-RS" dirty="0">
                <a:solidFill>
                  <a:srgbClr val="FFC000"/>
                </a:solidFill>
              </a:rPr>
              <a:t>Het zijn geen loeaks, toean! hield de meid vol. Massa, Oerip zoû niet weten hoe loeaks miauwen! Kriauw, kriauw, doen ze! Dit, wat wij iederen nacht nu hooren, dat zijn de pontianaks! Het zijn de kleine kindertjes, die huilen in de boomen. De zielen van de kleine kindertjes, die huilen in de boomen!</a:t>
            </a:r>
            <a:r>
              <a:rPr lang="en-US" dirty="0">
                <a:solidFill>
                  <a:srgbClr val="FFC000"/>
                </a:solidFill>
              </a:rPr>
              <a:t> [p.96/</a:t>
            </a:r>
            <a:r>
              <a:rPr lang="en-US" dirty="0" err="1">
                <a:solidFill>
                  <a:srgbClr val="FFC000"/>
                </a:solidFill>
              </a:rPr>
              <a:t>zesde</a:t>
            </a:r>
            <a:r>
              <a:rPr lang="en-US" dirty="0">
                <a:solidFill>
                  <a:srgbClr val="FFC000"/>
                </a:solidFill>
              </a:rPr>
              <a:t> </a:t>
            </a:r>
            <a:r>
              <a:rPr lang="en-US" dirty="0" err="1">
                <a:solidFill>
                  <a:srgbClr val="FFC000"/>
                </a:solidFill>
              </a:rPr>
              <a:t>hoofdstuk</a:t>
            </a:r>
            <a:r>
              <a:rPr lang="en-US" dirty="0">
                <a:solidFill>
                  <a:srgbClr val="FFC000"/>
                </a:solidFill>
              </a:rPr>
              <a:t>]</a:t>
            </a:r>
          </a:p>
          <a:p>
            <a:endParaRPr lang="en-US" dirty="0"/>
          </a:p>
        </p:txBody>
      </p:sp>
    </p:spTree>
    <p:extLst>
      <p:ext uri="{BB962C8B-B14F-4D97-AF65-F5344CB8AC3E}">
        <p14:creationId xmlns:p14="http://schemas.microsoft.com/office/powerpoint/2010/main" val="279431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F08C-EC20-4175-816B-6F81D1D2AA1E}"/>
              </a:ext>
            </a:extLst>
          </p:cNvPr>
          <p:cNvSpPr>
            <a:spLocks noGrp="1"/>
          </p:cNvSpPr>
          <p:nvPr>
            <p:ph type="title"/>
          </p:nvPr>
        </p:nvSpPr>
        <p:spPr/>
        <p:txBody>
          <a:bodyPr/>
          <a:lstStyle/>
          <a:p>
            <a:r>
              <a:rPr lang="nl-NL" dirty="0"/>
              <a:t>Het fin-de siècle en de mystiek</a:t>
            </a:r>
            <a:endParaRPr lang="en-US" dirty="0"/>
          </a:p>
        </p:txBody>
      </p:sp>
      <p:sp>
        <p:nvSpPr>
          <p:cNvPr id="3" name="Content Placeholder 2">
            <a:extLst>
              <a:ext uri="{FF2B5EF4-FFF2-40B4-BE49-F238E27FC236}">
                <a16:creationId xmlns:a16="http://schemas.microsoft.com/office/drawing/2014/main" id="{F13D7289-780D-41E1-9C7B-C393C4D06EA7}"/>
              </a:ext>
            </a:extLst>
          </p:cNvPr>
          <p:cNvSpPr>
            <a:spLocks noGrp="1"/>
          </p:cNvSpPr>
          <p:nvPr>
            <p:ph idx="1"/>
          </p:nvPr>
        </p:nvSpPr>
        <p:spPr/>
        <p:txBody>
          <a:bodyPr/>
          <a:lstStyle/>
          <a:p>
            <a:r>
              <a:rPr lang="nl-NL" dirty="0"/>
              <a:t>Grote belangstelling voor alles wat bovennatuurlijk was&gt; spiritisme (tafeldans als tijdverdrijf), theosofie, boeddhisme enz. in trek in artistieke kringen</a:t>
            </a:r>
            <a:endParaRPr lang="en-US" dirty="0"/>
          </a:p>
          <a:p>
            <a:r>
              <a:rPr lang="nl-NL" dirty="0"/>
              <a:t>Ook de mystieke Middeleeuwen spraken tot verbeelding: ruïnes, kathedralen</a:t>
            </a:r>
            <a:endParaRPr lang="en-US" dirty="0"/>
          </a:p>
          <a:p>
            <a:r>
              <a:rPr lang="nl-NL" dirty="0"/>
              <a:t>Het streven om in aanraking te komen met een hogere werkelijkheid (aanwezig bij H. Roland Holst, L. van Deyssel, F. van Eeden, A. </a:t>
            </a:r>
            <a:r>
              <a:rPr lang="nl-NL" dirty="0" err="1"/>
              <a:t>Vermeylen</a:t>
            </a:r>
            <a:r>
              <a:rPr lang="nl-NL" dirty="0"/>
              <a:t>, Karel van de </a:t>
            </a:r>
            <a:r>
              <a:rPr lang="nl-NL" dirty="0" err="1"/>
              <a:t>Wosteijne</a:t>
            </a:r>
            <a:r>
              <a:rPr lang="nl-NL" dirty="0"/>
              <a:t>, Stijn Streuvels)</a:t>
            </a:r>
            <a:endParaRPr lang="en-US" dirty="0"/>
          </a:p>
          <a:p>
            <a:pPr marL="0" indent="0">
              <a:buNone/>
            </a:pPr>
            <a:r>
              <a:rPr lang="nl-NL" dirty="0"/>
              <a:t> </a:t>
            </a:r>
            <a:endParaRPr lang="en-US" dirty="0"/>
          </a:p>
          <a:p>
            <a:endParaRPr lang="en-US" dirty="0"/>
          </a:p>
        </p:txBody>
      </p:sp>
    </p:spTree>
    <p:extLst>
      <p:ext uri="{BB962C8B-B14F-4D97-AF65-F5344CB8AC3E}">
        <p14:creationId xmlns:p14="http://schemas.microsoft.com/office/powerpoint/2010/main" val="2873617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90B3-6CC0-41A3-911C-A449480A5FFC}"/>
              </a:ext>
            </a:extLst>
          </p:cNvPr>
          <p:cNvSpPr>
            <a:spLocks noGrp="1"/>
          </p:cNvSpPr>
          <p:nvPr>
            <p:ph type="title"/>
          </p:nvPr>
        </p:nvSpPr>
        <p:spPr/>
        <p:txBody>
          <a:bodyPr/>
          <a:lstStyle/>
          <a:p>
            <a:r>
              <a:rPr lang="en-US" dirty="0"/>
              <a:t>Het </a:t>
            </a:r>
            <a:r>
              <a:rPr lang="en-US" dirty="0" err="1"/>
              <a:t>geheimzinnige</a:t>
            </a:r>
            <a:r>
              <a:rPr lang="en-US" dirty="0"/>
              <a:t> in De </a:t>
            </a:r>
            <a:r>
              <a:rPr lang="en-US" dirty="0" err="1"/>
              <a:t>stille</a:t>
            </a:r>
            <a:r>
              <a:rPr lang="en-US" dirty="0"/>
              <a:t> </a:t>
            </a:r>
            <a:r>
              <a:rPr lang="en-US" dirty="0" err="1"/>
              <a:t>kracht</a:t>
            </a:r>
            <a:endParaRPr lang="en-US" dirty="0"/>
          </a:p>
        </p:txBody>
      </p:sp>
      <p:sp>
        <p:nvSpPr>
          <p:cNvPr id="3" name="Content Placeholder 2">
            <a:extLst>
              <a:ext uri="{FF2B5EF4-FFF2-40B4-BE49-F238E27FC236}">
                <a16:creationId xmlns:a16="http://schemas.microsoft.com/office/drawing/2014/main" id="{CADA834D-1338-4131-BDF2-B529DB50F826}"/>
              </a:ext>
            </a:extLst>
          </p:cNvPr>
          <p:cNvSpPr>
            <a:spLocks noGrp="1"/>
          </p:cNvSpPr>
          <p:nvPr>
            <p:ph idx="1"/>
          </p:nvPr>
        </p:nvSpPr>
        <p:spPr/>
        <p:txBody>
          <a:bodyPr>
            <a:normAutofit lnSpcReduction="10000"/>
          </a:bodyPr>
          <a:lstStyle/>
          <a:p>
            <a:r>
              <a:rPr lang="nl-NL" dirty="0"/>
              <a:t>Het geheimzinnige wordt plastisch beschreven, bijna tastbaar: </a:t>
            </a:r>
          </a:p>
          <a:p>
            <a:r>
              <a:rPr lang="nl-NL" dirty="0">
                <a:solidFill>
                  <a:srgbClr val="FFC000"/>
                </a:solidFill>
              </a:rPr>
              <a:t>De huizen, zonder geluid, doken weg, doodstil, in het </a:t>
            </a:r>
            <a:r>
              <a:rPr lang="nl-NL" dirty="0" err="1">
                <a:solidFill>
                  <a:srgbClr val="FFC000"/>
                </a:solidFill>
              </a:rPr>
              <a:t>loover</a:t>
            </a:r>
            <a:r>
              <a:rPr lang="nl-NL" dirty="0">
                <a:solidFill>
                  <a:srgbClr val="FFC000"/>
                </a:solidFill>
              </a:rPr>
              <a:t> van hunne tuinen, met de regelmatig </a:t>
            </a:r>
            <a:r>
              <a:rPr lang="nl-NL" dirty="0" err="1">
                <a:solidFill>
                  <a:srgbClr val="FFC000"/>
                </a:solidFill>
              </a:rPr>
              <a:t>opblankende</a:t>
            </a:r>
            <a:r>
              <a:rPr lang="nl-NL" dirty="0">
                <a:solidFill>
                  <a:srgbClr val="FFC000"/>
                </a:solidFill>
              </a:rPr>
              <a:t> rissen der </a:t>
            </a:r>
            <a:r>
              <a:rPr lang="nl-NL" dirty="0" err="1">
                <a:solidFill>
                  <a:srgbClr val="FFC000"/>
                </a:solidFill>
              </a:rPr>
              <a:t>groote</a:t>
            </a:r>
            <a:r>
              <a:rPr lang="nl-NL" dirty="0">
                <a:solidFill>
                  <a:srgbClr val="FFC000"/>
                </a:solidFill>
              </a:rPr>
              <a:t> gekalkte bloempotten.  [p. 1]</a:t>
            </a:r>
          </a:p>
          <a:p>
            <a:pPr marL="0" indent="0">
              <a:buNone/>
            </a:pPr>
            <a:endParaRPr lang="en-US" dirty="0"/>
          </a:p>
          <a:p>
            <a:r>
              <a:rPr lang="nl-NL" dirty="0">
                <a:solidFill>
                  <a:srgbClr val="FFC000"/>
                </a:solidFill>
              </a:rPr>
              <a:t>In dit </a:t>
            </a:r>
            <a:r>
              <a:rPr lang="nl-NL" dirty="0" err="1">
                <a:solidFill>
                  <a:srgbClr val="FFC000"/>
                </a:solidFill>
              </a:rPr>
              <a:t>oogenblik</a:t>
            </a:r>
            <a:r>
              <a:rPr lang="nl-NL" dirty="0">
                <a:solidFill>
                  <a:srgbClr val="FFC000"/>
                </a:solidFill>
              </a:rPr>
              <a:t>, </a:t>
            </a:r>
            <a:r>
              <a:rPr lang="nl-NL" dirty="0" err="1">
                <a:solidFill>
                  <a:srgbClr val="FFC000"/>
                </a:solidFill>
              </a:rPr>
              <a:t>moê</a:t>
            </a:r>
            <a:r>
              <a:rPr lang="nl-NL" dirty="0">
                <a:solidFill>
                  <a:srgbClr val="FFC000"/>
                </a:solidFill>
              </a:rPr>
              <a:t> van het cijferen, opademende in den wind, ademde hij tegelijk met de </a:t>
            </a:r>
            <a:r>
              <a:rPr lang="nl-NL" dirty="0" err="1">
                <a:solidFill>
                  <a:srgbClr val="FFC000"/>
                </a:solidFill>
              </a:rPr>
              <a:t>frischheid</a:t>
            </a:r>
            <a:r>
              <a:rPr lang="nl-NL" dirty="0">
                <a:solidFill>
                  <a:srgbClr val="FFC000"/>
                </a:solidFill>
              </a:rPr>
              <a:t> van de zee den weemoed van de zee in, den </a:t>
            </a:r>
            <a:r>
              <a:rPr lang="nl-NL" dirty="0" err="1">
                <a:solidFill>
                  <a:srgbClr val="FFC000"/>
                </a:solidFill>
              </a:rPr>
              <a:t>geheimzinnigen</a:t>
            </a:r>
            <a:r>
              <a:rPr lang="nl-NL" dirty="0">
                <a:solidFill>
                  <a:srgbClr val="FFC000"/>
                </a:solidFill>
              </a:rPr>
              <a:t> weemoed der Indische zeeën, den </a:t>
            </a:r>
            <a:r>
              <a:rPr lang="nl-NL" dirty="0" err="1">
                <a:solidFill>
                  <a:srgbClr val="FFC000"/>
                </a:solidFill>
              </a:rPr>
              <a:t>opspokenden</a:t>
            </a:r>
            <a:r>
              <a:rPr lang="nl-NL" dirty="0">
                <a:solidFill>
                  <a:srgbClr val="FFC000"/>
                </a:solidFill>
              </a:rPr>
              <a:t> weemoed der zeeën van Java; de weemoed, die </a:t>
            </a:r>
            <a:r>
              <a:rPr lang="nl-NL" dirty="0" err="1">
                <a:solidFill>
                  <a:srgbClr val="FFC000"/>
                </a:solidFill>
              </a:rPr>
              <a:t>aanruischt</a:t>
            </a:r>
            <a:r>
              <a:rPr lang="nl-NL" dirty="0">
                <a:solidFill>
                  <a:srgbClr val="FFC000"/>
                </a:solidFill>
              </a:rPr>
              <a:t> van verre als op suizende wieken van geheimzinnigheid. (p. 11-12)</a:t>
            </a:r>
            <a:endParaRPr lang="en-US" dirty="0">
              <a:solidFill>
                <a:srgbClr val="FFC000"/>
              </a:solidFill>
            </a:endParaRPr>
          </a:p>
          <a:p>
            <a:endParaRPr lang="en-US" dirty="0"/>
          </a:p>
          <a:p>
            <a:endParaRPr lang="en-US" dirty="0"/>
          </a:p>
        </p:txBody>
      </p:sp>
    </p:spTree>
    <p:extLst>
      <p:ext uri="{BB962C8B-B14F-4D97-AF65-F5344CB8AC3E}">
        <p14:creationId xmlns:p14="http://schemas.microsoft.com/office/powerpoint/2010/main" val="3250041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 name="Content Placeholder 36">
            <a:extLst>
              <a:ext uri="{FF2B5EF4-FFF2-40B4-BE49-F238E27FC236}">
                <a16:creationId xmlns:a16="http://schemas.microsoft.com/office/drawing/2014/main" id="{153E1F99-D78A-43AA-83AF-B7640EE8CA43}"/>
              </a:ext>
            </a:extLst>
          </p:cNvPr>
          <p:cNvSpPr>
            <a:spLocks noGrp="1"/>
          </p:cNvSpPr>
          <p:nvPr>
            <p:ph idx="1"/>
          </p:nvPr>
        </p:nvSpPr>
        <p:spPr>
          <a:xfrm>
            <a:off x="655321" y="2575034"/>
            <a:ext cx="5120113" cy="3462228"/>
          </a:xfrm>
        </p:spPr>
        <p:txBody>
          <a:bodyPr>
            <a:normAutofit fontScale="92500" lnSpcReduction="20000"/>
          </a:bodyPr>
          <a:lstStyle/>
          <a:p>
            <a:r>
              <a:rPr lang="nl-NL" sz="1800" dirty="0"/>
              <a:t>Het einde van de roman speelt zich af in Batavia –afgebeeld als een doodse stad, een moderne metropool die met een </a:t>
            </a:r>
            <a:r>
              <a:rPr lang="nl-NL" sz="1800" b="1" dirty="0" err="1"/>
              <a:t>funèbre</a:t>
            </a:r>
            <a:r>
              <a:rPr lang="nl-NL" sz="1800" b="1" dirty="0"/>
              <a:t> </a:t>
            </a:r>
            <a:r>
              <a:rPr lang="nl-NL" sz="1800" b="1" dirty="0" err="1"/>
              <a:t>doodscheid</a:t>
            </a:r>
            <a:r>
              <a:rPr lang="nl-NL" sz="1800" dirty="0"/>
              <a:t> wordt bestempeld</a:t>
            </a:r>
          </a:p>
          <a:p>
            <a:r>
              <a:rPr lang="nl-NL" sz="1800" dirty="0"/>
              <a:t>Het is precies dezelfde sfeer die we in </a:t>
            </a:r>
            <a:r>
              <a:rPr lang="nl-NL" sz="1800" i="1" dirty="0" err="1"/>
              <a:t>Bruges</a:t>
            </a:r>
            <a:r>
              <a:rPr lang="nl-NL" sz="1800" i="1" dirty="0"/>
              <a:t>-la-</a:t>
            </a:r>
            <a:r>
              <a:rPr lang="nl-NL" sz="1800" i="1" dirty="0" err="1"/>
              <a:t>Morte</a:t>
            </a:r>
            <a:r>
              <a:rPr lang="nl-NL" sz="1800" dirty="0"/>
              <a:t> van Georges </a:t>
            </a:r>
            <a:r>
              <a:rPr lang="nl-NL" sz="1800" dirty="0" err="1"/>
              <a:t>Rodenbach</a:t>
            </a:r>
            <a:r>
              <a:rPr lang="nl-NL" sz="1800" dirty="0"/>
              <a:t> aantreffen (ook een schilderij van Ferdinand </a:t>
            </a:r>
            <a:r>
              <a:rPr lang="nl-NL" sz="1800" dirty="0" err="1"/>
              <a:t>Knopff</a:t>
            </a:r>
            <a:r>
              <a:rPr lang="nl-NL" sz="1800" dirty="0"/>
              <a:t> uit 1896.</a:t>
            </a:r>
          </a:p>
          <a:p>
            <a:r>
              <a:rPr lang="nl-NL" sz="1800" dirty="0"/>
              <a:t> Technische vernieuwingen (telefoon) en de moderniteit worden afgekeurd:</a:t>
            </a:r>
          </a:p>
          <a:p>
            <a:pPr marL="0" indent="0">
              <a:buNone/>
            </a:pPr>
            <a:r>
              <a:rPr lang="nl-NL" sz="1800" i="1" dirty="0">
                <a:solidFill>
                  <a:srgbClr val="FFC000"/>
                </a:solidFill>
              </a:rPr>
              <a:t>Het misbruik van de telefoon voor huiselijk gebruik doodde alle gezelligheid </a:t>
            </a:r>
            <a:r>
              <a:rPr lang="nl-NL" sz="1800" i="1" dirty="0" err="1">
                <a:solidFill>
                  <a:srgbClr val="FFC000"/>
                </a:solidFill>
              </a:rPr>
              <a:t>tusschen</a:t>
            </a:r>
            <a:r>
              <a:rPr lang="nl-NL" sz="1800" i="1" dirty="0">
                <a:solidFill>
                  <a:srgbClr val="FFC000"/>
                </a:solidFill>
              </a:rPr>
              <a:t> kennissen. Men zag </a:t>
            </a:r>
            <a:r>
              <a:rPr lang="nl-NL" sz="1800" i="1" dirty="0" err="1">
                <a:solidFill>
                  <a:srgbClr val="FFC000"/>
                </a:solidFill>
              </a:rPr>
              <a:t>elkaâr</a:t>
            </a:r>
            <a:r>
              <a:rPr lang="nl-NL" sz="1800" i="1" dirty="0">
                <a:solidFill>
                  <a:srgbClr val="FFC000"/>
                </a:solidFill>
              </a:rPr>
              <a:t> niet meer, men hoefde zich niet meer te </a:t>
            </a:r>
            <a:r>
              <a:rPr lang="nl-NL" sz="1800" i="1" dirty="0" err="1">
                <a:solidFill>
                  <a:srgbClr val="FFC000"/>
                </a:solidFill>
              </a:rPr>
              <a:t>kleeden</a:t>
            </a:r>
            <a:r>
              <a:rPr lang="nl-NL" sz="1800" i="1" dirty="0">
                <a:solidFill>
                  <a:srgbClr val="FFC000"/>
                </a:solidFill>
              </a:rPr>
              <a:t> en het rijtuig - de wagen - te laten inspannen, want men </a:t>
            </a:r>
            <a:r>
              <a:rPr lang="nl-NL" sz="1800" i="1" dirty="0" err="1">
                <a:solidFill>
                  <a:srgbClr val="FFC000"/>
                </a:solidFill>
              </a:rPr>
              <a:t>cauzeerde</a:t>
            </a:r>
            <a:r>
              <a:rPr lang="nl-NL" sz="1800" i="1" dirty="0">
                <a:solidFill>
                  <a:srgbClr val="FFC000"/>
                </a:solidFill>
              </a:rPr>
              <a:t> door de telefoon, in sarong en kabaai, in nachtbroek en kabaai, en zonder zich bijna te bewegen. </a:t>
            </a:r>
            <a:r>
              <a:rPr lang="nl-NL" sz="1800" dirty="0"/>
              <a:t>[p.189]</a:t>
            </a:r>
            <a:endParaRPr lang="en-US" sz="1800" dirty="0"/>
          </a:p>
          <a:p>
            <a:endParaRPr lang="en-US" sz="1800" dirty="0"/>
          </a:p>
        </p:txBody>
      </p:sp>
      <p:pic>
        <p:nvPicPr>
          <p:cNvPr id="35" name="Content Placeholder 4" descr="A picture containing text, book&#10;&#10;Description automatically generated">
            <a:extLst>
              <a:ext uri="{FF2B5EF4-FFF2-40B4-BE49-F238E27FC236}">
                <a16:creationId xmlns:a16="http://schemas.microsoft.com/office/drawing/2014/main" id="{476B06A1-A460-46E0-85F8-446CD55F5329}"/>
              </a:ext>
            </a:extLst>
          </p:cNvPr>
          <p:cNvPicPr>
            <a:picLocks noChangeAspect="1"/>
          </p:cNvPicPr>
          <p:nvPr/>
        </p:nvPicPr>
        <p:blipFill rotWithShape="1">
          <a:blip r:embed="rId2">
            <a:extLst>
              <a:ext uri="{28A0092B-C50C-407E-A947-70E740481C1C}">
                <a14:useLocalDpi xmlns:a14="http://schemas.microsoft.com/office/drawing/2010/main" val="0"/>
              </a:ext>
            </a:extLst>
          </a:blip>
          <a:srcRect l="9209" r="2566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60079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6FF1-5945-453D-B575-DF0FBCC53E1E}"/>
              </a:ext>
            </a:extLst>
          </p:cNvPr>
          <p:cNvSpPr>
            <a:spLocks noGrp="1"/>
          </p:cNvSpPr>
          <p:nvPr>
            <p:ph type="title"/>
          </p:nvPr>
        </p:nvSpPr>
        <p:spPr/>
        <p:txBody>
          <a:bodyPr/>
          <a:lstStyle/>
          <a:p>
            <a:r>
              <a:rPr lang="en-US" dirty="0"/>
              <a:t>De </a:t>
            </a:r>
            <a:r>
              <a:rPr lang="en-US" dirty="0" err="1"/>
              <a:t>titel</a:t>
            </a:r>
            <a:r>
              <a:rPr lang="en-US" dirty="0"/>
              <a:t> van de roman</a:t>
            </a:r>
          </a:p>
        </p:txBody>
      </p:sp>
      <p:sp>
        <p:nvSpPr>
          <p:cNvPr id="3" name="Content Placeholder 2">
            <a:extLst>
              <a:ext uri="{FF2B5EF4-FFF2-40B4-BE49-F238E27FC236}">
                <a16:creationId xmlns:a16="http://schemas.microsoft.com/office/drawing/2014/main" id="{DCC7439D-5BDA-44F4-8421-359CDD496B64}"/>
              </a:ext>
            </a:extLst>
          </p:cNvPr>
          <p:cNvSpPr>
            <a:spLocks noGrp="1"/>
          </p:cNvSpPr>
          <p:nvPr>
            <p:ph idx="1"/>
          </p:nvPr>
        </p:nvSpPr>
        <p:spPr/>
        <p:txBody>
          <a:bodyPr>
            <a:normAutofit/>
          </a:bodyPr>
          <a:lstStyle/>
          <a:p>
            <a:r>
              <a:rPr lang="nl-NL" dirty="0"/>
              <a:t>De term '</a:t>
            </a:r>
            <a:r>
              <a:rPr lang="nl-NL" dirty="0" err="1"/>
              <a:t>goena-goena</a:t>
            </a:r>
            <a:r>
              <a:rPr lang="nl-NL" dirty="0"/>
              <a:t>' komt niet voor in de roman. </a:t>
            </a:r>
          </a:p>
          <a:p>
            <a:endParaRPr lang="nl-NL" dirty="0"/>
          </a:p>
          <a:p>
            <a:r>
              <a:rPr lang="nl-NL" dirty="0"/>
              <a:t>Opdracht: </a:t>
            </a:r>
            <a:r>
              <a:rPr lang="nl-NL" dirty="0">
                <a:solidFill>
                  <a:srgbClr val="C00000"/>
                </a:solidFill>
              </a:rPr>
              <a:t>Waarnaar verwijst de titel precies?</a:t>
            </a:r>
          </a:p>
          <a:p>
            <a:endParaRPr lang="nl-NL" dirty="0"/>
          </a:p>
          <a:p>
            <a:endParaRPr lang="nl-NL" dirty="0"/>
          </a:p>
          <a:p>
            <a:pPr marL="0" indent="0">
              <a:buNone/>
            </a:pPr>
            <a:endParaRPr lang="en-US" dirty="0"/>
          </a:p>
        </p:txBody>
      </p:sp>
    </p:spTree>
    <p:extLst>
      <p:ext uri="{BB962C8B-B14F-4D97-AF65-F5344CB8AC3E}">
        <p14:creationId xmlns:p14="http://schemas.microsoft.com/office/powerpoint/2010/main" val="92721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53F0DE-6A83-4DA2-A2E4-20BBA4CD99A5}"/>
              </a:ext>
            </a:extLst>
          </p:cNvPr>
          <p:cNvSpPr>
            <a:spLocks noGrp="1"/>
          </p:cNvSpPr>
          <p:nvPr>
            <p:ph type="title"/>
          </p:nvPr>
        </p:nvSpPr>
        <p:spPr>
          <a:xfrm>
            <a:off x="833002" y="365125"/>
            <a:ext cx="10520702" cy="1325563"/>
          </a:xfrm>
        </p:spPr>
        <p:txBody>
          <a:bodyPr vert="horz" lIns="91440" tIns="45720" rIns="91440" bIns="45720" rtlCol="0" anchor="ctr">
            <a:normAutofit/>
          </a:bodyPr>
          <a:lstStyle/>
          <a:p>
            <a:r>
              <a:rPr lang="en-US" sz="4400" kern="1200" dirty="0">
                <a:solidFill>
                  <a:srgbClr val="FFFFFF"/>
                </a:solidFill>
                <a:latin typeface="+mj-lt"/>
                <a:ea typeface="+mj-ea"/>
                <a:cs typeface="+mj-cs"/>
              </a:rPr>
              <a:t>Het oeuvre</a:t>
            </a:r>
          </a:p>
        </p:txBody>
      </p:sp>
      <p:sp>
        <p:nvSpPr>
          <p:cNvPr id="4" name="Text Placeholder 3">
            <a:extLst>
              <a:ext uri="{FF2B5EF4-FFF2-40B4-BE49-F238E27FC236}">
                <a16:creationId xmlns:a16="http://schemas.microsoft.com/office/drawing/2014/main" id="{BBD666F3-80D9-4411-87ED-BA05098048D5}"/>
              </a:ext>
            </a:extLst>
          </p:cNvPr>
          <p:cNvSpPr>
            <a:spLocks noGrp="1"/>
          </p:cNvSpPr>
          <p:nvPr>
            <p:ph type="body" sz="half" idx="2"/>
          </p:nvPr>
        </p:nvSpPr>
        <p:spPr>
          <a:xfrm>
            <a:off x="671119" y="1409350"/>
            <a:ext cx="10682680" cy="4767613"/>
          </a:xfrm>
        </p:spPr>
        <p:txBody>
          <a:bodyPr vert="horz" lIns="91440" tIns="45720" rIns="91440" bIns="45720" rtlCol="0">
            <a:normAutofit/>
          </a:bodyPr>
          <a:lstStyle/>
          <a:p>
            <a:pPr indent="-228600">
              <a:buFont typeface="Arial" panose="020B0604020202020204" pitchFamily="34" charset="0"/>
              <a:buChar char="•"/>
            </a:pPr>
            <a:r>
              <a:rPr lang="en-US" sz="1700" dirty="0" err="1">
                <a:solidFill>
                  <a:srgbClr val="FFFFFF"/>
                </a:solidFill>
              </a:rPr>
              <a:t>Debuteerde</a:t>
            </a:r>
            <a:r>
              <a:rPr lang="en-US" sz="1700" dirty="0">
                <a:solidFill>
                  <a:srgbClr val="FFFFFF"/>
                </a:solidFill>
              </a:rPr>
              <a:t> </a:t>
            </a:r>
            <a:r>
              <a:rPr lang="en-US" sz="1700" dirty="0" err="1">
                <a:solidFill>
                  <a:srgbClr val="FFFFFF"/>
                </a:solidFill>
              </a:rPr>
              <a:t>als</a:t>
            </a:r>
            <a:r>
              <a:rPr lang="en-US" sz="1700" dirty="0">
                <a:solidFill>
                  <a:srgbClr val="FFFFFF"/>
                </a:solidFill>
              </a:rPr>
              <a:t> </a:t>
            </a:r>
            <a:r>
              <a:rPr lang="en-US" sz="1700" dirty="0" err="1">
                <a:solidFill>
                  <a:srgbClr val="FFFFFF"/>
                </a:solidFill>
              </a:rPr>
              <a:t>dichter</a:t>
            </a:r>
            <a:r>
              <a:rPr lang="en-US" sz="1700" dirty="0">
                <a:solidFill>
                  <a:srgbClr val="FFFFFF"/>
                </a:solidFill>
              </a:rPr>
              <a:t> in De </a:t>
            </a:r>
            <a:r>
              <a:rPr lang="en-US" sz="1700" dirty="0" err="1">
                <a:solidFill>
                  <a:srgbClr val="FFFFFF"/>
                </a:solidFill>
              </a:rPr>
              <a:t>Gids</a:t>
            </a:r>
            <a:r>
              <a:rPr lang="en-US" sz="1700" dirty="0">
                <a:solidFill>
                  <a:srgbClr val="FFFFFF"/>
                </a:solidFill>
              </a:rPr>
              <a:t> in de </a:t>
            </a:r>
            <a:r>
              <a:rPr lang="en-US" sz="1700" dirty="0" err="1">
                <a:solidFill>
                  <a:srgbClr val="FFFFFF"/>
                </a:solidFill>
              </a:rPr>
              <a:t>jaren</a:t>
            </a:r>
            <a:r>
              <a:rPr lang="en-US" sz="1700" dirty="0">
                <a:solidFill>
                  <a:srgbClr val="FFFFFF"/>
                </a:solidFill>
              </a:rPr>
              <a:t> </a:t>
            </a:r>
            <a:r>
              <a:rPr lang="en-US" sz="1700" dirty="0" err="1">
                <a:solidFill>
                  <a:srgbClr val="FFFFFF"/>
                </a:solidFill>
              </a:rPr>
              <a:t>tachtig</a:t>
            </a:r>
            <a:endParaRPr lang="en-US" sz="1700" dirty="0">
              <a:solidFill>
                <a:srgbClr val="FFFFFF"/>
              </a:solidFill>
            </a:endParaRPr>
          </a:p>
          <a:p>
            <a:pPr indent="-228600">
              <a:buFont typeface="Arial" panose="020B0604020202020204" pitchFamily="34" charset="0"/>
              <a:buChar char="•"/>
            </a:pPr>
            <a:r>
              <a:rPr lang="en-US" sz="1500" dirty="0">
                <a:solidFill>
                  <a:schemeClr val="accent6">
                    <a:lumMod val="75000"/>
                  </a:schemeClr>
                </a:solidFill>
              </a:rPr>
              <a:t>“</a:t>
            </a:r>
            <a:r>
              <a:rPr lang="en-US" sz="1500" dirty="0" err="1">
                <a:solidFill>
                  <a:schemeClr val="accent6">
                    <a:lumMod val="75000"/>
                  </a:schemeClr>
                </a:solidFill>
              </a:rPr>
              <a:t>Wij</a:t>
            </a:r>
            <a:r>
              <a:rPr lang="en-US" sz="1500" dirty="0">
                <a:solidFill>
                  <a:schemeClr val="accent6">
                    <a:lumMod val="75000"/>
                  </a:schemeClr>
                </a:solidFill>
              </a:rPr>
              <a:t> </a:t>
            </a:r>
            <a:r>
              <a:rPr lang="en-US" sz="1500" dirty="0" err="1">
                <a:solidFill>
                  <a:schemeClr val="accent6">
                    <a:lumMod val="75000"/>
                  </a:schemeClr>
                </a:solidFill>
              </a:rPr>
              <a:t>vinden</a:t>
            </a:r>
            <a:r>
              <a:rPr lang="en-US" sz="1500" dirty="0">
                <a:solidFill>
                  <a:schemeClr val="accent6">
                    <a:lumMod val="75000"/>
                  </a:schemeClr>
                </a:solidFill>
              </a:rPr>
              <a:t> </a:t>
            </a:r>
            <a:r>
              <a:rPr lang="en-US" sz="1500" dirty="0" err="1">
                <a:solidFill>
                  <a:schemeClr val="accent6">
                    <a:lumMod val="75000"/>
                  </a:schemeClr>
                </a:solidFill>
              </a:rPr>
              <a:t>alles</a:t>
            </a:r>
            <a:r>
              <a:rPr lang="en-US" sz="1500" dirty="0">
                <a:solidFill>
                  <a:schemeClr val="accent6">
                    <a:lumMod val="75000"/>
                  </a:schemeClr>
                </a:solidFill>
              </a:rPr>
              <a:t> wat </a:t>
            </a:r>
            <a:r>
              <a:rPr lang="en-US" sz="1500" dirty="0" err="1">
                <a:solidFill>
                  <a:schemeClr val="accent6">
                    <a:lumMod val="75000"/>
                  </a:schemeClr>
                </a:solidFill>
              </a:rPr>
              <a:t>hij</a:t>
            </a:r>
            <a:r>
              <a:rPr lang="en-US" sz="1500" dirty="0">
                <a:solidFill>
                  <a:schemeClr val="accent6">
                    <a:lumMod val="75000"/>
                  </a:schemeClr>
                </a:solidFill>
              </a:rPr>
              <a:t> </a:t>
            </a:r>
            <a:r>
              <a:rPr lang="en-US" sz="1500" dirty="0" err="1">
                <a:solidFill>
                  <a:schemeClr val="accent6">
                    <a:lumMod val="75000"/>
                  </a:schemeClr>
                </a:solidFill>
              </a:rPr>
              <a:t>na</a:t>
            </a:r>
            <a:r>
              <a:rPr lang="en-US" sz="1500" dirty="0">
                <a:solidFill>
                  <a:schemeClr val="accent6">
                    <a:lumMod val="75000"/>
                  </a:schemeClr>
                </a:solidFill>
              </a:rPr>
              <a:t> Santa Chiara </a:t>
            </a:r>
            <a:r>
              <a:rPr lang="en-US" sz="1500" dirty="0" err="1">
                <a:solidFill>
                  <a:schemeClr val="accent6">
                    <a:lumMod val="75000"/>
                  </a:schemeClr>
                </a:solidFill>
              </a:rPr>
              <a:t>heeft</a:t>
            </a:r>
            <a:r>
              <a:rPr lang="en-US" sz="1500" dirty="0">
                <a:solidFill>
                  <a:schemeClr val="accent6">
                    <a:lumMod val="75000"/>
                  </a:schemeClr>
                </a:solidFill>
              </a:rPr>
              <a:t> </a:t>
            </a:r>
            <a:r>
              <a:rPr lang="en-US" sz="1500" dirty="0" err="1">
                <a:solidFill>
                  <a:schemeClr val="accent6">
                    <a:lumMod val="75000"/>
                  </a:schemeClr>
                </a:solidFill>
              </a:rPr>
              <a:t>uitgegeven</a:t>
            </a:r>
            <a:r>
              <a:rPr lang="en-US" sz="1500" dirty="0">
                <a:solidFill>
                  <a:schemeClr val="accent6">
                    <a:lumMod val="75000"/>
                  </a:schemeClr>
                </a:solidFill>
              </a:rPr>
              <a:t>, de </a:t>
            </a:r>
            <a:r>
              <a:rPr lang="en-US" sz="1500" dirty="0" err="1">
                <a:solidFill>
                  <a:schemeClr val="accent6">
                    <a:lumMod val="75000"/>
                  </a:schemeClr>
                </a:solidFill>
              </a:rPr>
              <a:t>geheele</a:t>
            </a:r>
            <a:r>
              <a:rPr lang="en-US" sz="1500" dirty="0">
                <a:solidFill>
                  <a:schemeClr val="accent6">
                    <a:lumMod val="75000"/>
                  </a:schemeClr>
                </a:solidFill>
              </a:rPr>
              <a:t> ‘Lent van </a:t>
            </a:r>
            <a:r>
              <a:rPr lang="en-US" sz="1500" dirty="0" err="1">
                <a:solidFill>
                  <a:schemeClr val="accent6">
                    <a:lumMod val="75000"/>
                  </a:schemeClr>
                </a:solidFill>
              </a:rPr>
              <a:t>Vaerzen</a:t>
            </a:r>
            <a:r>
              <a:rPr lang="en-US" sz="1500" dirty="0">
                <a:solidFill>
                  <a:schemeClr val="accent6">
                    <a:lumMod val="75000"/>
                  </a:schemeClr>
                </a:solidFill>
              </a:rPr>
              <a:t>’, </a:t>
            </a:r>
            <a:r>
              <a:rPr lang="en-US" sz="1500" dirty="0" err="1">
                <a:solidFill>
                  <a:schemeClr val="accent6">
                    <a:lumMod val="75000"/>
                  </a:schemeClr>
                </a:solidFill>
              </a:rPr>
              <a:t>zoowel</a:t>
            </a:r>
            <a:r>
              <a:rPr lang="en-US" sz="1500" dirty="0">
                <a:solidFill>
                  <a:schemeClr val="accent6">
                    <a:lumMod val="75000"/>
                  </a:schemeClr>
                </a:solidFill>
              </a:rPr>
              <a:t> </a:t>
            </a:r>
            <a:r>
              <a:rPr lang="en-US" sz="1500" dirty="0" err="1">
                <a:solidFill>
                  <a:schemeClr val="accent6">
                    <a:lumMod val="75000"/>
                  </a:schemeClr>
                </a:solidFill>
              </a:rPr>
              <a:t>als</a:t>
            </a:r>
            <a:r>
              <a:rPr lang="en-US" sz="1500" dirty="0">
                <a:solidFill>
                  <a:schemeClr val="accent6">
                    <a:lumMod val="75000"/>
                  </a:schemeClr>
                </a:solidFill>
              </a:rPr>
              <a:t> al de ‘</a:t>
            </a:r>
            <a:r>
              <a:rPr lang="en-US" sz="1500" dirty="0" err="1">
                <a:solidFill>
                  <a:schemeClr val="accent6">
                    <a:lumMod val="75000"/>
                  </a:schemeClr>
                </a:solidFill>
              </a:rPr>
              <a:t>Orchideëen</a:t>
            </a:r>
            <a:r>
              <a:rPr lang="en-US" sz="1500" dirty="0">
                <a:solidFill>
                  <a:schemeClr val="accent6">
                    <a:lumMod val="75000"/>
                  </a:schemeClr>
                </a:solidFill>
              </a:rPr>
              <a:t>’ op die </a:t>
            </a:r>
            <a:r>
              <a:rPr lang="en-US" sz="1500" dirty="0" err="1">
                <a:solidFill>
                  <a:schemeClr val="accent6">
                    <a:lumMod val="75000"/>
                  </a:schemeClr>
                </a:solidFill>
              </a:rPr>
              <a:t>ééne</a:t>
            </a:r>
            <a:r>
              <a:rPr lang="en-US" sz="1500" dirty="0">
                <a:solidFill>
                  <a:schemeClr val="accent6">
                    <a:lumMod val="75000"/>
                  </a:schemeClr>
                </a:solidFill>
              </a:rPr>
              <a:t> </a:t>
            </a:r>
            <a:r>
              <a:rPr lang="en-US" sz="1500" dirty="0" err="1">
                <a:solidFill>
                  <a:schemeClr val="accent6">
                    <a:lumMod val="75000"/>
                  </a:schemeClr>
                </a:solidFill>
              </a:rPr>
              <a:t>na</a:t>
            </a:r>
            <a:r>
              <a:rPr lang="en-US" sz="1500" dirty="0">
                <a:solidFill>
                  <a:schemeClr val="accent6">
                    <a:lumMod val="75000"/>
                  </a:schemeClr>
                </a:solidFill>
              </a:rPr>
              <a:t>, </a:t>
            </a:r>
            <a:r>
              <a:rPr lang="en-US" sz="1500" dirty="0" err="1">
                <a:solidFill>
                  <a:schemeClr val="accent6">
                    <a:lumMod val="75000"/>
                  </a:schemeClr>
                </a:solidFill>
              </a:rPr>
              <a:t>absoluut</a:t>
            </a:r>
            <a:r>
              <a:rPr lang="en-US" sz="1500" dirty="0">
                <a:solidFill>
                  <a:schemeClr val="accent6">
                    <a:lumMod val="75000"/>
                  </a:schemeClr>
                </a:solidFill>
              </a:rPr>
              <a:t> </a:t>
            </a:r>
            <a:r>
              <a:rPr lang="en-US" sz="1500" dirty="0" err="1">
                <a:solidFill>
                  <a:schemeClr val="accent6">
                    <a:lumMod val="75000"/>
                  </a:schemeClr>
                </a:solidFill>
              </a:rPr>
              <a:t>literaire</a:t>
            </a:r>
            <a:r>
              <a:rPr lang="en-US" sz="1500" dirty="0">
                <a:solidFill>
                  <a:schemeClr val="accent6">
                    <a:lumMod val="75000"/>
                  </a:schemeClr>
                </a:solidFill>
              </a:rPr>
              <a:t> ‘trash’, </a:t>
            </a:r>
            <a:r>
              <a:rPr lang="en-US" sz="1500" dirty="0" err="1">
                <a:solidFill>
                  <a:schemeClr val="accent6">
                    <a:lumMod val="75000"/>
                  </a:schemeClr>
                </a:solidFill>
              </a:rPr>
              <a:t>goed</a:t>
            </a:r>
            <a:r>
              <a:rPr lang="en-US" sz="1500" dirty="0">
                <a:solidFill>
                  <a:schemeClr val="accent6">
                    <a:lumMod val="75000"/>
                  </a:schemeClr>
                </a:solidFill>
              </a:rPr>
              <a:t> </a:t>
            </a:r>
            <a:r>
              <a:rPr lang="en-US" sz="1500" dirty="0" err="1">
                <a:solidFill>
                  <a:schemeClr val="accent6">
                    <a:lumMod val="75000"/>
                  </a:schemeClr>
                </a:solidFill>
              </a:rPr>
              <a:t>alleen</a:t>
            </a:r>
            <a:r>
              <a:rPr lang="en-US" sz="1500" dirty="0">
                <a:solidFill>
                  <a:schemeClr val="accent6">
                    <a:lumMod val="75000"/>
                  </a:schemeClr>
                </a:solidFill>
              </a:rPr>
              <a:t> om door </a:t>
            </a:r>
            <a:r>
              <a:rPr lang="en-US" sz="1500" dirty="0" err="1">
                <a:solidFill>
                  <a:schemeClr val="accent6">
                    <a:lumMod val="75000"/>
                  </a:schemeClr>
                </a:solidFill>
              </a:rPr>
              <a:t>heeren</a:t>
            </a:r>
            <a:r>
              <a:rPr lang="en-US" sz="1500" dirty="0">
                <a:solidFill>
                  <a:schemeClr val="accent6">
                    <a:lumMod val="75000"/>
                  </a:schemeClr>
                </a:solidFill>
              </a:rPr>
              <a:t> </a:t>
            </a:r>
            <a:r>
              <a:rPr lang="en-US" sz="1500" dirty="0" err="1">
                <a:solidFill>
                  <a:schemeClr val="accent6">
                    <a:lumMod val="75000"/>
                  </a:schemeClr>
                </a:solidFill>
              </a:rPr>
              <a:t>kritiseerende</a:t>
            </a:r>
            <a:r>
              <a:rPr lang="en-US" sz="1500" dirty="0">
                <a:solidFill>
                  <a:schemeClr val="accent6">
                    <a:lumMod val="75000"/>
                  </a:schemeClr>
                </a:solidFill>
              </a:rPr>
              <a:t> </a:t>
            </a:r>
            <a:r>
              <a:rPr lang="en-US" sz="1500" dirty="0" err="1">
                <a:solidFill>
                  <a:schemeClr val="accent6">
                    <a:lumMod val="75000"/>
                  </a:schemeClr>
                </a:solidFill>
              </a:rPr>
              <a:t>dilettanten</a:t>
            </a:r>
            <a:r>
              <a:rPr lang="en-US" sz="1500" dirty="0">
                <a:solidFill>
                  <a:schemeClr val="accent6">
                    <a:lumMod val="75000"/>
                  </a:schemeClr>
                </a:solidFill>
              </a:rPr>
              <a:t> </a:t>
            </a:r>
            <a:r>
              <a:rPr lang="en-US" sz="1500" dirty="0" err="1">
                <a:solidFill>
                  <a:schemeClr val="accent6">
                    <a:lumMod val="75000"/>
                  </a:schemeClr>
                </a:solidFill>
              </a:rPr>
              <a:t>te</a:t>
            </a:r>
            <a:r>
              <a:rPr lang="en-US" sz="1500" dirty="0">
                <a:solidFill>
                  <a:schemeClr val="accent6">
                    <a:lumMod val="75000"/>
                  </a:schemeClr>
                </a:solidFill>
              </a:rPr>
              <a:t> </a:t>
            </a:r>
            <a:r>
              <a:rPr lang="en-US" sz="1500" dirty="0" err="1">
                <a:solidFill>
                  <a:schemeClr val="accent6">
                    <a:lumMod val="75000"/>
                  </a:schemeClr>
                </a:solidFill>
              </a:rPr>
              <a:t>worden</a:t>
            </a:r>
            <a:r>
              <a:rPr lang="en-US" sz="1500" dirty="0">
                <a:solidFill>
                  <a:schemeClr val="accent6">
                    <a:lumMod val="75000"/>
                  </a:schemeClr>
                </a:solidFill>
              </a:rPr>
              <a:t> </a:t>
            </a:r>
            <a:r>
              <a:rPr lang="en-US" sz="1500" dirty="0" err="1">
                <a:solidFill>
                  <a:schemeClr val="accent6">
                    <a:lumMod val="75000"/>
                  </a:schemeClr>
                </a:solidFill>
              </a:rPr>
              <a:t>aangestaard</a:t>
            </a:r>
            <a:r>
              <a:rPr lang="en-US" sz="1500" dirty="0">
                <a:solidFill>
                  <a:schemeClr val="accent6">
                    <a:lumMod val="75000"/>
                  </a:schemeClr>
                </a:solidFill>
              </a:rPr>
              <a:t> </a:t>
            </a:r>
            <a:r>
              <a:rPr lang="en-US" sz="1500" dirty="0" err="1">
                <a:solidFill>
                  <a:schemeClr val="accent6">
                    <a:lumMod val="75000"/>
                  </a:schemeClr>
                </a:solidFill>
              </a:rPr>
              <a:t>als</a:t>
            </a:r>
            <a:r>
              <a:rPr lang="en-US" sz="1500" dirty="0">
                <a:solidFill>
                  <a:schemeClr val="accent6">
                    <a:lumMod val="75000"/>
                  </a:schemeClr>
                </a:solidFill>
              </a:rPr>
              <a:t> </a:t>
            </a:r>
            <a:r>
              <a:rPr lang="en-US" sz="1500" dirty="0" err="1">
                <a:solidFill>
                  <a:schemeClr val="accent6">
                    <a:lumMod val="75000"/>
                  </a:schemeClr>
                </a:solidFill>
              </a:rPr>
              <a:t>iets</a:t>
            </a:r>
            <a:r>
              <a:rPr lang="en-US" sz="1500" dirty="0">
                <a:solidFill>
                  <a:schemeClr val="accent6">
                    <a:lumMod val="75000"/>
                  </a:schemeClr>
                </a:solidFill>
              </a:rPr>
              <a:t> </a:t>
            </a:r>
            <a:r>
              <a:rPr lang="en-US" sz="1500" dirty="0" err="1">
                <a:solidFill>
                  <a:schemeClr val="accent6">
                    <a:lumMod val="75000"/>
                  </a:schemeClr>
                </a:solidFill>
              </a:rPr>
              <a:t>buitengewoons</a:t>
            </a:r>
            <a:r>
              <a:rPr lang="en-US" sz="1500" dirty="0">
                <a:solidFill>
                  <a:schemeClr val="accent6">
                    <a:lumMod val="75000"/>
                  </a:schemeClr>
                </a:solidFill>
              </a:rPr>
              <a:t>.” </a:t>
            </a:r>
            <a:r>
              <a:rPr lang="en-US" sz="1700" b="1" dirty="0">
                <a:solidFill>
                  <a:srgbClr val="FFFFFF"/>
                </a:solidFill>
              </a:rPr>
              <a:t>(Willem </a:t>
            </a:r>
            <a:r>
              <a:rPr lang="en-US" sz="1700" b="1" dirty="0" err="1">
                <a:solidFill>
                  <a:srgbClr val="FFFFFF"/>
                </a:solidFill>
              </a:rPr>
              <a:t>Kloos</a:t>
            </a:r>
            <a:r>
              <a:rPr lang="en-US" sz="1700" b="1" dirty="0">
                <a:solidFill>
                  <a:srgbClr val="FFFFFF"/>
                </a:solidFill>
              </a:rPr>
              <a:t> in De </a:t>
            </a:r>
            <a:r>
              <a:rPr lang="en-US" sz="1700" b="1" dirty="0" err="1">
                <a:solidFill>
                  <a:srgbClr val="FFFFFF"/>
                </a:solidFill>
              </a:rPr>
              <a:t>Nieuwe</a:t>
            </a:r>
            <a:r>
              <a:rPr lang="en-US" sz="1700" b="1" dirty="0">
                <a:solidFill>
                  <a:srgbClr val="FFFFFF"/>
                </a:solidFill>
              </a:rPr>
              <a:t> </a:t>
            </a:r>
            <a:r>
              <a:rPr lang="en-US" sz="1700" b="1" dirty="0" err="1">
                <a:solidFill>
                  <a:srgbClr val="FFFFFF"/>
                </a:solidFill>
              </a:rPr>
              <a:t>Gids</a:t>
            </a:r>
            <a:r>
              <a:rPr lang="en-US" sz="1700" b="1" dirty="0">
                <a:solidFill>
                  <a:srgbClr val="FFFFFF"/>
                </a:solidFill>
              </a:rPr>
              <a:t>. </a:t>
            </a:r>
            <a:r>
              <a:rPr lang="en-US" sz="1700" b="1" dirty="0" err="1">
                <a:solidFill>
                  <a:srgbClr val="FFFFFF"/>
                </a:solidFill>
              </a:rPr>
              <a:t>Jaargang</a:t>
            </a:r>
            <a:r>
              <a:rPr lang="en-US" sz="1700" b="1" dirty="0">
                <a:solidFill>
                  <a:srgbClr val="FFFFFF"/>
                </a:solidFill>
              </a:rPr>
              <a:t> 2 (1887)</a:t>
            </a:r>
            <a:endParaRPr lang="en-US" sz="1700" dirty="0">
              <a:solidFill>
                <a:srgbClr val="FFFFFF"/>
              </a:solidFill>
            </a:endParaRPr>
          </a:p>
          <a:p>
            <a:pPr indent="-228600">
              <a:buFont typeface="Arial" panose="020B0604020202020204" pitchFamily="34" charset="0"/>
              <a:buChar char="•"/>
            </a:pPr>
            <a:r>
              <a:rPr lang="en-US" sz="1700" dirty="0" err="1">
                <a:solidFill>
                  <a:srgbClr val="FFFFFF"/>
                </a:solidFill>
              </a:rPr>
              <a:t>Hij</a:t>
            </a:r>
            <a:r>
              <a:rPr lang="en-US" sz="1700" dirty="0">
                <a:solidFill>
                  <a:srgbClr val="FFFFFF"/>
                </a:solidFill>
              </a:rPr>
              <a:t> </a:t>
            </a:r>
            <a:r>
              <a:rPr lang="en-US" sz="1700" dirty="0" err="1">
                <a:solidFill>
                  <a:srgbClr val="FFFFFF"/>
                </a:solidFill>
              </a:rPr>
              <a:t>staat</a:t>
            </a:r>
            <a:r>
              <a:rPr lang="en-US" sz="1700" dirty="0">
                <a:solidFill>
                  <a:srgbClr val="FFFFFF"/>
                </a:solidFill>
              </a:rPr>
              <a:t> </a:t>
            </a:r>
            <a:r>
              <a:rPr lang="en-US" sz="1700" dirty="0" err="1">
                <a:solidFill>
                  <a:srgbClr val="FFFFFF"/>
                </a:solidFill>
              </a:rPr>
              <a:t>vooral</a:t>
            </a:r>
            <a:r>
              <a:rPr lang="en-US" sz="1700" dirty="0">
                <a:solidFill>
                  <a:srgbClr val="FFFFFF"/>
                </a:solidFill>
              </a:rPr>
              <a:t> </a:t>
            </a:r>
            <a:r>
              <a:rPr lang="en-US" sz="1700" dirty="0" err="1">
                <a:solidFill>
                  <a:srgbClr val="FFFFFF"/>
                </a:solidFill>
              </a:rPr>
              <a:t>bekend</a:t>
            </a:r>
            <a:r>
              <a:rPr lang="en-US" sz="1700" dirty="0">
                <a:solidFill>
                  <a:srgbClr val="FFFFFF"/>
                </a:solidFill>
              </a:rPr>
              <a:t> </a:t>
            </a:r>
            <a:r>
              <a:rPr lang="en-US" sz="1700" dirty="0" err="1">
                <a:solidFill>
                  <a:srgbClr val="FFFFFF"/>
                </a:solidFill>
              </a:rPr>
              <a:t>als</a:t>
            </a:r>
            <a:r>
              <a:rPr lang="en-US" sz="1700" dirty="0">
                <a:solidFill>
                  <a:srgbClr val="FFFFFF"/>
                </a:solidFill>
              </a:rPr>
              <a:t> </a:t>
            </a:r>
            <a:r>
              <a:rPr lang="en-US" sz="1700" dirty="0" err="1">
                <a:solidFill>
                  <a:srgbClr val="FFFFFF"/>
                </a:solidFill>
              </a:rPr>
              <a:t>prozaschrijver</a:t>
            </a:r>
            <a:r>
              <a:rPr lang="en-US" sz="1700" dirty="0">
                <a:solidFill>
                  <a:srgbClr val="FFFFFF"/>
                </a:solidFill>
              </a:rPr>
              <a:t>, </a:t>
            </a:r>
            <a:r>
              <a:rPr lang="en-US" sz="1700" dirty="0" err="1">
                <a:solidFill>
                  <a:srgbClr val="FFFFFF"/>
                </a:solidFill>
              </a:rPr>
              <a:t>gewaardeerd</a:t>
            </a:r>
            <a:r>
              <a:rPr lang="en-US" sz="1700" dirty="0">
                <a:solidFill>
                  <a:srgbClr val="FFFFFF"/>
                </a:solidFill>
              </a:rPr>
              <a:t> om </a:t>
            </a:r>
            <a:r>
              <a:rPr lang="en-US" sz="1700" dirty="0" err="1">
                <a:solidFill>
                  <a:srgbClr val="FFFFFF"/>
                </a:solidFill>
              </a:rPr>
              <a:t>zijn</a:t>
            </a:r>
            <a:r>
              <a:rPr lang="en-US" sz="1700" dirty="0">
                <a:solidFill>
                  <a:srgbClr val="FFFFFF"/>
                </a:solidFill>
              </a:rPr>
              <a:t> </a:t>
            </a:r>
            <a:r>
              <a:rPr lang="en-US" sz="1700" dirty="0" err="1">
                <a:solidFill>
                  <a:srgbClr val="FFFFFF"/>
                </a:solidFill>
              </a:rPr>
              <a:t>psychologische</a:t>
            </a:r>
            <a:r>
              <a:rPr lang="en-US" sz="1700" dirty="0">
                <a:solidFill>
                  <a:srgbClr val="FFFFFF"/>
                </a:solidFill>
              </a:rPr>
              <a:t> romans, </a:t>
            </a:r>
            <a:r>
              <a:rPr lang="en-US" sz="1700" dirty="0" err="1">
                <a:solidFill>
                  <a:srgbClr val="FFFFFF"/>
                </a:solidFill>
              </a:rPr>
              <a:t>vaak</a:t>
            </a:r>
            <a:r>
              <a:rPr lang="en-US" sz="1700" dirty="0">
                <a:solidFill>
                  <a:srgbClr val="FFFFFF"/>
                </a:solidFill>
              </a:rPr>
              <a:t> met </a:t>
            </a:r>
            <a:r>
              <a:rPr lang="en-US" sz="1700" dirty="0" err="1">
                <a:solidFill>
                  <a:srgbClr val="FFFFFF"/>
                </a:solidFill>
              </a:rPr>
              <a:t>een</a:t>
            </a:r>
            <a:r>
              <a:rPr lang="en-US" sz="1700" dirty="0">
                <a:solidFill>
                  <a:srgbClr val="FFFFFF"/>
                </a:solidFill>
              </a:rPr>
              <a:t> </a:t>
            </a:r>
            <a:r>
              <a:rPr lang="en-US" sz="1700" dirty="0" err="1">
                <a:solidFill>
                  <a:srgbClr val="FFFFFF"/>
                </a:solidFill>
              </a:rPr>
              <a:t>naturalistische</a:t>
            </a:r>
            <a:r>
              <a:rPr lang="en-US" sz="1700" dirty="0">
                <a:solidFill>
                  <a:srgbClr val="FFFFFF"/>
                </a:solidFill>
              </a:rPr>
              <a:t> </a:t>
            </a:r>
            <a:r>
              <a:rPr lang="en-US" sz="1700" dirty="0" err="1">
                <a:solidFill>
                  <a:srgbClr val="FFFFFF"/>
                </a:solidFill>
              </a:rPr>
              <a:t>inslag</a:t>
            </a:r>
            <a:r>
              <a:rPr lang="en-US" sz="1700" dirty="0">
                <a:solidFill>
                  <a:srgbClr val="FFFFFF"/>
                </a:solidFill>
              </a:rPr>
              <a:t>. [</a:t>
            </a:r>
            <a:r>
              <a:rPr lang="en-US" sz="1700" i="1" dirty="0" err="1">
                <a:solidFill>
                  <a:srgbClr val="FFFFFF"/>
                </a:solidFill>
              </a:rPr>
              <a:t>Extaze</a:t>
            </a:r>
            <a:r>
              <a:rPr lang="en-US" sz="1700" dirty="0">
                <a:solidFill>
                  <a:srgbClr val="FFFFFF"/>
                </a:solidFill>
              </a:rPr>
              <a:t> (1892), </a:t>
            </a:r>
            <a:r>
              <a:rPr lang="en-US" sz="1700" i="1" dirty="0">
                <a:solidFill>
                  <a:srgbClr val="FFFFFF"/>
                </a:solidFill>
              </a:rPr>
              <a:t>Eline Vere </a:t>
            </a:r>
            <a:r>
              <a:rPr lang="en-US" sz="1700" dirty="0">
                <a:solidFill>
                  <a:srgbClr val="FFFFFF"/>
                </a:solidFill>
              </a:rPr>
              <a:t>(1889), </a:t>
            </a:r>
            <a:r>
              <a:rPr lang="en-US" sz="1700" i="1" dirty="0" err="1">
                <a:solidFill>
                  <a:srgbClr val="FFFFFF"/>
                </a:solidFill>
              </a:rPr>
              <a:t>Noodlot</a:t>
            </a:r>
            <a:r>
              <a:rPr lang="en-US" sz="1700" i="1" dirty="0">
                <a:solidFill>
                  <a:srgbClr val="FFFFFF"/>
                </a:solidFill>
              </a:rPr>
              <a:t> </a:t>
            </a:r>
            <a:r>
              <a:rPr lang="en-US" sz="1700" dirty="0">
                <a:solidFill>
                  <a:srgbClr val="FFFFFF"/>
                </a:solidFill>
              </a:rPr>
              <a:t>(1890), </a:t>
            </a:r>
            <a:r>
              <a:rPr lang="en-US" sz="1700" i="1" dirty="0">
                <a:solidFill>
                  <a:srgbClr val="FFFFFF"/>
                </a:solidFill>
              </a:rPr>
              <a:t>Van </a:t>
            </a:r>
            <a:r>
              <a:rPr lang="en-US" sz="1700" i="1" dirty="0" err="1">
                <a:solidFill>
                  <a:srgbClr val="FFFFFF"/>
                </a:solidFill>
              </a:rPr>
              <a:t>oude</a:t>
            </a:r>
            <a:r>
              <a:rPr lang="en-US" sz="1700" i="1" dirty="0">
                <a:solidFill>
                  <a:srgbClr val="FFFFFF"/>
                </a:solidFill>
              </a:rPr>
              <a:t> menschen, de </a:t>
            </a:r>
            <a:r>
              <a:rPr lang="en-US" sz="1700" i="1" dirty="0" err="1">
                <a:solidFill>
                  <a:srgbClr val="FFFFFF"/>
                </a:solidFill>
              </a:rPr>
              <a:t>dingen</a:t>
            </a:r>
            <a:r>
              <a:rPr lang="en-US" sz="1700" i="1" dirty="0">
                <a:solidFill>
                  <a:srgbClr val="FFFFFF"/>
                </a:solidFill>
              </a:rPr>
              <a:t>, die </a:t>
            </a:r>
            <a:r>
              <a:rPr lang="en-US" sz="1700" i="1" dirty="0" err="1">
                <a:solidFill>
                  <a:srgbClr val="FFFFFF"/>
                </a:solidFill>
              </a:rPr>
              <a:t>voorbij</a:t>
            </a:r>
            <a:r>
              <a:rPr lang="en-US" sz="1700" i="1" dirty="0">
                <a:solidFill>
                  <a:srgbClr val="FFFFFF"/>
                </a:solidFill>
              </a:rPr>
              <a:t> </a:t>
            </a:r>
            <a:r>
              <a:rPr lang="en-US" sz="1700" i="1" dirty="0" err="1">
                <a:solidFill>
                  <a:srgbClr val="FFFFFF"/>
                </a:solidFill>
              </a:rPr>
              <a:t>gaan</a:t>
            </a:r>
            <a:r>
              <a:rPr lang="en-US" sz="1700" i="1" dirty="0">
                <a:solidFill>
                  <a:srgbClr val="FFFFFF"/>
                </a:solidFill>
              </a:rPr>
              <a:t>... </a:t>
            </a:r>
            <a:r>
              <a:rPr lang="en-US" sz="1700" dirty="0">
                <a:solidFill>
                  <a:srgbClr val="FFFFFF"/>
                </a:solidFill>
              </a:rPr>
              <a:t>(1906)]</a:t>
            </a:r>
          </a:p>
          <a:p>
            <a:pPr indent="-228600">
              <a:buFont typeface="Arial" panose="020B0604020202020204" pitchFamily="34" charset="0"/>
              <a:buChar char="•"/>
            </a:pPr>
            <a:r>
              <a:rPr lang="en-US" sz="1700" dirty="0">
                <a:solidFill>
                  <a:srgbClr val="FFFFFF"/>
                </a:solidFill>
              </a:rPr>
              <a:t> </a:t>
            </a:r>
            <a:r>
              <a:rPr lang="nl-NL" b="1" i="1" dirty="0"/>
              <a:t>Hoofdmotief in zijn romans is het noodlot, </a:t>
            </a:r>
            <a:r>
              <a:rPr lang="nl-NL" b="1" dirty="0"/>
              <a:t>Zowel ieder mens afzonderlijk</a:t>
            </a:r>
            <a:r>
              <a:rPr lang="nl-NL" dirty="0"/>
              <a:t> </a:t>
            </a:r>
            <a:r>
              <a:rPr lang="nl-NL" b="1" dirty="0"/>
              <a:t>als gehele volken en culturen zijn aan dit noodlot </a:t>
            </a:r>
            <a:r>
              <a:rPr lang="nl-NL" dirty="0"/>
              <a:t>onderworpen.</a:t>
            </a:r>
          </a:p>
          <a:p>
            <a:pPr indent="-228600">
              <a:buFont typeface="Arial" panose="020B0604020202020204" pitchFamily="34" charset="0"/>
              <a:buChar char="•"/>
            </a:pPr>
            <a:r>
              <a:rPr lang="nl-NL" dirty="0"/>
              <a:t> Ook wordt zijn werk gekenmerkt door het motief van de </a:t>
            </a:r>
            <a:r>
              <a:rPr lang="nl-NL" b="1" dirty="0"/>
              <a:t>tegenstelling tussen verschillende culturen (noord vs. zuid, west vs. oost) </a:t>
            </a:r>
            <a:endParaRPr lang="en-US" sz="1700" dirty="0">
              <a:solidFill>
                <a:srgbClr val="FFFFFF"/>
              </a:solidFill>
            </a:endParaRPr>
          </a:p>
          <a:p>
            <a:pPr indent="-228600">
              <a:buFont typeface="Arial" panose="020B0604020202020204" pitchFamily="34" charset="0"/>
              <a:buChar char="•"/>
            </a:pPr>
            <a:r>
              <a:rPr lang="en-US" sz="1700" dirty="0" err="1">
                <a:solidFill>
                  <a:srgbClr val="FFFFFF"/>
                </a:solidFill>
              </a:rPr>
              <a:t>Een</a:t>
            </a:r>
            <a:r>
              <a:rPr lang="en-US" sz="1700" dirty="0">
                <a:solidFill>
                  <a:srgbClr val="FFFFFF"/>
                </a:solidFill>
              </a:rPr>
              <a:t> </a:t>
            </a:r>
            <a:r>
              <a:rPr lang="en-US" sz="1700" dirty="0" err="1">
                <a:solidFill>
                  <a:srgbClr val="FFFFFF"/>
                </a:solidFill>
              </a:rPr>
              <a:t>gangbare</a:t>
            </a:r>
            <a:r>
              <a:rPr lang="en-US" sz="1700" dirty="0">
                <a:solidFill>
                  <a:srgbClr val="FFFFFF"/>
                </a:solidFill>
              </a:rPr>
              <a:t> </a:t>
            </a:r>
            <a:r>
              <a:rPr lang="en-US" sz="1700" dirty="0" err="1">
                <a:solidFill>
                  <a:srgbClr val="FFFFFF"/>
                </a:solidFill>
              </a:rPr>
              <a:t>indeling</a:t>
            </a:r>
            <a:r>
              <a:rPr lang="en-US" sz="1700" dirty="0">
                <a:solidFill>
                  <a:srgbClr val="FFFFFF"/>
                </a:solidFill>
              </a:rPr>
              <a:t> van </a:t>
            </a:r>
            <a:r>
              <a:rPr lang="en-US" sz="1700" dirty="0" err="1">
                <a:solidFill>
                  <a:srgbClr val="FFFFFF"/>
                </a:solidFill>
              </a:rPr>
              <a:t>zijn</a:t>
            </a:r>
            <a:r>
              <a:rPr lang="en-US" sz="1700" dirty="0">
                <a:solidFill>
                  <a:srgbClr val="FFFFFF"/>
                </a:solidFill>
              </a:rPr>
              <a:t> </a:t>
            </a:r>
            <a:r>
              <a:rPr lang="en-US" sz="1700" dirty="0" err="1">
                <a:solidFill>
                  <a:srgbClr val="FFFFFF"/>
                </a:solidFill>
              </a:rPr>
              <a:t>werk</a:t>
            </a:r>
            <a:r>
              <a:rPr lang="en-US" sz="1700" dirty="0">
                <a:solidFill>
                  <a:srgbClr val="FFFFFF"/>
                </a:solidFill>
              </a:rPr>
              <a:t>:</a:t>
            </a:r>
          </a:p>
          <a:p>
            <a:pPr indent="-228600">
              <a:buFont typeface="Arial" panose="020B0604020202020204" pitchFamily="34" charset="0"/>
              <a:buChar char="•"/>
            </a:pPr>
            <a:r>
              <a:rPr lang="en-US" sz="1500" dirty="0">
                <a:solidFill>
                  <a:schemeClr val="accent6">
                    <a:lumMod val="75000"/>
                  </a:schemeClr>
                </a:solidFill>
              </a:rPr>
              <a:t>“[…]</a:t>
            </a:r>
            <a:r>
              <a:rPr lang="en-US" sz="1500" dirty="0" err="1">
                <a:solidFill>
                  <a:schemeClr val="accent6">
                    <a:lumMod val="75000"/>
                  </a:schemeClr>
                </a:solidFill>
              </a:rPr>
              <a:t>eigentijdse</a:t>
            </a:r>
            <a:r>
              <a:rPr lang="en-US" sz="1500" dirty="0">
                <a:solidFill>
                  <a:schemeClr val="accent6">
                    <a:lumMod val="75000"/>
                  </a:schemeClr>
                </a:solidFill>
              </a:rPr>
              <a:t> </a:t>
            </a:r>
            <a:r>
              <a:rPr lang="en-US" sz="1500" dirty="0" err="1">
                <a:solidFill>
                  <a:schemeClr val="accent6">
                    <a:lumMod val="75000"/>
                  </a:schemeClr>
                </a:solidFill>
              </a:rPr>
              <a:t>psychologische</a:t>
            </a:r>
            <a:r>
              <a:rPr lang="en-US" sz="1500" dirty="0">
                <a:solidFill>
                  <a:schemeClr val="accent6">
                    <a:lumMod val="75000"/>
                  </a:schemeClr>
                </a:solidFill>
              </a:rPr>
              <a:t> romans (1), </a:t>
            </a:r>
            <a:r>
              <a:rPr lang="en-US" sz="1500" dirty="0" err="1">
                <a:solidFill>
                  <a:schemeClr val="accent6">
                    <a:lumMod val="75000"/>
                  </a:schemeClr>
                </a:solidFill>
              </a:rPr>
              <a:t>symbolische</a:t>
            </a:r>
            <a:r>
              <a:rPr lang="en-US" sz="1500" dirty="0">
                <a:solidFill>
                  <a:schemeClr val="accent6">
                    <a:lumMod val="75000"/>
                  </a:schemeClr>
                </a:solidFill>
              </a:rPr>
              <a:t> </a:t>
            </a:r>
            <a:r>
              <a:rPr lang="en-US" sz="1500" dirty="0" err="1">
                <a:solidFill>
                  <a:schemeClr val="accent6">
                    <a:lumMod val="75000"/>
                  </a:schemeClr>
                </a:solidFill>
              </a:rPr>
              <a:t>sprookjes</a:t>
            </a:r>
            <a:r>
              <a:rPr lang="en-US" sz="1500" dirty="0">
                <a:solidFill>
                  <a:schemeClr val="accent6">
                    <a:lumMod val="75000"/>
                  </a:schemeClr>
                </a:solidFill>
              </a:rPr>
              <a:t> </a:t>
            </a:r>
            <a:r>
              <a:rPr lang="en-US" sz="1500" dirty="0" err="1">
                <a:solidFill>
                  <a:schemeClr val="accent6">
                    <a:lumMod val="75000"/>
                  </a:schemeClr>
                </a:solidFill>
              </a:rPr>
              <a:t>en</a:t>
            </a:r>
            <a:r>
              <a:rPr lang="en-US" sz="1500" dirty="0">
                <a:solidFill>
                  <a:schemeClr val="accent6">
                    <a:lumMod val="75000"/>
                  </a:schemeClr>
                </a:solidFill>
              </a:rPr>
              <a:t> </a:t>
            </a:r>
            <a:r>
              <a:rPr lang="en-US" sz="1500" dirty="0" err="1">
                <a:solidFill>
                  <a:schemeClr val="accent6">
                    <a:lumMod val="75000"/>
                  </a:schemeClr>
                </a:solidFill>
              </a:rPr>
              <a:t>mythologische</a:t>
            </a:r>
            <a:r>
              <a:rPr lang="en-US" sz="1500" dirty="0">
                <a:solidFill>
                  <a:schemeClr val="accent6">
                    <a:lumMod val="75000"/>
                  </a:schemeClr>
                </a:solidFill>
              </a:rPr>
              <a:t> romans (2), </a:t>
            </a:r>
            <a:r>
              <a:rPr lang="en-US" sz="1500" dirty="0" err="1">
                <a:solidFill>
                  <a:schemeClr val="accent6">
                    <a:lumMod val="75000"/>
                  </a:schemeClr>
                </a:solidFill>
              </a:rPr>
              <a:t>historische</a:t>
            </a:r>
            <a:r>
              <a:rPr lang="en-US" sz="1500" dirty="0">
                <a:solidFill>
                  <a:schemeClr val="accent6">
                    <a:lumMod val="75000"/>
                  </a:schemeClr>
                </a:solidFill>
              </a:rPr>
              <a:t> romans, die </a:t>
            </a:r>
            <a:r>
              <a:rPr lang="en-US" sz="1500" dirty="0" err="1">
                <a:solidFill>
                  <a:schemeClr val="accent6">
                    <a:lumMod val="75000"/>
                  </a:schemeClr>
                </a:solidFill>
              </a:rPr>
              <a:t>zich</a:t>
            </a:r>
            <a:r>
              <a:rPr lang="en-US" sz="1500" dirty="0">
                <a:solidFill>
                  <a:schemeClr val="accent6">
                    <a:lumMod val="75000"/>
                  </a:schemeClr>
                </a:solidFill>
              </a:rPr>
              <a:t> steeds in </a:t>
            </a:r>
            <a:r>
              <a:rPr lang="en-US" sz="1500" dirty="0" err="1">
                <a:solidFill>
                  <a:schemeClr val="accent6">
                    <a:lumMod val="75000"/>
                  </a:schemeClr>
                </a:solidFill>
              </a:rPr>
              <a:t>een</a:t>
            </a:r>
            <a:r>
              <a:rPr lang="en-US" sz="1500" dirty="0">
                <a:solidFill>
                  <a:schemeClr val="accent6">
                    <a:lumMod val="75000"/>
                  </a:schemeClr>
                </a:solidFill>
              </a:rPr>
              <a:t> ten </a:t>
            </a:r>
            <a:r>
              <a:rPr lang="en-US" sz="1500" dirty="0" err="1">
                <a:solidFill>
                  <a:schemeClr val="accent6">
                    <a:lumMod val="75000"/>
                  </a:schemeClr>
                </a:solidFill>
              </a:rPr>
              <a:t>ondergang</a:t>
            </a:r>
            <a:r>
              <a:rPr lang="en-US" sz="1500" dirty="0">
                <a:solidFill>
                  <a:schemeClr val="accent6">
                    <a:lumMod val="75000"/>
                  </a:schemeClr>
                </a:solidFill>
              </a:rPr>
              <a:t> </a:t>
            </a:r>
            <a:r>
              <a:rPr lang="en-US" sz="1500" dirty="0" err="1">
                <a:solidFill>
                  <a:schemeClr val="accent6">
                    <a:lumMod val="75000"/>
                  </a:schemeClr>
                </a:solidFill>
              </a:rPr>
              <a:t>gedoemde</a:t>
            </a:r>
            <a:r>
              <a:rPr lang="en-US" sz="1500" dirty="0">
                <a:solidFill>
                  <a:schemeClr val="accent6">
                    <a:lumMod val="75000"/>
                  </a:schemeClr>
                </a:solidFill>
              </a:rPr>
              <a:t> of decadent </a:t>
            </a:r>
            <a:r>
              <a:rPr lang="en-US" sz="1500" dirty="0" err="1">
                <a:solidFill>
                  <a:schemeClr val="accent6">
                    <a:lumMod val="75000"/>
                  </a:schemeClr>
                </a:solidFill>
              </a:rPr>
              <a:t>geworden</a:t>
            </a:r>
            <a:r>
              <a:rPr lang="en-US" sz="1500" dirty="0">
                <a:solidFill>
                  <a:schemeClr val="accent6">
                    <a:lumMod val="75000"/>
                  </a:schemeClr>
                </a:solidFill>
              </a:rPr>
              <a:t> </a:t>
            </a:r>
            <a:r>
              <a:rPr lang="en-US" sz="1500" dirty="0" err="1">
                <a:solidFill>
                  <a:schemeClr val="accent6">
                    <a:lumMod val="75000"/>
                  </a:schemeClr>
                </a:solidFill>
              </a:rPr>
              <a:t>cultuur</a:t>
            </a:r>
            <a:r>
              <a:rPr lang="en-US" sz="1500" dirty="0">
                <a:solidFill>
                  <a:schemeClr val="accent6">
                    <a:lumMod val="75000"/>
                  </a:schemeClr>
                </a:solidFill>
              </a:rPr>
              <a:t> </a:t>
            </a:r>
            <a:r>
              <a:rPr lang="en-US" sz="1500" dirty="0" err="1">
                <a:solidFill>
                  <a:schemeClr val="accent6">
                    <a:lumMod val="75000"/>
                  </a:schemeClr>
                </a:solidFill>
              </a:rPr>
              <a:t>afspelen</a:t>
            </a:r>
            <a:r>
              <a:rPr lang="en-US" sz="1500" dirty="0">
                <a:solidFill>
                  <a:schemeClr val="accent6">
                    <a:lumMod val="75000"/>
                  </a:schemeClr>
                </a:solidFill>
              </a:rPr>
              <a:t> (3) </a:t>
            </a:r>
            <a:r>
              <a:rPr lang="en-US" sz="1500" dirty="0" err="1">
                <a:solidFill>
                  <a:schemeClr val="accent6">
                    <a:lumMod val="75000"/>
                  </a:schemeClr>
                </a:solidFill>
              </a:rPr>
              <a:t>en</a:t>
            </a:r>
            <a:r>
              <a:rPr lang="en-US" sz="1500" dirty="0">
                <a:solidFill>
                  <a:schemeClr val="accent6">
                    <a:lumMod val="75000"/>
                  </a:schemeClr>
                </a:solidFill>
              </a:rPr>
              <a:t> </a:t>
            </a:r>
            <a:r>
              <a:rPr lang="en-US" sz="1500" dirty="0" err="1">
                <a:solidFill>
                  <a:schemeClr val="accent6">
                    <a:lumMod val="75000"/>
                  </a:schemeClr>
                </a:solidFill>
              </a:rPr>
              <a:t>korte</a:t>
            </a:r>
            <a:r>
              <a:rPr lang="en-US" sz="1500" dirty="0">
                <a:solidFill>
                  <a:schemeClr val="accent6">
                    <a:lumMod val="75000"/>
                  </a:schemeClr>
                </a:solidFill>
              </a:rPr>
              <a:t> </a:t>
            </a:r>
            <a:r>
              <a:rPr lang="en-US" sz="1500" dirty="0" err="1">
                <a:solidFill>
                  <a:schemeClr val="accent6">
                    <a:lumMod val="75000"/>
                  </a:schemeClr>
                </a:solidFill>
              </a:rPr>
              <a:t>historische</a:t>
            </a:r>
            <a:r>
              <a:rPr lang="en-US" sz="1500" dirty="0">
                <a:solidFill>
                  <a:schemeClr val="accent6">
                    <a:lumMod val="75000"/>
                  </a:schemeClr>
                </a:solidFill>
              </a:rPr>
              <a:t> </a:t>
            </a:r>
            <a:r>
              <a:rPr lang="en-US" sz="1500" dirty="0" err="1">
                <a:solidFill>
                  <a:schemeClr val="accent6">
                    <a:lumMod val="75000"/>
                  </a:schemeClr>
                </a:solidFill>
              </a:rPr>
              <a:t>verhalen</a:t>
            </a:r>
            <a:r>
              <a:rPr lang="en-US" sz="1500" dirty="0">
                <a:solidFill>
                  <a:schemeClr val="accent6">
                    <a:lumMod val="75000"/>
                  </a:schemeClr>
                </a:solidFill>
              </a:rPr>
              <a:t>, </a:t>
            </a:r>
            <a:r>
              <a:rPr lang="en-US" sz="1500" dirty="0" err="1">
                <a:solidFill>
                  <a:schemeClr val="accent6">
                    <a:lumMod val="75000"/>
                  </a:schemeClr>
                </a:solidFill>
              </a:rPr>
              <a:t>reisimpressies</a:t>
            </a:r>
            <a:r>
              <a:rPr lang="en-US" sz="1500" dirty="0">
                <a:solidFill>
                  <a:schemeClr val="accent6">
                    <a:lumMod val="75000"/>
                  </a:schemeClr>
                </a:solidFill>
              </a:rPr>
              <a:t> </a:t>
            </a:r>
            <a:r>
              <a:rPr lang="en-US" sz="1500" dirty="0" err="1">
                <a:solidFill>
                  <a:schemeClr val="accent6">
                    <a:lumMod val="75000"/>
                  </a:schemeClr>
                </a:solidFill>
              </a:rPr>
              <a:t>en</a:t>
            </a:r>
            <a:r>
              <a:rPr lang="en-US" sz="1500" dirty="0">
                <a:solidFill>
                  <a:schemeClr val="accent6">
                    <a:lumMod val="75000"/>
                  </a:schemeClr>
                </a:solidFill>
              </a:rPr>
              <a:t> </a:t>
            </a:r>
            <a:r>
              <a:rPr lang="en-US" sz="1500" dirty="0" err="1">
                <a:solidFill>
                  <a:schemeClr val="accent6">
                    <a:lumMod val="75000"/>
                  </a:schemeClr>
                </a:solidFill>
              </a:rPr>
              <a:t>journalistieke</a:t>
            </a:r>
            <a:r>
              <a:rPr lang="en-US" sz="1500" dirty="0">
                <a:solidFill>
                  <a:schemeClr val="accent6">
                    <a:lumMod val="75000"/>
                  </a:schemeClr>
                </a:solidFill>
              </a:rPr>
              <a:t> </a:t>
            </a:r>
            <a:r>
              <a:rPr lang="en-US" sz="1500" dirty="0" err="1">
                <a:solidFill>
                  <a:schemeClr val="accent6">
                    <a:lumMod val="75000"/>
                  </a:schemeClr>
                </a:solidFill>
              </a:rPr>
              <a:t>schetsen</a:t>
            </a:r>
            <a:r>
              <a:rPr lang="en-US" sz="1500" dirty="0">
                <a:solidFill>
                  <a:schemeClr val="accent6">
                    <a:lumMod val="75000"/>
                  </a:schemeClr>
                </a:solidFill>
              </a:rPr>
              <a:t> (4), die </a:t>
            </a:r>
            <a:r>
              <a:rPr lang="en-US" sz="1500" dirty="0" err="1">
                <a:solidFill>
                  <a:schemeClr val="accent6">
                    <a:lumMod val="75000"/>
                  </a:schemeClr>
                </a:solidFill>
              </a:rPr>
              <a:t>hij</a:t>
            </a:r>
            <a:r>
              <a:rPr lang="en-US" sz="1500" dirty="0">
                <a:solidFill>
                  <a:schemeClr val="accent6">
                    <a:lumMod val="75000"/>
                  </a:schemeClr>
                </a:solidFill>
              </a:rPr>
              <a:t> </a:t>
            </a:r>
            <a:r>
              <a:rPr lang="en-US" sz="1500" dirty="0" err="1">
                <a:solidFill>
                  <a:schemeClr val="accent6">
                    <a:lumMod val="75000"/>
                  </a:schemeClr>
                </a:solidFill>
              </a:rPr>
              <a:t>voornamelijk</a:t>
            </a:r>
            <a:r>
              <a:rPr lang="en-US" sz="1500" dirty="0">
                <a:solidFill>
                  <a:schemeClr val="accent6">
                    <a:lumMod val="75000"/>
                  </a:schemeClr>
                </a:solidFill>
              </a:rPr>
              <a:t> </a:t>
            </a:r>
            <a:r>
              <a:rPr lang="en-US" sz="1500" dirty="0" err="1">
                <a:solidFill>
                  <a:schemeClr val="accent6">
                    <a:lumMod val="75000"/>
                  </a:schemeClr>
                </a:solidFill>
              </a:rPr>
              <a:t>sinds</a:t>
            </a:r>
            <a:r>
              <a:rPr lang="en-US" sz="1500" dirty="0">
                <a:solidFill>
                  <a:schemeClr val="accent6">
                    <a:lumMod val="75000"/>
                  </a:schemeClr>
                </a:solidFill>
              </a:rPr>
              <a:t> 1909 </a:t>
            </a:r>
            <a:r>
              <a:rPr lang="en-US" sz="1500" dirty="0" err="1">
                <a:solidFill>
                  <a:schemeClr val="accent6">
                    <a:lumMod val="75000"/>
                  </a:schemeClr>
                </a:solidFill>
              </a:rPr>
              <a:t>voor</a:t>
            </a:r>
            <a:r>
              <a:rPr lang="en-US" sz="1500" dirty="0">
                <a:solidFill>
                  <a:schemeClr val="accent6">
                    <a:lumMod val="75000"/>
                  </a:schemeClr>
                </a:solidFill>
              </a:rPr>
              <a:t> het </a:t>
            </a:r>
            <a:r>
              <a:rPr lang="en-US" sz="1500" dirty="0" err="1">
                <a:solidFill>
                  <a:schemeClr val="accent6">
                    <a:lumMod val="75000"/>
                  </a:schemeClr>
                </a:solidFill>
              </a:rPr>
              <a:t>dagblad</a:t>
            </a:r>
            <a:r>
              <a:rPr lang="en-US" sz="1500" dirty="0">
                <a:solidFill>
                  <a:schemeClr val="accent6">
                    <a:lumMod val="75000"/>
                  </a:schemeClr>
                </a:solidFill>
              </a:rPr>
              <a:t> </a:t>
            </a:r>
            <a:r>
              <a:rPr lang="en-US" sz="1500" i="1" dirty="0">
                <a:solidFill>
                  <a:schemeClr val="accent6">
                    <a:lumMod val="75000"/>
                  </a:schemeClr>
                </a:solidFill>
              </a:rPr>
              <a:t>Het </a:t>
            </a:r>
            <a:r>
              <a:rPr lang="en-US" sz="1500" i="1" dirty="0" err="1">
                <a:solidFill>
                  <a:schemeClr val="accent6">
                    <a:lumMod val="75000"/>
                  </a:schemeClr>
                </a:solidFill>
              </a:rPr>
              <a:t>Vaderland</a:t>
            </a:r>
            <a:r>
              <a:rPr lang="en-US" sz="1500" dirty="0">
                <a:solidFill>
                  <a:schemeClr val="accent6">
                    <a:lumMod val="75000"/>
                  </a:schemeClr>
                </a:solidFill>
              </a:rPr>
              <a:t> </a:t>
            </a:r>
            <a:r>
              <a:rPr lang="en-US" sz="1500" dirty="0" err="1">
                <a:solidFill>
                  <a:schemeClr val="accent6">
                    <a:lumMod val="75000"/>
                  </a:schemeClr>
                </a:solidFill>
              </a:rPr>
              <a:t>en</a:t>
            </a:r>
            <a:r>
              <a:rPr lang="en-US" sz="1500" dirty="0">
                <a:solidFill>
                  <a:schemeClr val="accent6">
                    <a:lumMod val="75000"/>
                  </a:schemeClr>
                </a:solidFill>
              </a:rPr>
              <a:t> </a:t>
            </a:r>
            <a:r>
              <a:rPr lang="en-US" sz="1500" dirty="0" err="1">
                <a:solidFill>
                  <a:schemeClr val="accent6">
                    <a:lumMod val="75000"/>
                  </a:schemeClr>
                </a:solidFill>
              </a:rPr>
              <a:t>sinds</a:t>
            </a:r>
            <a:r>
              <a:rPr lang="en-US" sz="1500" dirty="0">
                <a:solidFill>
                  <a:schemeClr val="accent6">
                    <a:lumMod val="75000"/>
                  </a:schemeClr>
                </a:solidFill>
              </a:rPr>
              <a:t> 1916 </a:t>
            </a:r>
            <a:r>
              <a:rPr lang="en-US" sz="1500" dirty="0" err="1">
                <a:solidFill>
                  <a:schemeClr val="accent6">
                    <a:lumMod val="75000"/>
                  </a:schemeClr>
                </a:solidFill>
              </a:rPr>
              <a:t>voor</a:t>
            </a:r>
            <a:r>
              <a:rPr lang="en-US" sz="1500" dirty="0">
                <a:solidFill>
                  <a:schemeClr val="accent6">
                    <a:lumMod val="75000"/>
                  </a:schemeClr>
                </a:solidFill>
              </a:rPr>
              <a:t> het </a:t>
            </a:r>
            <a:r>
              <a:rPr lang="en-US" sz="1500" dirty="0" err="1">
                <a:solidFill>
                  <a:schemeClr val="accent6">
                    <a:lumMod val="75000"/>
                  </a:schemeClr>
                </a:solidFill>
              </a:rPr>
              <a:t>weekblad</a:t>
            </a:r>
            <a:r>
              <a:rPr lang="en-US" sz="1500" dirty="0">
                <a:solidFill>
                  <a:schemeClr val="accent6">
                    <a:lumMod val="75000"/>
                  </a:schemeClr>
                </a:solidFill>
              </a:rPr>
              <a:t> </a:t>
            </a:r>
            <a:r>
              <a:rPr lang="en-US" sz="1500" i="1" dirty="0">
                <a:solidFill>
                  <a:schemeClr val="accent6">
                    <a:lumMod val="75000"/>
                  </a:schemeClr>
                </a:solidFill>
              </a:rPr>
              <a:t>De </a:t>
            </a:r>
            <a:r>
              <a:rPr lang="en-US" sz="1500" i="1" dirty="0" err="1">
                <a:solidFill>
                  <a:schemeClr val="accent6">
                    <a:lumMod val="75000"/>
                  </a:schemeClr>
                </a:solidFill>
              </a:rPr>
              <a:t>Haagsche</a:t>
            </a:r>
            <a:r>
              <a:rPr lang="en-US" sz="1500" i="1" dirty="0">
                <a:solidFill>
                  <a:schemeClr val="accent6">
                    <a:lumMod val="75000"/>
                  </a:schemeClr>
                </a:solidFill>
              </a:rPr>
              <a:t> Post</a:t>
            </a:r>
            <a:r>
              <a:rPr lang="en-US" sz="1500" dirty="0">
                <a:solidFill>
                  <a:schemeClr val="accent6">
                    <a:lumMod val="75000"/>
                  </a:schemeClr>
                </a:solidFill>
              </a:rPr>
              <a:t> </a:t>
            </a:r>
            <a:r>
              <a:rPr lang="en-US" sz="1500" dirty="0" err="1">
                <a:solidFill>
                  <a:schemeClr val="accent6">
                    <a:lumMod val="75000"/>
                  </a:schemeClr>
                </a:solidFill>
              </a:rPr>
              <a:t>schreef</a:t>
            </a:r>
            <a:r>
              <a:rPr lang="en-US" sz="1500" dirty="0">
                <a:solidFill>
                  <a:schemeClr val="accent6">
                    <a:lumMod val="75000"/>
                  </a:schemeClr>
                </a:solidFill>
              </a:rPr>
              <a:t> </a:t>
            </a:r>
            <a:r>
              <a:rPr lang="en-US" sz="1500" dirty="0" err="1">
                <a:solidFill>
                  <a:schemeClr val="accent6">
                    <a:lumMod val="75000"/>
                  </a:schemeClr>
                </a:solidFill>
              </a:rPr>
              <a:t>en</a:t>
            </a:r>
            <a:r>
              <a:rPr lang="en-US" sz="1500" dirty="0">
                <a:solidFill>
                  <a:schemeClr val="accent6">
                    <a:lumMod val="75000"/>
                  </a:schemeClr>
                </a:solidFill>
              </a:rPr>
              <a:t> in </a:t>
            </a:r>
            <a:r>
              <a:rPr lang="en-US" sz="1500" dirty="0" err="1">
                <a:solidFill>
                  <a:schemeClr val="accent6">
                    <a:lumMod val="75000"/>
                  </a:schemeClr>
                </a:solidFill>
              </a:rPr>
              <a:t>talloze</a:t>
            </a:r>
            <a:r>
              <a:rPr lang="en-US" sz="1500" dirty="0">
                <a:solidFill>
                  <a:schemeClr val="accent6">
                    <a:lumMod val="75000"/>
                  </a:schemeClr>
                </a:solidFill>
              </a:rPr>
              <a:t> </a:t>
            </a:r>
            <a:r>
              <a:rPr lang="en-US" sz="1500" dirty="0" err="1">
                <a:solidFill>
                  <a:schemeClr val="accent6">
                    <a:lumMod val="75000"/>
                  </a:schemeClr>
                </a:solidFill>
              </a:rPr>
              <a:t>bundels</a:t>
            </a:r>
            <a:r>
              <a:rPr lang="en-US" sz="1500" dirty="0">
                <a:solidFill>
                  <a:schemeClr val="accent6">
                    <a:lumMod val="75000"/>
                  </a:schemeClr>
                </a:solidFill>
              </a:rPr>
              <a:t> </a:t>
            </a:r>
            <a:r>
              <a:rPr lang="en-US" sz="1500" dirty="0" err="1">
                <a:solidFill>
                  <a:schemeClr val="accent6">
                    <a:lumMod val="75000"/>
                  </a:schemeClr>
                </a:solidFill>
              </a:rPr>
              <a:t>bijeenbracht</a:t>
            </a:r>
            <a:r>
              <a:rPr lang="en-US" sz="1700" dirty="0">
                <a:solidFill>
                  <a:schemeClr val="accent6">
                    <a:lumMod val="75000"/>
                  </a:schemeClr>
                </a:solidFill>
              </a:rPr>
              <a:t>. “  </a:t>
            </a:r>
            <a:r>
              <a:rPr lang="en-US" sz="1700" b="1" dirty="0">
                <a:solidFill>
                  <a:srgbClr val="FFFFFF"/>
                </a:solidFill>
              </a:rPr>
              <a:t>(</a:t>
            </a:r>
            <a:r>
              <a:rPr lang="en-US" sz="1700" b="1" dirty="0" err="1">
                <a:solidFill>
                  <a:srgbClr val="FFFFFF"/>
                </a:solidFill>
              </a:rPr>
              <a:t>bron</a:t>
            </a:r>
            <a:r>
              <a:rPr lang="en-US" sz="1700" b="1" dirty="0">
                <a:solidFill>
                  <a:srgbClr val="FFFFFF"/>
                </a:solidFill>
              </a:rPr>
              <a:t>: </a:t>
            </a:r>
            <a:r>
              <a:rPr lang="en-US" sz="1700" b="1" dirty="0" err="1">
                <a:solidFill>
                  <a:srgbClr val="FFFFFF"/>
                </a:solidFill>
              </a:rPr>
              <a:t>Schrijvers</a:t>
            </a:r>
            <a:r>
              <a:rPr lang="en-US" sz="1700" b="1" dirty="0">
                <a:solidFill>
                  <a:srgbClr val="FFFFFF"/>
                </a:solidFill>
              </a:rPr>
              <a:t> </a:t>
            </a:r>
            <a:r>
              <a:rPr lang="en-US" sz="1700" b="1" dirty="0" err="1">
                <a:solidFill>
                  <a:srgbClr val="FFFFFF"/>
                </a:solidFill>
              </a:rPr>
              <a:t>en</a:t>
            </a:r>
            <a:r>
              <a:rPr lang="en-US" sz="1700" b="1" dirty="0">
                <a:solidFill>
                  <a:srgbClr val="FFFFFF"/>
                </a:solidFill>
              </a:rPr>
              <a:t> </a:t>
            </a:r>
            <a:r>
              <a:rPr lang="en-US" sz="1700" b="1" dirty="0" err="1">
                <a:solidFill>
                  <a:srgbClr val="FFFFFF"/>
                </a:solidFill>
              </a:rPr>
              <a:t>dichters</a:t>
            </a:r>
            <a:r>
              <a:rPr lang="en-US" sz="1700" b="1" dirty="0">
                <a:solidFill>
                  <a:srgbClr val="FFFFFF"/>
                </a:solidFill>
              </a:rPr>
              <a:t> (</a:t>
            </a:r>
            <a:r>
              <a:rPr lang="en-US" sz="1700" b="1" dirty="0" err="1">
                <a:solidFill>
                  <a:srgbClr val="FFFFFF"/>
                </a:solidFill>
              </a:rPr>
              <a:t>dbnl</a:t>
            </a:r>
            <a:r>
              <a:rPr lang="en-US" sz="1700" b="1" dirty="0">
                <a:solidFill>
                  <a:srgbClr val="FFFFFF"/>
                </a:solidFill>
              </a:rPr>
              <a:t> </a:t>
            </a:r>
            <a:r>
              <a:rPr lang="en-US" sz="1700" b="1" dirty="0" err="1">
                <a:solidFill>
                  <a:srgbClr val="FFFFFF"/>
                </a:solidFill>
              </a:rPr>
              <a:t>biografieënproject</a:t>
            </a:r>
            <a:r>
              <a:rPr lang="en-US" sz="1700" b="1" dirty="0">
                <a:solidFill>
                  <a:srgbClr val="FFFFFF"/>
                </a:solidFill>
              </a:rPr>
              <a:t> I)</a:t>
            </a:r>
          </a:p>
          <a:p>
            <a:pPr indent="-228600">
              <a:buFont typeface="Arial" panose="020B0604020202020204" pitchFamily="34" charset="0"/>
              <a:buChar char="•"/>
            </a:pPr>
            <a:endParaRPr lang="en-US" sz="1700" dirty="0">
              <a:solidFill>
                <a:srgbClr val="FFFFFF"/>
              </a:solidFill>
            </a:endParaRPr>
          </a:p>
          <a:p>
            <a:pPr indent="-228600">
              <a:buFont typeface="Arial" panose="020B0604020202020204" pitchFamily="34" charset="0"/>
              <a:buChar char="•"/>
            </a:pPr>
            <a:endParaRPr lang="en-US" sz="1700" dirty="0">
              <a:solidFill>
                <a:srgbClr val="FFFFFF"/>
              </a:solidFill>
            </a:endParaRPr>
          </a:p>
        </p:txBody>
      </p:sp>
    </p:spTree>
    <p:extLst>
      <p:ext uri="{BB962C8B-B14F-4D97-AF65-F5344CB8AC3E}">
        <p14:creationId xmlns:p14="http://schemas.microsoft.com/office/powerpoint/2010/main" val="197345196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1856-9DDA-4D7F-BBB8-AF6D79F71B7A}"/>
              </a:ext>
            </a:extLst>
          </p:cNvPr>
          <p:cNvSpPr>
            <a:spLocks noGrp="1"/>
          </p:cNvSpPr>
          <p:nvPr>
            <p:ph type="title"/>
          </p:nvPr>
        </p:nvSpPr>
        <p:spPr/>
        <p:txBody>
          <a:bodyPr/>
          <a:lstStyle/>
          <a:p>
            <a:r>
              <a:rPr lang="en-US" dirty="0" err="1"/>
              <a:t>Waardering</a:t>
            </a:r>
            <a:r>
              <a:rPr lang="en-US" dirty="0"/>
              <a:t> </a:t>
            </a:r>
            <a:r>
              <a:rPr lang="en-US" dirty="0" err="1"/>
              <a:t>en</a:t>
            </a:r>
            <a:r>
              <a:rPr lang="en-US" dirty="0"/>
              <a:t> </a:t>
            </a:r>
            <a:r>
              <a:rPr lang="en-US" dirty="0" err="1"/>
              <a:t>canonisering</a:t>
            </a:r>
            <a:endParaRPr lang="en-US" dirty="0"/>
          </a:p>
        </p:txBody>
      </p:sp>
      <p:sp>
        <p:nvSpPr>
          <p:cNvPr id="3" name="Content Placeholder 2">
            <a:extLst>
              <a:ext uri="{FF2B5EF4-FFF2-40B4-BE49-F238E27FC236}">
                <a16:creationId xmlns:a16="http://schemas.microsoft.com/office/drawing/2014/main" id="{91C35E0F-E2F2-4E17-A543-9D30ACFF6334}"/>
              </a:ext>
            </a:extLst>
          </p:cNvPr>
          <p:cNvSpPr>
            <a:spLocks noGrp="1"/>
          </p:cNvSpPr>
          <p:nvPr>
            <p:ph idx="1"/>
          </p:nvPr>
        </p:nvSpPr>
        <p:spPr/>
        <p:txBody>
          <a:bodyPr>
            <a:normAutofit fontScale="62500" lnSpcReduction="20000"/>
          </a:bodyPr>
          <a:lstStyle/>
          <a:p>
            <a:r>
              <a:rPr lang="nl-NL" sz="2900" dirty="0"/>
              <a:t>Het oeuvre van Louis Couperus geen onbekende voor onze tijdgenoten </a:t>
            </a:r>
            <a:r>
              <a:rPr lang="nl-NL" sz="2900" dirty="0">
                <a:solidFill>
                  <a:srgbClr val="FF0000"/>
                </a:solidFill>
              </a:rPr>
              <a:t>(denk aan </a:t>
            </a:r>
            <a:r>
              <a:rPr lang="nl-NL" sz="2900" dirty="0" err="1">
                <a:solidFill>
                  <a:srgbClr val="FF0000"/>
                </a:solidFill>
              </a:rPr>
              <a:t>transmedialiteit</a:t>
            </a:r>
            <a:r>
              <a:rPr lang="nl-NL" sz="2900" dirty="0">
                <a:solidFill>
                  <a:srgbClr val="FF0000"/>
                </a:solidFill>
              </a:rPr>
              <a:t> van De stille kracht). </a:t>
            </a:r>
          </a:p>
          <a:p>
            <a:r>
              <a:rPr lang="nl-NL" sz="2900" dirty="0"/>
              <a:t>De waardering van Couperus kende echter veel schommelingen. Eerst trok hij wel aandacht van zijn tijdgenoten. </a:t>
            </a:r>
            <a:r>
              <a:rPr lang="nl-NL" sz="2900" i="1" dirty="0"/>
              <a:t>Toen De stille kracht </a:t>
            </a:r>
            <a:r>
              <a:rPr lang="nl-NL" sz="2900" dirty="0"/>
              <a:t>uitkwam, was Couperus al een gerenommeerde auteur en de reacties op deze roman waren overwegend positief, hier en daar wordt de personage van Leonie afgekeurd. </a:t>
            </a:r>
          </a:p>
          <a:p>
            <a:r>
              <a:rPr lang="nl-NL" sz="3200" dirty="0"/>
              <a:t>Literaire critici waren niet te enthousiast over dit werk. Lodewijck van Deyssel schreef in 1901 dat Couperus wellicht als een “feuilletonschrijver van mindere rang” zal komen te staan in de literaire geschiedenis. Albert Verwey had geen belangstelling voor het werk van Couperus. </a:t>
            </a:r>
          </a:p>
          <a:p>
            <a:r>
              <a:rPr lang="nl-NL" sz="3200" dirty="0"/>
              <a:t>Het boek wordt niet meer zo veel verkocht als in het begin. Een tweede uitgave komt uit pas in 1911 en de derde pas in de jaren dertig. Pas in de jaren dertig door toedoen van J.C. Bloem kwam deze roman weer in de aandacht van het lezerspubliek.</a:t>
            </a:r>
            <a:endParaRPr lang="en-US" sz="3200" dirty="0"/>
          </a:p>
          <a:p>
            <a:r>
              <a:rPr lang="nl-NL" sz="3200" dirty="0"/>
              <a:t>Ook Ter Braak had waardering voor een deel van het oeuvre van Couperus, met name de boeken die het niveau van de Europese literatuur halen: De Boeken der Kleine zielen, Eline Vere, Van ouden menschen en De stille kracht. ... </a:t>
            </a:r>
          </a:p>
          <a:p>
            <a:r>
              <a:rPr lang="nl-NL" sz="3200" dirty="0"/>
              <a:t>In 1993 werd het </a:t>
            </a:r>
            <a:r>
              <a:rPr lang="en-US" sz="3200" dirty="0"/>
              <a:t>Louis Couperus Genootschap opnieuw </a:t>
            </a:r>
            <a:r>
              <a:rPr lang="nl-NL" sz="3200" dirty="0"/>
              <a:t>opgericht en het tijdschrift Arabesken, kort daarop ook </a:t>
            </a:r>
            <a:r>
              <a:rPr lang="en-US" sz="3200" b="1" dirty="0"/>
              <a:t>het </a:t>
            </a:r>
            <a:r>
              <a:rPr lang="en-US" sz="3200" dirty="0"/>
              <a:t>Louis Couperus Museum</a:t>
            </a:r>
            <a:r>
              <a:rPr lang="en-US" sz="3200" b="1" dirty="0"/>
              <a:t> in 1996</a:t>
            </a:r>
            <a:endParaRPr lang="en-US" sz="3200" dirty="0"/>
          </a:p>
          <a:p>
            <a:pPr marL="0" indent="0">
              <a:buNone/>
            </a:pPr>
            <a:endParaRPr lang="nl-NL" sz="2900" dirty="0"/>
          </a:p>
          <a:p>
            <a:endParaRPr lang="en-US" dirty="0"/>
          </a:p>
          <a:p>
            <a:endParaRPr lang="en-US" dirty="0"/>
          </a:p>
        </p:txBody>
      </p:sp>
    </p:spTree>
    <p:extLst>
      <p:ext uri="{BB962C8B-B14F-4D97-AF65-F5344CB8AC3E}">
        <p14:creationId xmlns:p14="http://schemas.microsoft.com/office/powerpoint/2010/main" val="4283051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53D1A3-2D57-4F30-A224-7F9D11662CF8}"/>
              </a:ext>
            </a:extLst>
          </p:cNvPr>
          <p:cNvSpPr>
            <a:spLocks noGrp="1"/>
          </p:cNvSpPr>
          <p:nvPr>
            <p:ph type="title"/>
          </p:nvPr>
        </p:nvSpPr>
        <p:spPr>
          <a:xfrm>
            <a:off x="655320" y="365125"/>
            <a:ext cx="9013052" cy="1623312"/>
          </a:xfrm>
        </p:spPr>
        <p:txBody>
          <a:bodyPr vert="horz" lIns="91440" tIns="45720" rIns="91440" bIns="45720" rtlCol="0" anchor="b">
            <a:normAutofit/>
          </a:bodyPr>
          <a:lstStyle/>
          <a:p>
            <a:r>
              <a:rPr lang="en-US" sz="4000" dirty="0"/>
              <a:t>Ter afsluiting</a:t>
            </a:r>
            <a:endParaRPr lang="en-US" sz="4000" kern="1200" dirty="0">
              <a:solidFill>
                <a:schemeClr val="tx1"/>
              </a:solidFill>
              <a:latin typeface="+mj-lt"/>
              <a:ea typeface="+mj-ea"/>
              <a:cs typeface="+mj-cs"/>
            </a:endParaRPr>
          </a:p>
        </p:txBody>
      </p:sp>
      <p:cxnSp>
        <p:nvCxnSpPr>
          <p:cNvPr id="11" name="Straight Arrow Connector 10">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D7A2F69-8369-4D7F-BC76-D65648911EF2}"/>
              </a:ext>
            </a:extLst>
          </p:cNvPr>
          <p:cNvSpPr>
            <a:spLocks noGrp="1"/>
          </p:cNvSpPr>
          <p:nvPr>
            <p:ph type="body" sz="half" idx="2"/>
          </p:nvPr>
        </p:nvSpPr>
        <p:spPr>
          <a:xfrm>
            <a:off x="655320" y="2644518"/>
            <a:ext cx="9013052" cy="3327251"/>
          </a:xfrm>
        </p:spPr>
        <p:txBody>
          <a:bodyPr vert="horz" lIns="91440" tIns="45720" rIns="91440" bIns="45720" rtlCol="0">
            <a:normAutofit/>
          </a:bodyPr>
          <a:lstStyle/>
          <a:p>
            <a:pPr indent="-228600">
              <a:buFont typeface="Arial" panose="020B0604020202020204" pitchFamily="34" charset="0"/>
              <a:buChar char="•"/>
            </a:pPr>
            <a:endParaRPr lang="nl-NL" sz="2000" dirty="0"/>
          </a:p>
          <a:p>
            <a:pPr indent="-228600">
              <a:buFont typeface="Arial" panose="020B0604020202020204" pitchFamily="34" charset="0"/>
              <a:buChar char="•"/>
            </a:pPr>
            <a:r>
              <a:rPr lang="nl-NL" sz="2000" dirty="0"/>
              <a:t>“De grillige waarderingsgeschiedenis van Couperus illustreert dat de waarde van een literair werk geen vaststaand gegeven is en dat de reputatie van een auteur in de loop der tijd behoorlijk kan schommelen en soms zelf wankelt. “  [J.Bel Bloed en rozen [Bel, J. </a:t>
            </a:r>
            <a:r>
              <a:rPr lang="nl-NL" sz="2000" i="1" dirty="0"/>
              <a:t>Bloed en rozen</a:t>
            </a:r>
            <a:r>
              <a:rPr lang="sr-Latn-RS" sz="2000" i="1" dirty="0"/>
              <a:t>:</a:t>
            </a:r>
            <a:r>
              <a:rPr lang="nl-NL" sz="2000" i="1" dirty="0"/>
              <a:t> Geschiedenis van de Nederlandse literatuur </a:t>
            </a:r>
            <a:r>
              <a:rPr lang="sr-Latn-RS" sz="2000" i="1" dirty="0"/>
              <a:t>1900-</a:t>
            </a:r>
            <a:r>
              <a:rPr lang="nl-NL" sz="2000" i="1" dirty="0"/>
              <a:t>1945]</a:t>
            </a:r>
            <a:endParaRPr lang="en-US" sz="2000" dirty="0"/>
          </a:p>
        </p:txBody>
      </p:sp>
    </p:spTree>
    <p:extLst>
      <p:ext uri="{BB962C8B-B14F-4D97-AF65-F5344CB8AC3E}">
        <p14:creationId xmlns:p14="http://schemas.microsoft.com/office/powerpoint/2010/main" val="141381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7DDF-9F43-41DD-A914-85D83475676C}"/>
              </a:ext>
            </a:extLst>
          </p:cNvPr>
          <p:cNvSpPr>
            <a:spLocks noGrp="1"/>
          </p:cNvSpPr>
          <p:nvPr>
            <p:ph type="title"/>
          </p:nvPr>
        </p:nvSpPr>
        <p:spPr>
          <a:xfrm>
            <a:off x="838200" y="963877"/>
            <a:ext cx="3494362" cy="4930246"/>
          </a:xfrm>
        </p:spPr>
        <p:txBody>
          <a:bodyPr>
            <a:normAutofit/>
          </a:bodyPr>
          <a:lstStyle/>
          <a:p>
            <a:pPr algn="r"/>
            <a:r>
              <a:rPr lang="sr-Latn-RS" dirty="0">
                <a:solidFill>
                  <a:schemeClr val="accent1"/>
                </a:solidFill>
              </a:rPr>
              <a:t>Aanbevolen literatuur:</a:t>
            </a:r>
            <a:endParaRPr lang="en-US" dirty="0">
              <a:solidFill>
                <a:schemeClr val="accent1"/>
              </a:solidFill>
            </a:endParaRPr>
          </a:p>
        </p:txBody>
      </p:sp>
      <p:sp>
        <p:nvSpPr>
          <p:cNvPr id="3" name="Content Placeholder 2">
            <a:extLst>
              <a:ext uri="{FF2B5EF4-FFF2-40B4-BE49-F238E27FC236}">
                <a16:creationId xmlns:a16="http://schemas.microsoft.com/office/drawing/2014/main" id="{524BDC24-A67E-4EA3-831A-BFEA3C4C126D}"/>
              </a:ext>
            </a:extLst>
          </p:cNvPr>
          <p:cNvSpPr>
            <a:spLocks noGrp="1"/>
          </p:cNvSpPr>
          <p:nvPr>
            <p:ph idx="1"/>
          </p:nvPr>
        </p:nvSpPr>
        <p:spPr>
          <a:xfrm>
            <a:off x="4976031" y="2224585"/>
            <a:ext cx="6377769" cy="3669538"/>
          </a:xfrm>
        </p:spPr>
        <p:txBody>
          <a:bodyPr anchor="ctr">
            <a:normAutofit fontScale="92500" lnSpcReduction="20000"/>
          </a:bodyPr>
          <a:lstStyle/>
          <a:p>
            <a:r>
              <a:rPr lang="sr-Latn-RS" sz="1500" dirty="0"/>
              <a:t>Janssens, M. </a:t>
            </a:r>
            <a:r>
              <a:rPr lang="nl-NL" sz="1500" dirty="0"/>
              <a:t>"</a:t>
            </a:r>
            <a:r>
              <a:rPr lang="nl-NL" sz="1500" i="1" dirty="0"/>
              <a:t>De omineuze romanopening van De stille kracht</a:t>
            </a:r>
            <a:r>
              <a:rPr lang="sr-Latn-RS" sz="1500" i="1" dirty="0"/>
              <a:t>.</a:t>
            </a:r>
            <a:r>
              <a:rPr lang="sr-Latn-RS" sz="1500" b="1" i="1" dirty="0"/>
              <a:t> </a:t>
            </a:r>
            <a:r>
              <a:rPr lang="nl-NL" sz="1500" i="1" dirty="0"/>
              <a:t>Arabesken. Tijdschrift van het Louis Couperus Genootschap 10</a:t>
            </a:r>
            <a:r>
              <a:rPr lang="sr-Latn-RS" sz="1500" i="1" dirty="0"/>
              <a:t> </a:t>
            </a:r>
            <a:r>
              <a:rPr lang="sr-Latn-RS" sz="1500" dirty="0"/>
              <a:t>(2002): 16-20.</a:t>
            </a:r>
          </a:p>
          <a:p>
            <a:r>
              <a:rPr lang="nl-NL" sz="1500" dirty="0"/>
              <a:t>Bel, J. "Receptie-onderzoek en literatuurgeschiedenis, de Indische roman als broeierig vrijplaats van de Nederlandse literatuur." </a:t>
            </a:r>
            <a:r>
              <a:rPr lang="nl-NL" sz="1500" i="1" dirty="0"/>
              <a:t>Indische Letteren</a:t>
            </a:r>
            <a:r>
              <a:rPr lang="nl-NL" sz="1500" dirty="0"/>
              <a:t> 7 (1992): 195-203.</a:t>
            </a:r>
            <a:endParaRPr lang="sr-Latn-RS" sz="1500" dirty="0"/>
          </a:p>
          <a:p>
            <a:r>
              <a:rPr lang="nl-NL" sz="1500" dirty="0"/>
              <a:t>Gera, J. "De stille kracht van Couperus als roman van hybridisatie." </a:t>
            </a:r>
            <a:r>
              <a:rPr lang="nl-NL" sz="1500" i="1" dirty="0"/>
              <a:t>Acta Neerlandica</a:t>
            </a:r>
            <a:r>
              <a:rPr lang="nl-NL" sz="1500" dirty="0"/>
              <a:t> 9 (2012).</a:t>
            </a:r>
            <a:endParaRPr lang="sr-Latn-RS" sz="1500" dirty="0"/>
          </a:p>
          <a:p>
            <a:r>
              <a:rPr lang="nl-NL" sz="1500" dirty="0"/>
              <a:t>Bel, J. </a:t>
            </a:r>
            <a:r>
              <a:rPr lang="nl-NL" sz="1500" i="1" dirty="0"/>
              <a:t>Bloed en rozen</a:t>
            </a:r>
            <a:r>
              <a:rPr lang="sr-Latn-RS" sz="1500" i="1" dirty="0"/>
              <a:t>:</a:t>
            </a:r>
            <a:r>
              <a:rPr lang="nl-NL" sz="1500" i="1" dirty="0"/>
              <a:t> Geschiedenis van de Nederlandse literatuur </a:t>
            </a:r>
            <a:r>
              <a:rPr lang="sr-Latn-RS" sz="1500" i="1" dirty="0"/>
              <a:t>1900-</a:t>
            </a:r>
            <a:r>
              <a:rPr lang="nl-NL" sz="1500" i="1" dirty="0"/>
              <a:t>1945.</a:t>
            </a:r>
            <a:r>
              <a:rPr lang="en-US" sz="1500" i="1" dirty="0"/>
              <a:t> </a:t>
            </a:r>
            <a:r>
              <a:rPr lang="sr-Latn-RS" sz="1500" dirty="0"/>
              <a:t>Amsterdam,</a:t>
            </a:r>
            <a:r>
              <a:rPr lang="en-US" sz="1500" dirty="0"/>
              <a:t> </a:t>
            </a:r>
            <a:r>
              <a:rPr lang="sr-Latn-RS" sz="1500" dirty="0"/>
              <a:t>2015.</a:t>
            </a:r>
          </a:p>
          <a:p>
            <a:r>
              <a:rPr lang="nl-NL" sz="1500" dirty="0"/>
              <a:t>Kemperink, M. </a:t>
            </a:r>
            <a:r>
              <a:rPr lang="nl-NL" sz="1500" i="1" dirty="0"/>
              <a:t>Het verloren paradijs: de Nederlandse literatuur en cultuur van het fin de siècle</a:t>
            </a:r>
            <a:r>
              <a:rPr lang="nl-NL" sz="1500" dirty="0"/>
              <a:t>. Amsterdam, 2001.</a:t>
            </a:r>
            <a:endParaRPr lang="sr-Latn-RS" sz="1500" dirty="0"/>
          </a:p>
          <a:p>
            <a:r>
              <a:rPr lang="nl-NL" sz="1500" dirty="0"/>
              <a:t>Boudewijn, P. </a:t>
            </a:r>
            <a:r>
              <a:rPr lang="nl-NL" sz="1500" i="1" dirty="0"/>
              <a:t>Warm bloed: de representatie van Indo-Europeanen in de Indisch-Nederlandse letterkunde (1860-heden)</a:t>
            </a:r>
            <a:r>
              <a:rPr lang="nl-NL" sz="1500" dirty="0"/>
              <a:t>. </a:t>
            </a:r>
            <a:r>
              <a:rPr lang="sr-Latn-RS" sz="1500" dirty="0"/>
              <a:t>Hilversum, </a:t>
            </a:r>
            <a:r>
              <a:rPr lang="nl-NL" sz="1500" dirty="0"/>
              <a:t>2016.</a:t>
            </a:r>
          </a:p>
          <a:p>
            <a:r>
              <a:rPr lang="nl-NL" sz="1500" dirty="0">
                <a:hlinkClick r:id="rId2"/>
              </a:rPr>
              <a:t>Louis Couperus</a:t>
            </a:r>
            <a:r>
              <a:rPr lang="nl-NL" sz="1500" dirty="0"/>
              <a:t> in </a:t>
            </a:r>
            <a:r>
              <a:rPr lang="nl-NL" sz="1500" i="1" dirty="0"/>
              <a:t>Schrijvers en dichters (dbnl biografieënproject I)(2003-....) </a:t>
            </a:r>
            <a:r>
              <a:rPr lang="nl-NL" sz="1500" dirty="0"/>
              <a:t>– G.J. van Bork</a:t>
            </a:r>
            <a:endParaRPr lang="nl-NL" sz="1500" dirty="0">
              <a:hlinkClick r:id="rId3"/>
            </a:endParaRPr>
          </a:p>
          <a:p>
            <a:r>
              <a:rPr lang="nl-NL" sz="1500" dirty="0">
                <a:hlinkClick r:id="rId3"/>
              </a:rPr>
              <a:t>De stille kracht </a:t>
            </a:r>
            <a:r>
              <a:rPr lang="nl-NL" sz="1500" dirty="0"/>
              <a:t>in Anbeek, T., Goedegebuure. J., en Vervaeck, B. </a:t>
            </a:r>
            <a:r>
              <a:rPr lang="nl-NL" sz="1500" i="1" dirty="0"/>
              <a:t>Lexicon van literaire werken 1989-2014</a:t>
            </a:r>
            <a:r>
              <a:rPr lang="nl-NL" sz="1500" dirty="0"/>
              <a:t>. Groningen /Antwerpen, 2015 </a:t>
            </a:r>
            <a:endParaRPr lang="sr-Latn-RS" sz="1500" dirty="0"/>
          </a:p>
          <a:p>
            <a:endParaRPr lang="sr-Latn-RS" sz="1500" dirty="0"/>
          </a:p>
          <a:p>
            <a:endParaRPr lang="sr-Latn-RS" sz="1500" dirty="0"/>
          </a:p>
          <a:p>
            <a:endParaRPr lang="sr-Latn-RS" sz="1500" dirty="0"/>
          </a:p>
          <a:p>
            <a:endParaRPr lang="nl-NL" sz="1500" dirty="0"/>
          </a:p>
          <a:p>
            <a:endParaRPr lang="en-US" sz="1500" dirty="0"/>
          </a:p>
        </p:txBody>
      </p:sp>
    </p:spTree>
    <p:extLst>
      <p:ext uri="{BB962C8B-B14F-4D97-AF65-F5344CB8AC3E}">
        <p14:creationId xmlns:p14="http://schemas.microsoft.com/office/powerpoint/2010/main" val="212627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977CA2-510B-42C8-8CE4-B9605549A093}"/>
              </a:ext>
            </a:extLst>
          </p:cNvPr>
          <p:cNvSpPr>
            <a:spLocks noGrp="1"/>
          </p:cNvSpPr>
          <p:nvPr>
            <p:ph type="title"/>
          </p:nvPr>
        </p:nvSpPr>
        <p:spPr>
          <a:xfrm>
            <a:off x="655320" y="365125"/>
            <a:ext cx="9013052" cy="1623312"/>
          </a:xfrm>
        </p:spPr>
        <p:txBody>
          <a:bodyPr vert="horz" lIns="91440" tIns="45720" rIns="91440" bIns="45720" rtlCol="0" anchor="b">
            <a:normAutofit/>
          </a:bodyPr>
          <a:lstStyle/>
          <a:p>
            <a:r>
              <a:rPr lang="sr-Latn-RS" sz="4000" kern="1200" dirty="0">
                <a:solidFill>
                  <a:schemeClr val="tx1"/>
                </a:solidFill>
                <a:latin typeface="+mj-lt"/>
                <a:ea typeface="+mj-ea"/>
                <a:cs typeface="+mj-cs"/>
              </a:rPr>
              <a:t>De stille kracht</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verschijnt</a:t>
            </a:r>
            <a:r>
              <a:rPr lang="en-US" sz="4000" kern="1200" dirty="0">
                <a:solidFill>
                  <a:schemeClr val="tx1"/>
                </a:solidFill>
                <a:latin typeface="+mj-lt"/>
                <a:ea typeface="+mj-ea"/>
                <a:cs typeface="+mj-cs"/>
              </a:rPr>
              <a:t> in 1900</a:t>
            </a:r>
          </a:p>
        </p:txBody>
      </p:sp>
      <p:cxnSp>
        <p:nvCxnSpPr>
          <p:cNvPr id="11" name="Straight Arrow Connector 10">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2AD8855-17EE-4720-ACD7-67D048C4F714}"/>
              </a:ext>
            </a:extLst>
          </p:cNvPr>
          <p:cNvSpPr>
            <a:spLocks noGrp="1"/>
          </p:cNvSpPr>
          <p:nvPr>
            <p:ph type="body" sz="half" idx="2"/>
          </p:nvPr>
        </p:nvSpPr>
        <p:spPr>
          <a:xfrm>
            <a:off x="655320" y="2644518"/>
            <a:ext cx="9013052" cy="3327251"/>
          </a:xfrm>
        </p:spPr>
        <p:txBody>
          <a:bodyPr vert="horz" lIns="91440" tIns="45720" rIns="91440" bIns="45720" rtlCol="0">
            <a:normAutofit/>
          </a:bodyPr>
          <a:lstStyle/>
          <a:p>
            <a:pPr indent="-228600">
              <a:buFont typeface="Arial" panose="020B0604020202020204" pitchFamily="34" charset="0"/>
              <a:buChar char="•"/>
            </a:pPr>
            <a:r>
              <a:rPr lang="nl-NL" i="1" dirty="0"/>
              <a:t>Op het breukvlak van twee eeuwen </a:t>
            </a:r>
            <a:r>
              <a:rPr lang="nl-NL" dirty="0"/>
              <a:t>verschijnt </a:t>
            </a:r>
            <a:r>
              <a:rPr lang="nl-NL" i="1" dirty="0"/>
              <a:t>De stille kracht </a:t>
            </a:r>
            <a:r>
              <a:rPr lang="nl-NL" dirty="0"/>
              <a:t>van Louis Couperus, eerst in afleveringen in De Gids en kort daarop ook in boekvorm bij de uitgever L.J Veen</a:t>
            </a:r>
          </a:p>
          <a:p>
            <a:pPr indent="-228600">
              <a:buFont typeface="Arial" panose="020B0604020202020204" pitchFamily="34" charset="0"/>
              <a:buChar char="•"/>
            </a:pPr>
            <a:r>
              <a:rPr lang="nl-NL" dirty="0"/>
              <a:t>De roman bevindt zich in het midden van de eeuwwisseling, niet alleen qua publicatiedatum, maar ook inhoudelijk: tegelijk gericht op het verleden (bijv. in de zin van het 19</a:t>
            </a:r>
            <a:r>
              <a:rPr lang="nl-NL" baseline="30000" dirty="0"/>
              <a:t>de</a:t>
            </a:r>
            <a:r>
              <a:rPr lang="nl-NL" dirty="0"/>
              <a:t>-eeuwse cultuurpessimisme) én met een progressieve visie op het kolonialisme (het motto van het boek mag wel zijn: “de Europeaan hoort niet thuis in de Oost”)</a:t>
            </a:r>
          </a:p>
          <a:p>
            <a:pPr indent="-228600">
              <a:buFont typeface="Arial" panose="020B0604020202020204" pitchFamily="34" charset="0"/>
              <a:buChar char="•"/>
            </a:pPr>
            <a:r>
              <a:rPr lang="nl-NL" dirty="0"/>
              <a:t>Een nieuw koloniaal beleid klinkt door in de roman: </a:t>
            </a:r>
            <a:r>
              <a:rPr lang="nl-NL" b="1" dirty="0"/>
              <a:t>“ethisch politiek”,</a:t>
            </a:r>
            <a:r>
              <a:rPr lang="nl-NL" dirty="0"/>
              <a:t> een nieuwe koers die koningin Wilhelmina in haar troonrede aankondigde in 1901</a:t>
            </a:r>
            <a:endParaRPr lang="en-US" dirty="0"/>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358552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25E9-E1AD-44B5-A094-70F9A701D994}"/>
              </a:ext>
            </a:extLst>
          </p:cNvPr>
          <p:cNvSpPr>
            <a:spLocks noGrp="1"/>
          </p:cNvSpPr>
          <p:nvPr>
            <p:ph type="title"/>
          </p:nvPr>
        </p:nvSpPr>
        <p:spPr/>
        <p:txBody>
          <a:bodyPr>
            <a:normAutofit fontScale="90000"/>
          </a:bodyPr>
          <a:lstStyle/>
          <a:p>
            <a:r>
              <a:rPr lang="nl-NL" b="1" dirty="0"/>
              <a:t>Tijdgeest van het fin-de-siècle in De Stille kracht</a:t>
            </a:r>
            <a:br>
              <a:rPr lang="en-US" dirty="0"/>
            </a:br>
            <a:endParaRPr lang="en-US" dirty="0"/>
          </a:p>
        </p:txBody>
      </p:sp>
      <p:sp>
        <p:nvSpPr>
          <p:cNvPr id="3" name="Content Placeholder 2">
            <a:extLst>
              <a:ext uri="{FF2B5EF4-FFF2-40B4-BE49-F238E27FC236}">
                <a16:creationId xmlns:a16="http://schemas.microsoft.com/office/drawing/2014/main" id="{E28BC3F9-EDC7-4F75-821B-CCBC8639BBAB}"/>
              </a:ext>
            </a:extLst>
          </p:cNvPr>
          <p:cNvSpPr>
            <a:spLocks noGrp="1"/>
          </p:cNvSpPr>
          <p:nvPr>
            <p:ph idx="1"/>
          </p:nvPr>
        </p:nvSpPr>
        <p:spPr/>
        <p:txBody>
          <a:bodyPr>
            <a:normAutofit/>
          </a:bodyPr>
          <a:lstStyle/>
          <a:p>
            <a:r>
              <a:rPr lang="nl-NL" b="1" dirty="0"/>
              <a:t>Actualiteit </a:t>
            </a:r>
            <a:r>
              <a:rPr lang="nl-NL" dirty="0"/>
              <a:t>in de roman </a:t>
            </a:r>
            <a:r>
              <a:rPr lang="nl-NL" b="1" dirty="0"/>
              <a:t>&gt; </a:t>
            </a:r>
            <a:r>
              <a:rPr lang="nl-NL" dirty="0" err="1"/>
              <a:t>Anglo</a:t>
            </a:r>
            <a:r>
              <a:rPr lang="nl-NL" dirty="0"/>
              <a:t>-Boerenoorlog in Zuid-Afrika, Bokseropstand in China, panislamisme, nieuwe ideeën over opvoeding, Franse </a:t>
            </a:r>
            <a:r>
              <a:rPr lang="nl-NL" dirty="0" err="1"/>
              <a:t>Dreyfusaffaire</a:t>
            </a:r>
            <a:r>
              <a:rPr lang="nl-NL" dirty="0"/>
              <a:t> (Zola “</a:t>
            </a:r>
            <a:r>
              <a:rPr lang="nl-NL" dirty="0" err="1"/>
              <a:t>J’acusse</a:t>
            </a:r>
            <a:r>
              <a:rPr lang="nl-NL" dirty="0"/>
              <a:t>”, antisemitisme)</a:t>
            </a:r>
          </a:p>
          <a:p>
            <a:endParaRPr lang="en-US" dirty="0"/>
          </a:p>
          <a:p>
            <a:r>
              <a:rPr lang="nl-NL" b="1" dirty="0"/>
              <a:t>Contemporaine theorieën over kunst &gt; </a:t>
            </a:r>
            <a:r>
              <a:rPr lang="nl-NL" dirty="0"/>
              <a:t>gemeenschapskunst, verwijzing naar Richard Wagner, misschien ook verwijzingen naar </a:t>
            </a:r>
            <a:r>
              <a:rPr lang="nl-NL" i="1" dirty="0"/>
              <a:t>Les </a:t>
            </a:r>
            <a:r>
              <a:rPr lang="nl-NL" i="1" dirty="0" err="1"/>
              <a:t>fleurs</a:t>
            </a:r>
            <a:r>
              <a:rPr lang="nl-NL" i="1" dirty="0"/>
              <a:t> du mal </a:t>
            </a:r>
            <a:r>
              <a:rPr lang="nl-NL" dirty="0"/>
              <a:t>(1857) van Charles Baudelaire (</a:t>
            </a:r>
            <a:r>
              <a:rPr lang="sr-Cyrl-RS" i="1" dirty="0"/>
              <a:t>duivelsche bloem</a:t>
            </a:r>
            <a:r>
              <a:rPr lang="en-US" b="1" dirty="0"/>
              <a:t>)</a:t>
            </a:r>
            <a:r>
              <a:rPr lang="nl-NL" dirty="0"/>
              <a:t>, echo’s van Zola (naturalisme) en M. </a:t>
            </a:r>
            <a:r>
              <a:rPr lang="nl-NL" dirty="0" err="1"/>
              <a:t>Maeterlinck</a:t>
            </a:r>
            <a:r>
              <a:rPr lang="nl-NL" dirty="0"/>
              <a:t> (de nieuwe mystiek), symbolisme (</a:t>
            </a:r>
            <a:r>
              <a:rPr lang="nl-NL" i="1" dirty="0"/>
              <a:t>wajangpoppen</a:t>
            </a:r>
            <a:r>
              <a:rPr lang="nl-NL" dirty="0"/>
              <a:t>)</a:t>
            </a:r>
            <a:endParaRPr lang="en-US" dirty="0"/>
          </a:p>
          <a:p>
            <a:endParaRPr lang="en-US" dirty="0"/>
          </a:p>
        </p:txBody>
      </p:sp>
    </p:spTree>
    <p:extLst>
      <p:ext uri="{BB962C8B-B14F-4D97-AF65-F5344CB8AC3E}">
        <p14:creationId xmlns:p14="http://schemas.microsoft.com/office/powerpoint/2010/main" val="357043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8005-658E-40A3-96B9-6F7B0B4E526B}"/>
              </a:ext>
            </a:extLst>
          </p:cNvPr>
          <p:cNvSpPr>
            <a:spLocks noGrp="1"/>
          </p:cNvSpPr>
          <p:nvPr>
            <p:ph type="title"/>
          </p:nvPr>
        </p:nvSpPr>
        <p:spPr>
          <a:xfrm>
            <a:off x="801098" y="1396289"/>
            <a:ext cx="6387102" cy="1325563"/>
          </a:xfrm>
        </p:spPr>
        <p:txBody>
          <a:bodyPr vert="horz" lIns="91440" tIns="45720" rIns="91440" bIns="45720" rtlCol="0" anchor="ctr">
            <a:normAutofit/>
          </a:bodyPr>
          <a:lstStyle/>
          <a:p>
            <a:r>
              <a:rPr lang="en-US" sz="4400" dirty="0"/>
              <a:t>Couperus op Java</a:t>
            </a:r>
          </a:p>
        </p:txBody>
      </p:sp>
      <p:sp>
        <p:nvSpPr>
          <p:cNvPr id="4" name="Text Placeholder 3">
            <a:extLst>
              <a:ext uri="{FF2B5EF4-FFF2-40B4-BE49-F238E27FC236}">
                <a16:creationId xmlns:a16="http://schemas.microsoft.com/office/drawing/2014/main" id="{83EC0390-5DFD-4EA9-AE4E-6E2E3EC6F199}"/>
              </a:ext>
            </a:extLst>
          </p:cNvPr>
          <p:cNvSpPr>
            <a:spLocks noGrp="1"/>
          </p:cNvSpPr>
          <p:nvPr>
            <p:ph type="body" sz="half" idx="2"/>
          </p:nvPr>
        </p:nvSpPr>
        <p:spPr>
          <a:xfrm>
            <a:off x="605858" y="2307771"/>
            <a:ext cx="6582341" cy="3745895"/>
          </a:xfrm>
        </p:spPr>
        <p:txBody>
          <a:bodyPr vert="horz" lIns="91440" tIns="45720" rIns="91440" bIns="45720" rtlCol="0" anchor="t">
            <a:normAutofit/>
          </a:bodyPr>
          <a:lstStyle/>
          <a:p>
            <a:pPr indent="-228600">
              <a:buFont typeface="Arial" panose="020B0604020202020204" pitchFamily="34" charset="0"/>
              <a:buChar char="•"/>
            </a:pPr>
            <a:endParaRPr lang="en-US" sz="1500" dirty="0"/>
          </a:p>
          <a:p>
            <a:pPr indent="-228600">
              <a:buFont typeface="Arial" panose="020B0604020202020204" pitchFamily="34" charset="0"/>
              <a:buChar char="•"/>
            </a:pPr>
            <a:r>
              <a:rPr lang="en-US" sz="1500" dirty="0">
                <a:solidFill>
                  <a:schemeClr val="accent6">
                    <a:lumMod val="75000"/>
                  </a:schemeClr>
                </a:solidFill>
              </a:rPr>
              <a:t>“Couperus </a:t>
            </a:r>
            <a:r>
              <a:rPr lang="en-US" sz="1500" dirty="0" err="1">
                <a:solidFill>
                  <a:schemeClr val="accent6">
                    <a:lumMod val="75000"/>
                  </a:schemeClr>
                </a:solidFill>
              </a:rPr>
              <a:t>schreef</a:t>
            </a:r>
            <a:r>
              <a:rPr lang="en-US" sz="1500" dirty="0">
                <a:solidFill>
                  <a:schemeClr val="accent6">
                    <a:lumMod val="75000"/>
                  </a:schemeClr>
                </a:solidFill>
              </a:rPr>
              <a:t> het </a:t>
            </a:r>
            <a:r>
              <a:rPr lang="en-US" sz="1500" dirty="0" err="1">
                <a:solidFill>
                  <a:schemeClr val="accent6">
                    <a:lumMod val="75000"/>
                  </a:schemeClr>
                </a:solidFill>
              </a:rPr>
              <a:t>boek</a:t>
            </a:r>
            <a:r>
              <a:rPr lang="en-US" sz="1500" dirty="0">
                <a:solidFill>
                  <a:schemeClr val="accent6">
                    <a:lumMod val="75000"/>
                  </a:schemeClr>
                </a:solidFill>
              </a:rPr>
              <a:t> </a:t>
            </a:r>
            <a:r>
              <a:rPr lang="en-US" sz="1500" dirty="0" err="1">
                <a:solidFill>
                  <a:schemeClr val="accent6">
                    <a:lumMod val="75000"/>
                  </a:schemeClr>
                </a:solidFill>
              </a:rPr>
              <a:t>voor</a:t>
            </a:r>
            <a:r>
              <a:rPr lang="en-US" sz="1500" dirty="0">
                <a:solidFill>
                  <a:schemeClr val="accent6">
                    <a:lumMod val="75000"/>
                  </a:schemeClr>
                </a:solidFill>
              </a:rPr>
              <a:t> het </a:t>
            </a:r>
            <a:r>
              <a:rPr lang="en-US" sz="1500" dirty="0" err="1">
                <a:solidFill>
                  <a:schemeClr val="accent6">
                    <a:lumMod val="75000"/>
                  </a:schemeClr>
                </a:solidFill>
              </a:rPr>
              <a:t>grootste</a:t>
            </a:r>
            <a:r>
              <a:rPr lang="en-US" sz="1500" dirty="0">
                <a:solidFill>
                  <a:schemeClr val="accent6">
                    <a:lumMod val="75000"/>
                  </a:schemeClr>
                </a:solidFill>
              </a:rPr>
              <a:t> </a:t>
            </a:r>
            <a:r>
              <a:rPr lang="en-US" sz="1500" dirty="0" err="1">
                <a:solidFill>
                  <a:schemeClr val="accent6">
                    <a:lumMod val="75000"/>
                  </a:schemeClr>
                </a:solidFill>
              </a:rPr>
              <a:t>gedeelte</a:t>
            </a:r>
            <a:r>
              <a:rPr lang="en-US" sz="1500" dirty="0">
                <a:solidFill>
                  <a:schemeClr val="accent6">
                    <a:lumMod val="75000"/>
                  </a:schemeClr>
                </a:solidFill>
              </a:rPr>
              <a:t> in </a:t>
            </a:r>
            <a:r>
              <a:rPr lang="en-US" sz="1500" dirty="0" err="1">
                <a:solidFill>
                  <a:schemeClr val="accent6">
                    <a:lumMod val="75000"/>
                  </a:schemeClr>
                </a:solidFill>
              </a:rPr>
              <a:t>Nederlands-Indië</a:t>
            </a:r>
            <a:r>
              <a:rPr lang="en-US" sz="1500" dirty="0">
                <a:solidFill>
                  <a:schemeClr val="accent6">
                    <a:lumMod val="75000"/>
                  </a:schemeClr>
                </a:solidFill>
              </a:rPr>
              <a:t>, </a:t>
            </a:r>
            <a:r>
              <a:rPr lang="en-US" sz="1500" dirty="0" err="1">
                <a:solidFill>
                  <a:schemeClr val="accent6">
                    <a:lumMod val="75000"/>
                  </a:schemeClr>
                </a:solidFill>
              </a:rPr>
              <a:t>waar</a:t>
            </a:r>
            <a:r>
              <a:rPr lang="en-US" sz="1500" dirty="0">
                <a:solidFill>
                  <a:schemeClr val="accent6">
                    <a:lumMod val="75000"/>
                  </a:schemeClr>
                </a:solidFill>
              </a:rPr>
              <a:t> </a:t>
            </a:r>
            <a:r>
              <a:rPr lang="en-US" sz="1500" dirty="0" err="1">
                <a:solidFill>
                  <a:schemeClr val="accent6">
                    <a:lumMod val="75000"/>
                  </a:schemeClr>
                </a:solidFill>
              </a:rPr>
              <a:t>hij</a:t>
            </a:r>
            <a:r>
              <a:rPr lang="en-US" sz="1500" dirty="0">
                <a:solidFill>
                  <a:schemeClr val="accent6">
                    <a:lumMod val="75000"/>
                  </a:schemeClr>
                </a:solidFill>
              </a:rPr>
              <a:t> begin </a:t>
            </a:r>
            <a:r>
              <a:rPr lang="en-US" sz="1500" dirty="0" err="1">
                <a:solidFill>
                  <a:schemeClr val="accent6">
                    <a:lumMod val="75000"/>
                  </a:schemeClr>
                </a:solidFill>
              </a:rPr>
              <a:t>maart</a:t>
            </a:r>
            <a:r>
              <a:rPr lang="en-US" sz="1500" dirty="0">
                <a:solidFill>
                  <a:schemeClr val="accent6">
                    <a:lumMod val="75000"/>
                  </a:schemeClr>
                </a:solidFill>
              </a:rPr>
              <a:t> 1899, </a:t>
            </a:r>
            <a:r>
              <a:rPr lang="en-US" sz="1500" dirty="0" err="1">
                <a:solidFill>
                  <a:schemeClr val="accent6">
                    <a:lumMod val="75000"/>
                  </a:schemeClr>
                </a:solidFill>
              </a:rPr>
              <a:t>na</a:t>
            </a:r>
            <a:r>
              <a:rPr lang="en-US" sz="1500" dirty="0">
                <a:solidFill>
                  <a:schemeClr val="accent6">
                    <a:lumMod val="75000"/>
                  </a:schemeClr>
                </a:solidFill>
              </a:rPr>
              <a:t> </a:t>
            </a:r>
            <a:r>
              <a:rPr lang="en-US" sz="1500" dirty="0" err="1">
                <a:solidFill>
                  <a:schemeClr val="accent6">
                    <a:lumMod val="75000"/>
                  </a:schemeClr>
                </a:solidFill>
              </a:rPr>
              <a:t>een</a:t>
            </a:r>
            <a:r>
              <a:rPr lang="en-US" sz="1500" dirty="0">
                <a:solidFill>
                  <a:schemeClr val="accent6">
                    <a:lumMod val="75000"/>
                  </a:schemeClr>
                </a:solidFill>
              </a:rPr>
              <a:t> </a:t>
            </a:r>
            <a:r>
              <a:rPr lang="en-US" sz="1500" dirty="0" err="1">
                <a:solidFill>
                  <a:schemeClr val="accent6">
                    <a:lumMod val="75000"/>
                  </a:schemeClr>
                </a:solidFill>
              </a:rPr>
              <a:t>verblijf</a:t>
            </a:r>
            <a:r>
              <a:rPr lang="en-US" sz="1500" dirty="0">
                <a:solidFill>
                  <a:schemeClr val="accent6">
                    <a:lumMod val="75000"/>
                  </a:schemeClr>
                </a:solidFill>
              </a:rPr>
              <a:t> in </a:t>
            </a:r>
            <a:r>
              <a:rPr lang="en-US" sz="1500" dirty="0" err="1">
                <a:solidFill>
                  <a:schemeClr val="accent6">
                    <a:lumMod val="75000"/>
                  </a:schemeClr>
                </a:solidFill>
              </a:rPr>
              <a:t>Genua</a:t>
            </a:r>
            <a:r>
              <a:rPr lang="en-US" sz="1500" dirty="0">
                <a:solidFill>
                  <a:schemeClr val="accent6">
                    <a:lumMod val="75000"/>
                  </a:schemeClr>
                </a:solidFill>
              </a:rPr>
              <a:t>, </a:t>
            </a:r>
            <a:r>
              <a:rPr lang="en-US" sz="1500" dirty="0" err="1">
                <a:solidFill>
                  <a:schemeClr val="accent6">
                    <a:lumMod val="75000"/>
                  </a:schemeClr>
                </a:solidFill>
              </a:rPr>
              <a:t>samen</a:t>
            </a:r>
            <a:r>
              <a:rPr lang="en-US" sz="1500" dirty="0">
                <a:solidFill>
                  <a:schemeClr val="accent6">
                    <a:lumMod val="75000"/>
                  </a:schemeClr>
                </a:solidFill>
              </a:rPr>
              <a:t> met </a:t>
            </a:r>
            <a:r>
              <a:rPr lang="en-US" sz="1500" dirty="0" err="1">
                <a:solidFill>
                  <a:schemeClr val="accent6">
                    <a:lumMod val="75000"/>
                  </a:schemeClr>
                </a:solidFill>
              </a:rPr>
              <a:t>zijn</a:t>
            </a:r>
            <a:r>
              <a:rPr lang="en-US" sz="1500" dirty="0">
                <a:solidFill>
                  <a:schemeClr val="accent6">
                    <a:lumMod val="75000"/>
                  </a:schemeClr>
                </a:solidFill>
              </a:rPr>
              <a:t> vrouw </a:t>
            </a:r>
            <a:r>
              <a:rPr lang="en-US" sz="1500" dirty="0" err="1">
                <a:solidFill>
                  <a:schemeClr val="accent6">
                    <a:lumMod val="75000"/>
                  </a:schemeClr>
                </a:solidFill>
              </a:rPr>
              <a:t>naar</a:t>
            </a:r>
            <a:r>
              <a:rPr lang="en-US" sz="1500" dirty="0">
                <a:solidFill>
                  <a:schemeClr val="accent6">
                    <a:lumMod val="75000"/>
                  </a:schemeClr>
                </a:solidFill>
              </a:rPr>
              <a:t> toe was </a:t>
            </a:r>
            <a:r>
              <a:rPr lang="en-US" sz="1500" dirty="0" err="1">
                <a:solidFill>
                  <a:schemeClr val="accent6">
                    <a:lumMod val="75000"/>
                  </a:schemeClr>
                </a:solidFill>
              </a:rPr>
              <a:t>vertrokken</a:t>
            </a:r>
            <a:r>
              <a:rPr lang="en-US" sz="1500" dirty="0">
                <a:solidFill>
                  <a:schemeClr val="accent6">
                    <a:lumMod val="75000"/>
                  </a:schemeClr>
                </a:solidFill>
              </a:rPr>
              <a:t>. In </a:t>
            </a:r>
            <a:r>
              <a:rPr lang="en-US" sz="1500" dirty="0" err="1">
                <a:solidFill>
                  <a:schemeClr val="accent6">
                    <a:lumMod val="75000"/>
                  </a:schemeClr>
                </a:solidFill>
              </a:rPr>
              <a:t>Indië</a:t>
            </a:r>
            <a:r>
              <a:rPr lang="en-US" sz="1500" dirty="0">
                <a:solidFill>
                  <a:schemeClr val="accent6">
                    <a:lumMod val="75000"/>
                  </a:schemeClr>
                </a:solidFill>
              </a:rPr>
              <a:t> </a:t>
            </a:r>
            <a:r>
              <a:rPr lang="en-US" sz="1500" dirty="0" err="1">
                <a:solidFill>
                  <a:schemeClr val="accent6">
                    <a:lumMod val="75000"/>
                  </a:schemeClr>
                </a:solidFill>
              </a:rPr>
              <a:t>reist</a:t>
            </a:r>
            <a:r>
              <a:rPr lang="en-US" sz="1500" dirty="0">
                <a:solidFill>
                  <a:schemeClr val="accent6">
                    <a:lumMod val="75000"/>
                  </a:schemeClr>
                </a:solidFill>
              </a:rPr>
              <a:t> Couperus </a:t>
            </a:r>
            <a:r>
              <a:rPr lang="en-US" sz="1500" dirty="0" err="1">
                <a:solidFill>
                  <a:schemeClr val="accent6">
                    <a:lumMod val="75000"/>
                  </a:schemeClr>
                </a:solidFill>
              </a:rPr>
              <a:t>na</a:t>
            </a:r>
            <a:r>
              <a:rPr lang="en-US" sz="1500" dirty="0">
                <a:solidFill>
                  <a:schemeClr val="accent6">
                    <a:lumMod val="75000"/>
                  </a:schemeClr>
                </a:solidFill>
              </a:rPr>
              <a:t> </a:t>
            </a:r>
            <a:r>
              <a:rPr lang="en-US" sz="1500" dirty="0" err="1">
                <a:solidFill>
                  <a:schemeClr val="accent6">
                    <a:lumMod val="75000"/>
                  </a:schemeClr>
                </a:solidFill>
              </a:rPr>
              <a:t>een</a:t>
            </a:r>
            <a:r>
              <a:rPr lang="en-US" sz="1500" dirty="0">
                <a:solidFill>
                  <a:schemeClr val="accent6">
                    <a:lumMod val="75000"/>
                  </a:schemeClr>
                </a:solidFill>
              </a:rPr>
              <a:t> </a:t>
            </a:r>
            <a:r>
              <a:rPr lang="en-US" sz="1500" dirty="0" err="1">
                <a:solidFill>
                  <a:schemeClr val="accent6">
                    <a:lumMod val="75000"/>
                  </a:schemeClr>
                </a:solidFill>
              </a:rPr>
              <a:t>kort</a:t>
            </a:r>
            <a:r>
              <a:rPr lang="en-US" sz="1500" dirty="0">
                <a:solidFill>
                  <a:schemeClr val="accent6">
                    <a:lumMod val="75000"/>
                  </a:schemeClr>
                </a:solidFill>
              </a:rPr>
              <a:t> </a:t>
            </a:r>
            <a:r>
              <a:rPr lang="en-US" sz="1500" dirty="0" err="1">
                <a:solidFill>
                  <a:schemeClr val="accent6">
                    <a:lumMod val="75000"/>
                  </a:schemeClr>
                </a:solidFill>
              </a:rPr>
              <a:t>verblijf</a:t>
            </a:r>
            <a:r>
              <a:rPr lang="en-US" sz="1500" dirty="0">
                <a:solidFill>
                  <a:schemeClr val="accent6">
                    <a:lumMod val="75000"/>
                  </a:schemeClr>
                </a:solidFill>
              </a:rPr>
              <a:t> </a:t>
            </a:r>
            <a:r>
              <a:rPr lang="en-US" sz="1500" dirty="0" err="1">
                <a:solidFill>
                  <a:schemeClr val="accent6">
                    <a:lumMod val="75000"/>
                  </a:schemeClr>
                </a:solidFill>
              </a:rPr>
              <a:t>bij</a:t>
            </a:r>
            <a:r>
              <a:rPr lang="en-US" sz="1500" dirty="0">
                <a:solidFill>
                  <a:schemeClr val="accent6">
                    <a:lumMod val="75000"/>
                  </a:schemeClr>
                </a:solidFill>
              </a:rPr>
              <a:t> </a:t>
            </a:r>
            <a:r>
              <a:rPr lang="en-US" sz="1500" dirty="0" err="1">
                <a:solidFill>
                  <a:schemeClr val="accent6">
                    <a:lumMod val="75000"/>
                  </a:schemeClr>
                </a:solidFill>
              </a:rPr>
              <a:t>zijn</a:t>
            </a:r>
            <a:r>
              <a:rPr lang="en-US" sz="1500" dirty="0">
                <a:solidFill>
                  <a:schemeClr val="accent6">
                    <a:lumMod val="75000"/>
                  </a:schemeClr>
                </a:solidFill>
              </a:rPr>
              <a:t> </a:t>
            </a:r>
            <a:r>
              <a:rPr lang="en-US" sz="1500" dirty="0" err="1">
                <a:solidFill>
                  <a:schemeClr val="accent6">
                    <a:lumMod val="75000"/>
                  </a:schemeClr>
                </a:solidFill>
              </a:rPr>
              <a:t>broer</a:t>
            </a:r>
            <a:r>
              <a:rPr lang="en-US" sz="1500" dirty="0">
                <a:solidFill>
                  <a:schemeClr val="accent6">
                    <a:lumMod val="75000"/>
                  </a:schemeClr>
                </a:solidFill>
              </a:rPr>
              <a:t>, Mr. John </a:t>
            </a:r>
            <a:r>
              <a:rPr lang="en-US" sz="1500" dirty="0" err="1">
                <a:solidFill>
                  <a:schemeClr val="accent6">
                    <a:lumMod val="75000"/>
                  </a:schemeClr>
                </a:solidFill>
              </a:rPr>
              <a:t>Ricus</a:t>
            </a:r>
            <a:r>
              <a:rPr lang="en-US" sz="1500" dirty="0">
                <a:solidFill>
                  <a:schemeClr val="accent6">
                    <a:lumMod val="75000"/>
                  </a:schemeClr>
                </a:solidFill>
              </a:rPr>
              <a:t> Couperus, in </a:t>
            </a:r>
            <a:r>
              <a:rPr lang="en-US" sz="1500" dirty="0" err="1">
                <a:solidFill>
                  <a:schemeClr val="accent6">
                    <a:lumMod val="75000"/>
                  </a:schemeClr>
                </a:solidFill>
              </a:rPr>
              <a:t>juni</a:t>
            </a:r>
            <a:r>
              <a:rPr lang="en-US" sz="1500" dirty="0">
                <a:solidFill>
                  <a:schemeClr val="accent6">
                    <a:lumMod val="75000"/>
                  </a:schemeClr>
                </a:solidFill>
              </a:rPr>
              <a:t> 1899 </a:t>
            </a:r>
            <a:r>
              <a:rPr lang="en-US" sz="1500" dirty="0" err="1">
                <a:solidFill>
                  <a:schemeClr val="accent6">
                    <a:lumMod val="75000"/>
                  </a:schemeClr>
                </a:solidFill>
              </a:rPr>
              <a:t>naar</a:t>
            </a:r>
            <a:r>
              <a:rPr lang="en-US" sz="1500" dirty="0">
                <a:solidFill>
                  <a:schemeClr val="accent6">
                    <a:lumMod val="75000"/>
                  </a:schemeClr>
                </a:solidFill>
              </a:rPr>
              <a:t> </a:t>
            </a:r>
            <a:r>
              <a:rPr lang="en-US" sz="1500" dirty="0" err="1">
                <a:solidFill>
                  <a:schemeClr val="accent6">
                    <a:lumMod val="75000"/>
                  </a:schemeClr>
                </a:solidFill>
              </a:rPr>
              <a:t>Tegal</a:t>
            </a:r>
            <a:r>
              <a:rPr lang="en-US" sz="1500" dirty="0">
                <a:solidFill>
                  <a:schemeClr val="accent6">
                    <a:lumMod val="75000"/>
                  </a:schemeClr>
                </a:solidFill>
              </a:rPr>
              <a:t>, </a:t>
            </a:r>
            <a:r>
              <a:rPr lang="en-US" sz="1500" dirty="0" err="1">
                <a:solidFill>
                  <a:schemeClr val="accent6">
                    <a:lumMod val="75000"/>
                  </a:schemeClr>
                </a:solidFill>
              </a:rPr>
              <a:t>waar</a:t>
            </a:r>
            <a:r>
              <a:rPr lang="en-US" sz="1500" dirty="0">
                <a:solidFill>
                  <a:schemeClr val="accent6">
                    <a:lumMod val="75000"/>
                  </a:schemeClr>
                </a:solidFill>
              </a:rPr>
              <a:t> </a:t>
            </a:r>
            <a:r>
              <a:rPr lang="en-US" sz="1500" dirty="0" err="1">
                <a:solidFill>
                  <a:schemeClr val="accent6">
                    <a:lumMod val="75000"/>
                  </a:schemeClr>
                </a:solidFill>
              </a:rPr>
              <a:t>zijn</a:t>
            </a:r>
            <a:r>
              <a:rPr lang="en-US" sz="1500" dirty="0">
                <a:solidFill>
                  <a:schemeClr val="accent6">
                    <a:lumMod val="75000"/>
                  </a:schemeClr>
                </a:solidFill>
              </a:rPr>
              <a:t> </a:t>
            </a:r>
            <a:r>
              <a:rPr lang="en-US" sz="1500" dirty="0" err="1">
                <a:solidFill>
                  <a:schemeClr val="accent6">
                    <a:lumMod val="75000"/>
                  </a:schemeClr>
                </a:solidFill>
              </a:rPr>
              <a:t>zwager</a:t>
            </a:r>
            <a:r>
              <a:rPr lang="en-US" sz="1500" dirty="0">
                <a:solidFill>
                  <a:schemeClr val="accent6">
                    <a:lumMod val="75000"/>
                  </a:schemeClr>
                </a:solidFill>
              </a:rPr>
              <a:t> Gerard Valette resident was. </a:t>
            </a:r>
            <a:r>
              <a:rPr lang="en-US" sz="1500" dirty="0" err="1">
                <a:solidFill>
                  <a:schemeClr val="accent6">
                    <a:lumMod val="75000"/>
                  </a:schemeClr>
                </a:solidFill>
              </a:rPr>
              <a:t>Toen</a:t>
            </a:r>
            <a:r>
              <a:rPr lang="en-US" sz="1500" dirty="0">
                <a:solidFill>
                  <a:schemeClr val="accent6">
                    <a:lumMod val="75000"/>
                  </a:schemeClr>
                </a:solidFill>
              </a:rPr>
              <a:t> Valette </a:t>
            </a:r>
            <a:r>
              <a:rPr lang="en-US" sz="1500" dirty="0" err="1">
                <a:solidFill>
                  <a:schemeClr val="accent6">
                    <a:lumMod val="75000"/>
                  </a:schemeClr>
                </a:solidFill>
              </a:rPr>
              <a:t>werd</a:t>
            </a:r>
            <a:r>
              <a:rPr lang="en-US" sz="1500" dirty="0">
                <a:solidFill>
                  <a:schemeClr val="accent6">
                    <a:lumMod val="75000"/>
                  </a:schemeClr>
                </a:solidFill>
              </a:rPr>
              <a:t> </a:t>
            </a:r>
            <a:r>
              <a:rPr lang="en-US" sz="1500" dirty="0" err="1">
                <a:solidFill>
                  <a:schemeClr val="accent6">
                    <a:lumMod val="75000"/>
                  </a:schemeClr>
                </a:solidFill>
              </a:rPr>
              <a:t>overgeplaatst</a:t>
            </a:r>
            <a:r>
              <a:rPr lang="en-US" sz="1500" dirty="0">
                <a:solidFill>
                  <a:schemeClr val="accent6">
                    <a:lumMod val="75000"/>
                  </a:schemeClr>
                </a:solidFill>
              </a:rPr>
              <a:t> </a:t>
            </a:r>
            <a:r>
              <a:rPr lang="en-US" sz="1500" dirty="0" err="1">
                <a:solidFill>
                  <a:schemeClr val="accent6">
                    <a:lumMod val="75000"/>
                  </a:schemeClr>
                </a:solidFill>
              </a:rPr>
              <a:t>naar</a:t>
            </a:r>
            <a:r>
              <a:rPr lang="en-US" sz="1500" dirty="0">
                <a:solidFill>
                  <a:schemeClr val="accent6">
                    <a:lumMod val="75000"/>
                  </a:schemeClr>
                </a:solidFill>
              </a:rPr>
              <a:t> </a:t>
            </a:r>
            <a:r>
              <a:rPr lang="en-US" sz="1500" dirty="0" err="1">
                <a:solidFill>
                  <a:schemeClr val="accent6">
                    <a:lumMod val="75000"/>
                  </a:schemeClr>
                </a:solidFill>
              </a:rPr>
              <a:t>Pasoeroean</a:t>
            </a:r>
            <a:r>
              <a:rPr lang="en-US" sz="1500" dirty="0">
                <a:solidFill>
                  <a:schemeClr val="accent6">
                    <a:lumMod val="75000"/>
                  </a:schemeClr>
                </a:solidFill>
              </a:rPr>
              <a:t> </a:t>
            </a:r>
            <a:r>
              <a:rPr lang="en-US" sz="1500" dirty="0" err="1">
                <a:solidFill>
                  <a:schemeClr val="accent6">
                    <a:lumMod val="75000"/>
                  </a:schemeClr>
                </a:solidFill>
              </a:rPr>
              <a:t>verhuisde</a:t>
            </a:r>
            <a:r>
              <a:rPr lang="en-US" sz="1500" dirty="0">
                <a:solidFill>
                  <a:schemeClr val="accent6">
                    <a:lumMod val="75000"/>
                  </a:schemeClr>
                </a:solidFill>
              </a:rPr>
              <a:t> Couperus </a:t>
            </a:r>
            <a:r>
              <a:rPr lang="en-US" sz="1500" dirty="0" err="1">
                <a:solidFill>
                  <a:schemeClr val="accent6">
                    <a:lumMod val="75000"/>
                  </a:schemeClr>
                </a:solidFill>
              </a:rPr>
              <a:t>gewoon</a:t>
            </a:r>
            <a:r>
              <a:rPr lang="en-US" sz="1500" dirty="0">
                <a:solidFill>
                  <a:schemeClr val="accent6">
                    <a:lumMod val="75000"/>
                  </a:schemeClr>
                </a:solidFill>
              </a:rPr>
              <a:t> </a:t>
            </a:r>
            <a:r>
              <a:rPr lang="en-US" sz="1500" dirty="0" err="1">
                <a:solidFill>
                  <a:schemeClr val="accent6">
                    <a:lumMod val="75000"/>
                  </a:schemeClr>
                </a:solidFill>
              </a:rPr>
              <a:t>mee</a:t>
            </a:r>
            <a:r>
              <a:rPr lang="en-US" sz="1500" dirty="0">
                <a:solidFill>
                  <a:schemeClr val="accent6">
                    <a:lumMod val="75000"/>
                  </a:schemeClr>
                </a:solidFill>
              </a:rPr>
              <a:t>.” </a:t>
            </a:r>
            <a:r>
              <a:rPr lang="en-US" sz="1500" dirty="0"/>
              <a:t>(</a:t>
            </a:r>
            <a:r>
              <a:rPr lang="en-US" sz="1500" dirty="0" err="1"/>
              <a:t>uit</a:t>
            </a:r>
            <a:r>
              <a:rPr lang="en-US" sz="1500" dirty="0"/>
              <a:t>: Lexicon van </a:t>
            </a:r>
            <a:r>
              <a:rPr lang="en-US" sz="1500" dirty="0" err="1"/>
              <a:t>literaire</a:t>
            </a:r>
            <a:r>
              <a:rPr lang="en-US" sz="1500" dirty="0"/>
              <a:t> </a:t>
            </a:r>
            <a:r>
              <a:rPr lang="en-US" sz="1500" dirty="0" err="1"/>
              <a:t>werken</a:t>
            </a:r>
            <a:r>
              <a:rPr lang="en-US" sz="1500" dirty="0"/>
              <a:t> (1989-2014)</a:t>
            </a:r>
          </a:p>
          <a:p>
            <a:pPr indent="-228600">
              <a:buFont typeface="Arial" panose="020B0604020202020204" pitchFamily="34" charset="0"/>
              <a:buChar char="•"/>
            </a:pPr>
            <a:endParaRPr lang="en-US" sz="1500" dirty="0"/>
          </a:p>
          <a:p>
            <a:pPr marL="285750" indent="-228600">
              <a:buFont typeface="Arial" panose="020B0604020202020204" pitchFamily="34" charset="0"/>
              <a:buChar char="•"/>
            </a:pPr>
            <a:r>
              <a:rPr lang="en-US" sz="1500" dirty="0"/>
              <a:t>Heel wat van de </a:t>
            </a:r>
            <a:r>
              <a:rPr lang="en-US" sz="1500" dirty="0" err="1"/>
              <a:t>intriges</a:t>
            </a:r>
            <a:r>
              <a:rPr lang="en-US" sz="1500" dirty="0"/>
              <a:t>, personages </a:t>
            </a:r>
            <a:r>
              <a:rPr lang="en-US" sz="1500" dirty="0" err="1"/>
              <a:t>en</a:t>
            </a:r>
            <a:r>
              <a:rPr lang="en-US" sz="1500" dirty="0"/>
              <a:t> </a:t>
            </a:r>
            <a:r>
              <a:rPr lang="en-US" sz="1500" dirty="0" err="1"/>
              <a:t>beschrijvingen</a:t>
            </a:r>
            <a:r>
              <a:rPr lang="en-US" sz="1500" dirty="0"/>
              <a:t> in </a:t>
            </a:r>
            <a:r>
              <a:rPr lang="en-US" sz="1500" i="1" dirty="0"/>
              <a:t>De </a:t>
            </a:r>
            <a:r>
              <a:rPr lang="en-US" sz="1500" i="1" dirty="0" err="1"/>
              <a:t>Stille</a:t>
            </a:r>
            <a:r>
              <a:rPr lang="en-US" sz="1500" i="1" dirty="0"/>
              <a:t> </a:t>
            </a:r>
            <a:r>
              <a:rPr lang="en-US" sz="1500" i="1" dirty="0" err="1"/>
              <a:t>Kracht</a:t>
            </a:r>
            <a:r>
              <a:rPr lang="en-US" sz="1500" i="1" dirty="0"/>
              <a:t> </a:t>
            </a:r>
            <a:r>
              <a:rPr lang="en-US" sz="1500" dirty="0" err="1"/>
              <a:t>zijn</a:t>
            </a:r>
            <a:r>
              <a:rPr lang="en-US" sz="1500" dirty="0"/>
              <a:t> </a:t>
            </a:r>
            <a:r>
              <a:rPr lang="en-US" sz="1500" dirty="0" err="1"/>
              <a:t>terug</a:t>
            </a:r>
            <a:r>
              <a:rPr lang="en-US" sz="1500" dirty="0"/>
              <a:t> </a:t>
            </a:r>
            <a:r>
              <a:rPr lang="en-US" sz="1500" dirty="0" err="1"/>
              <a:t>te</a:t>
            </a:r>
            <a:r>
              <a:rPr lang="en-US" sz="1500" dirty="0"/>
              <a:t> </a:t>
            </a:r>
            <a:r>
              <a:rPr lang="en-US" sz="1500" dirty="0" err="1"/>
              <a:t>voeren</a:t>
            </a:r>
            <a:r>
              <a:rPr lang="en-US" sz="1500" dirty="0"/>
              <a:t> op </a:t>
            </a:r>
            <a:r>
              <a:rPr lang="en-US" sz="1500" dirty="0" err="1"/>
              <a:t>echt</a:t>
            </a:r>
            <a:r>
              <a:rPr lang="en-US" sz="1500" dirty="0"/>
              <a:t> </a:t>
            </a:r>
            <a:r>
              <a:rPr lang="en-US" sz="1500" dirty="0" err="1"/>
              <a:t>gebeurde</a:t>
            </a:r>
            <a:r>
              <a:rPr lang="en-US" sz="1500" dirty="0"/>
              <a:t> </a:t>
            </a:r>
            <a:r>
              <a:rPr lang="en-US" sz="1500" dirty="0" err="1"/>
              <a:t>feiten</a:t>
            </a:r>
            <a:r>
              <a:rPr lang="en-US" sz="1500" dirty="0"/>
              <a:t>, </a:t>
            </a:r>
            <a:r>
              <a:rPr lang="en-US" sz="1500" dirty="0" err="1"/>
              <a:t>mensen</a:t>
            </a:r>
            <a:r>
              <a:rPr lang="en-US" sz="1500" dirty="0"/>
              <a:t> </a:t>
            </a:r>
            <a:r>
              <a:rPr lang="en-US" sz="1500" dirty="0" err="1"/>
              <a:t>en</a:t>
            </a:r>
            <a:r>
              <a:rPr lang="en-US" sz="1500" dirty="0"/>
              <a:t> </a:t>
            </a:r>
            <a:r>
              <a:rPr lang="en-US" sz="1500" dirty="0" err="1"/>
              <a:t>locaties</a:t>
            </a:r>
            <a:r>
              <a:rPr lang="en-US" sz="1500" dirty="0"/>
              <a:t>. (</a:t>
            </a:r>
            <a:r>
              <a:rPr lang="en-US" sz="1500" dirty="0" err="1"/>
              <a:t>bijv</a:t>
            </a:r>
            <a:r>
              <a:rPr lang="en-US" sz="1500" dirty="0"/>
              <a:t>. </a:t>
            </a:r>
            <a:r>
              <a:rPr lang="en-US" sz="1500" dirty="0" err="1"/>
              <a:t>Laboewangi</a:t>
            </a:r>
            <a:r>
              <a:rPr lang="en-US" sz="1500" dirty="0"/>
              <a:t> ~ </a:t>
            </a:r>
            <a:r>
              <a:rPr lang="en-US" sz="1500" dirty="0" err="1"/>
              <a:t>Pasoeroean</a:t>
            </a:r>
            <a:r>
              <a:rPr lang="en-US" sz="1500" dirty="0"/>
              <a:t>)</a:t>
            </a:r>
          </a:p>
        </p:txBody>
      </p:sp>
      <p:pic>
        <p:nvPicPr>
          <p:cNvPr id="6" name="Content Placeholder 5" descr="A large brick building with grass and trees&#10;&#10;Description automatically generated">
            <a:extLst>
              <a:ext uri="{FF2B5EF4-FFF2-40B4-BE49-F238E27FC236}">
                <a16:creationId xmlns:a16="http://schemas.microsoft.com/office/drawing/2014/main" id="{4323E31E-8451-42B1-8192-5B0754FD01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588" r="6585" b="-1"/>
          <a:stretch/>
        </p:blipFill>
        <p:spPr>
          <a:xfrm>
            <a:off x="8057294" y="342696"/>
            <a:ext cx="3629561" cy="2779875"/>
          </a:xfrm>
          <a:prstGeom prst="rect">
            <a:avLst/>
          </a:prstGeom>
        </p:spPr>
      </p:pic>
      <p:pic>
        <p:nvPicPr>
          <p:cNvPr id="8" name="Picture 7" descr="A group of people in a street&#10;&#10;Description automatically generated">
            <a:extLst>
              <a:ext uri="{FF2B5EF4-FFF2-40B4-BE49-F238E27FC236}">
                <a16:creationId xmlns:a16="http://schemas.microsoft.com/office/drawing/2014/main" id="{46943EA7-8D57-4E9A-AAAE-92C3C34E2904}"/>
              </a:ext>
            </a:extLst>
          </p:cNvPr>
          <p:cNvPicPr>
            <a:picLocks noChangeAspect="1"/>
          </p:cNvPicPr>
          <p:nvPr/>
        </p:nvPicPr>
        <p:blipFill rotWithShape="1">
          <a:blip r:embed="rId3">
            <a:extLst>
              <a:ext uri="{28A0092B-C50C-407E-A947-70E740481C1C}">
                <a14:useLocalDpi xmlns:a14="http://schemas.microsoft.com/office/drawing/2010/main" val="0"/>
              </a:ext>
            </a:extLst>
          </a:blip>
          <a:srcRect r="5353" b="1"/>
          <a:stretch/>
        </p:blipFill>
        <p:spPr>
          <a:xfrm>
            <a:off x="8158008" y="3735414"/>
            <a:ext cx="3428134" cy="2779874"/>
          </a:xfrm>
          <a:prstGeom prst="rect">
            <a:avLst/>
          </a:prstGeom>
        </p:spPr>
      </p:pic>
    </p:spTree>
    <p:extLst>
      <p:ext uri="{BB962C8B-B14F-4D97-AF65-F5344CB8AC3E}">
        <p14:creationId xmlns:p14="http://schemas.microsoft.com/office/powerpoint/2010/main" val="83023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27A618-6200-4CF0-90C6-89D2D1D7B4F7}"/>
              </a:ext>
            </a:extLst>
          </p:cNvPr>
          <p:cNvSpPr>
            <a:spLocks noGrp="1"/>
          </p:cNvSpPr>
          <p:nvPr>
            <p:ph type="title"/>
          </p:nvPr>
        </p:nvSpPr>
        <p:spPr>
          <a:xfrm>
            <a:off x="833002" y="365125"/>
            <a:ext cx="10520702" cy="1325563"/>
          </a:xfrm>
        </p:spPr>
        <p:txBody>
          <a:bodyPr vert="horz" lIns="91440" tIns="45720" rIns="91440" bIns="45720" rtlCol="0" anchor="ctr">
            <a:normAutofit/>
          </a:bodyPr>
          <a:lstStyle/>
          <a:p>
            <a:r>
              <a:rPr lang="en-US" sz="4400" kern="1200">
                <a:solidFill>
                  <a:srgbClr val="FFFFFF"/>
                </a:solidFill>
                <a:latin typeface="+mj-lt"/>
                <a:ea typeface="+mj-ea"/>
                <a:cs typeface="+mj-cs"/>
              </a:rPr>
              <a:t>Indische romans</a:t>
            </a:r>
          </a:p>
        </p:txBody>
      </p:sp>
      <p:sp>
        <p:nvSpPr>
          <p:cNvPr id="4" name="Text Placeholder 3">
            <a:extLst>
              <a:ext uri="{FF2B5EF4-FFF2-40B4-BE49-F238E27FC236}">
                <a16:creationId xmlns:a16="http://schemas.microsoft.com/office/drawing/2014/main" id="{BF0B9C20-AF84-4B80-B543-EDFD8C9359B2}"/>
              </a:ext>
            </a:extLst>
          </p:cNvPr>
          <p:cNvSpPr>
            <a:spLocks noGrp="1"/>
          </p:cNvSpPr>
          <p:nvPr>
            <p:ph type="body" sz="half" idx="2"/>
          </p:nvPr>
        </p:nvSpPr>
        <p:spPr>
          <a:xfrm>
            <a:off x="838201" y="2022601"/>
            <a:ext cx="10515598" cy="4154361"/>
          </a:xfrm>
        </p:spPr>
        <p:txBody>
          <a:bodyPr vert="horz" lIns="91440" tIns="45720" rIns="91440" bIns="45720" rtlCol="0">
            <a:normAutofit/>
          </a:bodyPr>
          <a:lstStyle/>
          <a:p>
            <a:pPr indent="-228600">
              <a:buFont typeface="Arial" panose="020B0604020202020204" pitchFamily="34" charset="0"/>
              <a:buChar char="•"/>
            </a:pPr>
            <a:r>
              <a:rPr lang="en-US" sz="1400" b="1" dirty="0" err="1">
                <a:solidFill>
                  <a:srgbClr val="FFFFFF"/>
                </a:solidFill>
              </a:rPr>
              <a:t>Dit</a:t>
            </a:r>
            <a:r>
              <a:rPr lang="en-US" sz="1400" b="1" dirty="0">
                <a:solidFill>
                  <a:srgbClr val="FFFFFF"/>
                </a:solidFill>
              </a:rPr>
              <a:t> genre</a:t>
            </a:r>
            <a:r>
              <a:rPr lang="en-US" sz="1400" dirty="0">
                <a:solidFill>
                  <a:srgbClr val="FFFFFF"/>
                </a:solidFill>
              </a:rPr>
              <a:t> was </a:t>
            </a:r>
            <a:r>
              <a:rPr lang="en-US" sz="1400" dirty="0" err="1">
                <a:solidFill>
                  <a:srgbClr val="FFFFFF"/>
                </a:solidFill>
              </a:rPr>
              <a:t>geliefd</a:t>
            </a:r>
            <a:r>
              <a:rPr lang="en-US" sz="1400" dirty="0">
                <a:solidFill>
                  <a:srgbClr val="FFFFFF"/>
                </a:solidFill>
              </a:rPr>
              <a:t> </a:t>
            </a:r>
            <a:r>
              <a:rPr lang="en-US" sz="1400" dirty="0" err="1">
                <a:solidFill>
                  <a:srgbClr val="FFFFFF"/>
                </a:solidFill>
              </a:rPr>
              <a:t>bij</a:t>
            </a:r>
            <a:r>
              <a:rPr lang="en-US" sz="1400" dirty="0">
                <a:solidFill>
                  <a:srgbClr val="FFFFFF"/>
                </a:solidFill>
              </a:rPr>
              <a:t> </a:t>
            </a:r>
            <a:r>
              <a:rPr lang="en-US" sz="1400" dirty="0" err="1">
                <a:solidFill>
                  <a:srgbClr val="FFFFFF"/>
                </a:solidFill>
              </a:rPr>
              <a:t>lezerspubliek</a:t>
            </a:r>
            <a:r>
              <a:rPr lang="en-US" sz="1400" dirty="0">
                <a:solidFill>
                  <a:srgbClr val="FFFFFF"/>
                </a:solidFill>
              </a:rPr>
              <a:t> </a:t>
            </a:r>
            <a:r>
              <a:rPr lang="en-US" sz="1400" dirty="0" err="1">
                <a:solidFill>
                  <a:srgbClr val="FFFFFF"/>
                </a:solidFill>
              </a:rPr>
              <a:t>rond</a:t>
            </a:r>
            <a:r>
              <a:rPr lang="en-US" sz="1400" dirty="0">
                <a:solidFill>
                  <a:srgbClr val="FFFFFF"/>
                </a:solidFill>
              </a:rPr>
              <a:t> de </a:t>
            </a:r>
            <a:r>
              <a:rPr lang="en-US" sz="1400" dirty="0" err="1">
                <a:solidFill>
                  <a:srgbClr val="FFFFFF"/>
                </a:solidFill>
              </a:rPr>
              <a:t>eeuwwisseling</a:t>
            </a:r>
            <a:r>
              <a:rPr lang="en-US" sz="1400" dirty="0">
                <a:solidFill>
                  <a:srgbClr val="FFFFFF"/>
                </a:solidFill>
              </a:rPr>
              <a:t> &gt; </a:t>
            </a:r>
            <a:r>
              <a:rPr lang="en-US" sz="1400" dirty="0" err="1">
                <a:solidFill>
                  <a:srgbClr val="FFFFFF"/>
                </a:solidFill>
              </a:rPr>
              <a:t>Indische</a:t>
            </a:r>
            <a:r>
              <a:rPr lang="en-US" sz="1400" dirty="0">
                <a:solidFill>
                  <a:srgbClr val="FFFFFF"/>
                </a:solidFill>
              </a:rPr>
              <a:t> romans </a:t>
            </a:r>
            <a:r>
              <a:rPr lang="en-US" sz="1400" dirty="0" err="1">
                <a:solidFill>
                  <a:srgbClr val="FFFFFF"/>
                </a:solidFill>
              </a:rPr>
              <a:t>verschenen</a:t>
            </a:r>
            <a:r>
              <a:rPr lang="en-US" sz="1400" dirty="0">
                <a:solidFill>
                  <a:srgbClr val="FFFFFF"/>
                </a:solidFill>
              </a:rPr>
              <a:t> </a:t>
            </a:r>
            <a:r>
              <a:rPr lang="en-US" sz="1400" dirty="0" err="1">
                <a:solidFill>
                  <a:srgbClr val="FFFFFF"/>
                </a:solidFill>
              </a:rPr>
              <a:t>aan</a:t>
            </a:r>
            <a:r>
              <a:rPr lang="en-US" sz="1400" dirty="0">
                <a:solidFill>
                  <a:srgbClr val="FFFFFF"/>
                </a:solidFill>
              </a:rPr>
              <a:t> de </a:t>
            </a:r>
            <a:r>
              <a:rPr lang="en-US" sz="1400" dirty="0" err="1">
                <a:solidFill>
                  <a:srgbClr val="FFFFFF"/>
                </a:solidFill>
              </a:rPr>
              <a:t>lopende</a:t>
            </a:r>
            <a:r>
              <a:rPr lang="en-US" sz="1400" dirty="0">
                <a:solidFill>
                  <a:srgbClr val="FFFFFF"/>
                </a:solidFill>
              </a:rPr>
              <a:t> band. </a:t>
            </a:r>
          </a:p>
          <a:p>
            <a:pPr indent="-228600">
              <a:buFont typeface="Arial" panose="020B0604020202020204" pitchFamily="34" charset="0"/>
              <a:buChar char="•"/>
            </a:pPr>
            <a:r>
              <a:rPr lang="en-US" sz="1400" dirty="0">
                <a:solidFill>
                  <a:srgbClr val="FFFFFF"/>
                </a:solidFill>
              </a:rPr>
              <a:t>Hun </a:t>
            </a:r>
            <a:r>
              <a:rPr lang="en-US" sz="1400" dirty="0" err="1">
                <a:solidFill>
                  <a:srgbClr val="FFFFFF"/>
                </a:solidFill>
              </a:rPr>
              <a:t>functie</a:t>
            </a:r>
            <a:r>
              <a:rPr lang="en-US" sz="1400" dirty="0">
                <a:solidFill>
                  <a:srgbClr val="FFFFFF"/>
                </a:solidFill>
              </a:rPr>
              <a:t> was </a:t>
            </a:r>
            <a:r>
              <a:rPr lang="en-US" sz="1400" dirty="0" err="1">
                <a:solidFill>
                  <a:srgbClr val="FFFFFF"/>
                </a:solidFill>
              </a:rPr>
              <a:t>o.m</a:t>
            </a:r>
            <a:r>
              <a:rPr lang="en-US" sz="1400" dirty="0">
                <a:solidFill>
                  <a:srgbClr val="FFFFFF"/>
                </a:solidFill>
              </a:rPr>
              <a:t>. om </a:t>
            </a:r>
            <a:r>
              <a:rPr lang="en-US" sz="1400" dirty="0" err="1">
                <a:solidFill>
                  <a:srgbClr val="FFFFFF"/>
                </a:solidFill>
              </a:rPr>
              <a:t>als</a:t>
            </a:r>
            <a:r>
              <a:rPr lang="en-US" sz="1400" dirty="0">
                <a:solidFill>
                  <a:srgbClr val="FFFFFF"/>
                </a:solidFill>
              </a:rPr>
              <a:t> </a:t>
            </a:r>
            <a:r>
              <a:rPr lang="en-US" sz="1400" dirty="0" err="1">
                <a:solidFill>
                  <a:srgbClr val="FFFFFF"/>
                </a:solidFill>
              </a:rPr>
              <a:t>gids</a:t>
            </a:r>
            <a:r>
              <a:rPr lang="en-US" sz="1400" dirty="0">
                <a:solidFill>
                  <a:srgbClr val="FFFFFF"/>
                </a:solidFill>
              </a:rPr>
              <a:t> </a:t>
            </a:r>
            <a:r>
              <a:rPr lang="en-US" sz="1400" dirty="0" err="1">
                <a:solidFill>
                  <a:srgbClr val="FFFFFF"/>
                </a:solidFill>
              </a:rPr>
              <a:t>te</a:t>
            </a:r>
            <a:r>
              <a:rPr lang="en-US" sz="1400" dirty="0">
                <a:solidFill>
                  <a:srgbClr val="FFFFFF"/>
                </a:solidFill>
              </a:rPr>
              <a:t> </a:t>
            </a:r>
            <a:r>
              <a:rPr lang="en-US" sz="1400" dirty="0" err="1">
                <a:solidFill>
                  <a:srgbClr val="FFFFFF"/>
                </a:solidFill>
              </a:rPr>
              <a:t>fungeren</a:t>
            </a:r>
            <a:r>
              <a:rPr lang="en-US" sz="1400" dirty="0">
                <a:solidFill>
                  <a:srgbClr val="FFFFFF"/>
                </a:solidFill>
              </a:rPr>
              <a:t> </a:t>
            </a:r>
            <a:r>
              <a:rPr lang="en-US" sz="1400" dirty="0" err="1">
                <a:solidFill>
                  <a:srgbClr val="FFFFFF"/>
                </a:solidFill>
              </a:rPr>
              <a:t>voor</a:t>
            </a:r>
            <a:r>
              <a:rPr lang="en-US" sz="1400" dirty="0">
                <a:solidFill>
                  <a:srgbClr val="FFFFFF"/>
                </a:solidFill>
              </a:rPr>
              <a:t> </a:t>
            </a:r>
            <a:r>
              <a:rPr lang="en-US" sz="1400" dirty="0" err="1">
                <a:solidFill>
                  <a:srgbClr val="FFFFFF"/>
                </a:solidFill>
              </a:rPr>
              <a:t>wie</a:t>
            </a:r>
            <a:r>
              <a:rPr lang="en-US" sz="1400" dirty="0">
                <a:solidFill>
                  <a:srgbClr val="FFFFFF"/>
                </a:solidFill>
              </a:rPr>
              <a:t> </a:t>
            </a:r>
            <a:r>
              <a:rPr lang="en-US" sz="1400" dirty="0" err="1">
                <a:solidFill>
                  <a:srgbClr val="FFFFFF"/>
                </a:solidFill>
              </a:rPr>
              <a:t>naar</a:t>
            </a:r>
            <a:r>
              <a:rPr lang="en-US" sz="1400" dirty="0">
                <a:solidFill>
                  <a:srgbClr val="FFFFFF"/>
                </a:solidFill>
              </a:rPr>
              <a:t> </a:t>
            </a:r>
            <a:r>
              <a:rPr lang="en-US" sz="1400" dirty="0" err="1">
                <a:solidFill>
                  <a:srgbClr val="FFFFFF"/>
                </a:solidFill>
              </a:rPr>
              <a:t>Indië</a:t>
            </a:r>
            <a:r>
              <a:rPr lang="en-US" sz="1400" dirty="0">
                <a:solidFill>
                  <a:srgbClr val="FFFFFF"/>
                </a:solidFill>
              </a:rPr>
              <a:t> </a:t>
            </a:r>
            <a:r>
              <a:rPr lang="en-US" sz="1400" dirty="0" err="1">
                <a:solidFill>
                  <a:srgbClr val="FFFFFF"/>
                </a:solidFill>
              </a:rPr>
              <a:t>wilde</a:t>
            </a:r>
            <a:r>
              <a:rPr lang="en-US" sz="1400" dirty="0">
                <a:solidFill>
                  <a:srgbClr val="FFFFFF"/>
                </a:solidFill>
              </a:rPr>
              <a:t>, maar </a:t>
            </a:r>
            <a:r>
              <a:rPr lang="en-US" sz="1400" dirty="0" err="1">
                <a:solidFill>
                  <a:srgbClr val="FFFFFF"/>
                </a:solidFill>
              </a:rPr>
              <a:t>hadden</a:t>
            </a:r>
            <a:r>
              <a:rPr lang="en-US" sz="1400" dirty="0">
                <a:solidFill>
                  <a:srgbClr val="FFFFFF"/>
                </a:solidFill>
              </a:rPr>
              <a:t> </a:t>
            </a:r>
            <a:r>
              <a:rPr lang="en-US" sz="1400" dirty="0" err="1">
                <a:solidFill>
                  <a:srgbClr val="FFFFFF"/>
                </a:solidFill>
              </a:rPr>
              <a:t>ook</a:t>
            </a:r>
            <a:r>
              <a:rPr lang="en-US" sz="1400" dirty="0">
                <a:solidFill>
                  <a:srgbClr val="FFFFFF"/>
                </a:solidFill>
              </a:rPr>
              <a:t> </a:t>
            </a:r>
            <a:r>
              <a:rPr lang="en-US" sz="1400" dirty="0" err="1">
                <a:solidFill>
                  <a:srgbClr val="FFFFFF"/>
                </a:solidFill>
              </a:rPr>
              <a:t>een</a:t>
            </a:r>
            <a:r>
              <a:rPr lang="en-US" sz="1400" dirty="0">
                <a:solidFill>
                  <a:srgbClr val="FFFFFF"/>
                </a:solidFill>
              </a:rPr>
              <a:t> ‘</a:t>
            </a:r>
            <a:r>
              <a:rPr lang="en-US" sz="1400" dirty="0" err="1">
                <a:solidFill>
                  <a:srgbClr val="FFFFFF"/>
                </a:solidFill>
              </a:rPr>
              <a:t>prikkelende</a:t>
            </a:r>
            <a:r>
              <a:rPr lang="en-US" sz="1400" dirty="0">
                <a:solidFill>
                  <a:srgbClr val="FFFFFF"/>
                </a:solidFill>
              </a:rPr>
              <a:t>’ </a:t>
            </a:r>
            <a:r>
              <a:rPr lang="en-US" sz="1400" dirty="0" err="1">
                <a:solidFill>
                  <a:srgbClr val="FFFFFF"/>
                </a:solidFill>
              </a:rPr>
              <a:t>werking</a:t>
            </a:r>
            <a:r>
              <a:rPr lang="en-US" sz="1400" dirty="0">
                <a:solidFill>
                  <a:srgbClr val="FFFFFF"/>
                </a:solidFill>
              </a:rPr>
              <a:t> op het </a:t>
            </a:r>
            <a:r>
              <a:rPr lang="en-US" sz="1400" dirty="0" err="1">
                <a:solidFill>
                  <a:srgbClr val="FFFFFF"/>
                </a:solidFill>
              </a:rPr>
              <a:t>burgerlijke</a:t>
            </a:r>
            <a:r>
              <a:rPr lang="en-US" sz="1400" dirty="0">
                <a:solidFill>
                  <a:srgbClr val="FFFFFF"/>
                </a:solidFill>
              </a:rPr>
              <a:t> </a:t>
            </a:r>
            <a:r>
              <a:rPr lang="en-US" sz="1400" dirty="0" err="1">
                <a:solidFill>
                  <a:srgbClr val="FFFFFF"/>
                </a:solidFill>
              </a:rPr>
              <a:t>lezerspubliek</a:t>
            </a:r>
            <a:r>
              <a:rPr lang="en-US" sz="1400" dirty="0">
                <a:solidFill>
                  <a:srgbClr val="FFFFFF"/>
                </a:solidFill>
              </a:rPr>
              <a:t>.</a:t>
            </a:r>
          </a:p>
          <a:p>
            <a:pPr indent="-228600">
              <a:buFont typeface="Arial" panose="020B0604020202020204" pitchFamily="34" charset="0"/>
              <a:buChar char="•"/>
            </a:pPr>
            <a:endParaRPr lang="en-US" sz="1400" dirty="0">
              <a:solidFill>
                <a:srgbClr val="FFFFFF"/>
              </a:solidFill>
            </a:endParaRPr>
          </a:p>
          <a:p>
            <a:pPr indent="-228600">
              <a:buFont typeface="Arial" panose="020B0604020202020204" pitchFamily="34" charset="0"/>
              <a:buChar char="•"/>
            </a:pPr>
            <a:r>
              <a:rPr lang="en-US" sz="1400" dirty="0" err="1">
                <a:solidFill>
                  <a:srgbClr val="FFFFFF"/>
                </a:solidFill>
              </a:rPr>
              <a:t>Kenmerken</a:t>
            </a:r>
            <a:r>
              <a:rPr lang="en-US" sz="1400" dirty="0">
                <a:solidFill>
                  <a:srgbClr val="FFFFFF"/>
                </a:solidFill>
              </a:rPr>
              <a:t> van </a:t>
            </a:r>
            <a:r>
              <a:rPr lang="en-US" sz="1400" dirty="0" err="1">
                <a:solidFill>
                  <a:srgbClr val="FFFFFF"/>
                </a:solidFill>
              </a:rPr>
              <a:t>dit</a:t>
            </a:r>
            <a:r>
              <a:rPr lang="en-US" sz="1400" dirty="0">
                <a:solidFill>
                  <a:srgbClr val="FFFFFF"/>
                </a:solidFill>
              </a:rPr>
              <a:t> genre:</a:t>
            </a:r>
          </a:p>
          <a:p>
            <a:pPr lvl="1" indent="-228600">
              <a:buFont typeface="Arial" panose="020B0604020202020204" pitchFamily="34" charset="0"/>
              <a:buChar char="•"/>
            </a:pPr>
            <a:r>
              <a:rPr lang="en-US" dirty="0">
                <a:solidFill>
                  <a:srgbClr val="FFFFFF"/>
                </a:solidFill>
              </a:rPr>
              <a:t>1. De </a:t>
            </a:r>
            <a:r>
              <a:rPr lang="en-US" dirty="0" err="1">
                <a:solidFill>
                  <a:srgbClr val="FFFFFF"/>
                </a:solidFill>
              </a:rPr>
              <a:t>handeling</a:t>
            </a:r>
            <a:r>
              <a:rPr lang="en-US" dirty="0">
                <a:solidFill>
                  <a:srgbClr val="FFFFFF"/>
                </a:solidFill>
              </a:rPr>
              <a:t> </a:t>
            </a:r>
            <a:r>
              <a:rPr lang="en-US" dirty="0" err="1">
                <a:solidFill>
                  <a:srgbClr val="FFFFFF"/>
                </a:solidFill>
              </a:rPr>
              <a:t>speelt</a:t>
            </a:r>
            <a:r>
              <a:rPr lang="en-US" dirty="0">
                <a:solidFill>
                  <a:srgbClr val="FFFFFF"/>
                </a:solidFill>
              </a:rPr>
              <a:t> in </a:t>
            </a:r>
            <a:r>
              <a:rPr lang="en-US" b="1" dirty="0" err="1">
                <a:solidFill>
                  <a:srgbClr val="FFFFFF"/>
                </a:solidFill>
              </a:rPr>
              <a:t>Europese</a:t>
            </a:r>
            <a:r>
              <a:rPr lang="en-US" b="1" dirty="0">
                <a:solidFill>
                  <a:srgbClr val="FFFFFF"/>
                </a:solidFill>
              </a:rPr>
              <a:t> </a:t>
            </a:r>
            <a:r>
              <a:rPr lang="en-US" b="1" dirty="0" err="1">
                <a:solidFill>
                  <a:srgbClr val="FFFFFF"/>
                </a:solidFill>
              </a:rPr>
              <a:t>kringen</a:t>
            </a:r>
            <a:r>
              <a:rPr lang="en-US" b="1" dirty="0">
                <a:solidFill>
                  <a:srgbClr val="FFFFFF"/>
                </a:solidFill>
              </a:rPr>
              <a:t> in </a:t>
            </a:r>
            <a:r>
              <a:rPr lang="en-US" b="1" dirty="0" err="1">
                <a:solidFill>
                  <a:srgbClr val="FFFFFF"/>
                </a:solidFill>
              </a:rPr>
              <a:t>Indië</a:t>
            </a:r>
            <a:r>
              <a:rPr lang="en-US" dirty="0">
                <a:solidFill>
                  <a:srgbClr val="FFFFFF"/>
                </a:solidFill>
              </a:rPr>
              <a:t>.</a:t>
            </a:r>
          </a:p>
          <a:p>
            <a:pPr lvl="1" indent="-228600">
              <a:buFont typeface="Arial" panose="020B0604020202020204" pitchFamily="34" charset="0"/>
              <a:buChar char="•"/>
            </a:pPr>
            <a:r>
              <a:rPr lang="en-US" dirty="0">
                <a:solidFill>
                  <a:srgbClr val="FFFFFF"/>
                </a:solidFill>
              </a:rPr>
              <a:t>2. </a:t>
            </a:r>
            <a:r>
              <a:rPr lang="en-US" b="1" dirty="0" err="1">
                <a:solidFill>
                  <a:srgbClr val="FFFFFF"/>
                </a:solidFill>
              </a:rPr>
              <a:t>Hoofdpersoon</a:t>
            </a:r>
            <a:r>
              <a:rPr lang="en-US" b="1" dirty="0">
                <a:solidFill>
                  <a:srgbClr val="FFFFFF"/>
                </a:solidFill>
              </a:rPr>
              <a:t> </a:t>
            </a:r>
            <a:r>
              <a:rPr lang="en-US" dirty="0">
                <a:solidFill>
                  <a:srgbClr val="FFFFFF"/>
                </a:solidFill>
              </a:rPr>
              <a:t>is </a:t>
            </a:r>
            <a:r>
              <a:rPr lang="en-US" dirty="0" err="1">
                <a:solidFill>
                  <a:srgbClr val="FFFFFF"/>
                </a:solidFill>
              </a:rPr>
              <a:t>meestal</a:t>
            </a:r>
            <a:r>
              <a:rPr lang="en-US" dirty="0">
                <a:solidFill>
                  <a:srgbClr val="FFFFFF"/>
                </a:solidFill>
              </a:rPr>
              <a:t> </a:t>
            </a:r>
            <a:r>
              <a:rPr lang="en-US" dirty="0" err="1">
                <a:solidFill>
                  <a:srgbClr val="FFFFFF"/>
                </a:solidFill>
              </a:rPr>
              <a:t>een</a:t>
            </a:r>
            <a:r>
              <a:rPr lang="en-US" dirty="0">
                <a:solidFill>
                  <a:srgbClr val="FFFFFF"/>
                </a:solidFill>
              </a:rPr>
              <a:t> </a:t>
            </a:r>
            <a:r>
              <a:rPr lang="en-US" b="1" dirty="0" err="1">
                <a:solidFill>
                  <a:srgbClr val="FFFFFF"/>
                </a:solidFill>
              </a:rPr>
              <a:t>blanke</a:t>
            </a:r>
            <a:r>
              <a:rPr lang="en-US" b="1" dirty="0">
                <a:solidFill>
                  <a:srgbClr val="FFFFFF"/>
                </a:solidFill>
              </a:rPr>
              <a:t> </a:t>
            </a:r>
            <a:r>
              <a:rPr lang="en-US" b="1" dirty="0" err="1">
                <a:solidFill>
                  <a:srgbClr val="FFFFFF"/>
                </a:solidFill>
              </a:rPr>
              <a:t>Nederlander</a:t>
            </a:r>
            <a:r>
              <a:rPr lang="en-US" b="1" dirty="0">
                <a:solidFill>
                  <a:srgbClr val="FFFFFF"/>
                </a:solidFill>
              </a:rPr>
              <a:t>.</a:t>
            </a:r>
          </a:p>
          <a:p>
            <a:pPr lvl="1" indent="-228600">
              <a:buFont typeface="Arial" panose="020B0604020202020204" pitchFamily="34" charset="0"/>
              <a:buChar char="•"/>
            </a:pPr>
            <a:r>
              <a:rPr lang="en-US" dirty="0">
                <a:solidFill>
                  <a:srgbClr val="FFFFFF"/>
                </a:solidFill>
              </a:rPr>
              <a:t>3. </a:t>
            </a:r>
            <a:r>
              <a:rPr lang="en-US" b="1" dirty="0">
                <a:solidFill>
                  <a:srgbClr val="FFFFFF"/>
                </a:solidFill>
              </a:rPr>
              <a:t>De </a:t>
            </a:r>
            <a:r>
              <a:rPr lang="en-US" b="1" dirty="0" err="1">
                <a:solidFill>
                  <a:srgbClr val="FFFFFF"/>
                </a:solidFill>
              </a:rPr>
              <a:t>inheemsen</a:t>
            </a:r>
            <a:r>
              <a:rPr lang="en-US" b="1" dirty="0">
                <a:solidFill>
                  <a:srgbClr val="FFFFFF"/>
                </a:solidFill>
              </a:rPr>
              <a:t> </a:t>
            </a:r>
            <a:r>
              <a:rPr lang="en-US" dirty="0" err="1">
                <a:solidFill>
                  <a:srgbClr val="FFFFFF"/>
                </a:solidFill>
              </a:rPr>
              <a:t>spelen</a:t>
            </a:r>
            <a:r>
              <a:rPr lang="en-US" dirty="0">
                <a:solidFill>
                  <a:srgbClr val="FFFFFF"/>
                </a:solidFill>
              </a:rPr>
              <a:t> </a:t>
            </a:r>
            <a:r>
              <a:rPr lang="en-US" b="1" dirty="0" err="1">
                <a:solidFill>
                  <a:srgbClr val="FFFFFF"/>
                </a:solidFill>
              </a:rPr>
              <a:t>een</a:t>
            </a:r>
            <a:r>
              <a:rPr lang="en-US" b="1" dirty="0">
                <a:solidFill>
                  <a:srgbClr val="FFFFFF"/>
                </a:solidFill>
              </a:rPr>
              <a:t> </a:t>
            </a:r>
            <a:r>
              <a:rPr lang="en-US" b="1" dirty="0" err="1">
                <a:solidFill>
                  <a:srgbClr val="FFFFFF"/>
                </a:solidFill>
              </a:rPr>
              <a:t>ondergeschikte</a:t>
            </a:r>
            <a:r>
              <a:rPr lang="en-US" b="1" dirty="0">
                <a:solidFill>
                  <a:srgbClr val="FFFFFF"/>
                </a:solidFill>
              </a:rPr>
              <a:t> </a:t>
            </a:r>
            <a:r>
              <a:rPr lang="en-US" b="1" dirty="0" err="1">
                <a:solidFill>
                  <a:srgbClr val="FFFFFF"/>
                </a:solidFill>
              </a:rPr>
              <a:t>rol</a:t>
            </a:r>
            <a:r>
              <a:rPr lang="en-US" dirty="0">
                <a:solidFill>
                  <a:srgbClr val="FFFFFF"/>
                </a:solidFill>
              </a:rPr>
              <a:t>: </a:t>
            </a:r>
            <a:r>
              <a:rPr lang="en-US" dirty="0" err="1">
                <a:solidFill>
                  <a:srgbClr val="FFFFFF"/>
                </a:solidFill>
              </a:rPr>
              <a:t>koeli</a:t>
            </a:r>
            <a:r>
              <a:rPr lang="en-US" dirty="0">
                <a:solidFill>
                  <a:srgbClr val="FFFFFF"/>
                </a:solidFill>
              </a:rPr>
              <a:t>, </a:t>
            </a:r>
            <a:r>
              <a:rPr lang="en-US" dirty="0" err="1">
                <a:solidFill>
                  <a:srgbClr val="FFFFFF"/>
                </a:solidFill>
              </a:rPr>
              <a:t>baboe</a:t>
            </a:r>
            <a:r>
              <a:rPr lang="en-US" dirty="0">
                <a:solidFill>
                  <a:srgbClr val="FFFFFF"/>
                </a:solidFill>
              </a:rPr>
              <a:t> of </a:t>
            </a:r>
            <a:r>
              <a:rPr lang="en-US" dirty="0" err="1">
                <a:solidFill>
                  <a:srgbClr val="FFFFFF"/>
                </a:solidFill>
              </a:rPr>
              <a:t>njai</a:t>
            </a:r>
            <a:r>
              <a:rPr lang="en-US" dirty="0">
                <a:solidFill>
                  <a:srgbClr val="FFFFFF"/>
                </a:solidFill>
              </a:rPr>
              <a:t>. Ze </a:t>
            </a:r>
            <a:r>
              <a:rPr lang="en-US" dirty="0" err="1">
                <a:solidFill>
                  <a:srgbClr val="FFFFFF"/>
                </a:solidFill>
              </a:rPr>
              <a:t>vormen</a:t>
            </a:r>
            <a:r>
              <a:rPr lang="en-US" dirty="0">
                <a:solidFill>
                  <a:srgbClr val="FFFFFF"/>
                </a:solidFill>
              </a:rPr>
              <a:t> </a:t>
            </a:r>
            <a:r>
              <a:rPr lang="en-US" dirty="0" err="1">
                <a:solidFill>
                  <a:srgbClr val="FFFFFF"/>
                </a:solidFill>
              </a:rPr>
              <a:t>vooral</a:t>
            </a:r>
            <a:r>
              <a:rPr lang="en-US" dirty="0">
                <a:solidFill>
                  <a:srgbClr val="FFFFFF"/>
                </a:solidFill>
              </a:rPr>
              <a:t> </a:t>
            </a:r>
            <a:r>
              <a:rPr lang="en-US" dirty="0" err="1">
                <a:solidFill>
                  <a:srgbClr val="FFFFFF"/>
                </a:solidFill>
              </a:rPr>
              <a:t>onderdeel</a:t>
            </a:r>
            <a:r>
              <a:rPr lang="en-US" dirty="0">
                <a:solidFill>
                  <a:srgbClr val="FFFFFF"/>
                </a:solidFill>
              </a:rPr>
              <a:t> van de </a:t>
            </a:r>
            <a:r>
              <a:rPr lang="en-US" dirty="0" err="1">
                <a:solidFill>
                  <a:srgbClr val="FFFFFF"/>
                </a:solidFill>
              </a:rPr>
              <a:t>exotische</a:t>
            </a:r>
            <a:r>
              <a:rPr lang="en-US" dirty="0">
                <a:solidFill>
                  <a:srgbClr val="FFFFFF"/>
                </a:solidFill>
              </a:rPr>
              <a:t> </a:t>
            </a:r>
            <a:r>
              <a:rPr lang="en-US" i="1" dirty="0">
                <a:solidFill>
                  <a:srgbClr val="FFFFFF"/>
                </a:solidFill>
              </a:rPr>
              <a:t>couleur locale.</a:t>
            </a:r>
          </a:p>
          <a:p>
            <a:pPr lvl="1" indent="-228600">
              <a:buFont typeface="Arial" panose="020B0604020202020204" pitchFamily="34" charset="0"/>
              <a:buChar char="•"/>
            </a:pPr>
            <a:r>
              <a:rPr lang="en-US" dirty="0">
                <a:solidFill>
                  <a:srgbClr val="FFFFFF"/>
                </a:solidFill>
              </a:rPr>
              <a:t>4. De </a:t>
            </a:r>
            <a:r>
              <a:rPr lang="en-US" dirty="0" err="1">
                <a:solidFill>
                  <a:srgbClr val="FFFFFF"/>
                </a:solidFill>
              </a:rPr>
              <a:t>exotische</a:t>
            </a:r>
            <a:r>
              <a:rPr lang="en-US" dirty="0">
                <a:solidFill>
                  <a:srgbClr val="FFFFFF"/>
                </a:solidFill>
              </a:rPr>
              <a:t> </a:t>
            </a:r>
            <a:r>
              <a:rPr lang="en-US" i="1" dirty="0">
                <a:solidFill>
                  <a:srgbClr val="FFFFFF"/>
                </a:solidFill>
              </a:rPr>
              <a:t>couleur locale </a:t>
            </a:r>
            <a:r>
              <a:rPr lang="en-US" dirty="0" err="1">
                <a:solidFill>
                  <a:srgbClr val="FFFFFF"/>
                </a:solidFill>
              </a:rPr>
              <a:t>wordt</a:t>
            </a:r>
            <a:r>
              <a:rPr lang="en-US" dirty="0">
                <a:solidFill>
                  <a:srgbClr val="FFFFFF"/>
                </a:solidFill>
              </a:rPr>
              <a:t> </a:t>
            </a:r>
            <a:r>
              <a:rPr lang="en-US" dirty="0" err="1">
                <a:solidFill>
                  <a:srgbClr val="FFFFFF"/>
                </a:solidFill>
              </a:rPr>
              <a:t>vooral</a:t>
            </a:r>
            <a:r>
              <a:rPr lang="en-US" dirty="0">
                <a:solidFill>
                  <a:srgbClr val="FFFFFF"/>
                </a:solidFill>
              </a:rPr>
              <a:t> </a:t>
            </a:r>
            <a:r>
              <a:rPr lang="en-US" dirty="0" err="1">
                <a:solidFill>
                  <a:srgbClr val="FFFFFF"/>
                </a:solidFill>
              </a:rPr>
              <a:t>bepaald</a:t>
            </a:r>
            <a:r>
              <a:rPr lang="en-US" dirty="0">
                <a:solidFill>
                  <a:srgbClr val="FFFFFF"/>
                </a:solidFill>
              </a:rPr>
              <a:t> door </a:t>
            </a:r>
            <a:r>
              <a:rPr lang="en-US" dirty="0" err="1">
                <a:solidFill>
                  <a:srgbClr val="FFFFFF"/>
                </a:solidFill>
              </a:rPr>
              <a:t>natuurbeschrijvingen</a:t>
            </a:r>
            <a:r>
              <a:rPr lang="en-US" dirty="0">
                <a:solidFill>
                  <a:srgbClr val="FFFFFF"/>
                </a:solidFill>
              </a:rPr>
              <a:t> of </a:t>
            </a:r>
            <a:r>
              <a:rPr lang="en-US" dirty="0" err="1">
                <a:solidFill>
                  <a:srgbClr val="FFFFFF"/>
                </a:solidFill>
              </a:rPr>
              <a:t>schilderingen</a:t>
            </a:r>
            <a:r>
              <a:rPr lang="en-US" dirty="0">
                <a:solidFill>
                  <a:srgbClr val="FFFFFF"/>
                </a:solidFill>
              </a:rPr>
              <a:t> van </a:t>
            </a:r>
            <a:r>
              <a:rPr lang="en-US" dirty="0" err="1">
                <a:solidFill>
                  <a:srgbClr val="FFFFFF"/>
                </a:solidFill>
              </a:rPr>
              <a:t>typisch</a:t>
            </a:r>
            <a:r>
              <a:rPr lang="en-US" dirty="0">
                <a:solidFill>
                  <a:srgbClr val="FFFFFF"/>
                </a:solidFill>
              </a:rPr>
              <a:t> </a:t>
            </a:r>
            <a:r>
              <a:rPr lang="en-US" dirty="0" err="1">
                <a:solidFill>
                  <a:srgbClr val="FFFFFF"/>
                </a:solidFill>
              </a:rPr>
              <a:t>Indische</a:t>
            </a:r>
            <a:r>
              <a:rPr lang="en-US" dirty="0">
                <a:solidFill>
                  <a:srgbClr val="FFFFFF"/>
                </a:solidFill>
              </a:rPr>
              <a:t> </a:t>
            </a:r>
            <a:r>
              <a:rPr lang="en-US" dirty="0" err="1">
                <a:solidFill>
                  <a:srgbClr val="FFFFFF"/>
                </a:solidFill>
              </a:rPr>
              <a:t>tafereeltjes</a:t>
            </a:r>
            <a:r>
              <a:rPr lang="en-US" dirty="0">
                <a:solidFill>
                  <a:srgbClr val="FFFFFF"/>
                </a:solidFill>
              </a:rPr>
              <a:t>, </a:t>
            </a:r>
            <a:r>
              <a:rPr lang="en-US" dirty="0" err="1">
                <a:solidFill>
                  <a:srgbClr val="FFFFFF"/>
                </a:solidFill>
              </a:rPr>
              <a:t>architectuur</a:t>
            </a:r>
            <a:r>
              <a:rPr lang="en-US" dirty="0">
                <a:solidFill>
                  <a:srgbClr val="FFFFFF"/>
                </a:solidFill>
              </a:rPr>
              <a:t> (de </a:t>
            </a:r>
            <a:r>
              <a:rPr lang="en-US" dirty="0" err="1">
                <a:solidFill>
                  <a:srgbClr val="FFFFFF"/>
                </a:solidFill>
              </a:rPr>
              <a:t>voorgalerij</a:t>
            </a:r>
            <a:r>
              <a:rPr lang="en-US" dirty="0">
                <a:solidFill>
                  <a:srgbClr val="FFFFFF"/>
                </a:solidFill>
              </a:rPr>
              <a:t> van de </a:t>
            </a:r>
            <a:r>
              <a:rPr lang="en-US" dirty="0" err="1">
                <a:solidFill>
                  <a:srgbClr val="FFFFFF"/>
                </a:solidFill>
              </a:rPr>
              <a:t>hoofdpersoon</a:t>
            </a:r>
            <a:r>
              <a:rPr lang="en-US" dirty="0">
                <a:solidFill>
                  <a:srgbClr val="FFFFFF"/>
                </a:solidFill>
              </a:rPr>
              <a:t>, Chinese </a:t>
            </a:r>
            <a:r>
              <a:rPr lang="en-US" dirty="0" err="1">
                <a:solidFill>
                  <a:srgbClr val="FFFFFF"/>
                </a:solidFill>
              </a:rPr>
              <a:t>wijk</a:t>
            </a:r>
            <a:r>
              <a:rPr lang="en-US" dirty="0">
                <a:solidFill>
                  <a:srgbClr val="FFFFFF"/>
                </a:solidFill>
              </a:rPr>
              <a:t>) of </a:t>
            </a:r>
            <a:r>
              <a:rPr lang="en-US" dirty="0" err="1">
                <a:solidFill>
                  <a:srgbClr val="FFFFFF"/>
                </a:solidFill>
              </a:rPr>
              <a:t>Maleise</a:t>
            </a:r>
            <a:r>
              <a:rPr lang="en-US" dirty="0">
                <a:solidFill>
                  <a:srgbClr val="FFFFFF"/>
                </a:solidFill>
              </a:rPr>
              <a:t> </a:t>
            </a:r>
            <a:r>
              <a:rPr lang="en-US" dirty="0" err="1">
                <a:solidFill>
                  <a:srgbClr val="FFFFFF"/>
                </a:solidFill>
              </a:rPr>
              <a:t>woorden</a:t>
            </a:r>
            <a:r>
              <a:rPr lang="en-US" dirty="0">
                <a:solidFill>
                  <a:srgbClr val="FFFFFF"/>
                </a:solidFill>
              </a:rPr>
              <a:t>.</a:t>
            </a:r>
          </a:p>
          <a:p>
            <a:pPr lvl="1" indent="-228600">
              <a:buFont typeface="Arial" panose="020B0604020202020204" pitchFamily="34" charset="0"/>
              <a:buChar char="•"/>
            </a:pPr>
            <a:r>
              <a:rPr lang="en-US" dirty="0">
                <a:solidFill>
                  <a:srgbClr val="FFFFFF"/>
                </a:solidFill>
              </a:rPr>
              <a:t>5. </a:t>
            </a:r>
            <a:r>
              <a:rPr lang="en-US" dirty="0" err="1">
                <a:solidFill>
                  <a:srgbClr val="FFFFFF"/>
                </a:solidFill>
              </a:rPr>
              <a:t>Vaak</a:t>
            </a:r>
            <a:r>
              <a:rPr lang="en-US" dirty="0">
                <a:solidFill>
                  <a:srgbClr val="FFFFFF"/>
                </a:solidFill>
              </a:rPr>
              <a:t> </a:t>
            </a:r>
            <a:r>
              <a:rPr lang="en-US" dirty="0" err="1">
                <a:solidFill>
                  <a:srgbClr val="FFFFFF"/>
                </a:solidFill>
              </a:rPr>
              <a:t>spelen</a:t>
            </a:r>
            <a:r>
              <a:rPr lang="en-US" dirty="0">
                <a:solidFill>
                  <a:srgbClr val="FFFFFF"/>
                </a:solidFill>
              </a:rPr>
              <a:t> </a:t>
            </a:r>
            <a:r>
              <a:rPr lang="en-US" i="1" dirty="0" err="1">
                <a:solidFill>
                  <a:srgbClr val="FFFFFF"/>
                </a:solidFill>
              </a:rPr>
              <a:t>goena-goena</a:t>
            </a:r>
            <a:r>
              <a:rPr lang="en-US" dirty="0">
                <a:solidFill>
                  <a:srgbClr val="FFFFFF"/>
                </a:solidFill>
              </a:rPr>
              <a:t> </a:t>
            </a:r>
            <a:r>
              <a:rPr lang="en-US" dirty="0" err="1">
                <a:solidFill>
                  <a:srgbClr val="FFFFFF"/>
                </a:solidFill>
              </a:rPr>
              <a:t>en</a:t>
            </a:r>
            <a:r>
              <a:rPr lang="en-US" i="1" dirty="0">
                <a:solidFill>
                  <a:srgbClr val="FFFFFF"/>
                </a:solidFill>
              </a:rPr>
              <a:t> </a:t>
            </a:r>
            <a:r>
              <a:rPr lang="en-US" i="1" dirty="0" err="1">
                <a:solidFill>
                  <a:srgbClr val="FFFFFF"/>
                </a:solidFill>
              </a:rPr>
              <a:t>mystiek</a:t>
            </a:r>
            <a:r>
              <a:rPr lang="en-US" i="1" dirty="0">
                <a:solidFill>
                  <a:srgbClr val="FFFFFF"/>
                </a:solidFill>
              </a:rPr>
              <a:t> </a:t>
            </a:r>
            <a:r>
              <a:rPr lang="en-US" dirty="0" err="1">
                <a:solidFill>
                  <a:srgbClr val="FFFFFF"/>
                </a:solidFill>
              </a:rPr>
              <a:t>een</a:t>
            </a:r>
            <a:r>
              <a:rPr lang="en-US" dirty="0">
                <a:solidFill>
                  <a:srgbClr val="FFFFFF"/>
                </a:solidFill>
              </a:rPr>
              <a:t> </a:t>
            </a:r>
            <a:r>
              <a:rPr lang="en-US" dirty="0" err="1">
                <a:solidFill>
                  <a:srgbClr val="FFFFFF"/>
                </a:solidFill>
              </a:rPr>
              <a:t>rol</a:t>
            </a:r>
            <a:r>
              <a:rPr lang="en-US" dirty="0">
                <a:solidFill>
                  <a:srgbClr val="FFFFFF"/>
                </a:solidFill>
              </a:rPr>
              <a:t>.</a:t>
            </a:r>
          </a:p>
          <a:p>
            <a:pPr lvl="1" indent="-228600">
              <a:buFont typeface="Arial" panose="020B0604020202020204" pitchFamily="34" charset="0"/>
              <a:buChar char="•"/>
            </a:pPr>
            <a:r>
              <a:rPr lang="en-US" dirty="0">
                <a:solidFill>
                  <a:srgbClr val="FFFFFF"/>
                </a:solidFill>
              </a:rPr>
              <a:t>6. De </a:t>
            </a:r>
            <a:r>
              <a:rPr lang="en-US" dirty="0" err="1">
                <a:solidFill>
                  <a:srgbClr val="FFFFFF"/>
                </a:solidFill>
              </a:rPr>
              <a:t>stijl</a:t>
            </a:r>
            <a:r>
              <a:rPr lang="en-US" dirty="0">
                <a:solidFill>
                  <a:srgbClr val="FFFFFF"/>
                </a:solidFill>
              </a:rPr>
              <a:t> is </a:t>
            </a:r>
            <a:r>
              <a:rPr lang="en-US" b="1" dirty="0" err="1">
                <a:solidFill>
                  <a:srgbClr val="FFFFFF"/>
                </a:solidFill>
              </a:rPr>
              <a:t>eenvoudig</a:t>
            </a:r>
            <a:r>
              <a:rPr lang="en-US" b="1" dirty="0">
                <a:solidFill>
                  <a:srgbClr val="FFFFFF"/>
                </a:solidFill>
              </a:rPr>
              <a:t> met </a:t>
            </a:r>
            <a:r>
              <a:rPr lang="en-US" b="1" dirty="0" err="1">
                <a:solidFill>
                  <a:srgbClr val="FFFFFF"/>
                </a:solidFill>
              </a:rPr>
              <a:t>veel</a:t>
            </a:r>
            <a:r>
              <a:rPr lang="en-US" b="1" dirty="0">
                <a:solidFill>
                  <a:srgbClr val="FFFFFF"/>
                </a:solidFill>
              </a:rPr>
              <a:t> </a:t>
            </a:r>
            <a:r>
              <a:rPr lang="en-US" b="1" dirty="0" err="1">
                <a:solidFill>
                  <a:srgbClr val="FFFFFF"/>
                </a:solidFill>
              </a:rPr>
              <a:t>dialogen</a:t>
            </a:r>
            <a:r>
              <a:rPr lang="en-US" b="1" dirty="0">
                <a:solidFill>
                  <a:srgbClr val="FFFFFF"/>
                </a:solidFill>
              </a:rPr>
              <a:t> </a:t>
            </a:r>
            <a:r>
              <a:rPr lang="en-US" dirty="0">
                <a:solidFill>
                  <a:srgbClr val="FFFFFF"/>
                </a:solidFill>
              </a:rPr>
              <a:t>in </a:t>
            </a:r>
            <a:r>
              <a:rPr lang="en-US" dirty="0" err="1">
                <a:solidFill>
                  <a:srgbClr val="FFFFFF"/>
                </a:solidFill>
              </a:rPr>
              <a:t>tegenstelling</a:t>
            </a:r>
            <a:r>
              <a:rPr lang="en-US" dirty="0">
                <a:solidFill>
                  <a:srgbClr val="FFFFFF"/>
                </a:solidFill>
              </a:rPr>
              <a:t> tot de in die </a:t>
            </a:r>
            <a:r>
              <a:rPr lang="en-US" dirty="0" err="1">
                <a:solidFill>
                  <a:srgbClr val="FFFFFF"/>
                </a:solidFill>
              </a:rPr>
              <a:t>tijd</a:t>
            </a:r>
            <a:r>
              <a:rPr lang="en-US" dirty="0">
                <a:solidFill>
                  <a:srgbClr val="FFFFFF"/>
                </a:solidFill>
              </a:rPr>
              <a:t> </a:t>
            </a:r>
            <a:r>
              <a:rPr lang="en-US" i="1" dirty="0" err="1">
                <a:solidFill>
                  <a:srgbClr val="FFFFFF"/>
                </a:solidFill>
              </a:rPr>
              <a:t>écriture</a:t>
            </a:r>
            <a:r>
              <a:rPr lang="en-US" i="1" dirty="0">
                <a:solidFill>
                  <a:srgbClr val="FFFFFF"/>
                </a:solidFill>
              </a:rPr>
              <a:t> artiste</a:t>
            </a:r>
          </a:p>
          <a:p>
            <a:pPr lvl="1" indent="-228600">
              <a:buFont typeface="Arial" panose="020B0604020202020204" pitchFamily="34" charset="0"/>
              <a:buChar char="•"/>
            </a:pPr>
            <a:r>
              <a:rPr lang="en-US" dirty="0">
                <a:solidFill>
                  <a:srgbClr val="FFFFFF"/>
                </a:solidFill>
              </a:rPr>
              <a:t>7. Personages </a:t>
            </a:r>
            <a:r>
              <a:rPr lang="en-US" dirty="0" err="1">
                <a:solidFill>
                  <a:srgbClr val="FFFFFF"/>
                </a:solidFill>
              </a:rPr>
              <a:t>leiden</a:t>
            </a:r>
            <a:r>
              <a:rPr lang="en-US" dirty="0">
                <a:solidFill>
                  <a:srgbClr val="FFFFFF"/>
                </a:solidFill>
              </a:rPr>
              <a:t> </a:t>
            </a:r>
            <a:r>
              <a:rPr lang="en-US" dirty="0" err="1">
                <a:solidFill>
                  <a:srgbClr val="FFFFFF"/>
                </a:solidFill>
              </a:rPr>
              <a:t>niet</a:t>
            </a:r>
            <a:r>
              <a:rPr lang="en-US" dirty="0">
                <a:solidFill>
                  <a:srgbClr val="FFFFFF"/>
                </a:solidFill>
              </a:rPr>
              <a:t> </a:t>
            </a:r>
            <a:r>
              <a:rPr lang="en-US" dirty="0" err="1">
                <a:solidFill>
                  <a:srgbClr val="FFFFFF"/>
                </a:solidFill>
              </a:rPr>
              <a:t>zelden</a:t>
            </a:r>
            <a:r>
              <a:rPr lang="en-US" dirty="0">
                <a:solidFill>
                  <a:srgbClr val="FFFFFF"/>
                </a:solidFill>
              </a:rPr>
              <a:t> </a:t>
            </a:r>
            <a:r>
              <a:rPr lang="en-US" dirty="0" err="1">
                <a:solidFill>
                  <a:srgbClr val="FFFFFF"/>
                </a:solidFill>
              </a:rPr>
              <a:t>een</a:t>
            </a:r>
            <a:r>
              <a:rPr lang="en-US" dirty="0">
                <a:solidFill>
                  <a:srgbClr val="FFFFFF"/>
                </a:solidFill>
              </a:rPr>
              <a:t> </a:t>
            </a:r>
            <a:r>
              <a:rPr lang="en-US" b="1" dirty="0" err="1">
                <a:solidFill>
                  <a:srgbClr val="FFFFFF"/>
                </a:solidFill>
              </a:rPr>
              <a:t>losbandig</a:t>
            </a:r>
            <a:r>
              <a:rPr lang="en-US" b="1" dirty="0">
                <a:solidFill>
                  <a:srgbClr val="FFFFFF"/>
                </a:solidFill>
              </a:rPr>
              <a:t> </a:t>
            </a:r>
            <a:r>
              <a:rPr lang="en-US" b="1" dirty="0" err="1">
                <a:solidFill>
                  <a:srgbClr val="FFFFFF"/>
                </a:solidFill>
              </a:rPr>
              <a:t>leve</a:t>
            </a:r>
            <a:r>
              <a:rPr lang="en-US" dirty="0" err="1">
                <a:solidFill>
                  <a:srgbClr val="FFFFFF"/>
                </a:solidFill>
              </a:rPr>
              <a:t>n</a:t>
            </a:r>
            <a:r>
              <a:rPr lang="en-US" dirty="0">
                <a:solidFill>
                  <a:srgbClr val="FFFFFF"/>
                </a:solidFill>
              </a:rPr>
              <a:t>. </a:t>
            </a:r>
          </a:p>
          <a:p>
            <a:pPr lvl="1" indent="-228600">
              <a:buFont typeface="Arial" panose="020B0604020202020204" pitchFamily="34" charset="0"/>
              <a:buChar char="•"/>
            </a:pPr>
            <a:r>
              <a:rPr lang="en-US" dirty="0">
                <a:solidFill>
                  <a:srgbClr val="FFFFFF"/>
                </a:solidFill>
              </a:rPr>
              <a:t>(</a:t>
            </a:r>
            <a:r>
              <a:rPr lang="en-US" dirty="0" err="1">
                <a:solidFill>
                  <a:srgbClr val="FFFFFF"/>
                </a:solidFill>
              </a:rPr>
              <a:t>gebaseerd</a:t>
            </a:r>
            <a:r>
              <a:rPr lang="en-US" dirty="0">
                <a:solidFill>
                  <a:srgbClr val="FFFFFF"/>
                </a:solidFill>
              </a:rPr>
              <a:t> op </a:t>
            </a:r>
            <a:r>
              <a:rPr lang="en-US" b="1" dirty="0">
                <a:solidFill>
                  <a:srgbClr val="FFFFFF"/>
                </a:solidFill>
              </a:rPr>
              <a:t>Jacqueline Bel </a:t>
            </a:r>
            <a:r>
              <a:rPr lang="en-US" b="1" i="1" dirty="0" err="1">
                <a:solidFill>
                  <a:srgbClr val="FFFFFF"/>
                </a:solidFill>
              </a:rPr>
              <a:t>Receptie-onderzoek</a:t>
            </a:r>
            <a:r>
              <a:rPr lang="en-US" b="1" i="1" dirty="0">
                <a:solidFill>
                  <a:srgbClr val="FFFFFF"/>
                </a:solidFill>
              </a:rPr>
              <a:t> </a:t>
            </a:r>
            <a:r>
              <a:rPr lang="en-US" b="1" i="1" dirty="0" err="1">
                <a:solidFill>
                  <a:srgbClr val="FFFFFF"/>
                </a:solidFill>
              </a:rPr>
              <a:t>en</a:t>
            </a:r>
            <a:r>
              <a:rPr lang="en-US" b="1" i="1" dirty="0">
                <a:solidFill>
                  <a:srgbClr val="FFFFFF"/>
                </a:solidFill>
              </a:rPr>
              <a:t> </a:t>
            </a:r>
            <a:r>
              <a:rPr lang="en-US" b="1" i="1" dirty="0" err="1">
                <a:solidFill>
                  <a:srgbClr val="FFFFFF"/>
                </a:solidFill>
              </a:rPr>
              <a:t>literatuur-geschiedenis</a:t>
            </a:r>
            <a:r>
              <a:rPr lang="en-US" b="1" dirty="0">
                <a:solidFill>
                  <a:srgbClr val="FFFFFF"/>
                </a:solidFill>
              </a:rPr>
              <a:t> </a:t>
            </a:r>
            <a:r>
              <a:rPr lang="en-US" b="1" i="1" dirty="0">
                <a:solidFill>
                  <a:srgbClr val="FFFFFF"/>
                </a:solidFill>
              </a:rPr>
              <a:t>De </a:t>
            </a:r>
            <a:r>
              <a:rPr lang="en-US" b="1" i="1" dirty="0" err="1">
                <a:solidFill>
                  <a:srgbClr val="FFFFFF"/>
                </a:solidFill>
              </a:rPr>
              <a:t>Indische</a:t>
            </a:r>
            <a:r>
              <a:rPr lang="en-US" b="1" i="1" dirty="0">
                <a:solidFill>
                  <a:srgbClr val="FFFFFF"/>
                </a:solidFill>
              </a:rPr>
              <a:t> roman </a:t>
            </a:r>
            <a:r>
              <a:rPr lang="en-US" b="1" i="1" dirty="0" err="1">
                <a:solidFill>
                  <a:srgbClr val="FFFFFF"/>
                </a:solidFill>
              </a:rPr>
              <a:t>als</a:t>
            </a:r>
            <a:r>
              <a:rPr lang="en-US" b="1" i="1" dirty="0">
                <a:solidFill>
                  <a:srgbClr val="FFFFFF"/>
                </a:solidFill>
              </a:rPr>
              <a:t> </a:t>
            </a:r>
            <a:r>
              <a:rPr lang="en-US" b="1" i="1" dirty="0" err="1">
                <a:solidFill>
                  <a:srgbClr val="FFFFFF"/>
                </a:solidFill>
              </a:rPr>
              <a:t>broeierige</a:t>
            </a:r>
            <a:r>
              <a:rPr lang="en-US" b="1" i="1" dirty="0">
                <a:solidFill>
                  <a:srgbClr val="FFFFFF"/>
                </a:solidFill>
              </a:rPr>
              <a:t> </a:t>
            </a:r>
            <a:r>
              <a:rPr lang="en-US" b="1" i="1" dirty="0" err="1">
                <a:solidFill>
                  <a:srgbClr val="FFFFFF"/>
                </a:solidFill>
              </a:rPr>
              <a:t>vrijplaats</a:t>
            </a:r>
            <a:r>
              <a:rPr lang="en-US" b="1" i="1" dirty="0">
                <a:solidFill>
                  <a:srgbClr val="FFFFFF"/>
                </a:solidFill>
              </a:rPr>
              <a:t> van de </a:t>
            </a:r>
            <a:r>
              <a:rPr lang="en-US" b="1" i="1" dirty="0" err="1">
                <a:solidFill>
                  <a:srgbClr val="FFFFFF"/>
                </a:solidFill>
              </a:rPr>
              <a:t>Nederlandse</a:t>
            </a:r>
            <a:r>
              <a:rPr lang="en-US" b="1" i="1" dirty="0">
                <a:solidFill>
                  <a:srgbClr val="FFFFFF"/>
                </a:solidFill>
              </a:rPr>
              <a:t> </a:t>
            </a:r>
            <a:r>
              <a:rPr lang="en-US" b="1" i="1" dirty="0" err="1">
                <a:solidFill>
                  <a:srgbClr val="FFFFFF"/>
                </a:solidFill>
              </a:rPr>
              <a:t>literatuur</a:t>
            </a:r>
            <a:r>
              <a:rPr lang="en-US" b="1" dirty="0">
                <a:solidFill>
                  <a:srgbClr val="FFFFFF"/>
                </a:solidFill>
              </a:rPr>
              <a:t>)</a:t>
            </a:r>
            <a:br>
              <a:rPr lang="en-US" b="1" dirty="0">
                <a:solidFill>
                  <a:srgbClr val="FFFFFF"/>
                </a:solidFill>
              </a:rPr>
            </a:br>
            <a:endParaRPr lang="en-US" dirty="0">
              <a:solidFill>
                <a:srgbClr val="FFFFFF"/>
              </a:solidFill>
            </a:endParaRPr>
          </a:p>
        </p:txBody>
      </p:sp>
    </p:spTree>
    <p:extLst>
      <p:ext uri="{BB962C8B-B14F-4D97-AF65-F5344CB8AC3E}">
        <p14:creationId xmlns:p14="http://schemas.microsoft.com/office/powerpoint/2010/main" val="384397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D71D-AA8A-4496-BAF0-EF5555E1188B}"/>
              </a:ext>
            </a:extLst>
          </p:cNvPr>
          <p:cNvSpPr>
            <a:spLocks noGrp="1"/>
          </p:cNvSpPr>
          <p:nvPr>
            <p:ph type="title"/>
          </p:nvPr>
        </p:nvSpPr>
        <p:spPr>
          <a:xfrm>
            <a:off x="831850" y="523875"/>
            <a:ext cx="10515600" cy="1295400"/>
          </a:xfrm>
        </p:spPr>
        <p:txBody>
          <a:bodyPr/>
          <a:lstStyle/>
          <a:p>
            <a:r>
              <a:rPr lang="en-US" dirty="0"/>
              <a:t>Novum in het genre</a:t>
            </a:r>
          </a:p>
        </p:txBody>
      </p:sp>
      <p:sp>
        <p:nvSpPr>
          <p:cNvPr id="3" name="Text Placeholder 2">
            <a:extLst>
              <a:ext uri="{FF2B5EF4-FFF2-40B4-BE49-F238E27FC236}">
                <a16:creationId xmlns:a16="http://schemas.microsoft.com/office/drawing/2014/main" id="{5C1F86E4-E97E-4F3A-8250-3E214AFEE2BB}"/>
              </a:ext>
            </a:extLst>
          </p:cNvPr>
          <p:cNvSpPr>
            <a:spLocks noGrp="1"/>
          </p:cNvSpPr>
          <p:nvPr>
            <p:ph type="body" idx="1"/>
          </p:nvPr>
        </p:nvSpPr>
        <p:spPr>
          <a:xfrm>
            <a:off x="933450" y="1952625"/>
            <a:ext cx="10414000" cy="4110037"/>
          </a:xfrm>
        </p:spPr>
        <p:txBody>
          <a:bodyPr>
            <a:normAutofit lnSpcReduction="10000"/>
          </a:bodyPr>
          <a:lstStyle/>
          <a:p>
            <a:pPr marL="342900" indent="-342900">
              <a:buFont typeface="Arial" panose="020B0604020202020204" pitchFamily="34" charset="0"/>
              <a:buChar char="•"/>
            </a:pPr>
            <a:r>
              <a:rPr lang="nl-NL" dirty="0"/>
              <a:t>In </a:t>
            </a:r>
            <a:r>
              <a:rPr lang="nl-NL" i="1" dirty="0"/>
              <a:t>De stille kracht </a:t>
            </a:r>
            <a:r>
              <a:rPr lang="nl-NL" dirty="0"/>
              <a:t>schets Couperus met een feilloos oog voor de actualiteit een levendig beeld van het koloniale leven. Een extra dimensie is toegevoegd aan het al bestaande genre van </a:t>
            </a:r>
            <a:r>
              <a:rPr lang="nl-NL" b="1" dirty="0"/>
              <a:t>Indische romans</a:t>
            </a:r>
            <a:r>
              <a:rPr lang="nl-NL" dirty="0"/>
              <a:t>: de mystiek gepaard met decadentie en </a:t>
            </a:r>
            <a:r>
              <a:rPr lang="nl-NL" dirty="0" err="1"/>
              <a:t>noodlotmotief</a:t>
            </a:r>
            <a:r>
              <a:rPr lang="nl-NL" dirty="0"/>
              <a:t>.</a:t>
            </a:r>
          </a:p>
          <a:p>
            <a:pPr marL="342900" indent="-342900">
              <a:buFont typeface="Arial" panose="020B0604020202020204" pitchFamily="34" charset="0"/>
              <a:buChar char="•"/>
            </a:pPr>
            <a:r>
              <a:rPr lang="nl-NL" dirty="0"/>
              <a:t>In Indische romans worden er vaak Europese mannen beschreven die ongehuwd samenwoonden met Indische vrouwen. Couperus gaat een stap verder: vrije liefde en overspel worden uitvoerig behandeld in </a:t>
            </a:r>
            <a:r>
              <a:rPr lang="nl-NL" i="1" dirty="0"/>
              <a:t>De stille kracht</a:t>
            </a:r>
            <a:r>
              <a:rPr lang="nl-NL" dirty="0"/>
              <a:t>, en er is ook sprake van een incestueus verband (tussen Léonie van </a:t>
            </a:r>
            <a:r>
              <a:rPr lang="nl-NL" dirty="0" err="1"/>
              <a:t>Oudijck</a:t>
            </a:r>
            <a:r>
              <a:rPr lang="nl-NL" dirty="0"/>
              <a:t> en haar stiefzoon Theo).</a:t>
            </a:r>
            <a:endParaRPr lang="en-US" dirty="0"/>
          </a:p>
          <a:p>
            <a:pPr marL="342900" indent="-342900">
              <a:buFont typeface="Arial" panose="020B0604020202020204" pitchFamily="34" charset="0"/>
              <a:buChar char="•"/>
            </a:pPr>
            <a:r>
              <a:rPr lang="nl-NL" dirty="0"/>
              <a:t>Ook ongewoon voor dit genre is de glansrol die aan de inheemse bevolking wordt toebedeeld die daarvoor doorgaans tot exotisch decor werd gereduceerd.</a:t>
            </a:r>
            <a:endParaRPr lang="en-US" dirty="0"/>
          </a:p>
          <a:p>
            <a:endParaRPr lang="en-US" dirty="0"/>
          </a:p>
        </p:txBody>
      </p:sp>
    </p:spTree>
    <p:extLst>
      <p:ext uri="{BB962C8B-B14F-4D97-AF65-F5344CB8AC3E}">
        <p14:creationId xmlns:p14="http://schemas.microsoft.com/office/powerpoint/2010/main" val="220297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5E08-E605-4E94-9386-07041D983FE0}"/>
              </a:ext>
            </a:extLst>
          </p:cNvPr>
          <p:cNvSpPr>
            <a:spLocks noGrp="1"/>
          </p:cNvSpPr>
          <p:nvPr>
            <p:ph type="ctrTitle"/>
          </p:nvPr>
        </p:nvSpPr>
        <p:spPr>
          <a:xfrm>
            <a:off x="1524000" y="1122363"/>
            <a:ext cx="9144000" cy="866457"/>
          </a:xfrm>
        </p:spPr>
        <p:txBody>
          <a:bodyPr>
            <a:normAutofit fontScale="90000"/>
          </a:bodyPr>
          <a:lstStyle/>
          <a:p>
            <a:pPr algn="l"/>
            <a:r>
              <a:rPr lang="en-US" dirty="0" err="1"/>
              <a:t>Vertelsituatie</a:t>
            </a:r>
            <a:endParaRPr lang="en-US" dirty="0"/>
          </a:p>
        </p:txBody>
      </p:sp>
      <p:sp>
        <p:nvSpPr>
          <p:cNvPr id="3" name="Subtitle 2">
            <a:extLst>
              <a:ext uri="{FF2B5EF4-FFF2-40B4-BE49-F238E27FC236}">
                <a16:creationId xmlns:a16="http://schemas.microsoft.com/office/drawing/2014/main" id="{D5CE3E09-E8D8-4FF0-8E6B-D1AD04D936E0}"/>
              </a:ext>
            </a:extLst>
          </p:cNvPr>
          <p:cNvSpPr>
            <a:spLocks noGrp="1"/>
          </p:cNvSpPr>
          <p:nvPr>
            <p:ph type="subTitle" idx="1"/>
          </p:nvPr>
        </p:nvSpPr>
        <p:spPr>
          <a:xfrm>
            <a:off x="1524000" y="2400300"/>
            <a:ext cx="9144000" cy="2857500"/>
          </a:xfrm>
        </p:spPr>
        <p:txBody>
          <a:bodyPr>
            <a:normAutofit fontScale="62500" lnSpcReduction="20000"/>
          </a:bodyPr>
          <a:lstStyle/>
          <a:p>
            <a:pPr marL="342900" indent="-342900" algn="l">
              <a:buFontTx/>
              <a:buChar char="-"/>
            </a:pPr>
            <a:r>
              <a:rPr lang="en-US" dirty="0" err="1"/>
              <a:t>Auctoriale</a:t>
            </a:r>
            <a:r>
              <a:rPr lang="en-US" dirty="0"/>
              <a:t> </a:t>
            </a:r>
            <a:r>
              <a:rPr lang="en-US" dirty="0" err="1"/>
              <a:t>verteller</a:t>
            </a:r>
            <a:r>
              <a:rPr lang="en-US" dirty="0"/>
              <a:t> </a:t>
            </a:r>
          </a:p>
          <a:p>
            <a:pPr marL="342900" indent="-342900" algn="l">
              <a:buFontTx/>
              <a:buChar char="-"/>
            </a:pPr>
            <a:r>
              <a:rPr lang="en-US" dirty="0" err="1"/>
              <a:t>Verschillende</a:t>
            </a:r>
            <a:r>
              <a:rPr lang="en-US" dirty="0"/>
              <a:t> </a:t>
            </a:r>
            <a:r>
              <a:rPr lang="en-US" dirty="0" err="1"/>
              <a:t>focalisators</a:t>
            </a:r>
            <a:r>
              <a:rPr lang="en-US" dirty="0"/>
              <a:t>, </a:t>
            </a:r>
            <a:r>
              <a:rPr lang="en-US" dirty="0" err="1"/>
              <a:t>hoofdzakelijk</a:t>
            </a:r>
            <a:r>
              <a:rPr lang="en-US" dirty="0"/>
              <a:t> </a:t>
            </a:r>
            <a:r>
              <a:rPr lang="en-US" dirty="0" err="1"/>
              <a:t>Europees</a:t>
            </a:r>
            <a:r>
              <a:rPr lang="en-US" dirty="0"/>
              <a:t>: Otto van </a:t>
            </a:r>
            <a:r>
              <a:rPr lang="en-US" dirty="0" err="1"/>
              <a:t>Oudijck</a:t>
            </a:r>
            <a:r>
              <a:rPr lang="en-US" dirty="0"/>
              <a:t> </a:t>
            </a:r>
            <a:r>
              <a:rPr lang="en-US" dirty="0" err="1"/>
              <a:t>en</a:t>
            </a:r>
            <a:r>
              <a:rPr lang="en-US" dirty="0"/>
              <a:t> Eva </a:t>
            </a:r>
            <a:r>
              <a:rPr lang="en-US" dirty="0" err="1"/>
              <a:t>Eldesma</a:t>
            </a:r>
            <a:r>
              <a:rPr lang="en-US" dirty="0"/>
              <a:t> </a:t>
            </a:r>
            <a:r>
              <a:rPr lang="en-US" dirty="0" err="1"/>
              <a:t>wellicht</a:t>
            </a:r>
            <a:r>
              <a:rPr lang="en-US" dirty="0"/>
              <a:t> de </a:t>
            </a:r>
            <a:r>
              <a:rPr lang="en-US" dirty="0" err="1"/>
              <a:t>belangrijskte</a:t>
            </a:r>
            <a:endParaRPr lang="en-US" dirty="0"/>
          </a:p>
          <a:p>
            <a:pPr marL="342900" indent="-342900" algn="l">
              <a:buFontTx/>
              <a:buChar char="-"/>
            </a:pPr>
            <a:endParaRPr lang="en-US" dirty="0"/>
          </a:p>
          <a:p>
            <a:pPr algn="l"/>
            <a:r>
              <a:rPr lang="nl-NL" dirty="0">
                <a:solidFill>
                  <a:schemeClr val="accent6">
                    <a:lumMod val="75000"/>
                  </a:schemeClr>
                </a:solidFill>
              </a:rPr>
              <a:t>“Van </a:t>
            </a:r>
            <a:r>
              <a:rPr lang="nl-NL" dirty="0" err="1">
                <a:solidFill>
                  <a:schemeClr val="accent6">
                    <a:lumMod val="75000"/>
                  </a:schemeClr>
                </a:solidFill>
              </a:rPr>
              <a:t>Oudijck</a:t>
            </a:r>
            <a:r>
              <a:rPr lang="nl-NL" dirty="0">
                <a:solidFill>
                  <a:schemeClr val="accent6">
                    <a:lumMod val="75000"/>
                  </a:schemeClr>
                </a:solidFill>
              </a:rPr>
              <a:t> en Eva </a:t>
            </a:r>
            <a:r>
              <a:rPr lang="nl-NL" dirty="0" err="1">
                <a:solidFill>
                  <a:schemeClr val="accent6">
                    <a:lumMod val="75000"/>
                  </a:schemeClr>
                </a:solidFill>
              </a:rPr>
              <a:t>Eldersma</a:t>
            </a:r>
            <a:r>
              <a:rPr lang="nl-NL" dirty="0">
                <a:solidFill>
                  <a:schemeClr val="accent6">
                    <a:lumMod val="75000"/>
                  </a:schemeClr>
                </a:solidFill>
              </a:rPr>
              <a:t> vertegenwoordigen ieder een verschillend aspect van de westerse beschaving, die in vreemde grond niet kan aarden. Van </a:t>
            </a:r>
            <a:r>
              <a:rPr lang="nl-NL" dirty="0" err="1">
                <a:solidFill>
                  <a:schemeClr val="accent6">
                    <a:lumMod val="75000"/>
                  </a:schemeClr>
                </a:solidFill>
              </a:rPr>
              <a:t>Oudijck</a:t>
            </a:r>
            <a:r>
              <a:rPr lang="nl-NL" dirty="0">
                <a:solidFill>
                  <a:schemeClr val="accent6">
                    <a:lumMod val="75000"/>
                  </a:schemeClr>
                </a:solidFill>
              </a:rPr>
              <a:t> gaat uiteindelijk ten onder, doordat hij moet erkennen dat zijn wereldbeeld niet klopt: dat er niet voor alles een logische verklaring is, en dat je soms moet buigen voor een hogere, onzichtbare macht.</a:t>
            </a:r>
          </a:p>
          <a:p>
            <a:pPr algn="l"/>
            <a:r>
              <a:rPr lang="nl-NL" dirty="0">
                <a:solidFill>
                  <a:schemeClr val="accent6">
                    <a:lumMod val="75000"/>
                  </a:schemeClr>
                </a:solidFill>
              </a:rPr>
              <a:t>Net als Van </a:t>
            </a:r>
            <a:r>
              <a:rPr lang="nl-NL" dirty="0" err="1">
                <a:solidFill>
                  <a:schemeClr val="accent6">
                    <a:lumMod val="75000"/>
                  </a:schemeClr>
                </a:solidFill>
              </a:rPr>
              <a:t>Oudijck</a:t>
            </a:r>
            <a:r>
              <a:rPr lang="nl-NL" dirty="0">
                <a:solidFill>
                  <a:schemeClr val="accent6">
                    <a:lumMod val="75000"/>
                  </a:schemeClr>
                </a:solidFill>
              </a:rPr>
              <a:t> heeft ook Eva </a:t>
            </a:r>
            <a:r>
              <a:rPr lang="nl-NL" dirty="0" err="1">
                <a:solidFill>
                  <a:schemeClr val="accent6">
                    <a:lumMod val="75000"/>
                  </a:schemeClr>
                </a:solidFill>
              </a:rPr>
              <a:t>Eldersma</a:t>
            </a:r>
            <a:r>
              <a:rPr lang="nl-NL" dirty="0">
                <a:solidFill>
                  <a:schemeClr val="accent6">
                    <a:lumMod val="75000"/>
                  </a:schemeClr>
                </a:solidFill>
              </a:rPr>
              <a:t> een vertekend, wat romantisch beeld van Indië. Ze is gekomen ‘met </a:t>
            </a:r>
            <a:r>
              <a:rPr lang="nl-NL" dirty="0" err="1">
                <a:solidFill>
                  <a:schemeClr val="accent6">
                    <a:lumMod val="75000"/>
                  </a:schemeClr>
                </a:solidFill>
              </a:rPr>
              <a:t>groote</a:t>
            </a:r>
            <a:r>
              <a:rPr lang="nl-NL" dirty="0">
                <a:solidFill>
                  <a:schemeClr val="accent6">
                    <a:lumMod val="75000"/>
                  </a:schemeClr>
                </a:solidFill>
              </a:rPr>
              <a:t> </a:t>
            </a:r>
            <a:r>
              <a:rPr lang="nl-NL" dirty="0" err="1">
                <a:solidFill>
                  <a:schemeClr val="accent6">
                    <a:lumMod val="75000"/>
                  </a:schemeClr>
                </a:solidFill>
              </a:rPr>
              <a:t>illuzie</a:t>
            </a:r>
            <a:r>
              <a:rPr lang="nl-NL" dirty="0">
                <a:solidFill>
                  <a:schemeClr val="accent6">
                    <a:lumMod val="75000"/>
                  </a:schemeClr>
                </a:solidFill>
              </a:rPr>
              <a:t> over Indië, over al het </a:t>
            </a:r>
            <a:r>
              <a:rPr lang="nl-NL" dirty="0" err="1">
                <a:solidFill>
                  <a:schemeClr val="accent6">
                    <a:lumMod val="75000"/>
                  </a:schemeClr>
                </a:solidFill>
              </a:rPr>
              <a:t>oriëntalische</a:t>
            </a:r>
            <a:r>
              <a:rPr lang="nl-NL" dirty="0">
                <a:solidFill>
                  <a:schemeClr val="accent6">
                    <a:lumMod val="75000"/>
                  </a:schemeClr>
                </a:solidFill>
              </a:rPr>
              <a:t> der tropen’. Ze dacht in Indië iets ‘moois’ aan te treffen, ‘een sprookje, de Duizend-en-Een-Nacht’, en is teleurgesteld wanneer ze wordt geconfronteerd met het gewone, saaie leven van alledag. Bijna tegen beter weten in probeert ze haar kunstidealen te bewaren door van haar huis een Europees-artistieke enclave te maken.” </a:t>
            </a:r>
            <a:r>
              <a:rPr lang="nl-NL" dirty="0"/>
              <a:t>[Lexicon van literaire werken (1989-2014)]</a:t>
            </a:r>
            <a:endParaRPr lang="en-US" dirty="0">
              <a:solidFill>
                <a:srgbClr val="FFC000"/>
              </a:solidFill>
            </a:endParaRPr>
          </a:p>
          <a:p>
            <a:pPr marL="342900" indent="-342900" algn="l">
              <a:buFontTx/>
              <a:buChar char="-"/>
            </a:pPr>
            <a:endParaRPr lang="en-US" dirty="0"/>
          </a:p>
        </p:txBody>
      </p:sp>
    </p:spTree>
    <p:extLst>
      <p:ext uri="{BB962C8B-B14F-4D97-AF65-F5344CB8AC3E}">
        <p14:creationId xmlns:p14="http://schemas.microsoft.com/office/powerpoint/2010/main" val="37642876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202</TotalTime>
  <Words>4434</Words>
  <Application>Microsoft Office PowerPoint</Application>
  <PresentationFormat>Widescreen</PresentationFormat>
  <Paragraphs>163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Over de auteur</vt:lpstr>
      <vt:lpstr>Het oeuvre</vt:lpstr>
      <vt:lpstr>De stille kracht verschijnt in 1900</vt:lpstr>
      <vt:lpstr>Tijdgeest van het fin-de-siècle in De Stille kracht </vt:lpstr>
      <vt:lpstr>Couperus op Java</vt:lpstr>
      <vt:lpstr>Indische romans</vt:lpstr>
      <vt:lpstr>Novum in het genre</vt:lpstr>
      <vt:lpstr>Vertelsituatie</vt:lpstr>
      <vt:lpstr>Opbouw</vt:lpstr>
      <vt:lpstr>PowerPoint Presentation</vt:lpstr>
      <vt:lpstr>Staalkaart van literaire stromingen rond 1900</vt:lpstr>
      <vt:lpstr>Naturalistische trekken van De stille kracht </vt:lpstr>
      <vt:lpstr>PowerPoint Presentation</vt:lpstr>
      <vt:lpstr>Race, milieu, moment</vt:lpstr>
      <vt:lpstr>Racisme en hybriditeit</vt:lpstr>
      <vt:lpstr>PowerPoint Presentation</vt:lpstr>
      <vt:lpstr>PowerPoint Presentation</vt:lpstr>
      <vt:lpstr>Kemperink, M. Het verloren paradijs</vt:lpstr>
      <vt:lpstr>Decadentie in De stille kracht</vt:lpstr>
      <vt:lpstr>PowerPoint Presentation</vt:lpstr>
      <vt:lpstr>PowerPoint Presentation</vt:lpstr>
      <vt:lpstr>PowerPoint Presentation</vt:lpstr>
      <vt:lpstr>De nieuwe mystiek in De stille kracht</vt:lpstr>
      <vt:lpstr>Spookachtige elementen en onverklaarbare zaken</vt:lpstr>
      <vt:lpstr>Het fin-de siècle en de mystiek</vt:lpstr>
      <vt:lpstr>Het geheimzinnige in De stille kracht</vt:lpstr>
      <vt:lpstr>PowerPoint Presentation</vt:lpstr>
      <vt:lpstr>De titel van de roman</vt:lpstr>
      <vt:lpstr>Waardering en canonisering</vt:lpstr>
      <vt:lpstr>Ter afsluiting</vt:lpstr>
      <vt:lpstr>Aanbevolen literatuur: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Vukomanović, Lada</dc:creator>
  <cp:lastModifiedBy>Vukomanović, Lada</cp:lastModifiedBy>
  <cp:revision>32</cp:revision>
  <dcterms:created xsi:type="dcterms:W3CDTF">2019-05-07T17:10:59Z</dcterms:created>
  <dcterms:modified xsi:type="dcterms:W3CDTF">2019-05-16T11:35:59Z</dcterms:modified>
</cp:coreProperties>
</file>