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6" r:id="rId4"/>
    <p:sldId id="277" r:id="rId5"/>
    <p:sldId id="265" r:id="rId6"/>
    <p:sldId id="272" r:id="rId7"/>
    <p:sldId id="270" r:id="rId8"/>
    <p:sldId id="264" r:id="rId9"/>
    <p:sldId id="257" r:id="rId10"/>
    <p:sldId id="275" r:id="rId11"/>
    <p:sldId id="271" r:id="rId12"/>
    <p:sldId id="273" r:id="rId13"/>
    <p:sldId id="267" r:id="rId14"/>
    <p:sldId id="268" r:id="rId15"/>
    <p:sldId id="274" r:id="rId16"/>
  </p:sldIdLst>
  <p:sldSz cx="12192000" cy="6858000"/>
  <p:notesSz cx="6858000" cy="9144000"/>
  <p:defaultTextStyle>
    <a:defPPr>
      <a:defRPr lang="cs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9"/>
  </p:normalViewPr>
  <p:slideViewPr>
    <p:cSldViewPr snapToGrid="0" snapToObjects="1">
      <p:cViewPr varScale="1">
        <p:scale>
          <a:sx n="102" d="100"/>
          <a:sy n="102" d="100"/>
        </p:scale>
        <p:origin x="9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CA5F66-7824-6913-75DE-9DBFE31167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DE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3DF0432-40F8-6A1C-FE27-A3451069C6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DE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DB1456-7413-003F-2580-0AEEB5A8A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4C2B-4AFA-1F45-AF6B-1C3FCA4AFD79}" type="datetimeFigureOut">
              <a:rPr lang="cs-DE" smtClean="0"/>
              <a:t>09.05.22</a:t>
            </a:fld>
            <a:endParaRPr lang="cs-D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687990-6C33-C637-0141-167BE4A71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D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E8230A-145E-DD9D-A7FB-68ACBB7C4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C564-37DD-B24F-8786-26D0B5D4CA6B}" type="slidenum">
              <a:rPr lang="cs-DE" smtClean="0"/>
              <a:t>‹#›</a:t>
            </a:fld>
            <a:endParaRPr lang="cs-DE"/>
          </a:p>
        </p:txBody>
      </p:sp>
    </p:spTree>
    <p:extLst>
      <p:ext uri="{BB962C8B-B14F-4D97-AF65-F5344CB8AC3E}">
        <p14:creationId xmlns:p14="http://schemas.microsoft.com/office/powerpoint/2010/main" val="3845883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376BE0-EC25-6FD1-52A1-DF6131013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DE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9463FC-D4C4-A11B-04FC-7D4762C1EF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DE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EE13EA-11E4-B445-20DC-A1823DFC3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4C2B-4AFA-1F45-AF6B-1C3FCA4AFD79}" type="datetimeFigureOut">
              <a:rPr lang="cs-DE" smtClean="0"/>
              <a:t>09.05.22</a:t>
            </a:fld>
            <a:endParaRPr lang="cs-D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5980D9-64CC-9D61-816D-0DB0B42C4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D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9447AE-3F34-EA93-25C4-9C0038F53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C564-37DD-B24F-8786-26D0B5D4CA6B}" type="slidenum">
              <a:rPr lang="cs-DE" smtClean="0"/>
              <a:t>‹#›</a:t>
            </a:fld>
            <a:endParaRPr lang="cs-DE"/>
          </a:p>
        </p:txBody>
      </p:sp>
    </p:spTree>
    <p:extLst>
      <p:ext uri="{BB962C8B-B14F-4D97-AF65-F5344CB8AC3E}">
        <p14:creationId xmlns:p14="http://schemas.microsoft.com/office/powerpoint/2010/main" val="2056024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E351BE3-80FC-932B-7D52-EA5626B0F8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DE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95D882-BC8B-4C65-31E6-D3E7CD9B4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DE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E130A6-5851-7579-8327-8F5CBB20B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4C2B-4AFA-1F45-AF6B-1C3FCA4AFD79}" type="datetimeFigureOut">
              <a:rPr lang="cs-DE" smtClean="0"/>
              <a:t>09.05.22</a:t>
            </a:fld>
            <a:endParaRPr lang="cs-D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579B62-30F2-4497-1A77-6F5AB8D3C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D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AD2EB1-7DD1-B60B-5527-B8D77FC12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C564-37DD-B24F-8786-26D0B5D4CA6B}" type="slidenum">
              <a:rPr lang="cs-DE" smtClean="0"/>
              <a:t>‹#›</a:t>
            </a:fld>
            <a:endParaRPr lang="cs-DE"/>
          </a:p>
        </p:txBody>
      </p:sp>
    </p:spTree>
    <p:extLst>
      <p:ext uri="{BB962C8B-B14F-4D97-AF65-F5344CB8AC3E}">
        <p14:creationId xmlns:p14="http://schemas.microsoft.com/office/powerpoint/2010/main" val="196812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61E16-219F-A8B3-6C76-1BD7BCE29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D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D5E937-74D4-8204-505E-7747D34C1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DE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B4F6E2-A9AB-3B4A-1DD4-2C3206EC0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4C2B-4AFA-1F45-AF6B-1C3FCA4AFD79}" type="datetimeFigureOut">
              <a:rPr lang="cs-DE" smtClean="0"/>
              <a:t>09.05.22</a:t>
            </a:fld>
            <a:endParaRPr lang="cs-D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CFE497-686E-FA20-BC0B-D3402B563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D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C29913-124B-32EB-2D6E-C5619F966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C564-37DD-B24F-8786-26D0B5D4CA6B}" type="slidenum">
              <a:rPr lang="cs-DE" smtClean="0"/>
              <a:t>‹#›</a:t>
            </a:fld>
            <a:endParaRPr lang="cs-DE"/>
          </a:p>
        </p:txBody>
      </p:sp>
    </p:spTree>
    <p:extLst>
      <p:ext uri="{BB962C8B-B14F-4D97-AF65-F5344CB8AC3E}">
        <p14:creationId xmlns:p14="http://schemas.microsoft.com/office/powerpoint/2010/main" val="1927833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B539C-D0F7-57B0-380F-08AB06F8B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cs-DE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3D8D447-43F4-1F34-2C94-C785140FA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9FF476-4364-01A7-020B-C43757FE8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4C2B-4AFA-1F45-AF6B-1C3FCA4AFD79}" type="datetimeFigureOut">
              <a:rPr lang="cs-DE" smtClean="0"/>
              <a:t>09.05.22</a:t>
            </a:fld>
            <a:endParaRPr lang="cs-D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B7AFE7-8B95-47B8-ADB9-7F101BB95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D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39B85E-8824-E9ED-4512-736D2CE40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C564-37DD-B24F-8786-26D0B5D4CA6B}" type="slidenum">
              <a:rPr lang="cs-DE" smtClean="0"/>
              <a:t>‹#›</a:t>
            </a:fld>
            <a:endParaRPr lang="cs-DE"/>
          </a:p>
        </p:txBody>
      </p:sp>
    </p:spTree>
    <p:extLst>
      <p:ext uri="{BB962C8B-B14F-4D97-AF65-F5344CB8AC3E}">
        <p14:creationId xmlns:p14="http://schemas.microsoft.com/office/powerpoint/2010/main" val="321992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1A0BCC-6C3A-A43E-E491-3ACC4DF9C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D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5CFAAE-3544-7774-8DD1-CF0115E17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DE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61005A-53D2-EF42-D518-6CAB83B43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DE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F7FA07-8864-46FF-31EC-869144F4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4C2B-4AFA-1F45-AF6B-1C3FCA4AFD79}" type="datetimeFigureOut">
              <a:rPr lang="cs-DE" smtClean="0"/>
              <a:t>09.05.22</a:t>
            </a:fld>
            <a:endParaRPr lang="cs-DE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126C4A-0FD7-35DD-7DFD-C4CE96780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DE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A4B8B8-56CF-0169-6A5C-C093AF136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C564-37DD-B24F-8786-26D0B5D4CA6B}" type="slidenum">
              <a:rPr lang="cs-DE" smtClean="0"/>
              <a:t>‹#›</a:t>
            </a:fld>
            <a:endParaRPr lang="cs-DE"/>
          </a:p>
        </p:txBody>
      </p:sp>
    </p:spTree>
    <p:extLst>
      <p:ext uri="{BB962C8B-B14F-4D97-AF65-F5344CB8AC3E}">
        <p14:creationId xmlns:p14="http://schemas.microsoft.com/office/powerpoint/2010/main" val="8198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9F423B-C8C9-DDF7-7069-B4751D5B8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DE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2AB3CF-BCC4-5975-E94E-3BFC4B570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5526BD-1370-0CFA-B375-ECD9960F6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DE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93DC640-3DFE-57F5-7C20-BA4261EAE4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8B00835-3FE4-00AE-904B-7F74E7B82F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DE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7F4598B-4B87-0D31-B457-A6DE1ECCF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4C2B-4AFA-1F45-AF6B-1C3FCA4AFD79}" type="datetimeFigureOut">
              <a:rPr lang="cs-DE" smtClean="0"/>
              <a:t>09.05.22</a:t>
            </a:fld>
            <a:endParaRPr lang="cs-DE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241F561-BAEE-C997-46C4-A854025AB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DE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BAD47DB-CD8F-825B-3408-BBF7542E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C564-37DD-B24F-8786-26D0B5D4CA6B}" type="slidenum">
              <a:rPr lang="cs-DE" smtClean="0"/>
              <a:t>‹#›</a:t>
            </a:fld>
            <a:endParaRPr lang="cs-DE"/>
          </a:p>
        </p:txBody>
      </p:sp>
    </p:spTree>
    <p:extLst>
      <p:ext uri="{BB962C8B-B14F-4D97-AF65-F5344CB8AC3E}">
        <p14:creationId xmlns:p14="http://schemas.microsoft.com/office/powerpoint/2010/main" val="2754903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328DA-93E8-FDDD-29B0-8981D4B76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DE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F4B48AF-85BF-1768-E65F-F8CD374B2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4C2B-4AFA-1F45-AF6B-1C3FCA4AFD79}" type="datetimeFigureOut">
              <a:rPr lang="cs-DE" smtClean="0"/>
              <a:t>09.05.22</a:t>
            </a:fld>
            <a:endParaRPr lang="cs-DE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A634D37-B402-2BBA-B86F-D50F98A4C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DE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1F7B215-A7CF-7009-186B-15A915762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C564-37DD-B24F-8786-26D0B5D4CA6B}" type="slidenum">
              <a:rPr lang="cs-DE" smtClean="0"/>
              <a:t>‹#›</a:t>
            </a:fld>
            <a:endParaRPr lang="cs-DE"/>
          </a:p>
        </p:txBody>
      </p:sp>
    </p:spTree>
    <p:extLst>
      <p:ext uri="{BB962C8B-B14F-4D97-AF65-F5344CB8AC3E}">
        <p14:creationId xmlns:p14="http://schemas.microsoft.com/office/powerpoint/2010/main" val="55943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91675E6-A232-ACA8-5B6E-ACEEEDB7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4C2B-4AFA-1F45-AF6B-1C3FCA4AFD79}" type="datetimeFigureOut">
              <a:rPr lang="cs-DE" smtClean="0"/>
              <a:t>09.05.22</a:t>
            </a:fld>
            <a:endParaRPr lang="cs-DE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F3B8CF-8437-3E25-6A04-19B444BC2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D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8362BE3-02D2-7F5B-651A-CACC25599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C564-37DD-B24F-8786-26D0B5D4CA6B}" type="slidenum">
              <a:rPr lang="cs-DE" smtClean="0"/>
              <a:t>‹#›</a:t>
            </a:fld>
            <a:endParaRPr lang="cs-DE"/>
          </a:p>
        </p:txBody>
      </p:sp>
    </p:spTree>
    <p:extLst>
      <p:ext uri="{BB962C8B-B14F-4D97-AF65-F5344CB8AC3E}">
        <p14:creationId xmlns:p14="http://schemas.microsoft.com/office/powerpoint/2010/main" val="135470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6CDC8C-51FF-79C2-213E-432D560C0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D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9BE9D6-C0C7-A972-9C52-CE5A05DFC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DE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4805F6-80CA-1FD0-FA23-801FECC9B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D2BEAD-9F9A-F55F-7253-E06448513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4C2B-4AFA-1F45-AF6B-1C3FCA4AFD79}" type="datetimeFigureOut">
              <a:rPr lang="cs-DE" smtClean="0"/>
              <a:t>09.05.22</a:t>
            </a:fld>
            <a:endParaRPr lang="cs-DE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CC3CD0-7B42-FF30-32EA-220DD7D5D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DE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815CC7-5E16-4249-3E4A-5F9607CDC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C564-37DD-B24F-8786-26D0B5D4CA6B}" type="slidenum">
              <a:rPr lang="cs-DE" smtClean="0"/>
              <a:t>‹#›</a:t>
            </a:fld>
            <a:endParaRPr lang="cs-DE"/>
          </a:p>
        </p:txBody>
      </p:sp>
    </p:spTree>
    <p:extLst>
      <p:ext uri="{BB962C8B-B14F-4D97-AF65-F5344CB8AC3E}">
        <p14:creationId xmlns:p14="http://schemas.microsoft.com/office/powerpoint/2010/main" val="318435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F1492-89AD-5EB6-3C86-62CE4778A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DE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F5CF45F-49E8-5702-DB49-BF90BD0B6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DE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D01A319-EAD8-243B-1119-F14501D8C7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AB3A12-3228-4B0C-E8D4-2E5006BAF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4C2B-4AFA-1F45-AF6B-1C3FCA4AFD79}" type="datetimeFigureOut">
              <a:rPr lang="cs-DE" smtClean="0"/>
              <a:t>09.05.22</a:t>
            </a:fld>
            <a:endParaRPr lang="cs-DE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E6A80B-4255-0499-21B0-0988FE50F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DE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67AF72-E7C5-EE6E-79E8-40F2669C2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C564-37DD-B24F-8786-26D0B5D4CA6B}" type="slidenum">
              <a:rPr lang="cs-DE" smtClean="0"/>
              <a:t>‹#›</a:t>
            </a:fld>
            <a:endParaRPr lang="cs-DE"/>
          </a:p>
        </p:txBody>
      </p:sp>
    </p:spTree>
    <p:extLst>
      <p:ext uri="{BB962C8B-B14F-4D97-AF65-F5344CB8AC3E}">
        <p14:creationId xmlns:p14="http://schemas.microsoft.com/office/powerpoint/2010/main" val="265311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0A670A2-50EF-F950-B828-C6371BEE1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cs-DE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3A725E-A33A-B697-F9C2-E5DF38C40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DE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27D604-A5F7-0DF8-35E6-7D905B3CB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94C2B-4AFA-1F45-AF6B-1C3FCA4AFD79}" type="datetimeFigureOut">
              <a:rPr lang="cs-DE" smtClean="0"/>
              <a:t>09.05.22</a:t>
            </a:fld>
            <a:endParaRPr lang="cs-D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815402-D946-5705-56C6-9F866E1B07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D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9FC442-0AD0-65F0-2183-2DDEF74DDB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3C564-37DD-B24F-8786-26D0B5D4CA6B}" type="slidenum">
              <a:rPr lang="cs-DE" smtClean="0"/>
              <a:t>‹#›</a:t>
            </a:fld>
            <a:endParaRPr lang="cs-DE"/>
          </a:p>
        </p:txBody>
      </p:sp>
    </p:spTree>
    <p:extLst>
      <p:ext uri="{BB962C8B-B14F-4D97-AF65-F5344CB8AC3E}">
        <p14:creationId xmlns:p14="http://schemas.microsoft.com/office/powerpoint/2010/main" val="1893309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eutschegrammatik20.de/adjektiv/zahlen-kardinalzahlen-ordinalzahlen/deklination-kardinalzahlen/" TargetMode="External"/><Relationship Id="rId2" Type="http://schemas.openxmlformats.org/officeDocument/2006/relationships/hyperlink" Target="https://www.deutschplus.net/pages/Grundzahle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6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" name="Straight Connector 18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843625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0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968282"/>
            <a:ext cx="12188824" cy="4946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71EC38A-1B9C-A827-5025-BA14C75D5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38" y="1566473"/>
            <a:ext cx="10601325" cy="1984031"/>
          </a:xfrm>
        </p:spPr>
        <p:txBody>
          <a:bodyPr>
            <a:normAutofit/>
          </a:bodyPr>
          <a:lstStyle/>
          <a:p>
            <a:r>
              <a:rPr lang="cs-DE" sz="6600" dirty="0"/>
              <a:t>Deklination von zwei und drei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F888C74-CAEB-F5B4-7090-5F94BC530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38" y="4138904"/>
            <a:ext cx="10601325" cy="461665"/>
          </a:xfrm>
        </p:spPr>
        <p:txBody>
          <a:bodyPr>
            <a:normAutofit/>
          </a:bodyPr>
          <a:lstStyle/>
          <a:p>
            <a:r>
              <a:rPr lang="cs-DE" dirty="0"/>
              <a:t>Deklination der Kardinalzahlen </a:t>
            </a:r>
          </a:p>
          <a:p>
            <a:endParaRPr lang="cs-DE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2CDBECE-872A-4C73-9DC1-BB4E805E2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3894594"/>
            <a:ext cx="27432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028863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>
            <a:extLst>
              <a:ext uri="{FF2B5EF4-FFF2-40B4-BE49-F238E27FC236}">
                <a16:creationId xmlns:a16="http://schemas.microsoft.com/office/drawing/2014/main" id="{10E97DD6-4F37-B28E-8AAB-202B723CA22A}"/>
              </a:ext>
            </a:extLst>
          </p:cNvPr>
          <p:cNvSpPr txBox="1"/>
          <p:nvPr/>
        </p:nvSpPr>
        <p:spPr>
          <a:xfrm>
            <a:off x="795339" y="5109437"/>
            <a:ext cx="2419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DE" sz="2400" dirty="0"/>
              <a:t>Tereza Jirsova</a:t>
            </a:r>
          </a:p>
        </p:txBody>
      </p:sp>
    </p:spTree>
    <p:extLst>
      <p:ext uri="{BB962C8B-B14F-4D97-AF65-F5344CB8AC3E}">
        <p14:creationId xmlns:p14="http://schemas.microsoft.com/office/powerpoint/2010/main" val="194332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737A5D-BC8D-7190-1E45-46AF5E99E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DE" dirty="0"/>
              <a:t>Deklination von zwei und drei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DEB55C-99B9-C8B4-269F-CBFF2C17D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400" dirty="0"/>
              <a:t>GENITIV</a:t>
            </a:r>
          </a:p>
          <a:p>
            <a:pPr marL="0" indent="0">
              <a:buNone/>
            </a:pPr>
            <a:r>
              <a:rPr lang="de-DE" sz="2400" dirty="0"/>
              <a:t>Die Seminararbeiten zweier (dreier) Studenten haben nicht bestanden. 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/>
              <a:t>VON+DATIV </a:t>
            </a:r>
          </a:p>
          <a:p>
            <a:pPr marL="0" indent="0">
              <a:buNone/>
            </a:pPr>
            <a:r>
              <a:rPr lang="de-DE" sz="2400" dirty="0"/>
              <a:t>Die Seminararbeiten von zwei (drei) Studenten haben nicht bestanden. 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/>
              <a:t>DATIV</a:t>
            </a:r>
          </a:p>
          <a:p>
            <a:pPr marL="0" indent="0">
              <a:buNone/>
            </a:pPr>
            <a:r>
              <a:rPr lang="de-DE" sz="2400" dirty="0"/>
              <a:t>Ich weiß nicht, was meine Mitschüler heute machen. Ich bin nur mit zwei(en) oder drei(en) im Kontakt. </a:t>
            </a:r>
          </a:p>
        </p:txBody>
      </p:sp>
    </p:spTree>
    <p:extLst>
      <p:ext uri="{BB962C8B-B14F-4D97-AF65-F5344CB8AC3E}">
        <p14:creationId xmlns:p14="http://schemas.microsoft.com/office/powerpoint/2010/main" val="2285427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9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737A5D-BC8D-7190-1E45-46AF5E99E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311753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Deklination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von </a:t>
            </a:r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zwei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und </a:t>
            </a:r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drei</a:t>
            </a: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1B29CAD-457A-5472-F325-A086D67EC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184" y="1547543"/>
            <a:ext cx="10175630" cy="76790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Eine </a:t>
            </a:r>
            <a:r>
              <a:rPr kumimoji="0" lang="en-US" altLang="cs-DE" sz="28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Ausnahme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8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kommt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8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bei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 </a:t>
            </a:r>
            <a:r>
              <a:rPr kumimoji="0" lang="en-US" altLang="cs-DE" sz="2800" b="0" i="1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zwei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 und </a:t>
            </a:r>
            <a:r>
              <a:rPr kumimoji="0" lang="en-US" altLang="cs-DE" sz="2800" b="0" i="1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drei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 </a:t>
            </a:r>
            <a:r>
              <a:rPr kumimoji="0" lang="en-US" altLang="cs-DE" sz="28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vor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, </a:t>
            </a:r>
            <a:r>
              <a:rPr kumimoji="0" lang="en-US" altLang="cs-DE" sz="28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wenn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8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sie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8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ohne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Artikel </a:t>
            </a:r>
            <a:r>
              <a:rPr kumimoji="0" lang="en-US" altLang="cs-DE" sz="28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vor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8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einem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8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Nomen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8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im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8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Genitiv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8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stehen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. Dann </a:t>
            </a:r>
            <a:r>
              <a:rPr kumimoji="0" lang="en-US" altLang="cs-DE" sz="28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werden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die </a:t>
            </a:r>
            <a:r>
              <a:rPr kumimoji="0" lang="en-US" altLang="cs-DE" sz="28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Formen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 </a:t>
            </a:r>
            <a:r>
              <a:rPr kumimoji="0" lang="en-US" altLang="cs-DE" sz="2800" b="0" i="1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zweier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 und </a:t>
            </a:r>
            <a:r>
              <a:rPr kumimoji="0" lang="en-US" altLang="cs-DE" sz="2800" b="0" i="1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dreier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 </a:t>
            </a:r>
            <a:r>
              <a:rPr kumimoji="0" lang="en-US" altLang="cs-DE" sz="28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gebraucht</a:t>
            </a:r>
            <a:r>
              <a:rPr kumimoji="0" lang="en-US" altLang="cs-DE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.</a:t>
            </a:r>
            <a:r>
              <a:rPr kumimoji="0" lang="en-US" altLang="cs-DE" sz="1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 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3BD7B26-59CC-580F-B265-6267862119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057281"/>
              </p:ext>
            </p:extLst>
          </p:nvPr>
        </p:nvGraphicFramePr>
        <p:xfrm>
          <a:off x="1665200" y="2625970"/>
          <a:ext cx="8861600" cy="3436624"/>
        </p:xfrm>
        <a:graphic>
          <a:graphicData uri="http://schemas.openxmlformats.org/drawingml/2006/table">
            <a:tbl>
              <a:tblPr/>
              <a:tblGrid>
                <a:gridCol w="1146109">
                  <a:extLst>
                    <a:ext uri="{9D8B030D-6E8A-4147-A177-3AD203B41FA5}">
                      <a16:colId xmlns:a16="http://schemas.microsoft.com/office/drawing/2014/main" val="4281815639"/>
                    </a:ext>
                  </a:extLst>
                </a:gridCol>
                <a:gridCol w="3866376">
                  <a:extLst>
                    <a:ext uri="{9D8B030D-6E8A-4147-A177-3AD203B41FA5}">
                      <a16:colId xmlns:a16="http://schemas.microsoft.com/office/drawing/2014/main" val="2383038988"/>
                    </a:ext>
                  </a:extLst>
                </a:gridCol>
                <a:gridCol w="3849115">
                  <a:extLst>
                    <a:ext uri="{9D8B030D-6E8A-4147-A177-3AD203B41FA5}">
                      <a16:colId xmlns:a16="http://schemas.microsoft.com/office/drawing/2014/main" val="1538439219"/>
                    </a:ext>
                  </a:extLst>
                </a:gridCol>
              </a:tblGrid>
              <a:tr h="564817">
                <a:tc>
                  <a:txBody>
                    <a:bodyPr/>
                    <a:lstStyle/>
                    <a:p>
                      <a:pPr algn="l" fontAlgn="ctr"/>
                      <a:r>
                        <a:rPr lang="cs-DE" sz="3300">
                          <a:effectLst/>
                        </a:rPr>
                        <a:t> </a:t>
                      </a: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3300" i="1" dirty="0" err="1">
                          <a:effectLst/>
                        </a:rPr>
                        <a:t>Beispiele</a:t>
                      </a:r>
                      <a:endParaRPr lang="cs-CZ" sz="3300" dirty="0">
                        <a:effectLst/>
                      </a:endParaRP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189952"/>
                  </a:ext>
                </a:extLst>
              </a:tr>
              <a:tr h="564817">
                <a:tc>
                  <a:txBody>
                    <a:bodyPr/>
                    <a:lstStyle/>
                    <a:p>
                      <a:pPr algn="l" fontAlgn="ctr"/>
                      <a:r>
                        <a:rPr lang="cs-DE" sz="3300">
                          <a:effectLst/>
                        </a:rPr>
                        <a:t> </a:t>
                      </a: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 b="1" dirty="0" err="1">
                          <a:effectLst/>
                        </a:rPr>
                        <a:t>mit</a:t>
                      </a:r>
                      <a:r>
                        <a:rPr lang="cs-CZ" sz="3300" b="1" dirty="0">
                          <a:effectLst/>
                        </a:rPr>
                        <a:t> </a:t>
                      </a:r>
                      <a:r>
                        <a:rPr lang="cs-CZ" sz="3300" b="1" dirty="0" err="1">
                          <a:effectLst/>
                        </a:rPr>
                        <a:t>Artikel</a:t>
                      </a:r>
                      <a:r>
                        <a:rPr lang="cs-CZ" sz="3300" b="1" dirty="0">
                          <a:effectLst/>
                        </a:rPr>
                        <a:t> </a:t>
                      </a:r>
                      <a:endParaRPr lang="cs-CZ" sz="3300" dirty="0">
                        <a:effectLst/>
                      </a:endParaRP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 b="1" dirty="0">
                          <a:effectLst/>
                        </a:rPr>
                        <a:t>ohne </a:t>
                      </a:r>
                      <a:r>
                        <a:rPr lang="cs-CZ" sz="3300" b="1" dirty="0" err="1">
                          <a:effectLst/>
                        </a:rPr>
                        <a:t>Artikel</a:t>
                      </a:r>
                      <a:r>
                        <a:rPr lang="cs-CZ" sz="3300" b="1" dirty="0">
                          <a:effectLst/>
                        </a:rPr>
                        <a:t> </a:t>
                      </a:r>
                      <a:endParaRPr lang="cs-CZ" sz="3300" dirty="0">
                        <a:effectLst/>
                      </a:endParaRP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32330"/>
                  </a:ext>
                </a:extLst>
              </a:tr>
              <a:tr h="10322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 b="1">
                          <a:effectLst/>
                        </a:rPr>
                        <a:t>zwei</a:t>
                      </a:r>
                      <a:endParaRPr lang="cs-CZ" sz="3300">
                        <a:effectLst/>
                      </a:endParaRP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 dirty="0">
                          <a:effectLst/>
                        </a:rPr>
                        <a:t>der </a:t>
                      </a:r>
                      <a:r>
                        <a:rPr lang="cs-CZ" sz="3300" dirty="0" err="1">
                          <a:effectLst/>
                        </a:rPr>
                        <a:t>Mut</a:t>
                      </a:r>
                      <a:r>
                        <a:rPr lang="cs-CZ" sz="3300" dirty="0">
                          <a:effectLst/>
                        </a:rPr>
                        <a:t> der </a:t>
                      </a:r>
                      <a:r>
                        <a:rPr lang="cs-CZ" sz="3300" dirty="0" err="1">
                          <a:effectLst/>
                        </a:rPr>
                        <a:t>zwei</a:t>
                      </a:r>
                      <a:r>
                        <a:rPr lang="cs-CZ" sz="3300" dirty="0">
                          <a:effectLst/>
                        </a:rPr>
                        <a:t> </a:t>
                      </a:r>
                      <a:r>
                        <a:rPr lang="cs-CZ" sz="3300" dirty="0" err="1">
                          <a:effectLst/>
                        </a:rPr>
                        <a:t>Männer</a:t>
                      </a:r>
                      <a:endParaRPr lang="cs-CZ" sz="3300" dirty="0">
                        <a:effectLst/>
                      </a:endParaRP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 dirty="0">
                          <a:effectLst/>
                        </a:rPr>
                        <a:t>der </a:t>
                      </a:r>
                      <a:r>
                        <a:rPr lang="cs-CZ" sz="3300" dirty="0" err="1">
                          <a:effectLst/>
                        </a:rPr>
                        <a:t>Mut</a:t>
                      </a:r>
                      <a:r>
                        <a:rPr lang="cs-CZ" sz="3300" dirty="0">
                          <a:effectLst/>
                        </a:rPr>
                        <a:t> </a:t>
                      </a:r>
                      <a:r>
                        <a:rPr lang="cs-CZ" sz="3300" dirty="0" err="1">
                          <a:effectLst/>
                        </a:rPr>
                        <a:t>zweier</a:t>
                      </a:r>
                      <a:r>
                        <a:rPr lang="cs-CZ" sz="3300" dirty="0">
                          <a:effectLst/>
                        </a:rPr>
                        <a:t> </a:t>
                      </a:r>
                      <a:r>
                        <a:rPr lang="cs-CZ" sz="3300" dirty="0" err="1">
                          <a:effectLst/>
                        </a:rPr>
                        <a:t>Männer</a:t>
                      </a:r>
                      <a:endParaRPr lang="cs-CZ" sz="3300" dirty="0">
                        <a:effectLst/>
                      </a:endParaRP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415880"/>
                  </a:ext>
                </a:extLst>
              </a:tr>
              <a:tr h="1032250"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 b="1">
                          <a:effectLst/>
                        </a:rPr>
                        <a:t>drei</a:t>
                      </a:r>
                      <a:endParaRPr lang="cs-CZ" sz="3300">
                        <a:effectLst/>
                      </a:endParaRP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 dirty="0">
                          <a:effectLst/>
                        </a:rPr>
                        <a:t>der </a:t>
                      </a:r>
                      <a:r>
                        <a:rPr lang="cs-CZ" sz="3300" dirty="0" err="1">
                          <a:effectLst/>
                        </a:rPr>
                        <a:t>Mut</a:t>
                      </a:r>
                      <a:r>
                        <a:rPr lang="cs-CZ" sz="3300" dirty="0">
                          <a:effectLst/>
                        </a:rPr>
                        <a:t> der </a:t>
                      </a:r>
                      <a:r>
                        <a:rPr lang="cs-CZ" sz="3300" dirty="0" err="1">
                          <a:effectLst/>
                        </a:rPr>
                        <a:t>drei</a:t>
                      </a:r>
                      <a:r>
                        <a:rPr lang="cs-CZ" sz="3300" dirty="0">
                          <a:effectLst/>
                        </a:rPr>
                        <a:t> </a:t>
                      </a:r>
                      <a:r>
                        <a:rPr lang="cs-CZ" sz="3300" dirty="0" err="1">
                          <a:effectLst/>
                        </a:rPr>
                        <a:t>Männer</a:t>
                      </a:r>
                      <a:endParaRPr lang="cs-CZ" sz="3300" dirty="0">
                        <a:effectLst/>
                      </a:endParaRP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 dirty="0">
                          <a:effectLst/>
                        </a:rPr>
                        <a:t>der </a:t>
                      </a:r>
                      <a:r>
                        <a:rPr lang="cs-CZ" sz="3300" dirty="0" err="1">
                          <a:effectLst/>
                        </a:rPr>
                        <a:t>Mut</a:t>
                      </a:r>
                      <a:r>
                        <a:rPr lang="cs-CZ" sz="3300" dirty="0">
                          <a:effectLst/>
                        </a:rPr>
                        <a:t> </a:t>
                      </a:r>
                      <a:r>
                        <a:rPr lang="cs-CZ" sz="3300" dirty="0" err="1">
                          <a:effectLst/>
                        </a:rPr>
                        <a:t>dreier</a:t>
                      </a:r>
                      <a:r>
                        <a:rPr lang="cs-CZ" sz="3300" dirty="0">
                          <a:effectLst/>
                        </a:rPr>
                        <a:t> </a:t>
                      </a:r>
                      <a:r>
                        <a:rPr lang="cs-CZ" sz="3300" dirty="0" err="1">
                          <a:effectLst/>
                        </a:rPr>
                        <a:t>Männer</a:t>
                      </a:r>
                      <a:endParaRPr lang="cs-CZ" sz="3300" dirty="0">
                        <a:effectLst/>
                      </a:endParaRP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50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873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737A5D-BC8D-7190-1E45-46AF5E99E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DE" dirty="0"/>
              <a:t>Deklination von zwei und drei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DEB55C-99B9-C8B4-269F-CBFF2C17D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de-DE" sz="2400" dirty="0"/>
              <a:t>Andere Kardinalzahlen (wie vier, fünf, sechs usw.) werden nicht dekliniert, aber in Süddeutschland trifft man auch mit Deklination, spezifisch im bairischen Dialekt </a:t>
            </a:r>
          </a:p>
          <a:p>
            <a:endParaRPr lang="de-DE" sz="2400" dirty="0"/>
          </a:p>
          <a:p>
            <a:pPr marL="0" indent="0">
              <a:buNone/>
            </a:pPr>
            <a:r>
              <a:rPr lang="de-DE" sz="2400" u="sng" dirty="0"/>
              <a:t>Beispiele: </a:t>
            </a:r>
          </a:p>
          <a:p>
            <a:pPr marL="0" indent="0">
              <a:buNone/>
            </a:pPr>
            <a:r>
              <a:rPr lang="de-DE" sz="2400" dirty="0"/>
              <a:t>Viere Portionen fehlen noch. </a:t>
            </a:r>
          </a:p>
          <a:p>
            <a:pPr marL="0" indent="0">
              <a:buNone/>
            </a:pPr>
            <a:r>
              <a:rPr lang="de-DE" sz="2400" dirty="0"/>
              <a:t>Bring mir, bitte, fünfe Teller. </a:t>
            </a:r>
          </a:p>
          <a:p>
            <a:pPr marL="0" indent="0">
              <a:buNone/>
            </a:pPr>
            <a:r>
              <a:rPr lang="de-DE" sz="2400" dirty="0"/>
              <a:t>Am See habe ich sechse Kühe gesehen. </a:t>
            </a:r>
          </a:p>
        </p:txBody>
      </p:sp>
    </p:spTree>
    <p:extLst>
      <p:ext uri="{BB962C8B-B14F-4D97-AF65-F5344CB8AC3E}">
        <p14:creationId xmlns:p14="http://schemas.microsoft.com/office/powerpoint/2010/main" val="288366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737A5D-BC8D-7190-1E45-46AF5E99E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DE" dirty="0"/>
              <a:t>Nominalisierung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DEB55C-99B9-C8B4-269F-CBFF2C17D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 lnSpcReduction="10000"/>
          </a:bodyPr>
          <a:lstStyle/>
          <a:p>
            <a:r>
              <a:rPr lang="de-DE" sz="2400" dirty="0"/>
              <a:t>Mögliche Form der Kardinalzahlen</a:t>
            </a:r>
          </a:p>
          <a:p>
            <a:r>
              <a:rPr lang="de-DE" sz="2400" dirty="0"/>
              <a:t>Kardinalzahlen werden mit dem bestimmten Artikel und Großschreibung nominalisiert</a:t>
            </a:r>
          </a:p>
          <a:p>
            <a:r>
              <a:rPr lang="de-DE" sz="2400" dirty="0"/>
              <a:t>Im Plural wird Endung </a:t>
            </a:r>
            <a:r>
              <a:rPr lang="de-DE" sz="2400" b="1" dirty="0"/>
              <a:t>–en </a:t>
            </a:r>
            <a:r>
              <a:rPr lang="de-DE" sz="2400" dirty="0"/>
              <a:t>hinzugefügt</a:t>
            </a:r>
          </a:p>
          <a:p>
            <a:endParaRPr lang="de-DE" sz="2400" dirty="0"/>
          </a:p>
          <a:p>
            <a:pPr marL="0" indent="0">
              <a:buNone/>
            </a:pPr>
            <a:r>
              <a:rPr lang="de-DE" sz="2400" u="sng" dirty="0"/>
              <a:t>Bildung:</a:t>
            </a:r>
          </a:p>
          <a:p>
            <a:pPr marL="0" indent="0">
              <a:buNone/>
            </a:pPr>
            <a:r>
              <a:rPr lang="de-DE" sz="2400" dirty="0"/>
              <a:t>eins – die Eins – die Einsen		</a:t>
            </a:r>
            <a:r>
              <a:rPr lang="de-DE" sz="2000" dirty="0"/>
              <a:t>(Unser Sohn hat viele Einsen in der Schule gekriegt)</a:t>
            </a:r>
          </a:p>
          <a:p>
            <a:pPr marL="0" indent="0">
              <a:buNone/>
            </a:pPr>
            <a:r>
              <a:rPr lang="de-DE" sz="2400" dirty="0"/>
              <a:t>zwei – die Zwei – die Zweien</a:t>
            </a:r>
          </a:p>
          <a:p>
            <a:pPr marL="0" indent="0">
              <a:buNone/>
            </a:pPr>
            <a:r>
              <a:rPr lang="de-DE" sz="2400" dirty="0"/>
              <a:t>drei – die Drei – die Dreien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339510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737A5D-BC8D-7190-1E45-46AF5E99E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DE" dirty="0"/>
              <a:t>Feminine Kardinalzahlen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DEB55C-99B9-C8B4-269F-CBFF2C17D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de-DE" sz="2400" dirty="0"/>
              <a:t>die Million, die Milliarde, die Billion usw. </a:t>
            </a:r>
          </a:p>
          <a:p>
            <a:r>
              <a:rPr lang="de-DE" sz="2400" dirty="0"/>
              <a:t>werden als feminines Substantiv dekliniert </a:t>
            </a:r>
          </a:p>
          <a:p>
            <a:endParaRPr lang="de-DE" sz="2400" dirty="0"/>
          </a:p>
          <a:p>
            <a:pPr marL="0" indent="0">
              <a:buNone/>
            </a:pPr>
            <a:r>
              <a:rPr lang="de-DE" sz="2400" u="sng" dirty="0"/>
              <a:t>Beispiele:</a:t>
            </a:r>
          </a:p>
          <a:p>
            <a:pPr marL="0" indent="0">
              <a:buNone/>
            </a:pPr>
            <a:r>
              <a:rPr lang="de-DE" sz="2400" dirty="0" err="1"/>
              <a:t>Nom</a:t>
            </a:r>
            <a:r>
              <a:rPr lang="de-DE" sz="2400" dirty="0"/>
              <a:t>.: Ein Million bedeutet mir viel Geld. </a:t>
            </a:r>
          </a:p>
          <a:p>
            <a:pPr marL="0" indent="0">
              <a:buNone/>
            </a:pPr>
            <a:r>
              <a:rPr lang="de-DE" sz="2400" dirty="0"/>
              <a:t>Akk.: Der Banker muss eine Million auszahlen. </a:t>
            </a:r>
          </a:p>
          <a:p>
            <a:pPr marL="0" indent="0">
              <a:buNone/>
            </a:pPr>
            <a:r>
              <a:rPr lang="de-DE" sz="2400" dirty="0"/>
              <a:t>Dat.: Mit einer Million kann schon die Baustelle anfangen. 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940218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737A5D-BC8D-7190-1E45-46AF5E99E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DE" dirty="0"/>
              <a:t>Quellen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DEB55C-99B9-C8B4-269F-CBFF2C17D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000" dirty="0"/>
              <a:t>Duden Grammatik, Band 4, 8. überarbeitete Auflage. Mannheim, Wien, Zürich. Herausgegeben von der Dudenredaktion, 2009. ISBN 978-3-411-04048-3</a:t>
            </a:r>
          </a:p>
          <a:p>
            <a:pPr marL="0" indent="0">
              <a:buNone/>
            </a:pPr>
            <a:r>
              <a:rPr lang="de-DE" sz="2000" dirty="0"/>
              <a:t>Webseiten: </a:t>
            </a:r>
          </a:p>
          <a:p>
            <a:pPr marL="0" indent="0">
              <a:buNone/>
            </a:pPr>
            <a:r>
              <a:rPr lang="de-DE" sz="2000" dirty="0"/>
              <a:t>Grundzahlen, Tabelle der Deklination, Deutsch Plus</a:t>
            </a:r>
          </a:p>
          <a:p>
            <a:pPr marL="0" indent="0">
              <a:buNone/>
            </a:pPr>
            <a:r>
              <a:rPr lang="de-DE" sz="2000" dirty="0">
                <a:hlinkClick r:id="rId2"/>
              </a:rPr>
              <a:t>https://www.deutschplus.net/pages/Grundzahlen</a:t>
            </a:r>
            <a:endParaRPr lang="de-DE" sz="2000" dirty="0"/>
          </a:p>
          <a:p>
            <a:pPr marL="0" indent="0">
              <a:buNone/>
            </a:pPr>
            <a:r>
              <a:rPr lang="de-DE" sz="2000" dirty="0"/>
              <a:t>Kardinalzahlen, Studienkreis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563C1"/>
                </a:solidFill>
              </a:rPr>
              <a:t>https://</a:t>
            </a:r>
            <a:r>
              <a:rPr lang="de-DE" sz="2000" dirty="0" err="1">
                <a:solidFill>
                  <a:srgbClr val="0563C1"/>
                </a:solidFill>
              </a:rPr>
              <a:t>www.studienkreis.de</a:t>
            </a:r>
            <a:r>
              <a:rPr lang="de-DE" sz="2000" dirty="0">
                <a:solidFill>
                  <a:srgbClr val="0563C1"/>
                </a:solidFill>
              </a:rPr>
              <a:t>/deutsch/</a:t>
            </a:r>
            <a:r>
              <a:rPr lang="de-DE" sz="2000" dirty="0" err="1">
                <a:solidFill>
                  <a:srgbClr val="0563C1"/>
                </a:solidFill>
              </a:rPr>
              <a:t>numerale</a:t>
            </a:r>
            <a:r>
              <a:rPr lang="de-DE" sz="2000" dirty="0">
                <a:solidFill>
                  <a:srgbClr val="0563C1"/>
                </a:solidFill>
              </a:rPr>
              <a:t>-einfach-</a:t>
            </a:r>
            <a:r>
              <a:rPr lang="de-DE" sz="2000" dirty="0" err="1">
                <a:solidFill>
                  <a:srgbClr val="0563C1"/>
                </a:solidFill>
              </a:rPr>
              <a:t>erklaert</a:t>
            </a:r>
            <a:r>
              <a:rPr lang="de-DE" sz="2000" dirty="0">
                <a:solidFill>
                  <a:srgbClr val="0563C1"/>
                </a:solidFill>
              </a:rPr>
              <a:t>/#die-kardinalzahlen-</a:t>
            </a:r>
            <a:r>
              <a:rPr lang="de-DE" sz="2000" dirty="0" err="1">
                <a:solidFill>
                  <a:srgbClr val="0563C1"/>
                </a:solidFill>
              </a:rPr>
              <a:t>grundzahlwoumlrter</a:t>
            </a:r>
            <a:endParaRPr lang="de-DE" sz="2000" dirty="0">
              <a:solidFill>
                <a:srgbClr val="0563C1"/>
              </a:solidFill>
            </a:endParaRPr>
          </a:p>
          <a:p>
            <a:pPr marL="0" indent="0">
              <a:buNone/>
            </a:pPr>
            <a:r>
              <a:rPr lang="de-DE" sz="2000" dirty="0"/>
              <a:t>Deklination von zwei und drei, Deutsche Grammatik 2.0</a:t>
            </a:r>
          </a:p>
          <a:p>
            <a:pPr marL="0" indent="0">
              <a:buNone/>
            </a:pPr>
            <a:r>
              <a:rPr lang="de-DE" sz="2000" dirty="0">
                <a:hlinkClick r:id="rId3"/>
              </a:rPr>
              <a:t>https://deutschegrammatik20.de/adjektiv/zahlen-kardinalzahlen-ordinalzahlen/deklination-kardinalzahlen/</a:t>
            </a: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000691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737A5D-BC8D-7190-1E45-46AF5E99E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DE" dirty="0"/>
              <a:t>Numeralien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DEB55C-99B9-C8B4-269F-CBFF2C17D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7387"/>
            <a:ext cx="10515600" cy="4268787"/>
          </a:xfrm>
        </p:spPr>
        <p:txBody>
          <a:bodyPr>
            <a:normAutofit fontScale="77500" lnSpcReduction="20000"/>
          </a:bodyPr>
          <a:lstStyle/>
          <a:p>
            <a:r>
              <a:rPr lang="de-DE" sz="3100" dirty="0"/>
              <a:t>Flektierbares Wortart, das beschreibt die Anzahl, die Menge oder den Rang einer bestimmten Sache</a:t>
            </a:r>
          </a:p>
          <a:p>
            <a:endParaRPr lang="de-DE" sz="3100" dirty="0"/>
          </a:p>
          <a:p>
            <a:r>
              <a:rPr lang="de-DE" sz="3100" dirty="0"/>
              <a:t>Teilen: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100" dirty="0"/>
              <a:t>Kardinalzahlen (Grundzahlwörter)	eins, zwei, drei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100" dirty="0"/>
              <a:t>Ordinalzahlen (Ordnungszahlen)		erste, zweite, dritte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100" dirty="0"/>
              <a:t>Bruchzahlen				ein drittel, ein viertel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100" dirty="0"/>
              <a:t>Vervielfältigungszahlen 			zweifach, dreifach, vierfach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100" dirty="0"/>
              <a:t>Gattungszahlen				einerlei, zweierlei, dreierlei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100" dirty="0"/>
              <a:t>Wiederholungszahlen			einmalig, zweimalig, dreimalig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100" dirty="0"/>
              <a:t>Unbestimmte Zahlwörter 		viel, wenig, zahlreich</a:t>
            </a:r>
          </a:p>
          <a:p>
            <a:pPr marL="514350" indent="-514350">
              <a:buFont typeface="+mj-lt"/>
              <a:buAutoNum type="arabicPeriod"/>
            </a:pPr>
            <a:endParaRPr lang="de-DE" sz="31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270764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737A5D-BC8D-7190-1E45-46AF5E99E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DE" dirty="0"/>
              <a:t>Kardinalzahlen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DEB55C-99B9-C8B4-269F-CBFF2C17D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de-DE" sz="2400" dirty="0"/>
              <a:t>Die Kardinalzahlen, Kardinalia oder auch Grundzahlen</a:t>
            </a:r>
          </a:p>
          <a:p>
            <a:r>
              <a:rPr lang="de-DE" sz="2400" dirty="0"/>
              <a:t>Primäre Form der Zahlwörter (Numerale)</a:t>
            </a:r>
          </a:p>
          <a:p>
            <a:r>
              <a:rPr lang="de-DE" sz="2400" dirty="0"/>
              <a:t>Beschreiben die genaue Anzahl von Personen, Begriffen und Dingen</a:t>
            </a:r>
          </a:p>
          <a:p>
            <a:r>
              <a:rPr lang="de-DE" sz="2400" dirty="0"/>
              <a:t>Hier gibt es Zehner, Hunderter, Tausender, Millionen…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559504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737A5D-BC8D-7190-1E45-46AF5E99E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DE" dirty="0"/>
              <a:t>Kardinalzahlen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DEB55C-99B9-C8B4-269F-CBFF2C17D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24E0425-B36A-CD75-DCCF-0BABE62E0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094645"/>
              </p:ext>
            </p:extLst>
          </p:nvPr>
        </p:nvGraphicFramePr>
        <p:xfrm>
          <a:off x="834025" y="1957388"/>
          <a:ext cx="10181672" cy="4326180"/>
        </p:xfrm>
        <a:graphic>
          <a:graphicData uri="http://schemas.openxmlformats.org/drawingml/2006/table">
            <a:tbl>
              <a:tblPr/>
              <a:tblGrid>
                <a:gridCol w="1272709">
                  <a:extLst>
                    <a:ext uri="{9D8B030D-6E8A-4147-A177-3AD203B41FA5}">
                      <a16:colId xmlns:a16="http://schemas.microsoft.com/office/drawing/2014/main" val="4018929707"/>
                    </a:ext>
                  </a:extLst>
                </a:gridCol>
                <a:gridCol w="1272709">
                  <a:extLst>
                    <a:ext uri="{9D8B030D-6E8A-4147-A177-3AD203B41FA5}">
                      <a16:colId xmlns:a16="http://schemas.microsoft.com/office/drawing/2014/main" val="2994870819"/>
                    </a:ext>
                  </a:extLst>
                </a:gridCol>
                <a:gridCol w="1272709">
                  <a:extLst>
                    <a:ext uri="{9D8B030D-6E8A-4147-A177-3AD203B41FA5}">
                      <a16:colId xmlns:a16="http://schemas.microsoft.com/office/drawing/2014/main" val="3906064944"/>
                    </a:ext>
                  </a:extLst>
                </a:gridCol>
                <a:gridCol w="1272709">
                  <a:extLst>
                    <a:ext uri="{9D8B030D-6E8A-4147-A177-3AD203B41FA5}">
                      <a16:colId xmlns:a16="http://schemas.microsoft.com/office/drawing/2014/main" val="1994232684"/>
                    </a:ext>
                  </a:extLst>
                </a:gridCol>
                <a:gridCol w="1272709">
                  <a:extLst>
                    <a:ext uri="{9D8B030D-6E8A-4147-A177-3AD203B41FA5}">
                      <a16:colId xmlns:a16="http://schemas.microsoft.com/office/drawing/2014/main" val="21427607"/>
                    </a:ext>
                  </a:extLst>
                </a:gridCol>
                <a:gridCol w="1272709">
                  <a:extLst>
                    <a:ext uri="{9D8B030D-6E8A-4147-A177-3AD203B41FA5}">
                      <a16:colId xmlns:a16="http://schemas.microsoft.com/office/drawing/2014/main" val="2862400478"/>
                    </a:ext>
                  </a:extLst>
                </a:gridCol>
                <a:gridCol w="1272709">
                  <a:extLst>
                    <a:ext uri="{9D8B030D-6E8A-4147-A177-3AD203B41FA5}">
                      <a16:colId xmlns:a16="http://schemas.microsoft.com/office/drawing/2014/main" val="2321467200"/>
                    </a:ext>
                  </a:extLst>
                </a:gridCol>
                <a:gridCol w="1272709">
                  <a:extLst>
                    <a:ext uri="{9D8B030D-6E8A-4147-A177-3AD203B41FA5}">
                      <a16:colId xmlns:a16="http://schemas.microsoft.com/office/drawing/2014/main" val="2474496402"/>
                    </a:ext>
                  </a:extLst>
                </a:gridCol>
              </a:tblGrid>
              <a:tr h="379579"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1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eins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 dirty="0">
                          <a:solidFill>
                            <a:srgbClr val="202020"/>
                          </a:solidFill>
                          <a:effectLst/>
                        </a:rPr>
                        <a:t>11</a:t>
                      </a:r>
                      <a:endParaRPr lang="cs-DE" sz="1300" dirty="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elf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21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einundzwanzig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31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einunddreißig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658076"/>
                  </a:ext>
                </a:extLst>
              </a:tr>
              <a:tr h="485657"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2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zwei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12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zwölf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22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zweiundzwanzig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40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vierzig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390122"/>
                  </a:ext>
                </a:extLst>
              </a:tr>
              <a:tr h="379579"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3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drei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 dirty="0">
                          <a:solidFill>
                            <a:srgbClr val="202020"/>
                          </a:solidFill>
                          <a:effectLst/>
                        </a:rPr>
                        <a:t>13</a:t>
                      </a:r>
                      <a:endParaRPr lang="cs-DE" sz="1300" dirty="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dreizehn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23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dreiundzwanzig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50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fünfzig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312839"/>
                  </a:ext>
                </a:extLst>
              </a:tr>
              <a:tr h="379579"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4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vier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14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vierzehn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 dirty="0">
                          <a:solidFill>
                            <a:srgbClr val="202020"/>
                          </a:solidFill>
                          <a:effectLst/>
                        </a:rPr>
                        <a:t>24</a:t>
                      </a:r>
                      <a:endParaRPr lang="cs-DE" sz="1300" dirty="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vierundzwanzig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60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sechzig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138972"/>
                  </a:ext>
                </a:extLst>
              </a:tr>
              <a:tr h="379579"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5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fünf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15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fünfzehn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25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fünfundzwanzig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70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siebzig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921472"/>
                  </a:ext>
                </a:extLst>
              </a:tr>
              <a:tr h="485657"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6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sechs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16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 dirty="0" err="1">
                          <a:solidFill>
                            <a:srgbClr val="202020"/>
                          </a:solidFill>
                          <a:effectLst/>
                        </a:rPr>
                        <a:t>sechzehn</a:t>
                      </a:r>
                      <a:endParaRPr lang="cs-CZ" sz="1300" dirty="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 dirty="0">
                          <a:solidFill>
                            <a:srgbClr val="202020"/>
                          </a:solidFill>
                          <a:effectLst/>
                        </a:rPr>
                        <a:t>26</a:t>
                      </a:r>
                      <a:endParaRPr lang="cs-DE" sz="1300" dirty="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sechsundzwanzig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80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achtzig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057137"/>
                  </a:ext>
                </a:extLst>
              </a:tr>
              <a:tr h="485657"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7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sieben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17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siebzehn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 dirty="0">
                          <a:solidFill>
                            <a:srgbClr val="202020"/>
                          </a:solidFill>
                          <a:effectLst/>
                        </a:rPr>
                        <a:t>27</a:t>
                      </a:r>
                      <a:endParaRPr lang="cs-DE" sz="1300" dirty="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siebenundzwanzig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90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neunzig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322431"/>
                  </a:ext>
                </a:extLst>
              </a:tr>
              <a:tr h="485657"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8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acht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18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achtzehn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28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achtundzwanzig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100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einhundert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544733"/>
                  </a:ext>
                </a:extLst>
              </a:tr>
              <a:tr h="485657"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9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neun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19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neunzehn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29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neunundzwanzig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1000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eintausend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57387"/>
                  </a:ext>
                </a:extLst>
              </a:tr>
              <a:tr h="379579"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10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zehn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20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zwanzig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30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>
                          <a:solidFill>
                            <a:srgbClr val="202020"/>
                          </a:solidFill>
                          <a:effectLst/>
                        </a:rPr>
                        <a:t>dreißig</a:t>
                      </a: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DE" sz="1300" b="0">
                          <a:solidFill>
                            <a:srgbClr val="202020"/>
                          </a:solidFill>
                          <a:effectLst/>
                        </a:rPr>
                        <a:t>1.000.000</a:t>
                      </a:r>
                      <a:endParaRPr lang="cs-DE" sz="130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300" dirty="0" err="1">
                          <a:solidFill>
                            <a:srgbClr val="202020"/>
                          </a:solidFill>
                          <a:effectLst/>
                        </a:rPr>
                        <a:t>eine</a:t>
                      </a:r>
                      <a:r>
                        <a:rPr lang="cs-CZ" sz="1300" dirty="0">
                          <a:solidFill>
                            <a:srgbClr val="202020"/>
                          </a:solidFill>
                          <a:effectLst/>
                        </a:rPr>
                        <a:t> </a:t>
                      </a:r>
                      <a:r>
                        <a:rPr lang="cs-CZ" sz="1300" dirty="0" err="1">
                          <a:solidFill>
                            <a:srgbClr val="202020"/>
                          </a:solidFill>
                          <a:effectLst/>
                        </a:rPr>
                        <a:t>Million</a:t>
                      </a:r>
                      <a:endParaRPr lang="cs-CZ" sz="1300" dirty="0">
                        <a:solidFill>
                          <a:srgbClr val="202020"/>
                        </a:solidFill>
                        <a:effectLst/>
                      </a:endParaRPr>
                    </a:p>
                  </a:txBody>
                  <a:tcPr marL="55502" marR="55502" marT="27751" marB="27751" anchor="ctr">
                    <a:lnL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DED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665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108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737A5D-BC8D-7190-1E45-46AF5E99E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DE" dirty="0"/>
              <a:t>Kardinalzahlen - Singular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DEB55C-99B9-C8B4-269F-CBFF2C17D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de-DE" sz="2400" dirty="0"/>
              <a:t>Normalerweise werden Kardinalzahlen nicht dekliniert</a:t>
            </a:r>
          </a:p>
          <a:p>
            <a:r>
              <a:rPr lang="de-DE" sz="2400" dirty="0"/>
              <a:t>Wenn man ausdrücken möchte, dass man über die Zahl eins spricht, kann man den unbestimmten Artikel betonen</a:t>
            </a:r>
          </a:p>
          <a:p>
            <a:endParaRPr lang="de-DE" sz="2400" dirty="0"/>
          </a:p>
          <a:p>
            <a:pPr marL="0" indent="0">
              <a:buNone/>
            </a:pPr>
            <a:r>
              <a:rPr lang="cs-DE" sz="2400" u="sng" dirty="0"/>
              <a:t>Beispiele: </a:t>
            </a:r>
          </a:p>
          <a:p>
            <a:pPr marL="0" indent="0">
              <a:buNone/>
            </a:pPr>
            <a:r>
              <a:rPr lang="cs-CZ" sz="2400" dirty="0"/>
              <a:t>I</a:t>
            </a:r>
            <a:r>
              <a:rPr lang="cs-DE" sz="2400" dirty="0"/>
              <a:t>ch habe ein Auto. </a:t>
            </a:r>
          </a:p>
          <a:p>
            <a:pPr marL="0" indent="0">
              <a:buNone/>
            </a:pPr>
            <a:r>
              <a:rPr lang="cs-DE" sz="2400" dirty="0"/>
              <a:t>Sie erwarten ein Kind.</a:t>
            </a:r>
          </a:p>
          <a:p>
            <a:pPr marL="0" indent="0">
              <a:buNone/>
            </a:pPr>
            <a:r>
              <a:rPr lang="cs-DE" sz="2400" dirty="0"/>
              <a:t>Meine Schwester hat einen Sohn. 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246340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36159C9-2CAB-4D10-2547-991E9EAC4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872" y="564817"/>
            <a:ext cx="10166159" cy="174251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-228600"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cs-DE" sz="2400" dirty="0">
                <a:latin typeface="+mn-lt"/>
              </a:rPr>
              <a:t>d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ie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wichtigste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Ausnahme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bildet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 </a:t>
            </a:r>
            <a:r>
              <a:rPr kumimoji="0" lang="en-US" altLang="cs-DE" sz="2400" b="1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eins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. Die Form </a:t>
            </a:r>
            <a:r>
              <a:rPr kumimoji="0" lang="en-US" altLang="cs-DE" sz="2400" b="0" i="1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eins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 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wird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nur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bei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der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Angabe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einer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Menge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, der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Uhrzeit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(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Bsp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.: es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ist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eins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)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oder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beim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Rechnen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(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einzige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Ausnahme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,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wenn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es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vor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 </a:t>
            </a:r>
            <a:r>
              <a:rPr kumimoji="0" lang="en-US" altLang="cs-DE" sz="2400" b="0" i="1" u="none" strike="noStrike" cap="none" normalizeH="0" baseline="0" dirty="0">
                <a:ln>
                  <a:noFill/>
                </a:ln>
                <a:effectLst/>
                <a:latin typeface="+mn-lt"/>
              </a:rPr>
              <a:t>mal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 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steht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-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Bsp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.: </a:t>
            </a:r>
            <a:r>
              <a:rPr kumimoji="0" lang="en-US" altLang="cs-DE" sz="2400" b="0" i="1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ein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 mal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fünf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ist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fünf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)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gebraucht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,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sonst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wird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die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Grundzahl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 </a:t>
            </a:r>
            <a:r>
              <a:rPr kumimoji="0" lang="en-US" altLang="cs-DE" sz="2400" b="0" i="1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eins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 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wie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der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unbestimmte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Artikel </a:t>
            </a:r>
            <a:r>
              <a:rPr kumimoji="0" lang="en-US" altLang="cs-DE" sz="2400" b="0" i="0" u="none" strike="noStrike" cap="none" normalizeH="0" baseline="0" dirty="0" err="1">
                <a:ln>
                  <a:noFill/>
                </a:ln>
                <a:effectLst/>
                <a:latin typeface="+mn-lt"/>
              </a:rPr>
              <a:t>dekliniert</a:t>
            </a:r>
            <a:r>
              <a:rPr kumimoji="0" lang="en-US" altLang="cs-DE" sz="24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.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24B4684-3763-BBF8-28CB-E99602191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6347281"/>
              </p:ext>
            </p:extLst>
          </p:nvPr>
        </p:nvGraphicFramePr>
        <p:xfrm>
          <a:off x="1667787" y="2575732"/>
          <a:ext cx="8850327" cy="3541400"/>
        </p:xfrm>
        <a:graphic>
          <a:graphicData uri="http://schemas.openxmlformats.org/drawingml/2006/table">
            <a:tbl>
              <a:tblPr firstRow="1" bandRow="1"/>
              <a:tblGrid>
                <a:gridCol w="2007355">
                  <a:extLst>
                    <a:ext uri="{9D8B030D-6E8A-4147-A177-3AD203B41FA5}">
                      <a16:colId xmlns:a16="http://schemas.microsoft.com/office/drawing/2014/main" val="476647272"/>
                    </a:ext>
                  </a:extLst>
                </a:gridCol>
                <a:gridCol w="2381114">
                  <a:extLst>
                    <a:ext uri="{9D8B030D-6E8A-4147-A177-3AD203B41FA5}">
                      <a16:colId xmlns:a16="http://schemas.microsoft.com/office/drawing/2014/main" val="1222621350"/>
                    </a:ext>
                  </a:extLst>
                </a:gridCol>
                <a:gridCol w="2121276">
                  <a:extLst>
                    <a:ext uri="{9D8B030D-6E8A-4147-A177-3AD203B41FA5}">
                      <a16:colId xmlns:a16="http://schemas.microsoft.com/office/drawing/2014/main" val="3140107283"/>
                    </a:ext>
                  </a:extLst>
                </a:gridCol>
                <a:gridCol w="2340582">
                  <a:extLst>
                    <a:ext uri="{9D8B030D-6E8A-4147-A177-3AD203B41FA5}">
                      <a16:colId xmlns:a16="http://schemas.microsoft.com/office/drawing/2014/main" val="2570739933"/>
                    </a:ext>
                  </a:extLst>
                </a:gridCol>
              </a:tblGrid>
              <a:tr h="596821">
                <a:tc>
                  <a:txBody>
                    <a:bodyPr/>
                    <a:lstStyle/>
                    <a:p>
                      <a:pPr algn="l" fontAlgn="ctr"/>
                      <a:r>
                        <a:rPr lang="cs-DE" sz="3300">
                          <a:effectLst/>
                        </a:rPr>
                        <a:t> </a:t>
                      </a: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 i="1">
                          <a:effectLst/>
                        </a:rPr>
                        <a:t>Maskulinum</a:t>
                      </a:r>
                      <a:endParaRPr lang="cs-CZ" sz="3300">
                        <a:effectLst/>
                      </a:endParaRP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 i="1">
                          <a:effectLst/>
                        </a:rPr>
                        <a:t>Femininum</a:t>
                      </a:r>
                      <a:endParaRPr lang="cs-CZ" sz="3300">
                        <a:effectLst/>
                      </a:endParaRP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 i="1">
                          <a:effectLst/>
                        </a:rPr>
                        <a:t>Neutrum</a:t>
                      </a:r>
                      <a:endParaRPr lang="cs-CZ" sz="3300">
                        <a:effectLst/>
                      </a:endParaRP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980285"/>
                  </a:ext>
                </a:extLst>
              </a:tr>
              <a:tr h="557470"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>
                          <a:effectLst/>
                        </a:rPr>
                        <a:t>Nominativ</a:t>
                      </a: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 dirty="0" err="1">
                          <a:effectLst/>
                        </a:rPr>
                        <a:t>ein</a:t>
                      </a:r>
                      <a:r>
                        <a:rPr lang="cs-CZ" sz="3300" dirty="0">
                          <a:effectLst/>
                        </a:rPr>
                        <a:t> Mann</a:t>
                      </a: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>
                          <a:effectLst/>
                        </a:rPr>
                        <a:t>eine Frau</a:t>
                      </a: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>
                          <a:effectLst/>
                        </a:rPr>
                        <a:t>ein Kind</a:t>
                      </a: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205745"/>
                  </a:ext>
                </a:extLst>
              </a:tr>
              <a:tr h="1041656"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>
                          <a:effectLst/>
                        </a:rPr>
                        <a:t>Genitiv</a:t>
                      </a: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>
                          <a:effectLst/>
                        </a:rPr>
                        <a:t>eines Mannes</a:t>
                      </a: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>
                          <a:effectLst/>
                        </a:rPr>
                        <a:t>einer Frau</a:t>
                      </a: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>
                          <a:effectLst/>
                        </a:rPr>
                        <a:t>eines Kindes</a:t>
                      </a: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225701"/>
                  </a:ext>
                </a:extLst>
              </a:tr>
              <a:tr h="596821"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>
                          <a:effectLst/>
                        </a:rPr>
                        <a:t>Dativ</a:t>
                      </a: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>
                          <a:effectLst/>
                        </a:rPr>
                        <a:t>einem Mann</a:t>
                      </a: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>
                          <a:effectLst/>
                        </a:rPr>
                        <a:t>einer Frau</a:t>
                      </a: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>
                          <a:effectLst/>
                        </a:rPr>
                        <a:t>einem Kind</a:t>
                      </a: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979069"/>
                  </a:ext>
                </a:extLst>
              </a:tr>
              <a:tr h="596821"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>
                          <a:effectLst/>
                        </a:rPr>
                        <a:t>Akkusativ</a:t>
                      </a: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>
                          <a:effectLst/>
                        </a:rPr>
                        <a:t>einen Mann</a:t>
                      </a: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>
                          <a:effectLst/>
                        </a:rPr>
                        <a:t>eine Frau</a:t>
                      </a: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3300" dirty="0" err="1">
                          <a:effectLst/>
                        </a:rPr>
                        <a:t>ein</a:t>
                      </a:r>
                      <a:r>
                        <a:rPr lang="cs-CZ" sz="3300" dirty="0">
                          <a:effectLst/>
                        </a:rPr>
                        <a:t> </a:t>
                      </a:r>
                      <a:r>
                        <a:rPr lang="cs-CZ" sz="3300" dirty="0" err="1">
                          <a:effectLst/>
                        </a:rPr>
                        <a:t>Kind</a:t>
                      </a:r>
                      <a:endParaRPr lang="cs-CZ" sz="3300" dirty="0">
                        <a:effectLst/>
                      </a:endParaRPr>
                    </a:p>
                  </a:txBody>
                  <a:tcPr marL="87313" marR="87313" marT="52388" marB="52388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653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4724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Nadpis 1">
            <a:extLst>
              <a:ext uri="{FF2B5EF4-FFF2-40B4-BE49-F238E27FC236}">
                <a16:creationId xmlns:a16="http://schemas.microsoft.com/office/drawing/2014/main" id="{90737A5D-BC8D-7190-1E45-46AF5E99E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57677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457200" marR="0" lvl="0" indent="-457200" fontAlgn="base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cs-DE" sz="2400" dirty="0" err="1">
                <a:latin typeface="+mn-lt"/>
              </a:rPr>
              <a:t>n</a:t>
            </a:r>
            <a:r>
              <a:rPr kumimoji="0" lang="en-US" altLang="cs-DE" sz="2400" b="0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ach</a:t>
            </a:r>
            <a:r>
              <a:rPr kumimoji="0" lang="en-US" altLang="cs-DE" sz="24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 dem </a:t>
            </a:r>
            <a:r>
              <a:rPr kumimoji="0" lang="en-US" altLang="cs-DE" sz="2400" b="0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bestimmten</a:t>
            </a:r>
            <a:r>
              <a:rPr kumimoji="0" lang="en-US" altLang="cs-DE" sz="24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 Artikel </a:t>
            </a:r>
            <a:r>
              <a:rPr kumimoji="0" lang="en-US" altLang="cs-DE" sz="2400" b="0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u.ä</a:t>
            </a:r>
            <a:r>
              <a:rPr kumimoji="0" lang="en-US" altLang="cs-DE" sz="24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. </a:t>
            </a:r>
            <a:r>
              <a:rPr kumimoji="0" lang="en-US" altLang="cs-DE" sz="2400" b="0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wird</a:t>
            </a:r>
            <a:r>
              <a:rPr kumimoji="0" lang="en-US" altLang="cs-DE" sz="24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 </a:t>
            </a:r>
            <a:r>
              <a:rPr kumimoji="0" lang="en-US" altLang="cs-DE" sz="2400" b="0" i="1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eins</a:t>
            </a:r>
            <a:r>
              <a:rPr kumimoji="0" lang="en-US" altLang="cs-DE" sz="24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 </a:t>
            </a:r>
            <a:r>
              <a:rPr kumimoji="0" lang="en-US" altLang="cs-DE" sz="2400" b="0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wie</a:t>
            </a:r>
            <a:r>
              <a:rPr kumimoji="0" lang="en-US" altLang="cs-DE" sz="24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 </a:t>
            </a:r>
            <a:r>
              <a:rPr kumimoji="0" lang="en-US" altLang="cs-DE" sz="2400" b="0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ein</a:t>
            </a:r>
            <a:r>
              <a:rPr kumimoji="0" lang="en-US" altLang="cs-DE" sz="24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 </a:t>
            </a:r>
            <a:r>
              <a:rPr kumimoji="0" lang="en-US" altLang="cs-DE" sz="2400" b="0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Adjektiv</a:t>
            </a:r>
            <a:r>
              <a:rPr kumimoji="0" lang="en-US" altLang="cs-DE" sz="24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 </a:t>
            </a:r>
            <a:r>
              <a:rPr kumimoji="0" lang="en-US" altLang="cs-DE" sz="2400" b="0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dekliniert</a:t>
            </a:r>
            <a:endParaRPr kumimoji="0" lang="en-US" altLang="cs-DE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+mj-ea"/>
              <a:cs typeface="+mj-cs"/>
            </a:endParaRPr>
          </a:p>
          <a:p>
            <a:pPr marL="0" marR="0" lvl="0" indent="0" fontAlgn="base">
              <a:spcAft>
                <a:spcPct val="0"/>
              </a:spcAft>
              <a:buClrTx/>
              <a:buSzTx/>
              <a:tabLst/>
            </a:pPr>
            <a:r>
              <a:rPr kumimoji="0" lang="en-US" altLang="cs-DE" sz="2400" b="0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 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91883F7-2255-DD1F-FB1E-FCCD21D775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7541115"/>
              </p:ext>
            </p:extLst>
          </p:nvPr>
        </p:nvGraphicFramePr>
        <p:xfrm>
          <a:off x="1324367" y="2611477"/>
          <a:ext cx="9543265" cy="3723430"/>
        </p:xfrm>
        <a:graphic>
          <a:graphicData uri="http://schemas.openxmlformats.org/drawingml/2006/table">
            <a:tbl>
              <a:tblPr/>
              <a:tblGrid>
                <a:gridCol w="2230319">
                  <a:extLst>
                    <a:ext uri="{9D8B030D-6E8A-4147-A177-3AD203B41FA5}">
                      <a16:colId xmlns:a16="http://schemas.microsoft.com/office/drawing/2014/main" val="276361089"/>
                    </a:ext>
                  </a:extLst>
                </a:gridCol>
                <a:gridCol w="2573486">
                  <a:extLst>
                    <a:ext uri="{9D8B030D-6E8A-4147-A177-3AD203B41FA5}">
                      <a16:colId xmlns:a16="http://schemas.microsoft.com/office/drawing/2014/main" val="3103082271"/>
                    </a:ext>
                  </a:extLst>
                </a:gridCol>
                <a:gridCol w="2423350">
                  <a:extLst>
                    <a:ext uri="{9D8B030D-6E8A-4147-A177-3AD203B41FA5}">
                      <a16:colId xmlns:a16="http://schemas.microsoft.com/office/drawing/2014/main" val="3575077281"/>
                    </a:ext>
                  </a:extLst>
                </a:gridCol>
                <a:gridCol w="2316110">
                  <a:extLst>
                    <a:ext uri="{9D8B030D-6E8A-4147-A177-3AD203B41FA5}">
                      <a16:colId xmlns:a16="http://schemas.microsoft.com/office/drawing/2014/main" val="539939485"/>
                    </a:ext>
                  </a:extLst>
                </a:gridCol>
              </a:tblGrid>
              <a:tr h="485733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700" b="0" i="1" u="none" strike="noStrike">
                          <a:effectLst/>
                          <a:latin typeface="Arial" panose="020B0604020202020204" pitchFamily="34" charset="0"/>
                        </a:rPr>
                        <a:t>Maskulinum</a:t>
                      </a:r>
                      <a:endParaRPr lang="cs-CZ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700" b="0" i="1" u="none" strike="noStrike">
                          <a:effectLst/>
                          <a:latin typeface="Arial" panose="020B0604020202020204" pitchFamily="34" charset="0"/>
                        </a:rPr>
                        <a:t>Femininum</a:t>
                      </a:r>
                      <a:endParaRPr lang="cs-CZ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700" b="0" i="1" u="none" strike="noStrike">
                          <a:effectLst/>
                          <a:latin typeface="Arial" panose="020B0604020202020204" pitchFamily="34" charset="0"/>
                        </a:rPr>
                        <a:t>Neutrum</a:t>
                      </a:r>
                      <a:endParaRPr lang="cs-CZ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637049"/>
                  </a:ext>
                </a:extLst>
              </a:tr>
              <a:tr h="485733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700" b="0" i="0" u="none" strike="noStrike">
                          <a:effectLst/>
                          <a:latin typeface="Arial" panose="020B0604020202020204" pitchFamily="34" charset="0"/>
                        </a:rPr>
                        <a:t>Nominativ</a:t>
                      </a: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700" b="0" i="0" u="none" strike="noStrike">
                          <a:effectLst/>
                          <a:latin typeface="Arial" panose="020B0604020202020204" pitchFamily="34" charset="0"/>
                        </a:rPr>
                        <a:t>der eine Mann</a:t>
                      </a: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700" b="0" i="0" u="none" strike="noStrike">
                          <a:effectLst/>
                          <a:latin typeface="Arial" panose="020B0604020202020204" pitchFamily="34" charset="0"/>
                        </a:rPr>
                        <a:t>die eine Frau</a:t>
                      </a: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700" b="0" i="0" u="none" strike="noStrike">
                          <a:effectLst/>
                          <a:latin typeface="Arial" panose="020B0604020202020204" pitchFamily="34" charset="0"/>
                        </a:rPr>
                        <a:t>das eine Kind</a:t>
                      </a: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267310"/>
                  </a:ext>
                </a:extLst>
              </a:tr>
              <a:tr h="874041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700" b="0" i="0" u="none" strike="noStrike" dirty="0">
                          <a:effectLst/>
                          <a:latin typeface="Arial" panose="020B0604020202020204" pitchFamily="34" charset="0"/>
                        </a:rPr>
                        <a:t>Genitiv</a:t>
                      </a: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700" b="0" i="0" u="none" strike="noStrike">
                          <a:effectLst/>
                          <a:latin typeface="Arial" panose="020B0604020202020204" pitchFamily="34" charset="0"/>
                        </a:rPr>
                        <a:t>des einen Mannes</a:t>
                      </a: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700" b="0" i="0" u="none" strike="noStrike">
                          <a:effectLst/>
                          <a:latin typeface="Arial" panose="020B0604020202020204" pitchFamily="34" charset="0"/>
                        </a:rPr>
                        <a:t>der einen Frau</a:t>
                      </a: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700" b="0" i="0" u="none" strike="noStrike">
                          <a:effectLst/>
                          <a:latin typeface="Arial" panose="020B0604020202020204" pitchFamily="34" charset="0"/>
                        </a:rPr>
                        <a:t>des einen Kindes</a:t>
                      </a: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187363"/>
                  </a:ext>
                </a:extLst>
              </a:tr>
              <a:tr h="874041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700" b="0" i="0" u="none" strike="noStrike">
                          <a:effectLst/>
                          <a:latin typeface="Arial" panose="020B0604020202020204" pitchFamily="34" charset="0"/>
                        </a:rPr>
                        <a:t>Dativ</a:t>
                      </a: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700" b="0" i="0" u="none" strike="noStrike">
                          <a:effectLst/>
                          <a:latin typeface="Arial" panose="020B0604020202020204" pitchFamily="34" charset="0"/>
                        </a:rPr>
                        <a:t>dem einen Mann</a:t>
                      </a: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700" b="0" i="0" u="none" strike="noStrike">
                          <a:effectLst/>
                          <a:latin typeface="Arial" panose="020B0604020202020204" pitchFamily="34" charset="0"/>
                        </a:rPr>
                        <a:t>der einen Frau</a:t>
                      </a: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700" b="0" i="0" u="none" strike="noStrike">
                          <a:effectLst/>
                          <a:latin typeface="Arial" panose="020B0604020202020204" pitchFamily="34" charset="0"/>
                        </a:rPr>
                        <a:t>dem einen Kind</a:t>
                      </a: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539016"/>
                  </a:ext>
                </a:extLst>
              </a:tr>
              <a:tr h="485733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700" b="0" i="0" u="none" strike="noStrike" dirty="0" err="1">
                          <a:effectLst/>
                          <a:latin typeface="Arial" panose="020B0604020202020204" pitchFamily="34" charset="0"/>
                        </a:rPr>
                        <a:t>Akkusativ</a:t>
                      </a:r>
                      <a:endParaRPr lang="cs-CZ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9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700" b="0" i="0" u="none" strike="noStrike">
                          <a:effectLst/>
                          <a:latin typeface="Arial" panose="020B0604020202020204" pitchFamily="34" charset="0"/>
                        </a:rPr>
                        <a:t>den einen Mann</a:t>
                      </a: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700" b="0" i="0" u="none" strike="noStrike">
                          <a:effectLst/>
                          <a:latin typeface="Arial" panose="020B0604020202020204" pitchFamily="34" charset="0"/>
                        </a:rPr>
                        <a:t>die eine Frau</a:t>
                      </a: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700" b="0" i="0" u="none" strike="noStrike" dirty="0" err="1">
                          <a:effectLst/>
                          <a:latin typeface="Arial" panose="020B0604020202020204" pitchFamily="34" charset="0"/>
                        </a:rPr>
                        <a:t>das</a:t>
                      </a:r>
                      <a:r>
                        <a:rPr lang="cs-CZ" sz="27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2700" b="0" i="0" u="none" strike="noStrike" dirty="0" err="1">
                          <a:effectLst/>
                          <a:latin typeface="Arial" panose="020B0604020202020204" pitchFamily="34" charset="0"/>
                        </a:rPr>
                        <a:t>eine</a:t>
                      </a:r>
                      <a:r>
                        <a:rPr lang="cs-CZ" sz="27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cs-CZ" sz="2700" b="0" i="0" u="none" strike="noStrike" dirty="0" err="1">
                          <a:effectLst/>
                          <a:latin typeface="Arial" panose="020B0604020202020204" pitchFamily="34" charset="0"/>
                        </a:rPr>
                        <a:t>Kind</a:t>
                      </a:r>
                      <a:endParaRPr lang="cs-CZ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931" marR="71931" marT="43159" marB="43159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293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000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737A5D-BC8D-7190-1E45-46AF5E99E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DE" dirty="0"/>
              <a:t>Kardinalzahlen - Plural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DEB55C-99B9-C8B4-269F-CBFF2C17D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de-DE" sz="2400" dirty="0"/>
              <a:t>Alle anderen Zahlen verbinden sich logischerweise mit einem Plural und werden nicht dekliniert.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br>
              <a:rPr lang="de-DE" sz="2400" dirty="0"/>
            </a:br>
            <a:r>
              <a:rPr lang="de-DE" sz="2400" u="sng" dirty="0"/>
              <a:t>Beispiele: </a:t>
            </a:r>
          </a:p>
          <a:p>
            <a:pPr marL="0" indent="0">
              <a:buNone/>
            </a:pPr>
            <a:r>
              <a:rPr lang="de-DE" sz="2400" dirty="0"/>
              <a:t>Mein Freund hat drei Autos. </a:t>
            </a:r>
          </a:p>
          <a:p>
            <a:pPr marL="0" indent="0">
              <a:buNone/>
            </a:pPr>
            <a:r>
              <a:rPr lang="de-DE" sz="2400" dirty="0"/>
              <a:t>Unsere Nachbarn haben vier Kinder.</a:t>
            </a:r>
          </a:p>
          <a:p>
            <a:pPr marL="0" indent="0">
              <a:buNone/>
            </a:pPr>
            <a:r>
              <a:rPr lang="de-DE" sz="2400" dirty="0"/>
              <a:t>Salzburg hat 152 000 Einwohner. </a:t>
            </a:r>
          </a:p>
        </p:txBody>
      </p:sp>
    </p:spTree>
    <p:extLst>
      <p:ext uri="{BB962C8B-B14F-4D97-AF65-F5344CB8AC3E}">
        <p14:creationId xmlns:p14="http://schemas.microsoft.com/office/powerpoint/2010/main" val="1177236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737A5D-BC8D-7190-1E45-46AF5E99E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DE" dirty="0"/>
              <a:t>Deklination von zwei und drei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DEB55C-99B9-C8B4-269F-CBFF2C17D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de-DE" sz="2400" dirty="0"/>
              <a:t>Kardinalzahlen von zwei und drei sind spezifisch </a:t>
            </a:r>
          </a:p>
          <a:p>
            <a:r>
              <a:rPr lang="de-DE" sz="2400" dirty="0"/>
              <a:t>Im Kasus: Genitiv und Dativ </a:t>
            </a:r>
          </a:p>
          <a:p>
            <a:r>
              <a:rPr lang="de-DE" sz="2400" dirty="0"/>
              <a:t>Satt des Genitivs wird oft die Präposition von benutzt – dann werden die Zahlwörter nicht dekliniert, sondern bleiben in der grundlegenden Form </a:t>
            </a:r>
          </a:p>
          <a:p>
            <a:r>
              <a:rPr lang="de-DE" sz="2400" dirty="0"/>
              <a:t>GENITIV &gt; DATIV</a:t>
            </a:r>
          </a:p>
          <a:p>
            <a:r>
              <a:rPr lang="de-DE" sz="2400" dirty="0"/>
              <a:t>Bei den anderen Zahlwörtern wird immer </a:t>
            </a:r>
            <a:r>
              <a:rPr lang="de-DE" sz="2400" i="1" dirty="0"/>
              <a:t>von</a:t>
            </a:r>
            <a:r>
              <a:rPr lang="de-DE" sz="2400" dirty="0"/>
              <a:t> benutzt</a:t>
            </a:r>
          </a:p>
          <a:p>
            <a:endParaRPr lang="de-DE" sz="2400" dirty="0"/>
          </a:p>
          <a:p>
            <a:pPr marL="0" indent="0">
              <a:buNone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9547232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2729</TotalTime>
  <Words>868</Words>
  <Application>Microsoft Macintosh PowerPoint</Application>
  <PresentationFormat>Širokoúhlá obrazovka</PresentationFormat>
  <Paragraphs>227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Deklination von zwei und drei</vt:lpstr>
      <vt:lpstr>Numeralien</vt:lpstr>
      <vt:lpstr>Kardinalzahlen</vt:lpstr>
      <vt:lpstr>Kardinalzahlen</vt:lpstr>
      <vt:lpstr>Kardinalzahlen - Singular </vt:lpstr>
      <vt:lpstr>Prezentace aplikace PowerPoint</vt:lpstr>
      <vt:lpstr>nach dem bestimmten Artikel u.ä. wird eins wie ein Adjektiv dekliniert  </vt:lpstr>
      <vt:lpstr>Kardinalzahlen - Plural</vt:lpstr>
      <vt:lpstr>Deklination von zwei und drei</vt:lpstr>
      <vt:lpstr>Deklination von zwei und drei</vt:lpstr>
      <vt:lpstr>Deklination von zwei und drei</vt:lpstr>
      <vt:lpstr>Deklination von zwei und drei </vt:lpstr>
      <vt:lpstr>Nominalisierung</vt:lpstr>
      <vt:lpstr>Feminine Kardinalzahlen</vt:lpstr>
      <vt:lpstr>Quellen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Deklination von zwei und drei</dc:title>
  <dc:creator>jirsova.terez@gmail.com</dc:creator>
  <cp:lastModifiedBy>jirsova.terez@gmail.com</cp:lastModifiedBy>
  <cp:revision>3</cp:revision>
  <dcterms:created xsi:type="dcterms:W3CDTF">2022-05-07T12:35:19Z</dcterms:created>
  <dcterms:modified xsi:type="dcterms:W3CDTF">2022-05-10T18:03:27Z</dcterms:modified>
</cp:coreProperties>
</file>