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handoutMasterIdLst>
    <p:handoutMasterId r:id="rId103"/>
  </p:handoutMasterIdLst>
  <p:sldIdLst>
    <p:sldId id="256" r:id="rId2"/>
    <p:sldId id="485" r:id="rId3"/>
    <p:sldId id="489" r:id="rId4"/>
    <p:sldId id="490" r:id="rId5"/>
    <p:sldId id="491" r:id="rId6"/>
    <p:sldId id="492" r:id="rId7"/>
    <p:sldId id="493" r:id="rId8"/>
    <p:sldId id="494" r:id="rId9"/>
    <p:sldId id="495" r:id="rId10"/>
    <p:sldId id="496" r:id="rId11"/>
    <p:sldId id="497" r:id="rId12"/>
    <p:sldId id="498" r:id="rId13"/>
    <p:sldId id="499" r:id="rId14"/>
    <p:sldId id="500" r:id="rId15"/>
    <p:sldId id="501" r:id="rId16"/>
    <p:sldId id="502" r:id="rId17"/>
    <p:sldId id="503" r:id="rId18"/>
    <p:sldId id="504" r:id="rId19"/>
    <p:sldId id="505" r:id="rId20"/>
    <p:sldId id="506" r:id="rId21"/>
    <p:sldId id="507" r:id="rId22"/>
    <p:sldId id="508" r:id="rId23"/>
    <p:sldId id="509" r:id="rId24"/>
    <p:sldId id="510" r:id="rId25"/>
    <p:sldId id="511" r:id="rId26"/>
    <p:sldId id="512" r:id="rId27"/>
    <p:sldId id="513" r:id="rId28"/>
    <p:sldId id="474" r:id="rId29"/>
    <p:sldId id="475" r:id="rId30"/>
    <p:sldId id="516" r:id="rId31"/>
    <p:sldId id="517" r:id="rId32"/>
    <p:sldId id="518" r:id="rId33"/>
    <p:sldId id="519" r:id="rId34"/>
    <p:sldId id="520" r:id="rId35"/>
    <p:sldId id="521" r:id="rId36"/>
    <p:sldId id="477" r:id="rId37"/>
    <p:sldId id="524" r:id="rId38"/>
    <p:sldId id="525" r:id="rId39"/>
    <p:sldId id="526" r:id="rId40"/>
    <p:sldId id="527" r:id="rId41"/>
    <p:sldId id="528" r:id="rId42"/>
    <p:sldId id="529" r:id="rId43"/>
    <p:sldId id="394" r:id="rId44"/>
    <p:sldId id="393" r:id="rId45"/>
    <p:sldId id="396" r:id="rId46"/>
    <p:sldId id="395" r:id="rId47"/>
    <p:sldId id="530" r:id="rId48"/>
    <p:sldId id="531" r:id="rId49"/>
    <p:sldId id="532" r:id="rId50"/>
    <p:sldId id="533" r:id="rId51"/>
    <p:sldId id="534" r:id="rId52"/>
    <p:sldId id="535" r:id="rId53"/>
    <p:sldId id="536" r:id="rId54"/>
    <p:sldId id="537" r:id="rId55"/>
    <p:sldId id="538" r:id="rId56"/>
    <p:sldId id="539" r:id="rId57"/>
    <p:sldId id="542" r:id="rId58"/>
    <p:sldId id="543" r:id="rId59"/>
    <p:sldId id="540" r:id="rId60"/>
    <p:sldId id="544" r:id="rId61"/>
    <p:sldId id="545" r:id="rId62"/>
    <p:sldId id="546" r:id="rId63"/>
    <p:sldId id="547" r:id="rId64"/>
    <p:sldId id="548" r:id="rId65"/>
    <p:sldId id="410" r:id="rId66"/>
    <p:sldId id="417" r:id="rId67"/>
    <p:sldId id="479" r:id="rId68"/>
    <p:sldId id="418" r:id="rId69"/>
    <p:sldId id="419" r:id="rId70"/>
    <p:sldId id="420" r:id="rId71"/>
    <p:sldId id="421" r:id="rId72"/>
    <p:sldId id="422" r:id="rId73"/>
    <p:sldId id="452" r:id="rId74"/>
    <p:sldId id="482" r:id="rId75"/>
    <p:sldId id="486" r:id="rId76"/>
    <p:sldId id="487" r:id="rId77"/>
    <p:sldId id="484" r:id="rId78"/>
    <p:sldId id="488" r:id="rId79"/>
    <p:sldId id="480" r:id="rId80"/>
    <p:sldId id="453" r:id="rId81"/>
    <p:sldId id="454" r:id="rId82"/>
    <p:sldId id="455" r:id="rId83"/>
    <p:sldId id="457" r:id="rId84"/>
    <p:sldId id="456" r:id="rId85"/>
    <p:sldId id="458" r:id="rId86"/>
    <p:sldId id="459" r:id="rId87"/>
    <p:sldId id="460" r:id="rId88"/>
    <p:sldId id="461" r:id="rId89"/>
    <p:sldId id="462" r:id="rId90"/>
    <p:sldId id="463" r:id="rId91"/>
    <p:sldId id="464" r:id="rId92"/>
    <p:sldId id="466" r:id="rId93"/>
    <p:sldId id="472" r:id="rId94"/>
    <p:sldId id="467" r:id="rId95"/>
    <p:sldId id="468" r:id="rId96"/>
    <p:sldId id="469" r:id="rId97"/>
    <p:sldId id="470" r:id="rId98"/>
    <p:sldId id="471" r:id="rId99"/>
    <p:sldId id="473" r:id="rId100"/>
    <p:sldId id="483" r:id="rId101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24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100" y="1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80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47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7" Type="http://schemas.openxmlformats.org/officeDocument/2006/relationships/image" Target="../media/image79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E2FA53A-AFA9-4B7D-BC37-5F5E8B3127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30AA5E7-795F-453F-8048-F5F6388373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39307" y="0"/>
            <a:ext cx="3363113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E8F5184-3EC2-4214-857E-26E1392E7F9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49141A5-BA93-4BD1-AAAF-C3C8CE683D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403450" y="9542062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4CC6A5B-2ECD-4259-883B-B885934ECC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483521" y="9542061"/>
            <a:ext cx="620542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4B202AE-274A-466B-8A00-58C66E6D70C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80073D-FD03-4503-BD1D-7010FDD883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7" y="9542062"/>
            <a:ext cx="2863899" cy="5891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E8EEC3A-F4ED-44E9-BE0C-756441D2F6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" t="28014" r="43525" b="28297"/>
          <a:stretch/>
        </p:blipFill>
        <p:spPr>
          <a:xfrm>
            <a:off x="0" y="598146"/>
            <a:ext cx="7162876" cy="8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43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BCB9DDE-AE6C-490D-BF85-D7520C8993B7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AF7BD881-C0D9-4FAE-B7E4-F91A6141BB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403450" y="9542062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9" name="Zástupný symbol pro číslo snímku 4">
            <a:extLst>
              <a:ext uri="{FF2B5EF4-FFF2-40B4-BE49-F238E27FC236}">
                <a16:creationId xmlns:a16="http://schemas.microsoft.com/office/drawing/2014/main" id="{37E89948-8A36-4E46-A015-EDB056C826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483521" y="9542061"/>
            <a:ext cx="620542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4B202AE-274A-466B-8A00-58C66E6D70C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E191E63-B2E6-4F9C-A2B7-A5565A36B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7" y="9542062"/>
            <a:ext cx="2863899" cy="58919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A4B87D3-D4DC-41CB-8098-50B546A42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" t="28014" r="43525" b="28297"/>
          <a:stretch/>
        </p:blipFill>
        <p:spPr>
          <a:xfrm>
            <a:off x="0" y="598146"/>
            <a:ext cx="7162876" cy="8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5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202AE-274A-466B-8A00-58C66E6D70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2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38C54-2A7C-4551-8F12-4C5DA81C4897}" type="slidenum">
              <a:rPr lang="cs-CZ" altLang="en-US"/>
              <a:pPr/>
              <a:t>61</a:t>
            </a:fld>
            <a:endParaRPr lang="cs-CZ" altLang="en-US"/>
          </a:p>
        </p:txBody>
      </p:sp>
      <p:sp>
        <p:nvSpPr>
          <p:cNvPr id="457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563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E633361-6A6E-44BB-AF02-86D05E173D95}" type="slidenum">
              <a:rPr lang="cs-CZ" altLang="en-US" sz="1200" b="0">
                <a:latin typeface="Arial" panose="020B0604020202020204" pitchFamily="34" charset="0"/>
              </a:rPr>
              <a:pPr/>
              <a:t>64</a:t>
            </a:fld>
            <a:endParaRPr lang="cs-CZ" altLang="en-US" sz="1200" b="0">
              <a:latin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025" y="776288"/>
            <a:ext cx="6659563" cy="3746500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42727"/>
            <a:ext cx="4984962" cy="44135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714954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07514F-DD22-4284-BD52-CB56AC8D955F}" type="slidenum">
              <a:rPr lang="cs-CZ" altLang="en-US"/>
              <a:pPr/>
              <a:t>66</a:t>
            </a:fld>
            <a:endParaRPr lang="cs-CZ" altLang="en-US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en-US"/>
              <a:t>Nase práce vychází z klinických pozorování</a:t>
            </a:r>
          </a:p>
        </p:txBody>
      </p:sp>
    </p:spTree>
    <p:extLst>
      <p:ext uri="{BB962C8B-B14F-4D97-AF65-F5344CB8AC3E}">
        <p14:creationId xmlns:p14="http://schemas.microsoft.com/office/powerpoint/2010/main" val="169384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BC5D7D-0CB7-4A09-A5F7-5BBB51A2057B}" type="slidenum">
              <a:rPr lang="cs-CZ" altLang="en-US" sz="1200" b="0">
                <a:latin typeface="Arial" panose="020B0604020202020204" pitchFamily="34" charset="0"/>
              </a:rPr>
              <a:pPr/>
              <a:t>67</a:t>
            </a:fld>
            <a:endParaRPr lang="cs-CZ" altLang="en-US" sz="1200" b="0">
              <a:latin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en-US"/>
              <a:t>Nase práce vychází z klinických pozorování</a:t>
            </a:r>
          </a:p>
        </p:txBody>
      </p:sp>
    </p:spTree>
    <p:extLst>
      <p:ext uri="{BB962C8B-B14F-4D97-AF65-F5344CB8AC3E}">
        <p14:creationId xmlns:p14="http://schemas.microsoft.com/office/powerpoint/2010/main" val="2851856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C620B92-629D-4B1B-B916-4CB285F00CCD}" type="slidenum">
              <a:rPr lang="cs-CZ" altLang="en-US" sz="1200" b="0">
                <a:latin typeface="Arial" panose="020B0604020202020204" pitchFamily="34" charset="0"/>
              </a:rPr>
              <a:pPr/>
              <a:t>68</a:t>
            </a:fld>
            <a:endParaRPr lang="cs-CZ" altLang="en-US" sz="1200" b="0">
              <a:latin typeface="Arial" panose="020B0604020202020204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1310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928AE-2915-4B0A-B592-E749FCA9FB6E}" type="slidenum">
              <a:rPr lang="cs-CZ" altLang="en-US" sz="1200" b="0">
                <a:latin typeface="Arial" panose="020B0604020202020204" pitchFamily="34" charset="0"/>
              </a:rPr>
              <a:pPr/>
              <a:t>70</a:t>
            </a:fld>
            <a:endParaRPr lang="cs-CZ" altLang="en-US" sz="1200" b="0">
              <a:latin typeface="Arial" panose="020B0604020202020204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52113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202AE-274A-466B-8A00-58C66E6D70C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25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202AE-274A-466B-8A00-58C66E6D70CD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38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202AE-274A-466B-8A00-58C66E6D70CD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2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202AE-274A-466B-8A00-58C66E6D70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8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4476338-79B0-471B-9098-E772835A5035}" type="slidenum">
              <a:rPr lang="cs-CZ" altLang="en-US" sz="1200" b="0">
                <a:latin typeface="Arial" panose="020B0604020202020204" pitchFamily="34" charset="0"/>
              </a:rPr>
              <a:pPr/>
              <a:t>4</a:t>
            </a:fld>
            <a:endParaRPr lang="cs-CZ" altLang="en-US" sz="1200" b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en-US"/>
              <a:t>Nase práce vychází z klinických pozorování</a:t>
            </a:r>
          </a:p>
        </p:txBody>
      </p:sp>
    </p:spTree>
    <p:extLst>
      <p:ext uri="{BB962C8B-B14F-4D97-AF65-F5344CB8AC3E}">
        <p14:creationId xmlns:p14="http://schemas.microsoft.com/office/powerpoint/2010/main" val="3103562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AA4FD48-34BC-42F5-A90F-B61E97B77F6B}" type="slidenum">
              <a:rPr lang="cs-CZ" altLang="en-US" sz="1200" b="0">
                <a:latin typeface="Arial" panose="020B0604020202020204" pitchFamily="34" charset="0"/>
              </a:rPr>
              <a:pPr/>
              <a:t>6</a:t>
            </a:fld>
            <a:endParaRPr lang="cs-CZ" altLang="en-US" sz="1200" b="0">
              <a:latin typeface="Arial" panose="020B0604020202020204" pitchFamily="34" charset="0"/>
            </a:endParaRPr>
          </a:p>
        </p:txBody>
      </p:sp>
      <p:sp>
        <p:nvSpPr>
          <p:cNvPr id="235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654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4476338-79B0-471B-9098-E772835A5035}" type="slidenum">
              <a:rPr lang="cs-CZ" altLang="en-US" sz="1200" b="0">
                <a:latin typeface="Arial" panose="020B0604020202020204" pitchFamily="34" charset="0"/>
              </a:rPr>
              <a:pPr/>
              <a:t>43</a:t>
            </a:fld>
            <a:endParaRPr lang="cs-CZ" altLang="en-US" sz="1200" b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en-US"/>
              <a:t>Nase práce vychází z klinických pozorování</a:t>
            </a:r>
          </a:p>
        </p:txBody>
      </p:sp>
    </p:spTree>
    <p:extLst>
      <p:ext uri="{BB962C8B-B14F-4D97-AF65-F5344CB8AC3E}">
        <p14:creationId xmlns:p14="http://schemas.microsoft.com/office/powerpoint/2010/main" val="3533785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4476338-79B0-471B-9098-E772835A5035}" type="slidenum">
              <a:rPr lang="cs-CZ" altLang="en-US" sz="1200" b="0">
                <a:latin typeface="Arial" panose="020B0604020202020204" pitchFamily="34" charset="0"/>
              </a:rPr>
              <a:pPr/>
              <a:t>44</a:t>
            </a:fld>
            <a:endParaRPr lang="cs-CZ" altLang="en-US" sz="1200" b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en-US"/>
              <a:t>Nase práce vychází z klinických pozorování</a:t>
            </a:r>
          </a:p>
        </p:txBody>
      </p:sp>
    </p:spTree>
    <p:extLst>
      <p:ext uri="{BB962C8B-B14F-4D97-AF65-F5344CB8AC3E}">
        <p14:creationId xmlns:p14="http://schemas.microsoft.com/office/powerpoint/2010/main" val="1097121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B306BB-AF13-4F82-8696-A2A719BD4B03}" type="slidenum">
              <a:rPr lang="cs-CZ" altLang="en-US" sz="1200" b="0">
                <a:latin typeface="Arial" panose="020B0604020202020204" pitchFamily="34" charset="0"/>
              </a:rPr>
              <a:pPr/>
              <a:t>56</a:t>
            </a:fld>
            <a:endParaRPr lang="cs-CZ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275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38C54-2A7C-4551-8F12-4C5DA81C4897}" type="slidenum">
              <a:rPr lang="cs-CZ" altLang="en-US"/>
              <a:pPr/>
              <a:t>57</a:t>
            </a:fld>
            <a:endParaRPr lang="cs-CZ" altLang="en-US"/>
          </a:p>
        </p:txBody>
      </p:sp>
      <p:sp>
        <p:nvSpPr>
          <p:cNvPr id="457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3456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38C54-2A7C-4551-8F12-4C5DA81C4897}" type="slidenum">
              <a:rPr lang="cs-CZ" altLang="en-US"/>
              <a:pPr/>
              <a:t>58</a:t>
            </a:fld>
            <a:endParaRPr lang="cs-CZ" altLang="en-US"/>
          </a:p>
        </p:txBody>
      </p:sp>
      <p:sp>
        <p:nvSpPr>
          <p:cNvPr id="457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144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585248-BA6B-496B-8C60-E2911EED84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385" y="1376859"/>
            <a:ext cx="11398929" cy="2133103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 dirty="0"/>
              <a:t>Celý název prezentace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E5A09C1-51A2-4F07-B195-03A201AD6E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385" y="3602038"/>
            <a:ext cx="11398929" cy="1198562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Podtitul prezentace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4C219D-1244-4BAC-950C-FC681E20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CE5E-F877-4A74-8313-7BC40A8F671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5E80DF-30B9-412B-AAE9-38CAC007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AEC559-7D4C-4588-8B8D-BB6EDFBA8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5E7CB-98A3-41B4-A7A1-BBE7F55C7DDE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BFE4AF0E-2D18-4208-96C2-CA705FF49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3" t="28015" r="1922" b="31769"/>
          <a:stretch/>
        </p:blipFill>
        <p:spPr>
          <a:xfrm>
            <a:off x="0" y="1166746"/>
            <a:ext cx="12192000" cy="69216"/>
          </a:xfrm>
          <a:prstGeom prst="rect">
            <a:avLst/>
          </a:prstGeom>
        </p:spPr>
      </p:pic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46EE66C4-B8E2-4570-9B4B-FB589FB259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309" y="4902200"/>
            <a:ext cx="11398929" cy="604838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cs-CZ" dirty="0"/>
              <a:t>Jméno a příjmení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185F14F-1814-49AF-B55A-62E38286D760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73" y="312128"/>
            <a:ext cx="3492736" cy="70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98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0A3500-3980-428A-B936-502538C8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9C7D66-99B4-4F3A-ADE1-C25DF03D2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693"/>
            <a:ext cx="10515600" cy="463858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DD360F-6F81-4C1E-9BEF-6797DC0D2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CE5E-F877-4A74-8313-7BC40A8F671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253121-CC17-465C-92A7-2B9B54C33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D872FF-32E1-4D35-8612-0712819C9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5E7CB-98A3-41B4-A7A1-BBE7F55C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6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ABA4BD8A-93AE-4925-B7F3-CF26E36DE3CF}"/>
              </a:ext>
            </a:extLst>
          </p:cNvPr>
          <p:cNvSpPr/>
          <p:nvPr userDrawn="1"/>
        </p:nvSpPr>
        <p:spPr>
          <a:xfrm>
            <a:off x="0" y="1430322"/>
            <a:ext cx="12222760" cy="54276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4611C2-0554-4FE0-9CE9-B2FA7818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E220F52-7CB5-41D7-899A-CED68FF8C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11949"/>
            <a:ext cx="10515600" cy="1477701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7357AC-0FA7-42AB-BC23-50D3390A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CE5E-F877-4A74-8313-7BC40A8F671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64FC18-3361-49F7-AF22-834E83B1E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949BD1-A122-47AB-8BB1-B4F06F84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5E7CB-98A3-41B4-A7A1-BBE7F55C7DDE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A2C73E1-AC15-4683-B053-9A3E7AC29664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5" y="338760"/>
            <a:ext cx="3678555" cy="70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86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218A92-D015-4EA6-919C-7B8E912E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189A0A-00F9-4759-99A2-AE54D5926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25B382E-64C1-449E-B17A-1607E6467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92A9DF6-E962-401D-822D-C6549C86C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CE5E-F877-4A74-8313-7BC40A8F671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E818E7-D4E4-4EA5-83B1-9AE32AB4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ABDD86-A3AE-48DF-91D4-19EC3AFB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5E7CB-98A3-41B4-A7A1-BBE7F55C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3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096594-ACB9-478E-98AE-A5D58D55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809"/>
            <a:ext cx="10517188" cy="9252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1ED7431-3D77-4559-8C0C-6D182EDED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6365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EE24E73-80FC-4A6F-B062-D7EA3F381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88093"/>
            <a:ext cx="5157787" cy="380157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EE5F621-2F08-4512-AD12-6385B627A7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365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FF3F364-1DE1-4FF5-903E-69FA94D3AD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88093"/>
            <a:ext cx="5183188" cy="380157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65341F6-04D1-46BC-99B0-C8848B27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CE5E-F877-4A74-8313-7BC40A8F671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0F3C4D3-DF29-40E0-B29F-19C0C217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E18D655-6CD9-4A12-A90C-E89922E3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5E7CB-98A3-41B4-A7A1-BBE7F55C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5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890ABE-12BF-446E-BDA7-54521CB1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6410B41-50D1-4CBC-B635-B4190D7B8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CE5E-F877-4A74-8313-7BC40A8F671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1BDFD0B-DC84-48FB-A798-25184289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0F61DC-FFFA-4B5A-BAD0-5D9395FF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5E7CB-98A3-41B4-A7A1-BBE7F55C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3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B61BDE8-7501-41DC-AEEE-C7603C57C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CE5E-F877-4A74-8313-7BC40A8F671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A3E2126-25EE-4D34-BFF8-27892EE81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2CDB7A-2F9A-4455-BAED-CA499A8E2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5E7CB-98A3-41B4-A7A1-BBE7F55C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72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8BC672B-F6A3-4F50-B00C-711EA5B7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CF03AD0-B722-49B1-A7C3-6FACF39F9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73693"/>
            <a:ext cx="10515600" cy="4716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A169E6-B23F-4815-A12A-95D18B5E3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36945"/>
            <a:ext cx="1372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FCE5E-F877-4A74-8313-7BC40A8F6716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B9D027-6C9F-4206-8832-3CF3A5516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14723" y="6336945"/>
            <a:ext cx="5809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5E406B-1B43-433E-873D-81F19E0A0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8601" y="6336945"/>
            <a:ext cx="6088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5E7CB-98A3-41B4-A7A1-BBE7F55C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6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png"/><Relationship Id="rId5" Type="http://schemas.openxmlformats.org/officeDocument/2006/relationships/image" Target="../media/image47.png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77.wmf"/><Relationship Id="rId18" Type="http://schemas.openxmlformats.org/officeDocument/2006/relationships/image" Target="../media/image79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4.wmf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8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76.png"/><Relationship Id="rId5" Type="http://schemas.openxmlformats.org/officeDocument/2006/relationships/image" Target="../media/image73.wmf"/><Relationship Id="rId15" Type="http://schemas.openxmlformats.org/officeDocument/2006/relationships/oleObject" Target="../embeddings/oleObject10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75.wmf"/><Relationship Id="rId1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5.png"/><Relationship Id="rId4" Type="http://schemas.openxmlformats.org/officeDocument/2006/relationships/oleObject" Target="../embeddings/oleObject12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E7116-5441-475C-9635-B72B933ED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385" y="1376859"/>
            <a:ext cx="11398929" cy="2417901"/>
          </a:xfrm>
        </p:spPr>
        <p:txBody>
          <a:bodyPr/>
          <a:lstStyle/>
          <a:p>
            <a:r>
              <a:rPr lang="en-GB" dirty="0" err="1" smtClean="0"/>
              <a:t>Elektroencefalografie</a:t>
            </a:r>
            <a:r>
              <a:rPr lang="cs-CZ" dirty="0" smtClean="0"/>
              <a:t>, vědomí, spánek, cirkadiánní rytmus</a:t>
            </a:r>
            <a:endParaRPr lang="en-US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D49333D-B614-4165-9048-8F2DEAA351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309" y="4902199"/>
            <a:ext cx="11398929" cy="1621264"/>
          </a:xfrm>
        </p:spPr>
        <p:txBody>
          <a:bodyPr>
            <a:normAutofit/>
          </a:bodyPr>
          <a:lstStyle/>
          <a:p>
            <a:r>
              <a:rPr lang="cs-CZ" dirty="0" smtClean="0"/>
              <a:t>Jan Kudláček</a:t>
            </a:r>
            <a:endParaRPr lang="en-US" dirty="0" smtClean="0"/>
          </a:p>
          <a:p>
            <a:r>
              <a:rPr lang="en-US" dirty="0" smtClean="0"/>
              <a:t>2024-04-</a:t>
            </a:r>
            <a:r>
              <a:rPr lang="cs-CZ" dirty="0" smtClean="0"/>
              <a:t>1</a:t>
            </a:r>
            <a:r>
              <a:rPr lang="en-US" dirty="0" smtClean="0"/>
              <a:t>6</a:t>
            </a:r>
          </a:p>
          <a:p>
            <a:r>
              <a:rPr lang="en-US" dirty="0" smtClean="0"/>
              <a:t>kudlaceksystem@gmail.com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Intracelulární měření – p</a:t>
            </a:r>
            <a:r>
              <a:rPr lang="en-US" dirty="0" err="1" smtClean="0"/>
              <a:t>atch</a:t>
            </a:r>
            <a:r>
              <a:rPr lang="en-US" dirty="0" smtClean="0"/>
              <a:t> clamp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73693"/>
            <a:ext cx="4597634" cy="463858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Záznam z jedné buňky</a:t>
            </a:r>
            <a:endParaRPr lang="en-GB" sz="2000" dirty="0"/>
          </a:p>
          <a:p>
            <a:r>
              <a:rPr lang="cs-CZ" sz="2000" dirty="0" smtClean="0"/>
              <a:t>Mozkové řezy</a:t>
            </a:r>
          </a:p>
          <a:p>
            <a:r>
              <a:rPr lang="cs-CZ" sz="2000" dirty="0" smtClean="0"/>
              <a:t>Buněčné kultury</a:t>
            </a:r>
            <a:endParaRPr lang="en-US" sz="2000" dirty="0" smtClean="0"/>
          </a:p>
          <a:p>
            <a:r>
              <a:rPr lang="en-US" sz="2000" dirty="0" smtClean="0"/>
              <a:t>In vivo</a:t>
            </a:r>
            <a:endParaRPr lang="en-GB" sz="2000" dirty="0" smtClean="0"/>
          </a:p>
          <a:p>
            <a:endParaRPr lang="en-US" sz="2000" dirty="0" smtClean="0"/>
          </a:p>
        </p:txBody>
      </p:sp>
      <p:pic>
        <p:nvPicPr>
          <p:cNvPr id="4" name="Picture 3" descr="Electrophysiology, Patch Clamp Technique, Cardiac Electrophysiology |  Molecular Device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6" y="3359150"/>
            <a:ext cx="5188177" cy="3111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9036879" y="1302114"/>
            <a:ext cx="2960355" cy="3352680"/>
            <a:chOff x="7420947" y="2940018"/>
            <a:chExt cx="2939144" cy="3328656"/>
          </a:xfrm>
        </p:grpSpPr>
        <p:pic>
          <p:nvPicPr>
            <p:cNvPr id="5" name="Picture 4" descr="The Patch-Clamp Technique | Learn &amp; Share | Leica Microsystems"/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823"/>
            <a:stretch/>
          </p:blipFill>
          <p:spPr bwMode="auto">
            <a:xfrm>
              <a:off x="7420947" y="2940639"/>
              <a:ext cx="1471127" cy="33280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The Patch-Clamp Technique | Learn &amp; Share | Leica Microsystems"/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8" r="33945" b="49953"/>
            <a:stretch/>
          </p:blipFill>
          <p:spPr bwMode="auto">
            <a:xfrm>
              <a:off x="8888964" y="2940018"/>
              <a:ext cx="1471127" cy="16655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6" name="Picture 2" descr="https://ars.els-cdn.com/content/image/1-s2.0-S1002007108003547-g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43" y="5196576"/>
            <a:ext cx="3158922" cy="13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6828" r="15022" b="22764"/>
          <a:stretch/>
        </p:blipFill>
        <p:spPr>
          <a:xfrm>
            <a:off x="5678008" y="1483887"/>
            <a:ext cx="2808808" cy="320900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0554632" y="3652665"/>
            <a:ext cx="1403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Whole-cell patch clamp</a:t>
            </a:r>
          </a:p>
        </p:txBody>
      </p:sp>
      <p:pic>
        <p:nvPicPr>
          <p:cNvPr id="12" name="Picture 4" descr="A grey textured surface&#10;&#10;Description automatically generated with low confidence">
            <a:extLst>
              <a:ext uri="{FF2B5EF4-FFF2-40B4-BE49-F238E27FC236}">
                <a16:creationId xmlns:a16="http://schemas.microsoft.com/office/drawing/2014/main" id="{99810ED4-F2E0-40B6-92B1-9A1AFA3A95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11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90" t="45704" r="50249" b="30234"/>
          <a:stretch/>
        </p:blipFill>
        <p:spPr>
          <a:xfrm>
            <a:off x="9036878" y="4923656"/>
            <a:ext cx="2960355" cy="184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6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Poruchy vědomí</a:t>
            </a:r>
            <a:r>
              <a:rPr lang="en-US" dirty="0" smtClean="0"/>
              <a:t> – </a:t>
            </a:r>
            <a:r>
              <a:rPr lang="en-US" dirty="0" err="1" smtClean="0"/>
              <a:t>jin</a:t>
            </a:r>
            <a:r>
              <a:rPr lang="cs-CZ" dirty="0" smtClean="0"/>
              <a:t>á klasifikace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65069"/>
            <a:ext cx="10515600" cy="5424490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/>
              <a:t>L</a:t>
            </a:r>
            <a:r>
              <a:rPr lang="cs-CZ" dirty="0" err="1" smtClean="0"/>
              <a:t>ocked</a:t>
            </a:r>
            <a:r>
              <a:rPr lang="cs-CZ" dirty="0" smtClean="0"/>
              <a:t>-in syndrom (syndrom uzamčení)</a:t>
            </a:r>
            <a:endParaRPr lang="en-US" dirty="0" smtClean="0"/>
          </a:p>
          <a:p>
            <a:pPr lvl="1"/>
            <a:r>
              <a:rPr lang="cs-CZ" dirty="0" smtClean="0"/>
              <a:t>Pacient je při vědomí</a:t>
            </a:r>
            <a:r>
              <a:rPr lang="en-US" dirty="0" smtClean="0"/>
              <a:t>, </a:t>
            </a:r>
            <a:r>
              <a:rPr lang="cs-CZ" dirty="0" smtClean="0"/>
              <a:t>má spánkový cyklus</a:t>
            </a:r>
            <a:endParaRPr lang="en-US" dirty="0" smtClean="0"/>
          </a:p>
          <a:p>
            <a:pPr lvl="1"/>
            <a:r>
              <a:rPr lang="en-US" dirty="0" err="1" smtClean="0"/>
              <a:t>Quadripl</a:t>
            </a:r>
            <a:r>
              <a:rPr lang="cs-CZ" dirty="0" err="1" smtClean="0"/>
              <a:t>egie</a:t>
            </a:r>
            <a:r>
              <a:rPr lang="cs-CZ" dirty="0" smtClean="0"/>
              <a:t>, mozková obrna</a:t>
            </a:r>
            <a:endParaRPr lang="en-US" dirty="0" smtClean="0"/>
          </a:p>
          <a:p>
            <a:pPr lvl="1"/>
            <a:r>
              <a:rPr lang="cs-CZ" dirty="0" smtClean="0"/>
              <a:t>Může komunikovat pohyby očí a mrkáním</a:t>
            </a:r>
            <a:endParaRPr lang="en-US" dirty="0" smtClean="0"/>
          </a:p>
          <a:p>
            <a:r>
              <a:rPr lang="cs-CZ" dirty="0" smtClean="0"/>
              <a:t>Stav minimálního vědomí (</a:t>
            </a:r>
            <a:r>
              <a:rPr lang="en-US" dirty="0"/>
              <a:t>Minimally conscious </a:t>
            </a:r>
            <a:r>
              <a:rPr lang="en-US" dirty="0" smtClean="0"/>
              <a:t>state</a:t>
            </a:r>
            <a:r>
              <a:rPr lang="cs-CZ" dirty="0" smtClean="0"/>
              <a:t> – MCS)</a:t>
            </a:r>
            <a:endParaRPr lang="en-US" dirty="0" smtClean="0"/>
          </a:p>
          <a:p>
            <a:pPr lvl="1"/>
            <a:r>
              <a:rPr lang="cs-CZ" dirty="0" smtClean="0"/>
              <a:t>Pacient reaguje na podněty z okolí</a:t>
            </a:r>
            <a:endParaRPr lang="en-US" dirty="0" smtClean="0"/>
          </a:p>
          <a:p>
            <a:pPr lvl="2"/>
            <a:r>
              <a:rPr lang="cs-CZ" dirty="0" smtClean="0"/>
              <a:t>Jednoduché příkazy</a:t>
            </a:r>
            <a:endParaRPr lang="en-US" dirty="0" smtClean="0"/>
          </a:p>
          <a:p>
            <a:pPr lvl="2"/>
            <a:r>
              <a:rPr lang="cs-CZ" dirty="0" smtClean="0"/>
              <a:t>Vokalizace nebo gesta v reakci na slovní podnět</a:t>
            </a:r>
            <a:endParaRPr lang="en-US" dirty="0" smtClean="0"/>
          </a:p>
          <a:p>
            <a:pPr lvl="2"/>
            <a:r>
              <a:rPr lang="cs-CZ" dirty="0" smtClean="0"/>
              <a:t>Fixuje oči na pohybující se podnět</a:t>
            </a:r>
            <a:endParaRPr lang="en-US" dirty="0" smtClean="0"/>
          </a:p>
          <a:p>
            <a:r>
              <a:rPr lang="en-US" dirty="0" err="1" smtClean="0"/>
              <a:t>Vegetativ</a:t>
            </a:r>
            <a:r>
              <a:rPr lang="cs-CZ" dirty="0" smtClean="0"/>
              <a:t>ní stav</a:t>
            </a:r>
            <a:endParaRPr lang="en-US" dirty="0" smtClean="0"/>
          </a:p>
          <a:p>
            <a:pPr lvl="1"/>
            <a:r>
              <a:rPr lang="cs-CZ" dirty="0" smtClean="0"/>
              <a:t>Bezvědomí – nekomunikuje</a:t>
            </a:r>
            <a:endParaRPr lang="en-US" dirty="0" smtClean="0"/>
          </a:p>
          <a:p>
            <a:pPr lvl="1"/>
            <a:r>
              <a:rPr lang="cs-CZ" dirty="0" smtClean="0"/>
              <a:t>Spánkový cyklus zachován</a:t>
            </a:r>
            <a:endParaRPr lang="en-US" dirty="0" smtClean="0"/>
          </a:p>
          <a:p>
            <a:pPr lvl="1"/>
            <a:r>
              <a:rPr lang="cs-CZ" dirty="0" smtClean="0"/>
              <a:t>R</a:t>
            </a:r>
            <a:r>
              <a:rPr lang="en-US" dirty="0" err="1" smtClean="0"/>
              <a:t>eflex</a:t>
            </a:r>
            <a:r>
              <a:rPr lang="cs-CZ" dirty="0" smtClean="0"/>
              <a:t>y zachovány</a:t>
            </a:r>
            <a:r>
              <a:rPr lang="en-US" dirty="0" smtClean="0"/>
              <a:t> (</a:t>
            </a:r>
            <a:r>
              <a:rPr lang="cs-CZ" dirty="0" smtClean="0"/>
              <a:t>např. otevře oči v reakci na stimulus</a:t>
            </a:r>
            <a:r>
              <a:rPr lang="en-US" dirty="0" smtClean="0"/>
              <a:t>)</a:t>
            </a:r>
          </a:p>
          <a:p>
            <a:r>
              <a:rPr lang="cs-CZ" dirty="0" err="1" smtClean="0"/>
              <a:t>Kó</a:t>
            </a:r>
            <a:r>
              <a:rPr lang="en-US" dirty="0" smtClean="0"/>
              <a:t>ma</a:t>
            </a:r>
          </a:p>
          <a:p>
            <a:pPr lvl="1"/>
            <a:r>
              <a:rPr lang="cs-CZ" dirty="0" smtClean="0"/>
              <a:t>Nereaguje ani na bolestivý podnět</a:t>
            </a:r>
            <a:endParaRPr lang="en-US" dirty="0" smtClean="0"/>
          </a:p>
          <a:p>
            <a:r>
              <a:rPr lang="cs-CZ" dirty="0" smtClean="0"/>
              <a:t>Mozková smrt</a:t>
            </a:r>
          </a:p>
          <a:p>
            <a:pPr lvl="1"/>
            <a:r>
              <a:rPr lang="cs-CZ" dirty="0" smtClean="0"/>
              <a:t>Žádná aktivita, nekróza mozkové tkáně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400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Spontánní postsynaptické proudy</a:t>
            </a:r>
            <a:endParaRPr lang="en-GB" dirty="0"/>
          </a:p>
        </p:txBody>
      </p:sp>
      <p:pic>
        <p:nvPicPr>
          <p:cNvPr id="4" name="Picture 4" descr="C:\Users\Surikata\Pictures\Lund\Lab\IMG_20210430_1634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802" r="801" b="26693"/>
          <a:stretch/>
        </p:blipFill>
        <p:spPr bwMode="auto">
          <a:xfrm>
            <a:off x="2741894" y="3829050"/>
            <a:ext cx="5925856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r="8201"/>
          <a:stretch/>
        </p:blipFill>
        <p:spPr>
          <a:xfrm>
            <a:off x="561974" y="1265068"/>
            <a:ext cx="1119187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0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D</a:t>
            </a:r>
            <a:r>
              <a:rPr lang="en-US" dirty="0" err="1" smtClean="0"/>
              <a:t>epolariz</a:t>
            </a:r>
            <a:r>
              <a:rPr lang="cs-CZ" dirty="0" err="1" smtClean="0"/>
              <a:t>ační</a:t>
            </a:r>
            <a:r>
              <a:rPr lang="en-US" dirty="0" smtClean="0"/>
              <a:t> </a:t>
            </a:r>
            <a:r>
              <a:rPr lang="en-US" dirty="0" err="1" smtClean="0"/>
              <a:t>pul</a:t>
            </a:r>
            <a:r>
              <a:rPr lang="cs-CZ" dirty="0" smtClean="0"/>
              <a:t>z, akční potenciály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2454791"/>
            <a:ext cx="6200775" cy="26699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2085459"/>
            <a:ext cx="5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Pyramidový neuron</a:t>
            </a:r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6800850" y="2085459"/>
            <a:ext cx="47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Parvalbumine</a:t>
            </a:r>
            <a:r>
              <a:rPr lang="cs-CZ" dirty="0" smtClean="0"/>
              <a:t>-pozitivní inhibiční interneuron</a:t>
            </a:r>
            <a:endParaRPr lang="en-GB" dirty="0"/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1" y="2476024"/>
            <a:ext cx="6191250" cy="27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8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Původ EEG signálu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8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1009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177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4947654" y="3577896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4947654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966428" y="523733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793755" y="4987523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672883" y="4657420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603814" y="4307093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616006" y="3989627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95180" y="3673653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148749" y="516505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024424" y="490811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5886066" y="46157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5837945" y="430228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5823409" y="40141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5831029" y="369665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5845250" y="339003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7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3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2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3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7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3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2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3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7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3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46894" y="38570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318526" y="4106987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5" name="Group 6"/>
          <p:cNvGrpSpPr>
            <a:grpSpLocks/>
          </p:cNvGrpSpPr>
          <p:nvPr/>
        </p:nvGrpSpPr>
        <p:grpSpPr bwMode="auto">
          <a:xfrm>
            <a:off x="6667518" y="4417883"/>
            <a:ext cx="139279" cy="144983"/>
            <a:chOff x="9452088" y="2852936"/>
            <a:chExt cx="360040" cy="360040"/>
          </a:xfrm>
        </p:grpSpPr>
        <p:grpSp>
          <p:nvGrpSpPr>
            <p:cNvPr id="4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6607574" y="293350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7134878" y="294671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6460254" y="3405947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5" name="Group 6"/>
          <p:cNvGrpSpPr>
            <a:grpSpLocks/>
          </p:cNvGrpSpPr>
          <p:nvPr/>
        </p:nvGrpSpPr>
        <p:grpSpPr bwMode="auto">
          <a:xfrm>
            <a:off x="7063758" y="3309935"/>
            <a:ext cx="139279" cy="144983"/>
            <a:chOff x="9452088" y="2852936"/>
            <a:chExt cx="360040" cy="360040"/>
          </a:xfrm>
        </p:grpSpPr>
        <p:grpSp>
          <p:nvGrpSpPr>
            <p:cNvPr id="5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297698" y="3546155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6492258" y="25707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7002798" y="245649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240798" y="456723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2" name="Group 54"/>
          <p:cNvGrpSpPr>
            <a:grpSpLocks/>
          </p:cNvGrpSpPr>
          <p:nvPr/>
        </p:nvGrpSpPr>
        <p:grpSpPr bwMode="auto">
          <a:xfrm>
            <a:off x="6972558" y="4685784"/>
            <a:ext cx="141575" cy="141589"/>
            <a:chOff x="9396536" y="1844824"/>
            <a:chExt cx="360040" cy="360040"/>
          </a:xfrm>
        </p:grpSpPr>
        <p:sp>
          <p:nvSpPr>
            <p:cNvPr id="6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97332" y="354673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4932924" y="4325223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4912099" y="4646404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609139" y="351695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624639" y="3226393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0" name="Group 54"/>
          <p:cNvGrpSpPr>
            <a:grpSpLocks/>
          </p:cNvGrpSpPr>
          <p:nvPr/>
        </p:nvGrpSpPr>
        <p:grpSpPr bwMode="auto">
          <a:xfrm>
            <a:off x="5679503" y="2915497"/>
            <a:ext cx="141575" cy="141589"/>
            <a:chOff x="9396536" y="1844824"/>
            <a:chExt cx="360040" cy="360040"/>
          </a:xfrm>
        </p:grpSpPr>
        <p:sp>
          <p:nvSpPr>
            <p:cNvPr id="8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713976" y="3993393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706356" y="429819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675876" y="4572513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599676" y="481635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871151" y="3231480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7868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31786" y="293934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8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1009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1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1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16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1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1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2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2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1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3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6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3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1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6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4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1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5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6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05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1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06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6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06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1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07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6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07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1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08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6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08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1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09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6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09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01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cs-CZ" dirty="0" smtClean="0"/>
              <a:t>Původ EEG signálu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07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01530" y="2850912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1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287682" y="2253847"/>
            <a:ext cx="2467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2" name="Skupina 2"/>
          <p:cNvGrpSpPr/>
          <p:nvPr/>
        </p:nvGrpSpPr>
        <p:grpSpPr>
          <a:xfrm>
            <a:off x="5393219" y="666512"/>
            <a:ext cx="4190379" cy="838228"/>
            <a:chOff x="5057548" y="666512"/>
            <a:chExt cx="4190379" cy="838228"/>
          </a:xfrm>
        </p:grpSpPr>
        <p:sp>
          <p:nvSpPr>
            <p:cNvPr id="713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4" name="Pravoúhlá spojnice 376"/>
            <p:cNvCxnSpPr>
              <a:stCxn id="713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5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6850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Sk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alp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ové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6933069" y="2193048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697035" y="2580640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4947654" y="3577896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4947654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966428" y="523733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793755" y="4987523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672883" y="4657420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603814" y="4307093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616006" y="3989627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95180" y="3673653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148749" y="516505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024424" y="490811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5886066" y="46157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5837945" y="430228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5823409" y="40141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5831029" y="369665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5845250" y="339003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46894" y="38570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318526" y="4106987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5" name="Group 6"/>
          <p:cNvGrpSpPr>
            <a:grpSpLocks/>
          </p:cNvGrpSpPr>
          <p:nvPr/>
        </p:nvGrpSpPr>
        <p:grpSpPr bwMode="auto">
          <a:xfrm>
            <a:off x="6667518" y="4417883"/>
            <a:ext cx="139279" cy="144983"/>
            <a:chOff x="9452088" y="2852936"/>
            <a:chExt cx="360040" cy="360040"/>
          </a:xfrm>
        </p:grpSpPr>
        <p:grpSp>
          <p:nvGrpSpPr>
            <p:cNvPr id="4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6607574" y="293350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7134878" y="294671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6460254" y="3405947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5" name="Group 6"/>
          <p:cNvGrpSpPr>
            <a:grpSpLocks/>
          </p:cNvGrpSpPr>
          <p:nvPr/>
        </p:nvGrpSpPr>
        <p:grpSpPr bwMode="auto">
          <a:xfrm>
            <a:off x="7063758" y="3309935"/>
            <a:ext cx="139279" cy="144983"/>
            <a:chOff x="9452088" y="2852936"/>
            <a:chExt cx="360040" cy="360040"/>
          </a:xfrm>
        </p:grpSpPr>
        <p:grpSp>
          <p:nvGrpSpPr>
            <p:cNvPr id="5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297698" y="3546155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6492258" y="25707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7002798" y="245649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240798" y="456723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2" name="Group 54"/>
          <p:cNvGrpSpPr>
            <a:grpSpLocks/>
          </p:cNvGrpSpPr>
          <p:nvPr/>
        </p:nvGrpSpPr>
        <p:grpSpPr bwMode="auto">
          <a:xfrm>
            <a:off x="6972558" y="4685784"/>
            <a:ext cx="141575" cy="141589"/>
            <a:chOff x="9396536" y="1844824"/>
            <a:chExt cx="360040" cy="360040"/>
          </a:xfrm>
        </p:grpSpPr>
        <p:sp>
          <p:nvSpPr>
            <p:cNvPr id="6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97332" y="354673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4932924" y="4325223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4912099" y="4646404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609139" y="351695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624639" y="3226393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0" name="Group 54"/>
          <p:cNvGrpSpPr>
            <a:grpSpLocks/>
          </p:cNvGrpSpPr>
          <p:nvPr/>
        </p:nvGrpSpPr>
        <p:grpSpPr bwMode="auto">
          <a:xfrm>
            <a:off x="5679503" y="2915497"/>
            <a:ext cx="141575" cy="141589"/>
            <a:chOff x="9396536" y="1844824"/>
            <a:chExt cx="360040" cy="360040"/>
          </a:xfrm>
        </p:grpSpPr>
        <p:sp>
          <p:nvSpPr>
            <p:cNvPr id="8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713976" y="3993393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706356" y="429819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675876" y="4572513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599676" y="481635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871151" y="3231480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7868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31786" y="293934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8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1009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1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1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16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1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1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2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2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1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3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6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3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1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6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4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1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5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6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5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1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6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6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6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1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7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6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7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1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08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6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08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1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09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6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09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1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10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6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10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1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11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6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11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1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12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26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cs-CZ" dirty="0"/>
              <a:t>Původ EEG signálu</a:t>
            </a:r>
            <a:endParaRPr lang="en-US" dirty="0"/>
          </a:p>
        </p:txBody>
      </p:sp>
      <p:sp>
        <p:nvSpPr>
          <p:cNvPr id="1127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85733" y="4305708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71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01530" y="2850912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9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287682" y="2253847"/>
            <a:ext cx="2467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85733" y="4305708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6933069" y="2193048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697035" y="2580640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4947654" y="3577896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4947654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966428" y="523733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793755" y="4987523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672883" y="4657420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603814" y="4307093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616006" y="3989627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95180" y="3673653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148749" y="516505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024424" y="490811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5886066" y="46157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5837945" y="430228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5823409" y="40141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5831029" y="369665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5845250" y="339003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46894" y="38570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318526" y="4106987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5" name="Group 6"/>
          <p:cNvGrpSpPr>
            <a:grpSpLocks/>
          </p:cNvGrpSpPr>
          <p:nvPr/>
        </p:nvGrpSpPr>
        <p:grpSpPr bwMode="auto">
          <a:xfrm>
            <a:off x="6667518" y="4417883"/>
            <a:ext cx="139279" cy="144983"/>
            <a:chOff x="9452088" y="2852936"/>
            <a:chExt cx="360040" cy="360040"/>
          </a:xfrm>
        </p:grpSpPr>
        <p:grpSp>
          <p:nvGrpSpPr>
            <p:cNvPr id="4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6607574" y="293350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7134878" y="294671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6460254" y="3405947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5" name="Group 6"/>
          <p:cNvGrpSpPr>
            <a:grpSpLocks/>
          </p:cNvGrpSpPr>
          <p:nvPr/>
        </p:nvGrpSpPr>
        <p:grpSpPr bwMode="auto">
          <a:xfrm>
            <a:off x="7063758" y="3309935"/>
            <a:ext cx="139279" cy="144983"/>
            <a:chOff x="9452088" y="2852936"/>
            <a:chExt cx="360040" cy="360040"/>
          </a:xfrm>
        </p:grpSpPr>
        <p:grpSp>
          <p:nvGrpSpPr>
            <p:cNvPr id="5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297698" y="3546155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6492258" y="25707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7002798" y="245649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240798" y="456723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2" name="Group 54"/>
          <p:cNvGrpSpPr>
            <a:grpSpLocks/>
          </p:cNvGrpSpPr>
          <p:nvPr/>
        </p:nvGrpSpPr>
        <p:grpSpPr bwMode="auto">
          <a:xfrm>
            <a:off x="6972558" y="4685784"/>
            <a:ext cx="141575" cy="141589"/>
            <a:chOff x="9396536" y="1844824"/>
            <a:chExt cx="360040" cy="360040"/>
          </a:xfrm>
        </p:grpSpPr>
        <p:sp>
          <p:nvSpPr>
            <p:cNvPr id="6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97332" y="354673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4932924" y="4325223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4912099" y="4646404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609139" y="351695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624639" y="3226393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0" name="Group 54"/>
          <p:cNvGrpSpPr>
            <a:grpSpLocks/>
          </p:cNvGrpSpPr>
          <p:nvPr/>
        </p:nvGrpSpPr>
        <p:grpSpPr bwMode="auto">
          <a:xfrm>
            <a:off x="5679503" y="2915497"/>
            <a:ext cx="141575" cy="141589"/>
            <a:chOff x="9396536" y="1844824"/>
            <a:chExt cx="360040" cy="360040"/>
          </a:xfrm>
        </p:grpSpPr>
        <p:sp>
          <p:nvSpPr>
            <p:cNvPr id="8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713976" y="3993393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706356" y="429819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675876" y="4572513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599676" y="481635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871151" y="3231480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7868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31786" y="293934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009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1010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1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2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17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2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7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2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7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2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7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2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7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2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7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2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7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2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0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7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0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2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0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7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0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2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1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7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1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2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1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7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1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2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1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27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cs-CZ" dirty="0"/>
              <a:t>Původ EEG signálu</a:t>
            </a:r>
            <a:endParaRPr lang="en-US" dirty="0"/>
          </a:p>
        </p:txBody>
      </p:sp>
      <p:grpSp>
        <p:nvGrpSpPr>
          <p:cNvPr id="1134" name="Skupina 2"/>
          <p:cNvGrpSpPr/>
          <p:nvPr/>
        </p:nvGrpSpPr>
        <p:grpSpPr>
          <a:xfrm>
            <a:off x="5393219" y="666512"/>
            <a:ext cx="4190379" cy="838228"/>
            <a:chOff x="5057548" y="666512"/>
            <a:chExt cx="4190379" cy="838228"/>
          </a:xfrm>
        </p:grpSpPr>
        <p:sp>
          <p:nvSpPr>
            <p:cNvPr id="1135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6" name="Pravoúhlá spojnice 376"/>
            <p:cNvCxnSpPr>
              <a:stCxn id="1135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7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6850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Sk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alp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ové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336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01530" y="2850912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2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287682" y="2253847"/>
            <a:ext cx="2467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3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85733" y="4305708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7075309" y="2177809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839275" y="2565401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4947654" y="3577896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4947654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966428" y="523733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793755" y="4987523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672883" y="4657420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603814" y="4307093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616006" y="3989627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95180" y="3673653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148749" y="516505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024424" y="490811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5886066" y="46157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5837945" y="430228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5823409" y="40141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5831029" y="369665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5845250" y="339003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46894" y="38570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318526" y="4106987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5" name="Group 6"/>
          <p:cNvGrpSpPr>
            <a:grpSpLocks/>
          </p:cNvGrpSpPr>
          <p:nvPr/>
        </p:nvGrpSpPr>
        <p:grpSpPr bwMode="auto">
          <a:xfrm>
            <a:off x="6667518" y="4417883"/>
            <a:ext cx="139279" cy="144983"/>
            <a:chOff x="9452088" y="2852936"/>
            <a:chExt cx="360040" cy="360040"/>
          </a:xfrm>
        </p:grpSpPr>
        <p:grpSp>
          <p:nvGrpSpPr>
            <p:cNvPr id="4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6607574" y="293350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7134878" y="294671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6460254" y="3405947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5" name="Group 6"/>
          <p:cNvGrpSpPr>
            <a:grpSpLocks/>
          </p:cNvGrpSpPr>
          <p:nvPr/>
        </p:nvGrpSpPr>
        <p:grpSpPr bwMode="auto">
          <a:xfrm>
            <a:off x="7063758" y="3309935"/>
            <a:ext cx="139279" cy="144983"/>
            <a:chOff x="9452088" y="2852936"/>
            <a:chExt cx="360040" cy="360040"/>
          </a:xfrm>
        </p:grpSpPr>
        <p:grpSp>
          <p:nvGrpSpPr>
            <p:cNvPr id="5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297698" y="3546155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6492258" y="25707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7002798" y="245649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240798" y="456723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2" name="Group 54"/>
          <p:cNvGrpSpPr>
            <a:grpSpLocks/>
          </p:cNvGrpSpPr>
          <p:nvPr/>
        </p:nvGrpSpPr>
        <p:grpSpPr bwMode="auto">
          <a:xfrm>
            <a:off x="6972558" y="4685784"/>
            <a:ext cx="141575" cy="141589"/>
            <a:chOff x="9396536" y="1844824"/>
            <a:chExt cx="360040" cy="360040"/>
          </a:xfrm>
        </p:grpSpPr>
        <p:sp>
          <p:nvSpPr>
            <p:cNvPr id="6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97332" y="354673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4932924" y="4325223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4912099" y="4646404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609139" y="351695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624639" y="3226393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713976" y="3993393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706356" y="429819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675876" y="4572513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599676" y="481635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871151" y="3231480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7868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41946" y="302570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5" name="Group 14"/>
          <p:cNvGrpSpPr/>
          <p:nvPr/>
        </p:nvGrpSpPr>
        <p:grpSpPr>
          <a:xfrm>
            <a:off x="5616575" y="2921254"/>
            <a:ext cx="499110" cy="393186"/>
            <a:chOff x="5612765" y="2898394"/>
            <a:chExt cx="499110" cy="393186"/>
          </a:xfrm>
        </p:grpSpPr>
        <p:sp>
          <p:nvSpPr>
            <p:cNvPr id="14" name="Rectangle 13"/>
            <p:cNvSpPr/>
            <p:nvPr/>
          </p:nvSpPr>
          <p:spPr>
            <a:xfrm>
              <a:off x="5612765" y="2967991"/>
              <a:ext cx="49911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5674360" y="2898394"/>
              <a:ext cx="367030" cy="132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Oval 1008"/>
            <p:cNvSpPr/>
            <p:nvPr/>
          </p:nvSpPr>
          <p:spPr>
            <a:xfrm rot="244851">
              <a:off x="5662136" y="3163542"/>
              <a:ext cx="369958" cy="1280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0" name="Group 6"/>
          <p:cNvGrpSpPr>
            <a:grpSpLocks/>
          </p:cNvGrpSpPr>
          <p:nvPr/>
        </p:nvGrpSpPr>
        <p:grpSpPr bwMode="auto">
          <a:xfrm>
            <a:off x="6015754" y="3063047"/>
            <a:ext cx="139279" cy="144983"/>
            <a:chOff x="9452088" y="2852936"/>
            <a:chExt cx="360040" cy="360040"/>
          </a:xfrm>
        </p:grpSpPr>
        <p:grpSp>
          <p:nvGrpSpPr>
            <p:cNvPr id="10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7" name="Straight Arrow Connector 16"/>
          <p:cNvCxnSpPr/>
          <p:nvPr/>
        </p:nvCxnSpPr>
        <p:spPr>
          <a:xfrm flipH="1">
            <a:off x="5650865" y="3120390"/>
            <a:ext cx="315595" cy="190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5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0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5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0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5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0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5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0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5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0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5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0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5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0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5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0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0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0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5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0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0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1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5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1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0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1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5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1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0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1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5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1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30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cs-CZ" dirty="0"/>
              <a:t>Původ EEG signálu</a:t>
            </a:r>
            <a:endParaRPr lang="en-US" dirty="0"/>
          </a:p>
        </p:txBody>
      </p:sp>
      <p:grpSp>
        <p:nvGrpSpPr>
          <p:cNvPr id="1131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1132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6" name="Skupina 2"/>
          <p:cNvGrpSpPr/>
          <p:nvPr/>
        </p:nvGrpSpPr>
        <p:grpSpPr>
          <a:xfrm>
            <a:off x="5393219" y="666512"/>
            <a:ext cx="4190379" cy="838228"/>
            <a:chOff x="5057548" y="666512"/>
            <a:chExt cx="4190379" cy="838228"/>
          </a:xfrm>
        </p:grpSpPr>
        <p:sp>
          <p:nvSpPr>
            <p:cNvPr id="1137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8" name="Pravoúhlá spojnice 376"/>
            <p:cNvCxnSpPr>
              <a:stCxn id="1137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9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6850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Sk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alp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ové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76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01530" y="2850912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9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287682" y="2253847"/>
            <a:ext cx="2467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0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85733" y="4305708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5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7075309" y="2177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839275" y="2565399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4947654" y="3577896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4947654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966428" y="523733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793755" y="4987523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672883" y="4657420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603814" y="4307093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616006" y="3989627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95180" y="3673653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148749" y="516505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024424" y="490811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5886066" y="46157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5837945" y="430228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5823409" y="40141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5831029" y="369665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5845250" y="339003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46894" y="38570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318526" y="4106987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5" name="Group 6"/>
          <p:cNvGrpSpPr>
            <a:grpSpLocks/>
          </p:cNvGrpSpPr>
          <p:nvPr/>
        </p:nvGrpSpPr>
        <p:grpSpPr bwMode="auto">
          <a:xfrm>
            <a:off x="6827538" y="4524563"/>
            <a:ext cx="139279" cy="144983"/>
            <a:chOff x="9452088" y="2852936"/>
            <a:chExt cx="360040" cy="360040"/>
          </a:xfrm>
        </p:grpSpPr>
        <p:grpSp>
          <p:nvGrpSpPr>
            <p:cNvPr id="4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5180094" y="287762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5270518" y="384079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5286774" y="4310187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297698" y="3546155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5375928" y="326040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240798" y="456723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41452" y="337401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4932924" y="4325223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4912099" y="4646404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609139" y="351695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624639" y="3226393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713976" y="3993393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706356" y="429819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675876" y="4572513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599676" y="481635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322511" y="3559140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7868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41946" y="302570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5" name="Group 14"/>
          <p:cNvGrpSpPr/>
          <p:nvPr/>
        </p:nvGrpSpPr>
        <p:grpSpPr>
          <a:xfrm>
            <a:off x="5616575" y="2921254"/>
            <a:ext cx="499110" cy="393186"/>
            <a:chOff x="5612765" y="2898394"/>
            <a:chExt cx="499110" cy="393186"/>
          </a:xfrm>
        </p:grpSpPr>
        <p:sp>
          <p:nvSpPr>
            <p:cNvPr id="14" name="Rectangle 13"/>
            <p:cNvSpPr/>
            <p:nvPr/>
          </p:nvSpPr>
          <p:spPr>
            <a:xfrm>
              <a:off x="5612765" y="2967991"/>
              <a:ext cx="49911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5674360" y="2898394"/>
              <a:ext cx="367030" cy="132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Oval 1008"/>
            <p:cNvSpPr/>
            <p:nvPr/>
          </p:nvSpPr>
          <p:spPr>
            <a:xfrm rot="244851">
              <a:off x="5662136" y="3163542"/>
              <a:ext cx="369958" cy="1280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0" name="Group 6"/>
          <p:cNvGrpSpPr>
            <a:grpSpLocks/>
          </p:cNvGrpSpPr>
          <p:nvPr/>
        </p:nvGrpSpPr>
        <p:grpSpPr bwMode="auto">
          <a:xfrm>
            <a:off x="5111514" y="3063047"/>
            <a:ext cx="139279" cy="144983"/>
            <a:chOff x="9452088" y="2852936"/>
            <a:chExt cx="360040" cy="360040"/>
          </a:xfrm>
        </p:grpSpPr>
        <p:grpSp>
          <p:nvGrpSpPr>
            <p:cNvPr id="10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5476258" y="29771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15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0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5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0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5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0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5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0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5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0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5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0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5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0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5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0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0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0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5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0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0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1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5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1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0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1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5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1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0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1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5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1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30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cs-CZ" dirty="0"/>
              <a:t>Původ EEG signálu</a:t>
            </a:r>
            <a:endParaRPr lang="en-US" dirty="0"/>
          </a:p>
        </p:txBody>
      </p:sp>
      <p:grpSp>
        <p:nvGrpSpPr>
          <p:cNvPr id="1133" name="Skupina 2"/>
          <p:cNvGrpSpPr/>
          <p:nvPr/>
        </p:nvGrpSpPr>
        <p:grpSpPr>
          <a:xfrm>
            <a:off x="5393219" y="666512"/>
            <a:ext cx="4190379" cy="838228"/>
            <a:chOff x="5057548" y="666512"/>
            <a:chExt cx="4190379" cy="838228"/>
          </a:xfrm>
        </p:grpSpPr>
        <p:sp>
          <p:nvSpPr>
            <p:cNvPr id="1134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5" name="Pravoúhlá spojnice 376"/>
            <p:cNvCxnSpPr>
              <a:stCxn id="1134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6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6850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Sk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alp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ové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936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287682" y="2253847"/>
            <a:ext cx="2467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7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01530" y="2850912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5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7075309" y="2177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839275" y="2565399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4947654" y="3577896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4947654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966428" y="523733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793755" y="4987523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672883" y="4657420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603814" y="4307093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616006" y="3989627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95180" y="3673653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7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2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2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2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7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2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2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2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7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2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2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2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7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2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2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2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148749" y="516505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024424" y="490811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5886066" y="46157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5837945" y="430228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5823409" y="40141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5831029" y="369665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5845250" y="339003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46894" y="38570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318526" y="4106987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5180094" y="287762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5270518" y="384079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5286774" y="4310187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297698" y="3546155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5375928" y="326040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240798" y="456723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56692" y="340449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4932924" y="4325223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4912099" y="4646404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609139" y="351695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624639" y="3226393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713976" y="3993393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706356" y="429819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675876" y="4572513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599676" y="481635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293936" y="3625815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7868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41946" y="302570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5" name="Group 14"/>
          <p:cNvGrpSpPr/>
          <p:nvPr/>
        </p:nvGrpSpPr>
        <p:grpSpPr>
          <a:xfrm>
            <a:off x="5616575" y="2921254"/>
            <a:ext cx="499110" cy="393186"/>
            <a:chOff x="5612765" y="2898394"/>
            <a:chExt cx="499110" cy="393186"/>
          </a:xfrm>
        </p:grpSpPr>
        <p:sp>
          <p:nvSpPr>
            <p:cNvPr id="14" name="Rectangle 13"/>
            <p:cNvSpPr/>
            <p:nvPr/>
          </p:nvSpPr>
          <p:spPr>
            <a:xfrm>
              <a:off x="5612765" y="2967991"/>
              <a:ext cx="49911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5674360" y="2898394"/>
              <a:ext cx="367030" cy="132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Oval 1008"/>
            <p:cNvSpPr/>
            <p:nvPr/>
          </p:nvSpPr>
          <p:spPr>
            <a:xfrm rot="244851">
              <a:off x="5662136" y="3163542"/>
              <a:ext cx="369958" cy="1280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0" name="Group 6"/>
          <p:cNvGrpSpPr>
            <a:grpSpLocks/>
          </p:cNvGrpSpPr>
          <p:nvPr/>
        </p:nvGrpSpPr>
        <p:grpSpPr bwMode="auto">
          <a:xfrm>
            <a:off x="5111514" y="3063047"/>
            <a:ext cx="139279" cy="144983"/>
            <a:chOff x="9452088" y="2852936"/>
            <a:chExt cx="360040" cy="360040"/>
          </a:xfrm>
        </p:grpSpPr>
        <p:grpSp>
          <p:nvGrpSpPr>
            <p:cNvPr id="10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5476258" y="29771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15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>
            <a:off x="1153144" y="3135164"/>
            <a:ext cx="1649150" cy="5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7" name="Group 6"/>
          <p:cNvGrpSpPr>
            <a:grpSpLocks/>
          </p:cNvGrpSpPr>
          <p:nvPr/>
        </p:nvGrpSpPr>
        <p:grpSpPr bwMode="auto">
          <a:xfrm>
            <a:off x="6827538" y="4524563"/>
            <a:ext cx="139279" cy="144983"/>
            <a:chOff x="9452088" y="2852936"/>
            <a:chExt cx="360040" cy="360040"/>
          </a:xfrm>
        </p:grpSpPr>
        <p:grpSp>
          <p:nvGrpSpPr>
            <p:cNvPr id="10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2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7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2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7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2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7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2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7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0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2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0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7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0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2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0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7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0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2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0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2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0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7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0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02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cs-CZ" dirty="0"/>
              <a:t>Původ EEG signálu</a:t>
            </a:r>
            <a:endParaRPr lang="en-US" dirty="0"/>
          </a:p>
        </p:txBody>
      </p:sp>
      <p:grpSp>
        <p:nvGrpSpPr>
          <p:cNvPr id="1105" name="Skupina 2"/>
          <p:cNvGrpSpPr/>
          <p:nvPr/>
        </p:nvGrpSpPr>
        <p:grpSpPr>
          <a:xfrm>
            <a:off x="5393219" y="666512"/>
            <a:ext cx="4190379" cy="838228"/>
            <a:chOff x="5057548" y="666512"/>
            <a:chExt cx="4190379" cy="838228"/>
          </a:xfrm>
        </p:grpSpPr>
        <p:sp>
          <p:nvSpPr>
            <p:cNvPr id="1106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07" name="Pravoúhlá spojnice 376"/>
            <p:cNvCxnSpPr>
              <a:stCxn id="1106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8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6850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Sk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alp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ové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  <p:sp>
        <p:nvSpPr>
          <p:cNvPr id="1089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85733" y="4305708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86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E7116-5441-475C-9635-B72B933ED8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Elektroencefalografie (EEG)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29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287682" y="2253847"/>
            <a:ext cx="2467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6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01530" y="2850912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7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85733" y="4305708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5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7075309" y="2177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839275" y="2565399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4947654" y="3577896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4947654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966428" y="523733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793755" y="4987523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672883" y="4657420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603814" y="4307093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616006" y="3989627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95180" y="3673653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7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2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2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2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7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2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2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2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7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2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2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2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7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2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2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2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148749" y="516505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024424" y="490811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5886066" y="46157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5837945" y="430228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5823409" y="40141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5831029" y="369665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5845250" y="339003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46894" y="38570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318526" y="4106987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5180094" y="287762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5270518" y="384079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5286774" y="4310187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297698" y="3546155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5375928" y="326040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240798" y="456723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56692" y="340449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4932924" y="4325223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4912099" y="4646404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609139" y="351695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624639" y="3226393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713976" y="3993393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706356" y="429819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675876" y="4572513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599676" y="481635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293936" y="3625815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7868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41946" y="302570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5" name="Group 14"/>
          <p:cNvGrpSpPr/>
          <p:nvPr/>
        </p:nvGrpSpPr>
        <p:grpSpPr>
          <a:xfrm>
            <a:off x="5616575" y="2921254"/>
            <a:ext cx="499110" cy="393186"/>
            <a:chOff x="5612765" y="2898394"/>
            <a:chExt cx="499110" cy="393186"/>
          </a:xfrm>
        </p:grpSpPr>
        <p:sp>
          <p:nvSpPr>
            <p:cNvPr id="14" name="Rectangle 13"/>
            <p:cNvSpPr/>
            <p:nvPr/>
          </p:nvSpPr>
          <p:spPr>
            <a:xfrm>
              <a:off x="5612765" y="2967991"/>
              <a:ext cx="49911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5674360" y="2898394"/>
              <a:ext cx="367030" cy="132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Oval 1008"/>
            <p:cNvSpPr/>
            <p:nvPr/>
          </p:nvSpPr>
          <p:spPr>
            <a:xfrm rot="244851">
              <a:off x="5662136" y="3163542"/>
              <a:ext cx="369958" cy="1280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0" name="Group 6"/>
          <p:cNvGrpSpPr>
            <a:grpSpLocks/>
          </p:cNvGrpSpPr>
          <p:nvPr/>
        </p:nvGrpSpPr>
        <p:grpSpPr bwMode="auto">
          <a:xfrm>
            <a:off x="5111514" y="3063047"/>
            <a:ext cx="139279" cy="144983"/>
            <a:chOff x="9452088" y="2852936"/>
            <a:chExt cx="360040" cy="360040"/>
          </a:xfrm>
        </p:grpSpPr>
        <p:grpSp>
          <p:nvGrpSpPr>
            <p:cNvPr id="10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5476258" y="29771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15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>
            <a:off x="1153144" y="3135164"/>
            <a:ext cx="1649150" cy="5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6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 flipV="1">
            <a:off x="8597604" y="2574726"/>
            <a:ext cx="1756266" cy="52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7" name="Group 6"/>
          <p:cNvGrpSpPr>
            <a:grpSpLocks/>
          </p:cNvGrpSpPr>
          <p:nvPr/>
        </p:nvGrpSpPr>
        <p:grpSpPr bwMode="auto">
          <a:xfrm>
            <a:off x="6827538" y="4524563"/>
            <a:ext cx="139279" cy="144983"/>
            <a:chOff x="9452088" y="2852936"/>
            <a:chExt cx="360040" cy="360040"/>
          </a:xfrm>
        </p:grpSpPr>
        <p:grpSp>
          <p:nvGrpSpPr>
            <p:cNvPr id="10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2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7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2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7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2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7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2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7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0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2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0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7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0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2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0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7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0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2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0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2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0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7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0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02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cs-CZ" dirty="0"/>
              <a:t>Původ EEG signálu</a:t>
            </a:r>
            <a:endParaRPr lang="en-US" dirty="0"/>
          </a:p>
        </p:txBody>
      </p:sp>
      <p:grpSp>
        <p:nvGrpSpPr>
          <p:cNvPr id="1089" name="Skupina 2"/>
          <p:cNvGrpSpPr/>
          <p:nvPr/>
        </p:nvGrpSpPr>
        <p:grpSpPr>
          <a:xfrm>
            <a:off x="5393219" y="666512"/>
            <a:ext cx="4190379" cy="838228"/>
            <a:chOff x="5057548" y="666512"/>
            <a:chExt cx="4190379" cy="838228"/>
          </a:xfrm>
        </p:grpSpPr>
        <p:sp>
          <p:nvSpPr>
            <p:cNvPr id="1090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1" name="Pravoúhlá spojnice 376"/>
            <p:cNvCxnSpPr>
              <a:stCxn id="1090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3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6850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Sk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alp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ové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338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287682" y="2253847"/>
            <a:ext cx="2467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6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01530" y="2850912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7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85733" y="4305708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40" name="Skupina 2"/>
          <p:cNvGrpSpPr/>
          <p:nvPr/>
        </p:nvGrpSpPr>
        <p:grpSpPr>
          <a:xfrm>
            <a:off x="5393219" y="666512"/>
            <a:ext cx="4190379" cy="838228"/>
            <a:chOff x="5057548" y="666512"/>
            <a:chExt cx="4190379" cy="838228"/>
          </a:xfrm>
        </p:grpSpPr>
        <p:sp>
          <p:nvSpPr>
            <p:cNvPr id="1141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2" name="Pravoúhlá spojnice 376"/>
            <p:cNvCxnSpPr>
              <a:stCxn id="1141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3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6850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Sk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alp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ové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5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7075309" y="2177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839275" y="2565399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5185398" y="3559608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5136630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966428" y="523733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574299" y="5024099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380275" y="4876876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317302" y="4343669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341686" y="3904283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70796" y="3637077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148749" y="516505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024424" y="490811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5886066" y="46157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5837945" y="430228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5823409" y="40141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5831029" y="369665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5845250" y="339003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46894" y="38570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318526" y="4106987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5180094" y="287762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5240038" y="420655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5298966" y="4499163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297698" y="3546155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5375928" y="326040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240798" y="456723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56692" y="340449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5109708" y="4337415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5155939" y="4622020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420163" y="345599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713976" y="3993393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706356" y="429819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675876" y="4572513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599676" y="481635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294698" y="3670773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7868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41946" y="302570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5" name="Group 14"/>
          <p:cNvGrpSpPr/>
          <p:nvPr/>
        </p:nvGrpSpPr>
        <p:grpSpPr>
          <a:xfrm>
            <a:off x="5616575" y="2921254"/>
            <a:ext cx="499110" cy="393186"/>
            <a:chOff x="5612765" y="2898394"/>
            <a:chExt cx="499110" cy="393186"/>
          </a:xfrm>
        </p:grpSpPr>
        <p:sp>
          <p:nvSpPr>
            <p:cNvPr id="14" name="Rectangle 13"/>
            <p:cNvSpPr/>
            <p:nvPr/>
          </p:nvSpPr>
          <p:spPr>
            <a:xfrm>
              <a:off x="5612765" y="2967991"/>
              <a:ext cx="49911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5674360" y="2898394"/>
              <a:ext cx="367030" cy="132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Oval 1008"/>
            <p:cNvSpPr/>
            <p:nvPr/>
          </p:nvSpPr>
          <p:spPr>
            <a:xfrm rot="244851">
              <a:off x="5662136" y="3163542"/>
              <a:ext cx="369958" cy="1280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0" name="Group 6"/>
          <p:cNvGrpSpPr>
            <a:grpSpLocks/>
          </p:cNvGrpSpPr>
          <p:nvPr/>
        </p:nvGrpSpPr>
        <p:grpSpPr bwMode="auto">
          <a:xfrm>
            <a:off x="5111514" y="3063047"/>
            <a:ext cx="139279" cy="144983"/>
            <a:chOff x="9452088" y="2852936"/>
            <a:chExt cx="360040" cy="360040"/>
          </a:xfrm>
        </p:grpSpPr>
        <p:grpSp>
          <p:nvGrpSpPr>
            <p:cNvPr id="10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5476258" y="29771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15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>
            <a:off x="1153144" y="3135164"/>
            <a:ext cx="1649150" cy="5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6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 flipV="1">
            <a:off x="8597604" y="2574726"/>
            <a:ext cx="1756266" cy="52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7" name="Group 6"/>
          <p:cNvGrpSpPr>
            <a:grpSpLocks/>
          </p:cNvGrpSpPr>
          <p:nvPr/>
        </p:nvGrpSpPr>
        <p:grpSpPr bwMode="auto">
          <a:xfrm>
            <a:off x="6827538" y="4524563"/>
            <a:ext cx="139279" cy="144983"/>
            <a:chOff x="9452088" y="2852936"/>
            <a:chExt cx="360040" cy="360040"/>
          </a:xfrm>
        </p:grpSpPr>
        <p:grpSp>
          <p:nvGrpSpPr>
            <p:cNvPr id="10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2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7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2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7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2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7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2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7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2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7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2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7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2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7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2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0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7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0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2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1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7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1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2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1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7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1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2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1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7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1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32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1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478335" y="3147145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37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cs-CZ" dirty="0"/>
              <a:t>Původ EEG signálu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287682" y="2253847"/>
            <a:ext cx="2467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01530" y="2850912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4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85733" y="4305708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47" name="Skupina 2"/>
          <p:cNvGrpSpPr/>
          <p:nvPr/>
        </p:nvGrpSpPr>
        <p:grpSpPr>
          <a:xfrm>
            <a:off x="5393219" y="666512"/>
            <a:ext cx="4190379" cy="838228"/>
            <a:chOff x="5057548" y="666512"/>
            <a:chExt cx="4190379" cy="838228"/>
          </a:xfrm>
        </p:grpSpPr>
        <p:sp>
          <p:nvSpPr>
            <p:cNvPr id="1148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9" name="Pravoúhlá spojnice 376"/>
            <p:cNvCxnSpPr>
              <a:stCxn id="1148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0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6850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Sk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alp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ové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5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7075309" y="2177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839275" y="2565399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5185398" y="3559608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5136630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849588" y="525257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574299" y="5024099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380275" y="4876876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317302" y="4343669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341686" y="3904283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70796" y="3637077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333589" y="5008648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484029" y="502281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349544" y="489287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6211186" y="45649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6117345" y="419052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6615889" y="42808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6100269" y="370173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6500570" y="358815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69754" y="39713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225789" y="4149784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3986232" y="4482799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5180094" y="287762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5240038" y="420655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5298966" y="4499163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432931" y="3495943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5375928" y="326040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479558" y="457739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274064" y="4448627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56692" y="340449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5109708" y="4337415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5155939" y="4622020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420163" y="345599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421253" y="4005965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481148" y="4287135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380033" y="4623160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110187" y="4785190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294698" y="3670773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3804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41946" y="302570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5" name="Group 14"/>
          <p:cNvGrpSpPr/>
          <p:nvPr/>
        </p:nvGrpSpPr>
        <p:grpSpPr>
          <a:xfrm>
            <a:off x="5616575" y="2921254"/>
            <a:ext cx="499110" cy="393186"/>
            <a:chOff x="5612765" y="2898394"/>
            <a:chExt cx="499110" cy="393186"/>
          </a:xfrm>
        </p:grpSpPr>
        <p:sp>
          <p:nvSpPr>
            <p:cNvPr id="14" name="Rectangle 13"/>
            <p:cNvSpPr/>
            <p:nvPr/>
          </p:nvSpPr>
          <p:spPr>
            <a:xfrm>
              <a:off x="5612765" y="2967991"/>
              <a:ext cx="49911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5674360" y="2898394"/>
              <a:ext cx="367030" cy="132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Oval 1008"/>
            <p:cNvSpPr/>
            <p:nvPr/>
          </p:nvSpPr>
          <p:spPr>
            <a:xfrm rot="244851">
              <a:off x="5662136" y="3163542"/>
              <a:ext cx="369958" cy="1280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0" name="Group 6"/>
          <p:cNvGrpSpPr>
            <a:grpSpLocks/>
          </p:cNvGrpSpPr>
          <p:nvPr/>
        </p:nvGrpSpPr>
        <p:grpSpPr bwMode="auto">
          <a:xfrm>
            <a:off x="5111514" y="3063047"/>
            <a:ext cx="139279" cy="144983"/>
            <a:chOff x="9452088" y="2852936"/>
            <a:chExt cx="360040" cy="360040"/>
          </a:xfrm>
        </p:grpSpPr>
        <p:grpSp>
          <p:nvGrpSpPr>
            <p:cNvPr id="10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5476258" y="29771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15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>
            <a:off x="1153144" y="3135164"/>
            <a:ext cx="1649150" cy="5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6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 flipV="1">
            <a:off x="8597604" y="2574726"/>
            <a:ext cx="1756266" cy="52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2" name="Group 6"/>
          <p:cNvGrpSpPr>
            <a:grpSpLocks/>
          </p:cNvGrpSpPr>
          <p:nvPr/>
        </p:nvGrpSpPr>
        <p:grpSpPr bwMode="auto">
          <a:xfrm>
            <a:off x="6797058" y="4593143"/>
            <a:ext cx="139279" cy="144983"/>
            <a:chOff x="9452088" y="2852936"/>
            <a:chExt cx="360040" cy="360040"/>
          </a:xfrm>
        </p:grpSpPr>
        <p:grpSp>
          <p:nvGrpSpPr>
            <p:cNvPr id="10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9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3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4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3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9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4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4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4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9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5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4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5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9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6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4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6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9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7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4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9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4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9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9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4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9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9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10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4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10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9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11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4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11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9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12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4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12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9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13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3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3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3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34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13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3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3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3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39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14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4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4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4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478335" y="3147145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52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cs-CZ" dirty="0"/>
              <a:t>Původ EEG signálu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9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287682" y="2253847"/>
            <a:ext cx="2467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2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01530" y="2850912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3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85733" y="4305708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45" name="Skupina 2"/>
          <p:cNvGrpSpPr/>
          <p:nvPr/>
        </p:nvGrpSpPr>
        <p:grpSpPr>
          <a:xfrm>
            <a:off x="5393219" y="666512"/>
            <a:ext cx="4190379" cy="838228"/>
            <a:chOff x="5057548" y="666512"/>
            <a:chExt cx="4190379" cy="838228"/>
          </a:xfrm>
        </p:grpSpPr>
        <p:sp>
          <p:nvSpPr>
            <p:cNvPr id="1146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7" name="Pravoúhlá spojnice 376"/>
            <p:cNvCxnSpPr>
              <a:stCxn id="1146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8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6850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Sk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alp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ové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5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7075309" y="2177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839275" y="2565399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5185398" y="3559608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5136630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849588" y="525257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574299" y="5024099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380275" y="4876876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317302" y="4343669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341686" y="3904283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70796" y="3637077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484029" y="502281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349544" y="489287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6211186" y="45649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6117345" y="419052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6615889" y="42808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6100269" y="370173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6500570" y="358815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69754" y="39713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5180094" y="287762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5240038" y="420655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5298966" y="4499163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5375928" y="326040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479558" y="457739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56692" y="340449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5109708" y="4337415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5155939" y="4622020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420163" y="345599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294698" y="3670773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3804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41946" y="302570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5" name="Group 14"/>
          <p:cNvGrpSpPr/>
          <p:nvPr/>
        </p:nvGrpSpPr>
        <p:grpSpPr>
          <a:xfrm>
            <a:off x="5616575" y="2921254"/>
            <a:ext cx="499110" cy="393186"/>
            <a:chOff x="5612765" y="2898394"/>
            <a:chExt cx="499110" cy="393186"/>
          </a:xfrm>
        </p:grpSpPr>
        <p:sp>
          <p:nvSpPr>
            <p:cNvPr id="14" name="Rectangle 13"/>
            <p:cNvSpPr/>
            <p:nvPr/>
          </p:nvSpPr>
          <p:spPr>
            <a:xfrm>
              <a:off x="5612765" y="2967991"/>
              <a:ext cx="49911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5674360" y="2898394"/>
              <a:ext cx="367030" cy="132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Oval 1008"/>
            <p:cNvSpPr/>
            <p:nvPr/>
          </p:nvSpPr>
          <p:spPr>
            <a:xfrm rot="244851">
              <a:off x="5662136" y="3163542"/>
              <a:ext cx="369958" cy="1280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0" name="Group 6"/>
          <p:cNvGrpSpPr>
            <a:grpSpLocks/>
          </p:cNvGrpSpPr>
          <p:nvPr/>
        </p:nvGrpSpPr>
        <p:grpSpPr bwMode="auto">
          <a:xfrm>
            <a:off x="5111514" y="3063047"/>
            <a:ext cx="139279" cy="144983"/>
            <a:chOff x="9452088" y="2852936"/>
            <a:chExt cx="360040" cy="360040"/>
          </a:xfrm>
        </p:grpSpPr>
        <p:grpSp>
          <p:nvGrpSpPr>
            <p:cNvPr id="10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5476258" y="29771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16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 flipV="1">
            <a:off x="8597604" y="2574726"/>
            <a:ext cx="1756266" cy="52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2" name="Group 6"/>
          <p:cNvGrpSpPr>
            <a:grpSpLocks/>
          </p:cNvGrpSpPr>
          <p:nvPr/>
        </p:nvGrpSpPr>
        <p:grpSpPr bwMode="auto">
          <a:xfrm>
            <a:off x="6797058" y="4593143"/>
            <a:ext cx="139279" cy="144983"/>
            <a:chOff x="9452088" y="2852936"/>
            <a:chExt cx="360040" cy="360040"/>
          </a:xfrm>
        </p:grpSpPr>
        <p:grpSp>
          <p:nvGrpSpPr>
            <p:cNvPr id="10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27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>
            <a:off x="8652654" y="4661147"/>
            <a:ext cx="1756266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3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4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3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9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4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4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4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9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5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4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5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9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6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4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6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9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7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4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9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4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9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9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4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9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9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10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4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10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9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11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4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11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9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12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4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12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9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13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3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3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3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34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13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3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3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3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39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14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4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4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4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478335" y="3147145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50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cs-CZ" dirty="0"/>
              <a:t>Původ EEG signálu</a:t>
            </a:r>
            <a:endParaRPr lang="en-US" dirty="0"/>
          </a:p>
        </p:txBody>
      </p:sp>
      <p:grpSp>
        <p:nvGrpSpPr>
          <p:cNvPr id="1028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114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4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54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11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57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62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67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2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7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82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87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92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97" name="Group 6"/>
          <p:cNvGrpSpPr>
            <a:grpSpLocks/>
          </p:cNvGrpSpPr>
          <p:nvPr/>
        </p:nvGrpSpPr>
        <p:grpSpPr bwMode="auto">
          <a:xfrm>
            <a:off x="4333589" y="5008648"/>
            <a:ext cx="139279" cy="144983"/>
            <a:chOff x="9452088" y="2852936"/>
            <a:chExt cx="360040" cy="360040"/>
          </a:xfrm>
        </p:grpSpPr>
        <p:grpSp>
          <p:nvGrpSpPr>
            <p:cNvPr id="1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2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1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7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1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12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1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17" name="Group 6"/>
          <p:cNvGrpSpPr>
            <a:grpSpLocks/>
          </p:cNvGrpSpPr>
          <p:nvPr/>
        </p:nvGrpSpPr>
        <p:grpSpPr bwMode="auto">
          <a:xfrm>
            <a:off x="4225789" y="4149784"/>
            <a:ext cx="139279" cy="144983"/>
            <a:chOff x="9452088" y="2852936"/>
            <a:chExt cx="360040" cy="360040"/>
          </a:xfrm>
        </p:grpSpPr>
        <p:grpSp>
          <p:nvGrpSpPr>
            <p:cNvPr id="1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22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1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27" name="Group 6"/>
          <p:cNvGrpSpPr>
            <a:grpSpLocks/>
          </p:cNvGrpSpPr>
          <p:nvPr/>
        </p:nvGrpSpPr>
        <p:grpSpPr bwMode="auto">
          <a:xfrm>
            <a:off x="3986232" y="4482799"/>
            <a:ext cx="139279" cy="144983"/>
            <a:chOff x="9452088" y="2852936"/>
            <a:chExt cx="360040" cy="360040"/>
          </a:xfrm>
        </p:grpSpPr>
        <p:grpSp>
          <p:nvGrpSpPr>
            <p:cNvPr id="12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2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1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7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12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42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12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47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12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52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12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57" name="Group 6"/>
          <p:cNvGrpSpPr>
            <a:grpSpLocks/>
          </p:cNvGrpSpPr>
          <p:nvPr/>
        </p:nvGrpSpPr>
        <p:grpSpPr bwMode="auto">
          <a:xfrm>
            <a:off x="4432931" y="3495943"/>
            <a:ext cx="139279" cy="144983"/>
            <a:chOff x="9452088" y="2852936"/>
            <a:chExt cx="360040" cy="360040"/>
          </a:xfrm>
        </p:grpSpPr>
        <p:grpSp>
          <p:nvGrpSpPr>
            <p:cNvPr id="12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2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12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7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12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72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12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75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12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78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12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81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12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84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12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87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12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0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12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3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12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6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12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9" name="Group 54"/>
          <p:cNvGrpSpPr>
            <a:grpSpLocks/>
          </p:cNvGrpSpPr>
          <p:nvPr/>
        </p:nvGrpSpPr>
        <p:grpSpPr bwMode="auto">
          <a:xfrm>
            <a:off x="4274064" y="4448627"/>
            <a:ext cx="141575" cy="141589"/>
            <a:chOff x="9396536" y="1844824"/>
            <a:chExt cx="360040" cy="360040"/>
          </a:xfrm>
        </p:grpSpPr>
        <p:sp>
          <p:nvSpPr>
            <p:cNvPr id="13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02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13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05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13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08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13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11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13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14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13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17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13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0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13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3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132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2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2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2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8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132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3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3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3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33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133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3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3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3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38" name="Group 6"/>
          <p:cNvGrpSpPr>
            <a:grpSpLocks/>
          </p:cNvGrpSpPr>
          <p:nvPr/>
        </p:nvGrpSpPr>
        <p:grpSpPr bwMode="auto">
          <a:xfrm>
            <a:off x="4421253" y="4005965"/>
            <a:ext cx="139279" cy="144983"/>
            <a:chOff x="9452088" y="2852936"/>
            <a:chExt cx="360040" cy="360040"/>
          </a:xfrm>
        </p:grpSpPr>
        <p:grpSp>
          <p:nvGrpSpPr>
            <p:cNvPr id="133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4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4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4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43" name="Group 6"/>
          <p:cNvGrpSpPr>
            <a:grpSpLocks/>
          </p:cNvGrpSpPr>
          <p:nvPr/>
        </p:nvGrpSpPr>
        <p:grpSpPr bwMode="auto">
          <a:xfrm>
            <a:off x="4481148" y="4287135"/>
            <a:ext cx="139279" cy="144983"/>
            <a:chOff x="9452088" y="2852936"/>
            <a:chExt cx="360040" cy="360040"/>
          </a:xfrm>
        </p:grpSpPr>
        <p:grpSp>
          <p:nvGrpSpPr>
            <p:cNvPr id="134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4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4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4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48" name="Group 6"/>
          <p:cNvGrpSpPr>
            <a:grpSpLocks/>
          </p:cNvGrpSpPr>
          <p:nvPr/>
        </p:nvGrpSpPr>
        <p:grpSpPr bwMode="auto">
          <a:xfrm>
            <a:off x="4380033" y="4623160"/>
            <a:ext cx="139279" cy="144983"/>
            <a:chOff x="9452088" y="2852936"/>
            <a:chExt cx="360040" cy="360040"/>
          </a:xfrm>
        </p:grpSpPr>
        <p:grpSp>
          <p:nvGrpSpPr>
            <p:cNvPr id="134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5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5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5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3" name="Group 6"/>
          <p:cNvGrpSpPr>
            <a:grpSpLocks/>
          </p:cNvGrpSpPr>
          <p:nvPr/>
        </p:nvGrpSpPr>
        <p:grpSpPr bwMode="auto">
          <a:xfrm>
            <a:off x="4110187" y="4785190"/>
            <a:ext cx="139279" cy="144983"/>
            <a:chOff x="9452088" y="2852936"/>
            <a:chExt cx="360040" cy="360040"/>
          </a:xfrm>
        </p:grpSpPr>
        <p:grpSp>
          <p:nvGrpSpPr>
            <p:cNvPr id="13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8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135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6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6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6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363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>
            <a:off x="1153144" y="3135164"/>
            <a:ext cx="1649150" cy="5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72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287682" y="2253847"/>
            <a:ext cx="2467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3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01530" y="2850912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Intracelul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4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85733" y="4305708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záznam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5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7075309" y="2177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839275" y="2565399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5185398" y="3559608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5136630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849588" y="525257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574299" y="5024099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380275" y="4876876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317302" y="4343669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341686" y="3904283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70796" y="3637077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484029" y="502281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349544" y="489287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6211186" y="45649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6117345" y="419052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6615889" y="42808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6100269" y="370173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6500570" y="358815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69754" y="39713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5180094" y="287762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5240038" y="420655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5298966" y="4499163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5375928" y="326040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479558" y="457739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56692" y="340449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5109708" y="4337415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5155939" y="4622020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420163" y="345599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294698" y="3670773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3804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41946" y="302570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5" name="Group 14"/>
          <p:cNvGrpSpPr/>
          <p:nvPr/>
        </p:nvGrpSpPr>
        <p:grpSpPr>
          <a:xfrm>
            <a:off x="5616575" y="2921254"/>
            <a:ext cx="499110" cy="393186"/>
            <a:chOff x="5612765" y="2898394"/>
            <a:chExt cx="499110" cy="393186"/>
          </a:xfrm>
        </p:grpSpPr>
        <p:sp>
          <p:nvSpPr>
            <p:cNvPr id="14" name="Rectangle 13"/>
            <p:cNvSpPr/>
            <p:nvPr/>
          </p:nvSpPr>
          <p:spPr>
            <a:xfrm>
              <a:off x="5612765" y="2967991"/>
              <a:ext cx="49911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5674360" y="2898394"/>
              <a:ext cx="367030" cy="132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Oval 1008"/>
            <p:cNvSpPr/>
            <p:nvPr/>
          </p:nvSpPr>
          <p:spPr>
            <a:xfrm rot="244851">
              <a:off x="5662136" y="3163542"/>
              <a:ext cx="369958" cy="1280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0" name="Group 6"/>
          <p:cNvGrpSpPr>
            <a:grpSpLocks/>
          </p:cNvGrpSpPr>
          <p:nvPr/>
        </p:nvGrpSpPr>
        <p:grpSpPr bwMode="auto">
          <a:xfrm>
            <a:off x="5111514" y="3063047"/>
            <a:ext cx="139279" cy="144983"/>
            <a:chOff x="9452088" y="2852936"/>
            <a:chExt cx="360040" cy="360040"/>
          </a:xfrm>
        </p:grpSpPr>
        <p:grpSp>
          <p:nvGrpSpPr>
            <p:cNvPr id="10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5476258" y="29771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16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 flipV="1">
            <a:off x="8597604" y="2574726"/>
            <a:ext cx="1756266" cy="52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2" name="Group 6"/>
          <p:cNvGrpSpPr>
            <a:grpSpLocks/>
          </p:cNvGrpSpPr>
          <p:nvPr/>
        </p:nvGrpSpPr>
        <p:grpSpPr bwMode="auto">
          <a:xfrm>
            <a:off x="6797058" y="4593143"/>
            <a:ext cx="139279" cy="144983"/>
            <a:chOff x="9452088" y="2852936"/>
            <a:chExt cx="360040" cy="360040"/>
          </a:xfrm>
        </p:grpSpPr>
        <p:grpSp>
          <p:nvGrpSpPr>
            <p:cNvPr id="10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27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>
            <a:off x="8652654" y="4661147"/>
            <a:ext cx="1756266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3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4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3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9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4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4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4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9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5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4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5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9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6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4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6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9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7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4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9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4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9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9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4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9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9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10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4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10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9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11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4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11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9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12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4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12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9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13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3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3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3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34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13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3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3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3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39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14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4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4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4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144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 flipV="1">
            <a:off x="7632404" y="1020246"/>
            <a:ext cx="1756266" cy="30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478335" y="3147145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7" name="Skupina 2"/>
          <p:cNvGrpSpPr/>
          <p:nvPr/>
        </p:nvGrpSpPr>
        <p:grpSpPr>
          <a:xfrm>
            <a:off x="5393219" y="666512"/>
            <a:ext cx="4190379" cy="838228"/>
            <a:chOff x="5057548" y="666512"/>
            <a:chExt cx="4190379" cy="838228"/>
          </a:xfrm>
        </p:grpSpPr>
        <p:sp>
          <p:nvSpPr>
            <p:cNvPr id="1148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9" name="Pravoúhlá spojnice 376"/>
            <p:cNvCxnSpPr>
              <a:stCxn id="1148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0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6850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Sk</a:t>
              </a:r>
              <a:r>
                <a:rPr lang="en-US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alp</a:t>
              </a:r>
              <a:r>
                <a:rPr lang="cs-CZ" b="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ové</a:t>
              </a:r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  <p:sp>
        <p:nvSpPr>
          <p:cNvPr id="1152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cs-CZ" dirty="0"/>
              <a:t>Původ EEG signálu</a:t>
            </a:r>
            <a:endParaRPr lang="en-US" dirty="0"/>
          </a:p>
        </p:txBody>
      </p:sp>
      <p:grpSp>
        <p:nvGrpSpPr>
          <p:cNvPr id="1145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11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5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55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115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5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58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15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6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6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6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63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16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6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6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6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68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16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7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7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7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3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17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7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7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7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8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17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8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8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8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83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18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8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8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8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88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18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9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9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9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93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19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9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9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9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98" name="Group 6"/>
          <p:cNvGrpSpPr>
            <a:grpSpLocks/>
          </p:cNvGrpSpPr>
          <p:nvPr/>
        </p:nvGrpSpPr>
        <p:grpSpPr bwMode="auto">
          <a:xfrm>
            <a:off x="4333589" y="5008648"/>
            <a:ext cx="139279" cy="144983"/>
            <a:chOff x="9452088" y="2852936"/>
            <a:chExt cx="360040" cy="360040"/>
          </a:xfrm>
        </p:grpSpPr>
        <p:grpSp>
          <p:nvGrpSpPr>
            <p:cNvPr id="119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0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0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0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3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120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0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0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0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8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120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1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1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1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13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121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1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1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1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18" name="Group 6"/>
          <p:cNvGrpSpPr>
            <a:grpSpLocks/>
          </p:cNvGrpSpPr>
          <p:nvPr/>
        </p:nvGrpSpPr>
        <p:grpSpPr bwMode="auto">
          <a:xfrm>
            <a:off x="4225789" y="4149784"/>
            <a:ext cx="139279" cy="144983"/>
            <a:chOff x="9452088" y="2852936"/>
            <a:chExt cx="360040" cy="360040"/>
          </a:xfrm>
        </p:grpSpPr>
        <p:grpSp>
          <p:nvGrpSpPr>
            <p:cNvPr id="121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2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2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2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23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122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2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2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2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28" name="Group 6"/>
          <p:cNvGrpSpPr>
            <a:grpSpLocks/>
          </p:cNvGrpSpPr>
          <p:nvPr/>
        </p:nvGrpSpPr>
        <p:grpSpPr bwMode="auto">
          <a:xfrm>
            <a:off x="3986232" y="4482799"/>
            <a:ext cx="139279" cy="144983"/>
            <a:chOff x="9452088" y="2852936"/>
            <a:chExt cx="360040" cy="360040"/>
          </a:xfrm>
        </p:grpSpPr>
        <p:grpSp>
          <p:nvGrpSpPr>
            <p:cNvPr id="122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3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3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3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3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123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3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3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3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8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123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4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4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4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43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124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4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4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4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48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124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5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5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5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53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12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58" name="Group 6"/>
          <p:cNvGrpSpPr>
            <a:grpSpLocks/>
          </p:cNvGrpSpPr>
          <p:nvPr/>
        </p:nvGrpSpPr>
        <p:grpSpPr bwMode="auto">
          <a:xfrm>
            <a:off x="4432931" y="3495943"/>
            <a:ext cx="139279" cy="144983"/>
            <a:chOff x="9452088" y="2852936"/>
            <a:chExt cx="360040" cy="360040"/>
          </a:xfrm>
        </p:grpSpPr>
        <p:grpSp>
          <p:nvGrpSpPr>
            <p:cNvPr id="125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6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6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6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3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126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6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6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6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8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126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7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7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7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73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12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76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12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79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12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82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12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85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12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88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12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1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12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4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12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7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12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00" name="Group 54"/>
          <p:cNvGrpSpPr>
            <a:grpSpLocks/>
          </p:cNvGrpSpPr>
          <p:nvPr/>
        </p:nvGrpSpPr>
        <p:grpSpPr bwMode="auto">
          <a:xfrm>
            <a:off x="4274064" y="4448627"/>
            <a:ext cx="141575" cy="141589"/>
            <a:chOff x="9396536" y="1844824"/>
            <a:chExt cx="360040" cy="360040"/>
          </a:xfrm>
        </p:grpSpPr>
        <p:sp>
          <p:nvSpPr>
            <p:cNvPr id="13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03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13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06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13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09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13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12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13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15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13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18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13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1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13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4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132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2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2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2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9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133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3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3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3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34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133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3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3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3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39" name="Group 6"/>
          <p:cNvGrpSpPr>
            <a:grpSpLocks/>
          </p:cNvGrpSpPr>
          <p:nvPr/>
        </p:nvGrpSpPr>
        <p:grpSpPr bwMode="auto">
          <a:xfrm>
            <a:off x="4421253" y="4005965"/>
            <a:ext cx="139279" cy="144983"/>
            <a:chOff x="9452088" y="2852936"/>
            <a:chExt cx="360040" cy="360040"/>
          </a:xfrm>
        </p:grpSpPr>
        <p:grpSp>
          <p:nvGrpSpPr>
            <p:cNvPr id="134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4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4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4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44" name="Group 6"/>
          <p:cNvGrpSpPr>
            <a:grpSpLocks/>
          </p:cNvGrpSpPr>
          <p:nvPr/>
        </p:nvGrpSpPr>
        <p:grpSpPr bwMode="auto">
          <a:xfrm>
            <a:off x="4481148" y="4287135"/>
            <a:ext cx="139279" cy="144983"/>
            <a:chOff x="9452088" y="2852936"/>
            <a:chExt cx="360040" cy="360040"/>
          </a:xfrm>
        </p:grpSpPr>
        <p:grpSp>
          <p:nvGrpSpPr>
            <p:cNvPr id="134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4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4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4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49" name="Group 6"/>
          <p:cNvGrpSpPr>
            <a:grpSpLocks/>
          </p:cNvGrpSpPr>
          <p:nvPr/>
        </p:nvGrpSpPr>
        <p:grpSpPr bwMode="auto">
          <a:xfrm>
            <a:off x="4380033" y="4623160"/>
            <a:ext cx="139279" cy="144983"/>
            <a:chOff x="9452088" y="2852936"/>
            <a:chExt cx="360040" cy="360040"/>
          </a:xfrm>
        </p:grpSpPr>
        <p:grpSp>
          <p:nvGrpSpPr>
            <p:cNvPr id="135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5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5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5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4" name="Group 6"/>
          <p:cNvGrpSpPr>
            <a:grpSpLocks/>
          </p:cNvGrpSpPr>
          <p:nvPr/>
        </p:nvGrpSpPr>
        <p:grpSpPr bwMode="auto">
          <a:xfrm>
            <a:off x="4110187" y="4785190"/>
            <a:ext cx="139279" cy="144983"/>
            <a:chOff x="9452088" y="2852936"/>
            <a:chExt cx="360040" cy="360040"/>
          </a:xfrm>
        </p:grpSpPr>
        <p:grpSp>
          <p:nvGrpSpPr>
            <p:cNvPr id="135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5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5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5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9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136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6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6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6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364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>
            <a:off x="1153144" y="3135164"/>
            <a:ext cx="1649150" cy="5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56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Siločáry a </a:t>
            </a:r>
            <a:r>
              <a:rPr lang="cs-CZ" dirty="0" err="1" smtClean="0"/>
              <a:t>ekvipotenciály</a:t>
            </a:r>
            <a:r>
              <a:rPr lang="cs-CZ" dirty="0" smtClean="0"/>
              <a:t> elektrického pole</a:t>
            </a:r>
            <a:endParaRPr lang="en-US" dirty="0"/>
          </a:p>
        </p:txBody>
      </p:sp>
      <p:sp>
        <p:nvSpPr>
          <p:cNvPr id="89" name="TextovéPole 88">
            <a:extLst>
              <a:ext uri="{FF2B5EF4-FFF2-40B4-BE49-F238E27FC236}">
                <a16:creationId xmlns:a16="http://schemas.microsoft.com/office/drawing/2014/main" id="{19A3B692-0D72-43A7-B4E1-AB0005FFF1B6}"/>
              </a:ext>
            </a:extLst>
          </p:cNvPr>
          <p:cNvSpPr txBox="1"/>
          <p:nvPr/>
        </p:nvSpPr>
        <p:spPr>
          <a:xfrm>
            <a:off x="1241544" y="1306674"/>
            <a:ext cx="18877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siločáry el. pole (tok el. proudu)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5" name="Straight Connector 22">
            <a:extLst>
              <a:ext uri="{FF2B5EF4-FFF2-40B4-BE49-F238E27FC236}">
                <a16:creationId xmlns:a16="http://schemas.microsoft.com/office/drawing/2014/main" id="{F187787B-A3B8-42FB-8EFA-946D7D12FAAA}"/>
              </a:ext>
            </a:extLst>
          </p:cNvPr>
          <p:cNvCxnSpPr/>
          <p:nvPr/>
        </p:nvCxnSpPr>
        <p:spPr bwMode="auto">
          <a:xfrm flipH="1">
            <a:off x="506553" y="1509762"/>
            <a:ext cx="708835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Skupina 3"/>
          <p:cNvGrpSpPr/>
          <p:nvPr/>
        </p:nvGrpSpPr>
        <p:grpSpPr>
          <a:xfrm>
            <a:off x="3693160" y="2046104"/>
            <a:ext cx="7520940" cy="4557896"/>
            <a:chOff x="1562100" y="1578168"/>
            <a:chExt cx="8712200" cy="5279832"/>
          </a:xfrm>
        </p:grpSpPr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AB461499-288B-48C0-8BCC-4F955D63463A}"/>
                </a:ext>
              </a:extLst>
            </p:cNvPr>
            <p:cNvSpPr/>
            <p:nvPr/>
          </p:nvSpPr>
          <p:spPr bwMode="auto">
            <a:xfrm>
              <a:off x="5164648" y="4436625"/>
              <a:ext cx="648072" cy="297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pic>
          <p:nvPicPr>
            <p:cNvPr id="28" name="Picture 4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2C79A134-AE21-F63B-FE18-00D50EC13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4" t="6270" r="64439" b="18928"/>
            <a:stretch/>
          </p:blipFill>
          <p:spPr>
            <a:xfrm>
              <a:off x="4835728" y="1578168"/>
              <a:ext cx="2520543" cy="5279832"/>
            </a:xfrm>
            <a:prstGeom prst="rect">
              <a:avLst/>
            </a:prstGeom>
          </p:spPr>
        </p:pic>
        <p:grpSp>
          <p:nvGrpSpPr>
            <p:cNvPr id="29" name="Group 44">
              <a:extLst>
                <a:ext uri="{FF2B5EF4-FFF2-40B4-BE49-F238E27FC236}">
                  <a16:creationId xmlns:a16="http://schemas.microsoft.com/office/drawing/2014/main" id="{E1768934-C406-52A5-D0FF-3A63E4C1FF86}"/>
                </a:ext>
              </a:extLst>
            </p:cNvPr>
            <p:cNvGrpSpPr/>
            <p:nvPr/>
          </p:nvGrpSpPr>
          <p:grpSpPr>
            <a:xfrm>
              <a:off x="5273444" y="2512567"/>
              <a:ext cx="1406361" cy="1087353"/>
              <a:chOff x="8816427" y="3298943"/>
              <a:chExt cx="1406361" cy="1087353"/>
            </a:xfrm>
          </p:grpSpPr>
          <p:cxnSp>
            <p:nvCxnSpPr>
              <p:cNvPr id="30" name="Straight Connector 20">
                <a:extLst>
                  <a:ext uri="{FF2B5EF4-FFF2-40B4-BE49-F238E27FC236}">
                    <a16:creationId xmlns:a16="http://schemas.microsoft.com/office/drawing/2014/main" id="{95442DC2-CE17-E823-27A0-1EADC8F2129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08835" y="365872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Connector 20">
                <a:extLst>
                  <a:ext uri="{FF2B5EF4-FFF2-40B4-BE49-F238E27FC236}">
                    <a16:creationId xmlns:a16="http://schemas.microsoft.com/office/drawing/2014/main" id="{5DFCC080-3DAE-B62E-DD4A-A1871C3EFFE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774298" y="348318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Connector 20">
                <a:extLst>
                  <a:ext uri="{FF2B5EF4-FFF2-40B4-BE49-F238E27FC236}">
                    <a16:creationId xmlns:a16="http://schemas.microsoft.com/office/drawing/2014/main" id="{A1F8E17B-5E3D-85C5-0F71-26067014593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60092" y="381846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Straight Connector 20">
                <a:extLst>
                  <a:ext uri="{FF2B5EF4-FFF2-40B4-BE49-F238E27FC236}">
                    <a16:creationId xmlns:a16="http://schemas.microsoft.com/office/drawing/2014/main" id="{471EDCE1-3551-6745-2BE1-CE8642EBEBF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072755" y="3455203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Straight Connector 20">
                <a:extLst>
                  <a:ext uri="{FF2B5EF4-FFF2-40B4-BE49-F238E27FC236}">
                    <a16:creationId xmlns:a16="http://schemas.microsoft.com/office/drawing/2014/main" id="{014C5325-170B-E6AB-A607-AEAA766730F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91566" y="3825812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Straight Connector 20">
                <a:extLst>
                  <a:ext uri="{FF2B5EF4-FFF2-40B4-BE49-F238E27FC236}">
                    <a16:creationId xmlns:a16="http://schemas.microsoft.com/office/drawing/2014/main" id="{C0030209-9505-42A4-1C6A-BDA3F8E2234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68549" y="399562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Straight Connector 20">
                <a:extLst>
                  <a:ext uri="{FF2B5EF4-FFF2-40B4-BE49-F238E27FC236}">
                    <a16:creationId xmlns:a16="http://schemas.microsoft.com/office/drawing/2014/main" id="{96AFF944-E11A-693A-3B85-3792638755C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08834" y="399562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20">
                <a:extLst>
                  <a:ext uri="{FF2B5EF4-FFF2-40B4-BE49-F238E27FC236}">
                    <a16:creationId xmlns:a16="http://schemas.microsoft.com/office/drawing/2014/main" id="{69C77039-F5D0-7B1D-4B32-A33CE0584F2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057325" y="3364258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20">
                <a:extLst>
                  <a:ext uri="{FF2B5EF4-FFF2-40B4-BE49-F238E27FC236}">
                    <a16:creationId xmlns:a16="http://schemas.microsoft.com/office/drawing/2014/main" id="{CF5F9EFF-42B6-ECAE-8F38-DCBA1BCDC82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816427" y="3298943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Straight Connector 20">
                <a:extLst>
                  <a:ext uri="{FF2B5EF4-FFF2-40B4-BE49-F238E27FC236}">
                    <a16:creationId xmlns:a16="http://schemas.microsoft.com/office/drawing/2014/main" id="{68C772DD-C2DE-7008-E646-468BE706D87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085817" y="365872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Connector 20">
                <a:extLst>
                  <a:ext uri="{FF2B5EF4-FFF2-40B4-BE49-F238E27FC236}">
                    <a16:creationId xmlns:a16="http://schemas.microsoft.com/office/drawing/2014/main" id="{E816499D-3DD7-7B74-8D78-3A5C53DB973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67726" y="420913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" name="Straight Connector 20">
                <a:extLst>
                  <a:ext uri="{FF2B5EF4-FFF2-40B4-BE49-F238E27FC236}">
                    <a16:creationId xmlns:a16="http://schemas.microsoft.com/office/drawing/2014/main" id="{73CC5BE0-DF94-448C-9A68-8064D4C088C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99200" y="421647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Straight Connector 20">
                <a:extLst>
                  <a:ext uri="{FF2B5EF4-FFF2-40B4-BE49-F238E27FC236}">
                    <a16:creationId xmlns:a16="http://schemas.microsoft.com/office/drawing/2014/main" id="{668EB26A-4D16-E969-551D-9FE224C6673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76183" y="438629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Straight Connector 20">
                <a:extLst>
                  <a:ext uri="{FF2B5EF4-FFF2-40B4-BE49-F238E27FC236}">
                    <a16:creationId xmlns:a16="http://schemas.microsoft.com/office/drawing/2014/main" id="{25015B64-19FC-A525-4D30-11ED98D5164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16468" y="438629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4" name="TextBox 45">
              <a:extLst>
                <a:ext uri="{FF2B5EF4-FFF2-40B4-BE49-F238E27FC236}">
                  <a16:creationId xmlns:a16="http://schemas.microsoft.com/office/drawing/2014/main" id="{8827F205-AE04-E306-7BCE-45BF14C2D306}"/>
                </a:ext>
              </a:extLst>
            </p:cNvPr>
            <p:cNvSpPr txBox="1"/>
            <p:nvPr/>
          </p:nvSpPr>
          <p:spPr>
            <a:xfrm>
              <a:off x="5533830" y="359953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6">
              <a:extLst>
                <a:ext uri="{FF2B5EF4-FFF2-40B4-BE49-F238E27FC236}">
                  <a16:creationId xmlns:a16="http://schemas.microsoft.com/office/drawing/2014/main" id="{F4FB2CD9-6033-5BE2-ED8F-4BC9BFE581F4}"/>
                </a:ext>
              </a:extLst>
            </p:cNvPr>
            <p:cNvSpPr txBox="1"/>
            <p:nvPr/>
          </p:nvSpPr>
          <p:spPr>
            <a:xfrm>
              <a:off x="6016841" y="363130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7">
              <a:extLst>
                <a:ext uri="{FF2B5EF4-FFF2-40B4-BE49-F238E27FC236}">
                  <a16:creationId xmlns:a16="http://schemas.microsoft.com/office/drawing/2014/main" id="{39990F17-15C1-F48F-7DE5-3A69E5248126}"/>
                </a:ext>
              </a:extLst>
            </p:cNvPr>
            <p:cNvSpPr txBox="1"/>
            <p:nvPr/>
          </p:nvSpPr>
          <p:spPr>
            <a:xfrm>
              <a:off x="5974115" y="3962479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8">
              <a:extLst>
                <a:ext uri="{FF2B5EF4-FFF2-40B4-BE49-F238E27FC236}">
                  <a16:creationId xmlns:a16="http://schemas.microsoft.com/office/drawing/2014/main" id="{9E0BD87D-DA56-F118-9759-980868834F1D}"/>
                </a:ext>
              </a:extLst>
            </p:cNvPr>
            <p:cNvSpPr txBox="1"/>
            <p:nvPr/>
          </p:nvSpPr>
          <p:spPr>
            <a:xfrm>
              <a:off x="6045564" y="429938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9">
              <a:extLst>
                <a:ext uri="{FF2B5EF4-FFF2-40B4-BE49-F238E27FC236}">
                  <a16:creationId xmlns:a16="http://schemas.microsoft.com/office/drawing/2014/main" id="{C8EE14BA-6EB9-C3D5-4DB4-CE846A3E3902}"/>
                </a:ext>
              </a:extLst>
            </p:cNvPr>
            <p:cNvSpPr txBox="1"/>
            <p:nvPr/>
          </p:nvSpPr>
          <p:spPr>
            <a:xfrm>
              <a:off x="6095800" y="456579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50">
              <a:extLst>
                <a:ext uri="{FF2B5EF4-FFF2-40B4-BE49-F238E27FC236}">
                  <a16:creationId xmlns:a16="http://schemas.microsoft.com/office/drawing/2014/main" id="{FD3CE4DC-084F-541D-471B-FABAA9E574F1}"/>
                </a:ext>
              </a:extLst>
            </p:cNvPr>
            <p:cNvSpPr txBox="1"/>
            <p:nvPr/>
          </p:nvSpPr>
          <p:spPr>
            <a:xfrm>
              <a:off x="5559677" y="396233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50" name="TextBox 51">
              <a:extLst>
                <a:ext uri="{FF2B5EF4-FFF2-40B4-BE49-F238E27FC236}">
                  <a16:creationId xmlns:a16="http://schemas.microsoft.com/office/drawing/2014/main" id="{BC43C3B1-FB6F-BDD6-4937-7D092C4BF0E8}"/>
                </a:ext>
              </a:extLst>
            </p:cNvPr>
            <p:cNvSpPr txBox="1"/>
            <p:nvPr/>
          </p:nvSpPr>
          <p:spPr>
            <a:xfrm>
              <a:off x="5549071" y="422355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Box 52">
              <a:extLst>
                <a:ext uri="{FF2B5EF4-FFF2-40B4-BE49-F238E27FC236}">
                  <a16:creationId xmlns:a16="http://schemas.microsoft.com/office/drawing/2014/main" id="{3E70F30D-277A-CC96-3754-7331626BBDDB}"/>
                </a:ext>
              </a:extLst>
            </p:cNvPr>
            <p:cNvSpPr txBox="1"/>
            <p:nvPr/>
          </p:nvSpPr>
          <p:spPr>
            <a:xfrm>
              <a:off x="5448518" y="454231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52" name="TextBox 53">
              <a:extLst>
                <a:ext uri="{FF2B5EF4-FFF2-40B4-BE49-F238E27FC236}">
                  <a16:creationId xmlns:a16="http://schemas.microsoft.com/office/drawing/2014/main" id="{05E1D80F-290F-3CF5-B890-03ECFFDB7E94}"/>
                </a:ext>
              </a:extLst>
            </p:cNvPr>
            <p:cNvSpPr txBox="1"/>
            <p:nvPr/>
          </p:nvSpPr>
          <p:spPr>
            <a:xfrm>
              <a:off x="5216181" y="460422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53" name="TextBox 54">
              <a:extLst>
                <a:ext uri="{FF2B5EF4-FFF2-40B4-BE49-F238E27FC236}">
                  <a16:creationId xmlns:a16="http://schemas.microsoft.com/office/drawing/2014/main" id="{AF921284-1B8B-4E6B-E6DE-D90AE99228D4}"/>
                </a:ext>
              </a:extLst>
            </p:cNvPr>
            <p:cNvSpPr txBox="1"/>
            <p:nvPr/>
          </p:nvSpPr>
          <p:spPr>
            <a:xfrm>
              <a:off x="6703746" y="454231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pic>
          <p:nvPicPr>
            <p:cNvPr id="54" name="Obrázek 1">
              <a:extLst>
                <a:ext uri="{FF2B5EF4-FFF2-40B4-BE49-F238E27FC236}">
                  <a16:creationId xmlns:a16="http://schemas.microsoft.com/office/drawing/2014/main" id="{E6E9AD30-41ED-3AE7-AD3A-77DBC908E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2" t="11828" r="11260" b="12843"/>
            <a:stretch/>
          </p:blipFill>
          <p:spPr>
            <a:xfrm>
              <a:off x="1562100" y="1936116"/>
              <a:ext cx="8712200" cy="4204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497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Siločáry a </a:t>
            </a:r>
            <a:r>
              <a:rPr lang="cs-CZ" dirty="0" err="1" smtClean="0"/>
              <a:t>ekvipotenciály</a:t>
            </a:r>
            <a:r>
              <a:rPr lang="cs-CZ" dirty="0" smtClean="0"/>
              <a:t> elektrického pole</a:t>
            </a:r>
            <a:endParaRPr lang="en-US" dirty="0"/>
          </a:p>
        </p:txBody>
      </p:sp>
      <p:sp>
        <p:nvSpPr>
          <p:cNvPr id="89" name="TextovéPole 88">
            <a:extLst>
              <a:ext uri="{FF2B5EF4-FFF2-40B4-BE49-F238E27FC236}">
                <a16:creationId xmlns:a16="http://schemas.microsoft.com/office/drawing/2014/main" id="{19A3B692-0D72-43A7-B4E1-AB0005FFF1B6}"/>
              </a:ext>
            </a:extLst>
          </p:cNvPr>
          <p:cNvSpPr txBox="1"/>
          <p:nvPr/>
        </p:nvSpPr>
        <p:spPr>
          <a:xfrm>
            <a:off x="1241544" y="1306674"/>
            <a:ext cx="17831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siločáry el. pole (tok el. proudu)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ovéPole 92">
            <a:extLst>
              <a:ext uri="{FF2B5EF4-FFF2-40B4-BE49-F238E27FC236}">
                <a16:creationId xmlns:a16="http://schemas.microsoft.com/office/drawing/2014/main" id="{98B89ABE-6D04-4FA9-8F56-27D0134E9ABE}"/>
              </a:ext>
            </a:extLst>
          </p:cNvPr>
          <p:cNvSpPr txBox="1"/>
          <p:nvPr/>
        </p:nvSpPr>
        <p:spPr>
          <a:xfrm>
            <a:off x="1206416" y="2218659"/>
            <a:ext cx="1818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ekvipotenciály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22">
            <a:extLst>
              <a:ext uri="{FF2B5EF4-FFF2-40B4-BE49-F238E27FC236}">
                <a16:creationId xmlns:a16="http://schemas.microsoft.com/office/drawing/2014/main" id="{6864ED0D-CB96-468E-A65F-AA156C50047F}"/>
              </a:ext>
            </a:extLst>
          </p:cNvPr>
          <p:cNvCxnSpPr/>
          <p:nvPr/>
        </p:nvCxnSpPr>
        <p:spPr bwMode="auto">
          <a:xfrm flipH="1">
            <a:off x="483782" y="2442359"/>
            <a:ext cx="708835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Straight Connector 22">
            <a:extLst>
              <a:ext uri="{FF2B5EF4-FFF2-40B4-BE49-F238E27FC236}">
                <a16:creationId xmlns:a16="http://schemas.microsoft.com/office/drawing/2014/main" id="{F187787B-A3B8-42FB-8EFA-946D7D12FAAA}"/>
              </a:ext>
            </a:extLst>
          </p:cNvPr>
          <p:cNvCxnSpPr/>
          <p:nvPr/>
        </p:nvCxnSpPr>
        <p:spPr bwMode="auto">
          <a:xfrm flipH="1">
            <a:off x="506553" y="1509762"/>
            <a:ext cx="708835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Skupina 3"/>
          <p:cNvGrpSpPr/>
          <p:nvPr/>
        </p:nvGrpSpPr>
        <p:grpSpPr>
          <a:xfrm>
            <a:off x="3967480" y="2266238"/>
            <a:ext cx="7576820" cy="4591761"/>
            <a:chOff x="1562100" y="1578168"/>
            <a:chExt cx="8712200" cy="5279832"/>
          </a:xfrm>
        </p:grpSpPr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AB461499-288B-48C0-8BCC-4F955D63463A}"/>
                </a:ext>
              </a:extLst>
            </p:cNvPr>
            <p:cNvSpPr/>
            <p:nvPr/>
          </p:nvSpPr>
          <p:spPr bwMode="auto">
            <a:xfrm>
              <a:off x="5164648" y="4436625"/>
              <a:ext cx="648072" cy="297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pic>
          <p:nvPicPr>
            <p:cNvPr id="28" name="Picture 4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2C79A134-AE21-F63B-FE18-00D50EC13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4" t="6270" r="64439" b="18928"/>
            <a:stretch/>
          </p:blipFill>
          <p:spPr>
            <a:xfrm>
              <a:off x="4835728" y="1578168"/>
              <a:ext cx="2520543" cy="5279832"/>
            </a:xfrm>
            <a:prstGeom prst="rect">
              <a:avLst/>
            </a:prstGeom>
          </p:spPr>
        </p:pic>
        <p:grpSp>
          <p:nvGrpSpPr>
            <p:cNvPr id="29" name="Group 44">
              <a:extLst>
                <a:ext uri="{FF2B5EF4-FFF2-40B4-BE49-F238E27FC236}">
                  <a16:creationId xmlns:a16="http://schemas.microsoft.com/office/drawing/2014/main" id="{E1768934-C406-52A5-D0FF-3A63E4C1FF86}"/>
                </a:ext>
              </a:extLst>
            </p:cNvPr>
            <p:cNvGrpSpPr/>
            <p:nvPr/>
          </p:nvGrpSpPr>
          <p:grpSpPr>
            <a:xfrm>
              <a:off x="5273444" y="2512567"/>
              <a:ext cx="1406361" cy="1087353"/>
              <a:chOff x="8816427" y="3298943"/>
              <a:chExt cx="1406361" cy="1087353"/>
            </a:xfrm>
          </p:grpSpPr>
          <p:cxnSp>
            <p:nvCxnSpPr>
              <p:cNvPr id="30" name="Straight Connector 20">
                <a:extLst>
                  <a:ext uri="{FF2B5EF4-FFF2-40B4-BE49-F238E27FC236}">
                    <a16:creationId xmlns:a16="http://schemas.microsoft.com/office/drawing/2014/main" id="{95442DC2-CE17-E823-27A0-1EADC8F2129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08835" y="365872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Connector 20">
                <a:extLst>
                  <a:ext uri="{FF2B5EF4-FFF2-40B4-BE49-F238E27FC236}">
                    <a16:creationId xmlns:a16="http://schemas.microsoft.com/office/drawing/2014/main" id="{5DFCC080-3DAE-B62E-DD4A-A1871C3EFFE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774298" y="348318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Connector 20">
                <a:extLst>
                  <a:ext uri="{FF2B5EF4-FFF2-40B4-BE49-F238E27FC236}">
                    <a16:creationId xmlns:a16="http://schemas.microsoft.com/office/drawing/2014/main" id="{A1F8E17B-5E3D-85C5-0F71-26067014593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60092" y="381846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Straight Connector 20">
                <a:extLst>
                  <a:ext uri="{FF2B5EF4-FFF2-40B4-BE49-F238E27FC236}">
                    <a16:creationId xmlns:a16="http://schemas.microsoft.com/office/drawing/2014/main" id="{471EDCE1-3551-6745-2BE1-CE8642EBEBF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072755" y="3455203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Straight Connector 20">
                <a:extLst>
                  <a:ext uri="{FF2B5EF4-FFF2-40B4-BE49-F238E27FC236}">
                    <a16:creationId xmlns:a16="http://schemas.microsoft.com/office/drawing/2014/main" id="{014C5325-170B-E6AB-A607-AEAA766730F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91566" y="3825812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Straight Connector 20">
                <a:extLst>
                  <a:ext uri="{FF2B5EF4-FFF2-40B4-BE49-F238E27FC236}">
                    <a16:creationId xmlns:a16="http://schemas.microsoft.com/office/drawing/2014/main" id="{C0030209-9505-42A4-1C6A-BDA3F8E2234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68549" y="399562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Straight Connector 20">
                <a:extLst>
                  <a:ext uri="{FF2B5EF4-FFF2-40B4-BE49-F238E27FC236}">
                    <a16:creationId xmlns:a16="http://schemas.microsoft.com/office/drawing/2014/main" id="{96AFF944-E11A-693A-3B85-3792638755C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08834" y="399562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20">
                <a:extLst>
                  <a:ext uri="{FF2B5EF4-FFF2-40B4-BE49-F238E27FC236}">
                    <a16:creationId xmlns:a16="http://schemas.microsoft.com/office/drawing/2014/main" id="{69C77039-F5D0-7B1D-4B32-A33CE0584F2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057325" y="3364258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20">
                <a:extLst>
                  <a:ext uri="{FF2B5EF4-FFF2-40B4-BE49-F238E27FC236}">
                    <a16:creationId xmlns:a16="http://schemas.microsoft.com/office/drawing/2014/main" id="{CF5F9EFF-42B6-ECAE-8F38-DCBA1BCDC82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816427" y="3298943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Straight Connector 20">
                <a:extLst>
                  <a:ext uri="{FF2B5EF4-FFF2-40B4-BE49-F238E27FC236}">
                    <a16:creationId xmlns:a16="http://schemas.microsoft.com/office/drawing/2014/main" id="{68C772DD-C2DE-7008-E646-468BE706D87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085817" y="365872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Connector 20">
                <a:extLst>
                  <a:ext uri="{FF2B5EF4-FFF2-40B4-BE49-F238E27FC236}">
                    <a16:creationId xmlns:a16="http://schemas.microsoft.com/office/drawing/2014/main" id="{E816499D-3DD7-7B74-8D78-3A5C53DB973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67726" y="420913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" name="Straight Connector 20">
                <a:extLst>
                  <a:ext uri="{FF2B5EF4-FFF2-40B4-BE49-F238E27FC236}">
                    <a16:creationId xmlns:a16="http://schemas.microsoft.com/office/drawing/2014/main" id="{73CC5BE0-DF94-448C-9A68-8064D4C088C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99200" y="421647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Straight Connector 20">
                <a:extLst>
                  <a:ext uri="{FF2B5EF4-FFF2-40B4-BE49-F238E27FC236}">
                    <a16:creationId xmlns:a16="http://schemas.microsoft.com/office/drawing/2014/main" id="{668EB26A-4D16-E969-551D-9FE224C6673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76183" y="438629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Straight Connector 20">
                <a:extLst>
                  <a:ext uri="{FF2B5EF4-FFF2-40B4-BE49-F238E27FC236}">
                    <a16:creationId xmlns:a16="http://schemas.microsoft.com/office/drawing/2014/main" id="{25015B64-19FC-A525-4D30-11ED98D5164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16468" y="438629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4" name="TextBox 45">
              <a:extLst>
                <a:ext uri="{FF2B5EF4-FFF2-40B4-BE49-F238E27FC236}">
                  <a16:creationId xmlns:a16="http://schemas.microsoft.com/office/drawing/2014/main" id="{8827F205-AE04-E306-7BCE-45BF14C2D306}"/>
                </a:ext>
              </a:extLst>
            </p:cNvPr>
            <p:cNvSpPr txBox="1"/>
            <p:nvPr/>
          </p:nvSpPr>
          <p:spPr>
            <a:xfrm>
              <a:off x="5533830" y="359953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6">
              <a:extLst>
                <a:ext uri="{FF2B5EF4-FFF2-40B4-BE49-F238E27FC236}">
                  <a16:creationId xmlns:a16="http://schemas.microsoft.com/office/drawing/2014/main" id="{F4FB2CD9-6033-5BE2-ED8F-4BC9BFE581F4}"/>
                </a:ext>
              </a:extLst>
            </p:cNvPr>
            <p:cNvSpPr txBox="1"/>
            <p:nvPr/>
          </p:nvSpPr>
          <p:spPr>
            <a:xfrm>
              <a:off x="6016841" y="363130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7">
              <a:extLst>
                <a:ext uri="{FF2B5EF4-FFF2-40B4-BE49-F238E27FC236}">
                  <a16:creationId xmlns:a16="http://schemas.microsoft.com/office/drawing/2014/main" id="{39990F17-15C1-F48F-7DE5-3A69E5248126}"/>
                </a:ext>
              </a:extLst>
            </p:cNvPr>
            <p:cNvSpPr txBox="1"/>
            <p:nvPr/>
          </p:nvSpPr>
          <p:spPr>
            <a:xfrm>
              <a:off x="5974115" y="3962479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8">
              <a:extLst>
                <a:ext uri="{FF2B5EF4-FFF2-40B4-BE49-F238E27FC236}">
                  <a16:creationId xmlns:a16="http://schemas.microsoft.com/office/drawing/2014/main" id="{9E0BD87D-DA56-F118-9759-980868834F1D}"/>
                </a:ext>
              </a:extLst>
            </p:cNvPr>
            <p:cNvSpPr txBox="1"/>
            <p:nvPr/>
          </p:nvSpPr>
          <p:spPr>
            <a:xfrm>
              <a:off x="6045564" y="429938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9">
              <a:extLst>
                <a:ext uri="{FF2B5EF4-FFF2-40B4-BE49-F238E27FC236}">
                  <a16:creationId xmlns:a16="http://schemas.microsoft.com/office/drawing/2014/main" id="{C8EE14BA-6EB9-C3D5-4DB4-CE846A3E3902}"/>
                </a:ext>
              </a:extLst>
            </p:cNvPr>
            <p:cNvSpPr txBox="1"/>
            <p:nvPr/>
          </p:nvSpPr>
          <p:spPr>
            <a:xfrm>
              <a:off x="6095800" y="456579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50">
              <a:extLst>
                <a:ext uri="{FF2B5EF4-FFF2-40B4-BE49-F238E27FC236}">
                  <a16:creationId xmlns:a16="http://schemas.microsoft.com/office/drawing/2014/main" id="{FD3CE4DC-084F-541D-471B-FABAA9E574F1}"/>
                </a:ext>
              </a:extLst>
            </p:cNvPr>
            <p:cNvSpPr txBox="1"/>
            <p:nvPr/>
          </p:nvSpPr>
          <p:spPr>
            <a:xfrm>
              <a:off x="5559677" y="396233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50" name="TextBox 51">
              <a:extLst>
                <a:ext uri="{FF2B5EF4-FFF2-40B4-BE49-F238E27FC236}">
                  <a16:creationId xmlns:a16="http://schemas.microsoft.com/office/drawing/2014/main" id="{BC43C3B1-FB6F-BDD6-4937-7D092C4BF0E8}"/>
                </a:ext>
              </a:extLst>
            </p:cNvPr>
            <p:cNvSpPr txBox="1"/>
            <p:nvPr/>
          </p:nvSpPr>
          <p:spPr>
            <a:xfrm>
              <a:off x="5549071" y="422355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Box 52">
              <a:extLst>
                <a:ext uri="{FF2B5EF4-FFF2-40B4-BE49-F238E27FC236}">
                  <a16:creationId xmlns:a16="http://schemas.microsoft.com/office/drawing/2014/main" id="{3E70F30D-277A-CC96-3754-7331626BBDDB}"/>
                </a:ext>
              </a:extLst>
            </p:cNvPr>
            <p:cNvSpPr txBox="1"/>
            <p:nvPr/>
          </p:nvSpPr>
          <p:spPr>
            <a:xfrm>
              <a:off x="5448518" y="454231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52" name="TextBox 53">
              <a:extLst>
                <a:ext uri="{FF2B5EF4-FFF2-40B4-BE49-F238E27FC236}">
                  <a16:creationId xmlns:a16="http://schemas.microsoft.com/office/drawing/2014/main" id="{05E1D80F-290F-3CF5-B890-03ECFFDB7E94}"/>
                </a:ext>
              </a:extLst>
            </p:cNvPr>
            <p:cNvSpPr txBox="1"/>
            <p:nvPr/>
          </p:nvSpPr>
          <p:spPr>
            <a:xfrm>
              <a:off x="5216181" y="460422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53" name="TextBox 54">
              <a:extLst>
                <a:ext uri="{FF2B5EF4-FFF2-40B4-BE49-F238E27FC236}">
                  <a16:creationId xmlns:a16="http://schemas.microsoft.com/office/drawing/2014/main" id="{AF921284-1B8B-4E6B-E6DE-D90AE99228D4}"/>
                </a:ext>
              </a:extLst>
            </p:cNvPr>
            <p:cNvSpPr txBox="1"/>
            <p:nvPr/>
          </p:nvSpPr>
          <p:spPr>
            <a:xfrm>
              <a:off x="6703746" y="454231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pic>
          <p:nvPicPr>
            <p:cNvPr id="54" name="Obrázek 1">
              <a:extLst>
                <a:ext uri="{FF2B5EF4-FFF2-40B4-BE49-F238E27FC236}">
                  <a16:creationId xmlns:a16="http://schemas.microsoft.com/office/drawing/2014/main" id="{E6E9AD30-41ED-3AE7-AD3A-77DBC908E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2" t="11828" r="11260" b="12843"/>
            <a:stretch/>
          </p:blipFill>
          <p:spPr>
            <a:xfrm>
              <a:off x="1562100" y="1936116"/>
              <a:ext cx="8712200" cy="4204968"/>
            </a:xfrm>
            <a:prstGeom prst="rect">
              <a:avLst/>
            </a:prstGeom>
          </p:spPr>
        </p:pic>
      </p:grpSp>
      <p:pic>
        <p:nvPicPr>
          <p:cNvPr id="57" name="Obrázek 4">
            <a:extLst>
              <a:ext uri="{FF2B5EF4-FFF2-40B4-BE49-F238E27FC236}">
                <a16:creationId xmlns:a16="http://schemas.microsoft.com/office/drawing/2014/main" id="{A1248CEA-501D-64D4-6C2C-E256CB8A7B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9490" r="3824" b="10330"/>
          <a:stretch/>
        </p:blipFill>
        <p:spPr>
          <a:xfrm>
            <a:off x="3967480" y="1990143"/>
            <a:ext cx="7576820" cy="4766257"/>
          </a:xfrm>
          <a:prstGeom prst="rect">
            <a:avLst/>
          </a:prstGeom>
        </p:spPr>
      </p:pic>
      <p:cxnSp>
        <p:nvCxnSpPr>
          <p:cNvPr id="58" name="Straight Connector 22">
            <a:extLst>
              <a:ext uri="{FF2B5EF4-FFF2-40B4-BE49-F238E27FC236}">
                <a16:creationId xmlns:a16="http://schemas.microsoft.com/office/drawing/2014/main" id="{6864ED0D-CB96-468E-A65F-AA156C50047F}"/>
              </a:ext>
            </a:extLst>
          </p:cNvPr>
          <p:cNvCxnSpPr/>
          <p:nvPr/>
        </p:nvCxnSpPr>
        <p:spPr bwMode="auto">
          <a:xfrm flipH="1">
            <a:off x="3480985" y="4090217"/>
            <a:ext cx="8528135" cy="446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Skupina 6"/>
          <p:cNvGrpSpPr/>
          <p:nvPr/>
        </p:nvGrpSpPr>
        <p:grpSpPr>
          <a:xfrm>
            <a:off x="2901509" y="1617857"/>
            <a:ext cx="9477808" cy="2660887"/>
            <a:chOff x="4530019" y="2238483"/>
            <a:chExt cx="6279881" cy="2034410"/>
          </a:xfrm>
        </p:grpSpPr>
        <p:sp>
          <p:nvSpPr>
            <p:cNvPr id="59" name="TextovéPole 58"/>
            <p:cNvSpPr txBox="1"/>
            <p:nvPr/>
          </p:nvSpPr>
          <p:spPr>
            <a:xfrm>
              <a:off x="10119336" y="2328530"/>
              <a:ext cx="690564" cy="258845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-</a:t>
              </a:r>
              <a:r>
                <a:rPr lang="en-GB" sz="1600" dirty="0"/>
                <a:t>100 µV</a:t>
              </a:r>
              <a:endParaRPr lang="cs-CZ" sz="1600" dirty="0"/>
            </a:p>
          </p:txBody>
        </p:sp>
        <p:grpSp>
          <p:nvGrpSpPr>
            <p:cNvPr id="60" name="Skupina 59"/>
            <p:cNvGrpSpPr/>
            <p:nvPr/>
          </p:nvGrpSpPr>
          <p:grpSpPr>
            <a:xfrm>
              <a:off x="8609221" y="2306256"/>
              <a:ext cx="627167" cy="258845"/>
              <a:chOff x="7816223" y="1618529"/>
              <a:chExt cx="627167" cy="258845"/>
            </a:xfrm>
          </p:grpSpPr>
          <p:sp>
            <p:nvSpPr>
              <p:cNvPr id="61" name="Obdélník 60"/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600"/>
              </a:p>
            </p:txBody>
          </p:sp>
          <p:sp>
            <p:nvSpPr>
              <p:cNvPr id="62" name="TextovéPole 61"/>
              <p:cNvSpPr txBox="1"/>
              <p:nvPr/>
            </p:nvSpPr>
            <p:spPr>
              <a:xfrm>
                <a:off x="7816223" y="1618529"/>
                <a:ext cx="627167" cy="25884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-3</a:t>
                </a:r>
                <a:r>
                  <a:rPr lang="en-GB" sz="1600" dirty="0"/>
                  <a:t>00 µV</a:t>
                </a:r>
                <a:endParaRPr lang="cs-CZ" sz="1600" dirty="0"/>
              </a:p>
            </p:txBody>
          </p:sp>
        </p:grpSp>
        <p:grpSp>
          <p:nvGrpSpPr>
            <p:cNvPr id="63" name="Skupina 62"/>
            <p:cNvGrpSpPr/>
            <p:nvPr/>
          </p:nvGrpSpPr>
          <p:grpSpPr>
            <a:xfrm>
              <a:off x="8248190" y="2448574"/>
              <a:ext cx="627167" cy="258845"/>
              <a:chOff x="7787334" y="1614623"/>
              <a:chExt cx="627167" cy="258845"/>
            </a:xfrm>
          </p:grpSpPr>
          <p:sp>
            <p:nvSpPr>
              <p:cNvPr id="64" name="Obdélník 63"/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600"/>
              </a:p>
            </p:txBody>
          </p:sp>
          <p:sp>
            <p:nvSpPr>
              <p:cNvPr id="65" name="TextovéPole 64"/>
              <p:cNvSpPr txBox="1"/>
              <p:nvPr/>
            </p:nvSpPr>
            <p:spPr>
              <a:xfrm>
                <a:off x="7787334" y="1614623"/>
                <a:ext cx="627167" cy="25884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-4</a:t>
                </a:r>
                <a:r>
                  <a:rPr lang="en-GB" sz="1600" dirty="0"/>
                  <a:t>00 µV</a:t>
                </a:r>
                <a:endParaRPr lang="cs-CZ" sz="1600" dirty="0"/>
              </a:p>
            </p:txBody>
          </p:sp>
        </p:grpSp>
        <p:grpSp>
          <p:nvGrpSpPr>
            <p:cNvPr id="66" name="Skupina 65"/>
            <p:cNvGrpSpPr/>
            <p:nvPr/>
          </p:nvGrpSpPr>
          <p:grpSpPr>
            <a:xfrm>
              <a:off x="7973010" y="2598115"/>
              <a:ext cx="627167" cy="258845"/>
              <a:chOff x="7787334" y="1614623"/>
              <a:chExt cx="627167" cy="258845"/>
            </a:xfrm>
          </p:grpSpPr>
          <p:sp>
            <p:nvSpPr>
              <p:cNvPr id="67" name="Obdélník 66"/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600"/>
              </a:p>
            </p:txBody>
          </p:sp>
          <p:sp>
            <p:nvSpPr>
              <p:cNvPr id="68" name="TextovéPole 67"/>
              <p:cNvSpPr txBox="1"/>
              <p:nvPr/>
            </p:nvSpPr>
            <p:spPr>
              <a:xfrm>
                <a:off x="7787334" y="1614623"/>
                <a:ext cx="627167" cy="25884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-5</a:t>
                </a:r>
                <a:r>
                  <a:rPr lang="en-GB" sz="1600" dirty="0"/>
                  <a:t>00 µV</a:t>
                </a:r>
                <a:endParaRPr lang="cs-CZ" sz="1600" dirty="0"/>
              </a:p>
            </p:txBody>
          </p:sp>
        </p:grpSp>
        <p:grpSp>
          <p:nvGrpSpPr>
            <p:cNvPr id="69" name="Skupina 68"/>
            <p:cNvGrpSpPr/>
            <p:nvPr/>
          </p:nvGrpSpPr>
          <p:grpSpPr>
            <a:xfrm>
              <a:off x="9171646" y="2238483"/>
              <a:ext cx="627167" cy="258845"/>
              <a:chOff x="7832108" y="1677714"/>
              <a:chExt cx="627167" cy="258845"/>
            </a:xfrm>
          </p:grpSpPr>
          <p:sp>
            <p:nvSpPr>
              <p:cNvPr id="70" name="Obdélník 69"/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600"/>
              </a:p>
            </p:txBody>
          </p:sp>
          <p:sp>
            <p:nvSpPr>
              <p:cNvPr id="71" name="TextovéPole 70"/>
              <p:cNvSpPr txBox="1"/>
              <p:nvPr/>
            </p:nvSpPr>
            <p:spPr>
              <a:xfrm>
                <a:off x="7832108" y="1677714"/>
                <a:ext cx="627167" cy="25884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-2</a:t>
                </a:r>
                <a:r>
                  <a:rPr lang="en-GB" sz="1600" dirty="0"/>
                  <a:t>00 µV</a:t>
                </a:r>
                <a:endParaRPr lang="cs-CZ" sz="1600" dirty="0"/>
              </a:p>
            </p:txBody>
          </p:sp>
        </p:grpSp>
        <p:grpSp>
          <p:nvGrpSpPr>
            <p:cNvPr id="72" name="Skupina 71"/>
            <p:cNvGrpSpPr/>
            <p:nvPr/>
          </p:nvGrpSpPr>
          <p:grpSpPr>
            <a:xfrm>
              <a:off x="7669255" y="2797626"/>
              <a:ext cx="627167" cy="258845"/>
              <a:chOff x="7787334" y="1614623"/>
              <a:chExt cx="627167" cy="258845"/>
            </a:xfrm>
          </p:grpSpPr>
          <p:sp>
            <p:nvSpPr>
              <p:cNvPr id="73" name="Obdélník 72"/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600"/>
              </a:p>
            </p:txBody>
          </p:sp>
          <p:sp>
            <p:nvSpPr>
              <p:cNvPr id="74" name="TextovéPole 73"/>
              <p:cNvSpPr txBox="1"/>
              <p:nvPr/>
            </p:nvSpPr>
            <p:spPr>
              <a:xfrm>
                <a:off x="7787334" y="1614623"/>
                <a:ext cx="627167" cy="25884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-6</a:t>
                </a:r>
                <a:r>
                  <a:rPr lang="en-GB" sz="1600" dirty="0"/>
                  <a:t>00 µV</a:t>
                </a:r>
                <a:endParaRPr lang="cs-CZ" sz="1600" dirty="0"/>
              </a:p>
            </p:txBody>
          </p:sp>
        </p:grpSp>
        <p:sp>
          <p:nvSpPr>
            <p:cNvPr id="75" name="TextovéPole 74"/>
            <p:cNvSpPr txBox="1"/>
            <p:nvPr/>
          </p:nvSpPr>
          <p:spPr>
            <a:xfrm>
              <a:off x="4530019" y="4014048"/>
              <a:ext cx="462997" cy="258845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0 µV</a:t>
              </a:r>
              <a:endParaRPr lang="cs-CZ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9653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Elektrické pole okolo neuronu</a:t>
            </a:r>
            <a:endParaRPr lang="en-US" dirty="0"/>
          </a:p>
        </p:txBody>
      </p:sp>
      <p:cxnSp>
        <p:nvCxnSpPr>
          <p:cNvPr id="4" name="Straight Connector 2"/>
          <p:cNvCxnSpPr/>
          <p:nvPr/>
        </p:nvCxnSpPr>
        <p:spPr bwMode="auto">
          <a:xfrm>
            <a:off x="5006340" y="4145280"/>
            <a:ext cx="596745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A0A0A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31" y="2019643"/>
            <a:ext cx="5065628" cy="42541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20" y="3309117"/>
            <a:ext cx="957050" cy="207316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134599" y="2120214"/>
            <a:ext cx="690564" cy="26161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cs-CZ" sz="1050" dirty="0"/>
              <a:t>-</a:t>
            </a:r>
            <a:r>
              <a:rPr lang="en-GB" sz="1050" dirty="0"/>
              <a:t>100 µV</a:t>
            </a:r>
            <a:endParaRPr lang="cs-CZ" sz="1050" dirty="0"/>
          </a:p>
        </p:txBody>
      </p:sp>
      <p:grpSp>
        <p:nvGrpSpPr>
          <p:cNvPr id="8" name="Skupina 7"/>
          <p:cNvGrpSpPr/>
          <p:nvPr/>
        </p:nvGrpSpPr>
        <p:grpSpPr>
          <a:xfrm>
            <a:off x="8580332" y="2302350"/>
            <a:ext cx="627167" cy="253916"/>
            <a:chOff x="7787334" y="1614623"/>
            <a:chExt cx="627167" cy="253916"/>
          </a:xfrm>
        </p:grpSpPr>
        <p:sp>
          <p:nvSpPr>
            <p:cNvPr id="9" name="Obdélník 8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7787334" y="1614623"/>
              <a:ext cx="627167" cy="253916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-3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8248190" y="2448574"/>
            <a:ext cx="627167" cy="253916"/>
            <a:chOff x="7787334" y="1614623"/>
            <a:chExt cx="627167" cy="253916"/>
          </a:xfrm>
        </p:grpSpPr>
        <p:sp>
          <p:nvSpPr>
            <p:cNvPr id="12" name="Obdélník 11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7787334" y="1614623"/>
              <a:ext cx="627167" cy="253916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-4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7973010" y="2598115"/>
            <a:ext cx="627167" cy="253916"/>
            <a:chOff x="7787334" y="1614623"/>
            <a:chExt cx="627167" cy="253916"/>
          </a:xfrm>
        </p:grpSpPr>
        <p:sp>
          <p:nvSpPr>
            <p:cNvPr id="15" name="Obdélník 14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7787334" y="1614623"/>
              <a:ext cx="627167" cy="253916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-5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9126872" y="2175392"/>
            <a:ext cx="627167" cy="253916"/>
            <a:chOff x="7787334" y="1614623"/>
            <a:chExt cx="627167" cy="253916"/>
          </a:xfrm>
        </p:grpSpPr>
        <p:sp>
          <p:nvSpPr>
            <p:cNvPr id="18" name="Obdélník 17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7787334" y="1614623"/>
              <a:ext cx="627167" cy="253916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-2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7669255" y="2797626"/>
            <a:ext cx="627167" cy="253916"/>
            <a:chOff x="7787334" y="1614623"/>
            <a:chExt cx="627167" cy="253916"/>
          </a:xfrm>
        </p:grpSpPr>
        <p:sp>
          <p:nvSpPr>
            <p:cNvPr id="21" name="Obdélník 20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7787334" y="1614623"/>
              <a:ext cx="627167" cy="253916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-6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sp>
        <p:nvSpPr>
          <p:cNvPr id="23" name="TextovéPole 22"/>
          <p:cNvSpPr txBox="1"/>
          <p:nvPr/>
        </p:nvSpPr>
        <p:spPr>
          <a:xfrm>
            <a:off x="10199407" y="5934140"/>
            <a:ext cx="690564" cy="26161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cs-CZ" sz="1050" dirty="0"/>
              <a:t>+</a:t>
            </a:r>
            <a:r>
              <a:rPr lang="en-GB" sz="1050" dirty="0"/>
              <a:t>100 µV</a:t>
            </a:r>
            <a:endParaRPr lang="cs-CZ" sz="1050" dirty="0"/>
          </a:p>
        </p:txBody>
      </p:sp>
      <p:grpSp>
        <p:nvGrpSpPr>
          <p:cNvPr id="24" name="Skupina 23"/>
          <p:cNvGrpSpPr/>
          <p:nvPr/>
        </p:nvGrpSpPr>
        <p:grpSpPr>
          <a:xfrm>
            <a:off x="8166077" y="5850607"/>
            <a:ext cx="712455" cy="415498"/>
            <a:chOff x="7787334" y="1614623"/>
            <a:chExt cx="627167" cy="415498"/>
          </a:xfrm>
        </p:grpSpPr>
        <p:sp>
          <p:nvSpPr>
            <p:cNvPr id="25" name="Obdélník 24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7787334" y="1614623"/>
              <a:ext cx="627167" cy="4154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+3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7738943" y="5663154"/>
            <a:ext cx="661403" cy="253916"/>
            <a:chOff x="7787334" y="1614623"/>
            <a:chExt cx="661403" cy="253916"/>
          </a:xfrm>
        </p:grpSpPr>
        <p:sp>
          <p:nvSpPr>
            <p:cNvPr id="28" name="Obdélník 27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7787334" y="1614623"/>
              <a:ext cx="661403" cy="253916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+4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7493270" y="5427415"/>
            <a:ext cx="719389" cy="415498"/>
            <a:chOff x="7787334" y="1614623"/>
            <a:chExt cx="627167" cy="415498"/>
          </a:xfrm>
        </p:grpSpPr>
        <p:sp>
          <p:nvSpPr>
            <p:cNvPr id="31" name="Obdélník 30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7787334" y="1614623"/>
              <a:ext cx="627167" cy="4154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+5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8878532" y="5933703"/>
            <a:ext cx="698856" cy="415498"/>
            <a:chOff x="7787334" y="1614623"/>
            <a:chExt cx="627167" cy="415498"/>
          </a:xfrm>
        </p:grpSpPr>
        <p:sp>
          <p:nvSpPr>
            <p:cNvPr id="34" name="Obdélník 33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7787334" y="1614623"/>
              <a:ext cx="627167" cy="4154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+2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grpSp>
        <p:nvGrpSpPr>
          <p:cNvPr id="36" name="Skupina 35"/>
          <p:cNvGrpSpPr/>
          <p:nvPr/>
        </p:nvGrpSpPr>
        <p:grpSpPr>
          <a:xfrm>
            <a:off x="7368483" y="5125436"/>
            <a:ext cx="722776" cy="415498"/>
            <a:chOff x="7787334" y="1614623"/>
            <a:chExt cx="627167" cy="415498"/>
          </a:xfrm>
        </p:grpSpPr>
        <p:sp>
          <p:nvSpPr>
            <p:cNvPr id="37" name="Obdélník 36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7787334" y="1614623"/>
              <a:ext cx="627167" cy="4154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+6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sp>
        <p:nvSpPr>
          <p:cNvPr id="39" name="TextovéPole 38"/>
          <p:cNvSpPr txBox="1"/>
          <p:nvPr/>
        </p:nvSpPr>
        <p:spPr>
          <a:xfrm>
            <a:off x="10746223" y="4014303"/>
            <a:ext cx="690564" cy="26161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050" dirty="0"/>
              <a:t>0 µV</a:t>
            </a:r>
            <a:endParaRPr lang="cs-CZ" sz="105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530019" y="4014048"/>
            <a:ext cx="462997" cy="253916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050" dirty="0"/>
              <a:t>0 µV</a:t>
            </a:r>
            <a:endParaRPr lang="cs-CZ" sz="1050" dirty="0"/>
          </a:p>
        </p:txBody>
      </p:sp>
      <p:grpSp>
        <p:nvGrpSpPr>
          <p:cNvPr id="67" name="Skupina 66"/>
          <p:cNvGrpSpPr/>
          <p:nvPr/>
        </p:nvGrpSpPr>
        <p:grpSpPr>
          <a:xfrm>
            <a:off x="1087556" y="2748502"/>
            <a:ext cx="6536974" cy="683226"/>
            <a:chOff x="1087556" y="2748502"/>
            <a:chExt cx="6536974" cy="683226"/>
          </a:xfrm>
        </p:grpSpPr>
        <p:pic>
          <p:nvPicPr>
            <p:cNvPr id="41" name="Picture 16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2A2C91E1-AFD8-6DA9-3CD8-570A93471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9" t="34075" r="7081" b="52708"/>
            <a:stretch/>
          </p:blipFill>
          <p:spPr>
            <a:xfrm flipV="1">
              <a:off x="1699346" y="2797437"/>
              <a:ext cx="2367558" cy="575062"/>
            </a:xfrm>
            <a:prstGeom prst="rect">
              <a:avLst/>
            </a:prstGeom>
          </p:spPr>
        </p:pic>
        <p:grpSp>
          <p:nvGrpSpPr>
            <p:cNvPr id="43" name="Group 21">
              <a:extLst>
                <a:ext uri="{FF2B5EF4-FFF2-40B4-BE49-F238E27FC236}">
                  <a16:creationId xmlns:a16="http://schemas.microsoft.com/office/drawing/2014/main" id="{4101390D-BAFB-F1EB-69F5-2A3AAFE75C6C}"/>
                </a:ext>
              </a:extLst>
            </p:cNvPr>
            <p:cNvGrpSpPr/>
            <p:nvPr/>
          </p:nvGrpSpPr>
          <p:grpSpPr>
            <a:xfrm rot="556635">
              <a:off x="4181159" y="3025036"/>
              <a:ext cx="3443371" cy="406692"/>
              <a:chOff x="4235656" y="3173899"/>
              <a:chExt cx="2060186" cy="407890"/>
            </a:xfrm>
          </p:grpSpPr>
          <p:sp>
            <p:nvSpPr>
              <p:cNvPr id="44" name="Isosceles Triangle 22">
                <a:extLst>
                  <a:ext uri="{FF2B5EF4-FFF2-40B4-BE49-F238E27FC236}">
                    <a16:creationId xmlns:a16="http://schemas.microsoft.com/office/drawing/2014/main" id="{626FF39F-3C35-7513-A510-A34344F346C6}"/>
                  </a:ext>
                </a:extLst>
              </p:cNvPr>
              <p:cNvSpPr/>
              <p:nvPr/>
            </p:nvSpPr>
            <p:spPr>
              <a:xfrm rot="4867435">
                <a:off x="5202874" y="2226331"/>
                <a:ext cx="145399" cy="2040536"/>
              </a:xfrm>
              <a:prstGeom prst="triangle">
                <a:avLst/>
              </a:prstGeom>
              <a:solidFill>
                <a:schemeClr val="tx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23">
                <a:extLst>
                  <a:ext uri="{FF2B5EF4-FFF2-40B4-BE49-F238E27FC236}">
                    <a16:creationId xmlns:a16="http://schemas.microsoft.com/office/drawing/2014/main" id="{AD7D035F-049D-6830-6D6C-C5037F0932BF}"/>
                  </a:ext>
                </a:extLst>
              </p:cNvPr>
              <p:cNvSpPr/>
              <p:nvPr/>
            </p:nvSpPr>
            <p:spPr>
              <a:xfrm rot="21043365">
                <a:off x="4235656" y="3437365"/>
                <a:ext cx="64617" cy="144424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9">
              <a:extLst>
                <a:ext uri="{FF2B5EF4-FFF2-40B4-BE49-F238E27FC236}">
                  <a16:creationId xmlns:a16="http://schemas.microsoft.com/office/drawing/2014/main" id="{D27C2AC8-638D-B48B-DD98-EFA9DAAEF0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7556" y="2784464"/>
              <a:ext cx="634982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cs-CZ" altLang="en-US" sz="2200" b="0" dirty="0">
                  <a:latin typeface="Calibri" panose="020F0502020204030204" pitchFamily="34" charset="0"/>
                  <a:cs typeface="Calibri" panose="020F0502020204030204" pitchFamily="34" charset="0"/>
                </a:rPr>
                <a:t>EEG</a:t>
              </a:r>
              <a:endParaRPr lang="en-US" altLang="en-US" sz="22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ovéPole 28">
              <a:extLst>
                <a:ext uri="{FF2B5EF4-FFF2-40B4-BE49-F238E27FC236}">
                  <a16:creationId xmlns:a16="http://schemas.microsoft.com/office/drawing/2014/main" id="{A178A998-2C52-4A99-DF83-31E37B95E5FB}"/>
                </a:ext>
              </a:extLst>
            </p:cNvPr>
            <p:cNvSpPr txBox="1"/>
            <p:nvPr/>
          </p:nvSpPr>
          <p:spPr>
            <a:xfrm>
              <a:off x="1960572" y="2748502"/>
              <a:ext cx="1213728" cy="33855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-6</a:t>
              </a:r>
              <a:r>
                <a:rPr lang="en-GB" sz="1600" dirty="0"/>
                <a:t>00 µV</a:t>
              </a:r>
              <a:endParaRPr lang="cs-CZ" sz="1600" dirty="0"/>
            </a:p>
          </p:txBody>
        </p:sp>
      </p:grpSp>
      <p:grpSp>
        <p:nvGrpSpPr>
          <p:cNvPr id="66" name="Skupina 65"/>
          <p:cNvGrpSpPr/>
          <p:nvPr/>
        </p:nvGrpSpPr>
        <p:grpSpPr>
          <a:xfrm>
            <a:off x="1101534" y="1938396"/>
            <a:ext cx="6838006" cy="604480"/>
            <a:chOff x="1101534" y="1963796"/>
            <a:chExt cx="6838006" cy="604480"/>
          </a:xfrm>
        </p:grpSpPr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82B8CBA5-67D2-CD2F-173E-A87BC1E10B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1534" y="1982064"/>
              <a:ext cx="634982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cs-CZ" altLang="en-US" sz="2200" b="0" dirty="0">
                  <a:latin typeface="Calibri" panose="020F0502020204030204" pitchFamily="34" charset="0"/>
                  <a:cs typeface="Calibri" panose="020F0502020204030204" pitchFamily="34" charset="0"/>
                </a:rPr>
                <a:t>EEG</a:t>
              </a:r>
              <a:endParaRPr lang="en-US" altLang="en-US" sz="22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6" name="Group 25">
              <a:extLst>
                <a:ext uri="{FF2B5EF4-FFF2-40B4-BE49-F238E27FC236}">
                  <a16:creationId xmlns:a16="http://schemas.microsoft.com/office/drawing/2014/main" id="{ED3AA2B3-A0A4-4EB3-661C-1F1C161182D5}"/>
                </a:ext>
              </a:extLst>
            </p:cNvPr>
            <p:cNvGrpSpPr/>
            <p:nvPr/>
          </p:nvGrpSpPr>
          <p:grpSpPr>
            <a:xfrm rot="556635">
              <a:off x="4291939" y="2148464"/>
              <a:ext cx="3647601" cy="419812"/>
              <a:chOff x="4237137" y="3173899"/>
              <a:chExt cx="2058705" cy="421048"/>
            </a:xfrm>
          </p:grpSpPr>
          <p:sp>
            <p:nvSpPr>
              <p:cNvPr id="47" name="Isosceles Triangle 26">
                <a:extLst>
                  <a:ext uri="{FF2B5EF4-FFF2-40B4-BE49-F238E27FC236}">
                    <a16:creationId xmlns:a16="http://schemas.microsoft.com/office/drawing/2014/main" id="{7FB5DFC9-4604-A5D8-7EE8-E19BF9F952D1}"/>
                  </a:ext>
                </a:extLst>
              </p:cNvPr>
              <p:cNvSpPr/>
              <p:nvPr/>
            </p:nvSpPr>
            <p:spPr>
              <a:xfrm rot="4867435">
                <a:off x="5202874" y="2226331"/>
                <a:ext cx="145399" cy="2040536"/>
              </a:xfrm>
              <a:prstGeom prst="triangle">
                <a:avLst/>
              </a:prstGeom>
              <a:solidFill>
                <a:schemeClr val="tx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Oval 27">
                <a:extLst>
                  <a:ext uri="{FF2B5EF4-FFF2-40B4-BE49-F238E27FC236}">
                    <a16:creationId xmlns:a16="http://schemas.microsoft.com/office/drawing/2014/main" id="{523FACD0-B7B7-F159-BB44-FF153C25DF54}"/>
                  </a:ext>
                </a:extLst>
              </p:cNvPr>
              <p:cNvSpPr/>
              <p:nvPr/>
            </p:nvSpPr>
            <p:spPr>
              <a:xfrm rot="21043365">
                <a:off x="4237137" y="3450524"/>
                <a:ext cx="60955" cy="144423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9" name="Picture 29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999894AC-BA60-53B2-E759-F63656B18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9" t="34075" r="7081" b="52708"/>
            <a:stretch/>
          </p:blipFill>
          <p:spPr>
            <a:xfrm flipV="1">
              <a:off x="1821774" y="2006451"/>
              <a:ext cx="2367558" cy="382114"/>
            </a:xfrm>
            <a:prstGeom prst="rect">
              <a:avLst/>
            </a:prstGeom>
          </p:spPr>
        </p:pic>
        <p:sp>
          <p:nvSpPr>
            <p:cNvPr id="62" name="TextovéPole 28">
              <a:extLst>
                <a:ext uri="{FF2B5EF4-FFF2-40B4-BE49-F238E27FC236}">
                  <a16:creationId xmlns:a16="http://schemas.microsoft.com/office/drawing/2014/main" id="{AD35636D-8040-FBB5-3E88-7279A8F127E8}"/>
                </a:ext>
              </a:extLst>
            </p:cNvPr>
            <p:cNvSpPr txBox="1"/>
            <p:nvPr/>
          </p:nvSpPr>
          <p:spPr>
            <a:xfrm>
              <a:off x="2115468" y="1963796"/>
              <a:ext cx="1213728" cy="33855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-3</a:t>
              </a:r>
              <a:r>
                <a:rPr lang="en-GB" sz="1600" dirty="0"/>
                <a:t>00 µV</a:t>
              </a:r>
              <a:endParaRPr lang="cs-CZ" sz="1600" dirty="0"/>
            </a:p>
          </p:txBody>
        </p:sp>
      </p:grpSp>
      <p:grpSp>
        <p:nvGrpSpPr>
          <p:cNvPr id="68" name="Skupina 67"/>
          <p:cNvGrpSpPr/>
          <p:nvPr/>
        </p:nvGrpSpPr>
        <p:grpSpPr>
          <a:xfrm>
            <a:off x="999310" y="4449250"/>
            <a:ext cx="6475332" cy="755319"/>
            <a:chOff x="999310" y="4449250"/>
            <a:chExt cx="6475332" cy="755319"/>
          </a:xfrm>
        </p:grpSpPr>
        <p:grpSp>
          <p:nvGrpSpPr>
            <p:cNvPr id="50" name="Group 41">
              <a:extLst>
                <a:ext uri="{FF2B5EF4-FFF2-40B4-BE49-F238E27FC236}">
                  <a16:creationId xmlns:a16="http://schemas.microsoft.com/office/drawing/2014/main" id="{85C899ED-693C-DF0B-64FF-C6E8B7D99014}"/>
                </a:ext>
              </a:extLst>
            </p:cNvPr>
            <p:cNvGrpSpPr/>
            <p:nvPr/>
          </p:nvGrpSpPr>
          <p:grpSpPr>
            <a:xfrm rot="556635">
              <a:off x="3959509" y="4794215"/>
              <a:ext cx="3515133" cy="410354"/>
              <a:chOff x="4238607" y="3173899"/>
              <a:chExt cx="2057235" cy="411560"/>
            </a:xfrm>
          </p:grpSpPr>
          <p:sp>
            <p:nvSpPr>
              <p:cNvPr id="51" name="Isosceles Triangle 42">
                <a:extLst>
                  <a:ext uri="{FF2B5EF4-FFF2-40B4-BE49-F238E27FC236}">
                    <a16:creationId xmlns:a16="http://schemas.microsoft.com/office/drawing/2014/main" id="{EEB0F97D-5930-D7DA-2221-5C0F8DFD68DC}"/>
                  </a:ext>
                </a:extLst>
              </p:cNvPr>
              <p:cNvSpPr/>
              <p:nvPr/>
            </p:nvSpPr>
            <p:spPr>
              <a:xfrm rot="4867435">
                <a:off x="5202874" y="2226331"/>
                <a:ext cx="145399" cy="2040536"/>
              </a:xfrm>
              <a:prstGeom prst="triangle">
                <a:avLst/>
              </a:prstGeom>
              <a:solidFill>
                <a:schemeClr val="tx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Oval 43">
                <a:extLst>
                  <a:ext uri="{FF2B5EF4-FFF2-40B4-BE49-F238E27FC236}">
                    <a16:creationId xmlns:a16="http://schemas.microsoft.com/office/drawing/2014/main" id="{3C029467-519F-6099-2877-828021BE9FA1}"/>
                  </a:ext>
                </a:extLst>
              </p:cNvPr>
              <p:cNvSpPr/>
              <p:nvPr/>
            </p:nvSpPr>
            <p:spPr>
              <a:xfrm rot="21043365">
                <a:off x="4238607" y="3441036"/>
                <a:ext cx="63207" cy="144423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9">
              <a:extLst>
                <a:ext uri="{FF2B5EF4-FFF2-40B4-BE49-F238E27FC236}">
                  <a16:creationId xmlns:a16="http://schemas.microsoft.com/office/drawing/2014/main" id="{20FFCB23-93DF-B1EA-3963-5B1765C9A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9310" y="4568130"/>
              <a:ext cx="634982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cs-CZ" altLang="en-US" sz="2200" b="0" dirty="0">
                  <a:latin typeface="Calibri" panose="020F0502020204030204" pitchFamily="34" charset="0"/>
                  <a:cs typeface="Calibri" panose="020F0502020204030204" pitchFamily="34" charset="0"/>
                </a:rPr>
                <a:t>EEG</a:t>
              </a:r>
              <a:endParaRPr lang="en-US" altLang="en-US" sz="22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9" name="Picture 50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C3E18120-08CB-F6C3-D344-5496EC80B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9" t="34075" r="7081" b="52708"/>
            <a:stretch/>
          </p:blipFill>
          <p:spPr>
            <a:xfrm>
              <a:off x="1602211" y="4449250"/>
              <a:ext cx="2367558" cy="613448"/>
            </a:xfrm>
            <a:prstGeom prst="rect">
              <a:avLst/>
            </a:prstGeom>
          </p:spPr>
        </p:pic>
        <p:sp>
          <p:nvSpPr>
            <p:cNvPr id="63" name="TextovéPole 28">
              <a:extLst>
                <a:ext uri="{FF2B5EF4-FFF2-40B4-BE49-F238E27FC236}">
                  <a16:creationId xmlns:a16="http://schemas.microsoft.com/office/drawing/2014/main" id="{4EBA2EB2-93EE-7A82-9E4E-BC03B83E1903}"/>
                </a:ext>
              </a:extLst>
            </p:cNvPr>
            <p:cNvSpPr txBox="1"/>
            <p:nvPr/>
          </p:nvSpPr>
          <p:spPr>
            <a:xfrm>
              <a:off x="1885550" y="4646336"/>
              <a:ext cx="1213728" cy="33855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+6</a:t>
              </a:r>
              <a:r>
                <a:rPr lang="en-GB" sz="1600" dirty="0"/>
                <a:t>00 µV</a:t>
              </a:r>
              <a:endParaRPr lang="cs-CZ" sz="1600" dirty="0"/>
            </a:p>
          </p:txBody>
        </p:sp>
      </p:grpSp>
      <p:grpSp>
        <p:nvGrpSpPr>
          <p:cNvPr id="69" name="Skupina 68"/>
          <p:cNvGrpSpPr/>
          <p:nvPr/>
        </p:nvGrpSpPr>
        <p:grpSpPr>
          <a:xfrm>
            <a:off x="1061906" y="5814910"/>
            <a:ext cx="6458689" cy="534663"/>
            <a:chOff x="1061906" y="5814910"/>
            <a:chExt cx="6458689" cy="534663"/>
          </a:xfrm>
        </p:grpSpPr>
        <p:grpSp>
          <p:nvGrpSpPr>
            <p:cNvPr id="53" name="Group 44">
              <a:extLst>
                <a:ext uri="{FF2B5EF4-FFF2-40B4-BE49-F238E27FC236}">
                  <a16:creationId xmlns:a16="http://schemas.microsoft.com/office/drawing/2014/main" id="{08AF84C3-4014-C5CF-DEFE-F2B379D2B9D6}"/>
                </a:ext>
              </a:extLst>
            </p:cNvPr>
            <p:cNvGrpSpPr/>
            <p:nvPr/>
          </p:nvGrpSpPr>
          <p:grpSpPr>
            <a:xfrm rot="556635">
              <a:off x="4116111" y="5950236"/>
              <a:ext cx="3404484" cy="399337"/>
              <a:chOff x="4234922" y="3173899"/>
              <a:chExt cx="2060920" cy="400514"/>
            </a:xfrm>
          </p:grpSpPr>
          <p:sp>
            <p:nvSpPr>
              <p:cNvPr id="54" name="Isosceles Triangle 45">
                <a:extLst>
                  <a:ext uri="{FF2B5EF4-FFF2-40B4-BE49-F238E27FC236}">
                    <a16:creationId xmlns:a16="http://schemas.microsoft.com/office/drawing/2014/main" id="{5BBEA5D5-389E-E18B-191B-71D15B80B5D7}"/>
                  </a:ext>
                </a:extLst>
              </p:cNvPr>
              <p:cNvSpPr/>
              <p:nvPr/>
            </p:nvSpPr>
            <p:spPr>
              <a:xfrm rot="4867435">
                <a:off x="5202874" y="2226331"/>
                <a:ext cx="145399" cy="2040536"/>
              </a:xfrm>
              <a:prstGeom prst="triangle">
                <a:avLst/>
              </a:prstGeom>
              <a:solidFill>
                <a:schemeClr val="tx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46">
                <a:extLst>
                  <a:ext uri="{FF2B5EF4-FFF2-40B4-BE49-F238E27FC236}">
                    <a16:creationId xmlns:a16="http://schemas.microsoft.com/office/drawing/2014/main" id="{B7538D42-B976-CCE3-83BD-360908748422}"/>
                  </a:ext>
                </a:extLst>
              </p:cNvPr>
              <p:cNvSpPr/>
              <p:nvPr/>
            </p:nvSpPr>
            <p:spPr>
              <a:xfrm rot="21043365">
                <a:off x="4234922" y="3429989"/>
                <a:ext cx="72678" cy="144424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9">
              <a:extLst>
                <a:ext uri="{FF2B5EF4-FFF2-40B4-BE49-F238E27FC236}">
                  <a16:creationId xmlns:a16="http://schemas.microsoft.com/office/drawing/2014/main" id="{78EA8A48-75D2-A88A-2AAD-DC6CC1C403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1906" y="5829931"/>
              <a:ext cx="634982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cs-CZ" altLang="en-US" sz="2200" b="0" dirty="0">
                  <a:latin typeface="Calibri" panose="020F0502020204030204" pitchFamily="34" charset="0"/>
                  <a:cs typeface="Calibri" panose="020F0502020204030204" pitchFamily="34" charset="0"/>
                </a:rPr>
                <a:t>EEG</a:t>
              </a:r>
              <a:endParaRPr lang="en-US" altLang="en-US" sz="22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0" name="Picture 70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02E6A69A-DFBA-3FDD-C918-5A692BA4A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9" t="34075" r="7081" b="52708"/>
            <a:stretch/>
          </p:blipFill>
          <p:spPr>
            <a:xfrm>
              <a:off x="1683767" y="5814910"/>
              <a:ext cx="2367558" cy="430887"/>
            </a:xfrm>
            <a:prstGeom prst="rect">
              <a:avLst/>
            </a:prstGeom>
          </p:spPr>
        </p:pic>
        <p:sp>
          <p:nvSpPr>
            <p:cNvPr id="64" name="TextovéPole 28">
              <a:extLst>
                <a:ext uri="{FF2B5EF4-FFF2-40B4-BE49-F238E27FC236}">
                  <a16:creationId xmlns:a16="http://schemas.microsoft.com/office/drawing/2014/main" id="{737CE2D0-FD19-8DDA-E8A2-89712E751CFB}"/>
                </a:ext>
              </a:extLst>
            </p:cNvPr>
            <p:cNvSpPr txBox="1"/>
            <p:nvPr/>
          </p:nvSpPr>
          <p:spPr>
            <a:xfrm>
              <a:off x="1960572" y="5907243"/>
              <a:ext cx="1213728" cy="33855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+3</a:t>
              </a:r>
              <a:r>
                <a:rPr lang="en-GB" sz="1600" dirty="0"/>
                <a:t>00 µV</a:t>
              </a:r>
              <a:endParaRPr lang="cs-CZ" sz="1600" dirty="0"/>
            </a:p>
          </p:txBody>
        </p:sp>
      </p:grpSp>
      <p:sp>
        <p:nvSpPr>
          <p:cNvPr id="65" name="Oval 79">
            <a:extLst>
              <a:ext uri="{FF2B5EF4-FFF2-40B4-BE49-F238E27FC236}">
                <a16:creationId xmlns:a16="http://schemas.microsoft.com/office/drawing/2014/main" id="{1B80C58C-22E4-3662-663A-F2BBBB3383EE}"/>
              </a:ext>
            </a:extLst>
          </p:cNvPr>
          <p:cNvSpPr/>
          <p:nvPr/>
        </p:nvSpPr>
        <p:spPr>
          <a:xfrm>
            <a:off x="7922521" y="3663274"/>
            <a:ext cx="180000" cy="180000"/>
          </a:xfrm>
          <a:prstGeom prst="ellipse">
            <a:avLst/>
          </a:prstGeom>
          <a:solidFill>
            <a:srgbClr val="ED1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4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Morfologie</a:t>
            </a:r>
            <a:r>
              <a:rPr lang="en-GB" dirty="0"/>
              <a:t>, </a:t>
            </a:r>
            <a:r>
              <a:rPr lang="en-GB" dirty="0" err="1"/>
              <a:t>amplituda</a:t>
            </a:r>
            <a:r>
              <a:rPr lang="en-GB" dirty="0"/>
              <a:t> a </a:t>
            </a:r>
            <a:r>
              <a:rPr lang="cs-CZ" dirty="0" smtClean="0"/>
              <a:t>délka</a:t>
            </a:r>
            <a:r>
              <a:rPr lang="en-GB" dirty="0" smtClean="0"/>
              <a:t> </a:t>
            </a:r>
            <a:r>
              <a:rPr lang="en-GB" dirty="0"/>
              <a:t>EEG </a:t>
            </a:r>
            <a:r>
              <a:rPr lang="en-GB" dirty="0" err="1"/>
              <a:t>vln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dirty="0" smtClean="0"/>
              <a:t>Vzdálenost elektrody od generátoru proudu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Trvání postsynaptických potenciálů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Počet synchronně aktivovaných postsynaptických potenciálů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Poloha elektrody ve vztahu ke generátoru proudu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Anatomická orientace vrstvy pyramidových buněk generujících proud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496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Morfologie</a:t>
            </a:r>
            <a:r>
              <a:rPr lang="en-GB" dirty="0"/>
              <a:t>, </a:t>
            </a:r>
            <a:r>
              <a:rPr lang="en-GB" dirty="0" err="1"/>
              <a:t>amplituda</a:t>
            </a:r>
            <a:r>
              <a:rPr lang="en-GB" dirty="0"/>
              <a:t> a </a:t>
            </a:r>
            <a:r>
              <a:rPr lang="cs-CZ" dirty="0" smtClean="0"/>
              <a:t>délka</a:t>
            </a:r>
            <a:r>
              <a:rPr lang="en-GB" dirty="0" smtClean="0"/>
              <a:t> </a:t>
            </a:r>
            <a:r>
              <a:rPr lang="en-GB" dirty="0"/>
              <a:t>EEG </a:t>
            </a:r>
            <a:r>
              <a:rPr lang="en-GB" dirty="0" err="1"/>
              <a:t>vln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dirty="0" smtClean="0">
                <a:solidFill>
                  <a:srgbClr val="FF0000"/>
                </a:solidFill>
              </a:rPr>
              <a:t>Vzdálenost elektrody od generátoru proudu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Trvání postsynaptických potenciálů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Počet synchronně aktivovaných postsynaptických potenciálů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Poloha elektrody ve vztahu ke generátoru proudu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Anatomická orientace vrstvy pyramidových buněk generujících proud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63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Elektroencefalografie (EEG)</a:t>
            </a:r>
            <a:endParaRPr lang="en-US" dirty="0"/>
          </a:p>
        </p:txBody>
      </p:sp>
      <p:sp>
        <p:nvSpPr>
          <p:cNvPr id="8" name="TextBox 14"/>
          <p:cNvSpPr txBox="1"/>
          <p:nvPr/>
        </p:nvSpPr>
        <p:spPr>
          <a:xfrm>
            <a:off x="8432834" y="5724096"/>
            <a:ext cx="3686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cs-CZ" sz="24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</a:t>
            </a:r>
            <a:r>
              <a:rPr lang="en-US" sz="24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cs-CZ" sz="24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tivit</a:t>
            </a:r>
            <a:r>
              <a:rPr lang="cs-CZ" sz="24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cs-CZ" sz="24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301763" y="1790513"/>
            <a:ext cx="3061238" cy="3816089"/>
            <a:chOff x="301763" y="1790513"/>
            <a:chExt cx="3061238" cy="3816089"/>
          </a:xfrm>
        </p:grpSpPr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63" y="2696467"/>
              <a:ext cx="3061238" cy="2910135"/>
            </a:xfrm>
            <a:prstGeom prst="rect">
              <a:avLst/>
            </a:prstGeom>
          </p:spPr>
        </p:pic>
        <p:sp>
          <p:nvSpPr>
            <p:cNvPr id="20" name="Rectangle 3"/>
            <p:cNvSpPr txBox="1">
              <a:spLocks noChangeArrowheads="1"/>
            </p:cNvSpPr>
            <p:nvPr/>
          </p:nvSpPr>
          <p:spPr>
            <a:xfrm>
              <a:off x="1025237" y="1790513"/>
              <a:ext cx="1596944" cy="6480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defRPr/>
              </a:pPr>
              <a:r>
                <a:rPr lang="cs-CZ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Hans Berger </a:t>
              </a:r>
            </a:p>
            <a:p>
              <a:pPr algn="ctr">
                <a:defRPr/>
              </a:pPr>
              <a:r>
                <a:rPr lang="cs-CZ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(1873-1941)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3872751" y="1790513"/>
            <a:ext cx="4141695" cy="3816090"/>
            <a:chOff x="3872751" y="1790513"/>
            <a:chExt cx="4141695" cy="3816090"/>
          </a:xfrm>
        </p:grpSpPr>
        <p:pic>
          <p:nvPicPr>
            <p:cNvPr id="21" name="Picture 2" descr="EEG as a &quot;Window Into the Brain&quot;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" t="5501" r="14510" b="31694"/>
            <a:stretch/>
          </p:blipFill>
          <p:spPr bwMode="auto">
            <a:xfrm>
              <a:off x="3872751" y="2696468"/>
              <a:ext cx="4141695" cy="2910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3"/>
            <p:cNvSpPr txBox="1">
              <a:spLocks noChangeArrowheads="1"/>
            </p:cNvSpPr>
            <p:nvPr/>
          </p:nvSpPr>
          <p:spPr>
            <a:xfrm>
              <a:off x="4682837" y="1790513"/>
              <a:ext cx="2521524" cy="6480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defRPr/>
              </a:pPr>
              <a:r>
                <a:rPr lang="cs-CZ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Elektroencefalograf </a:t>
              </a:r>
            </a:p>
            <a:p>
              <a:pPr algn="ctr">
                <a:defRPr/>
              </a:pPr>
              <a:r>
                <a:rPr lang="cs-CZ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(1928)</a:t>
              </a: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8624285" y="1790513"/>
            <a:ext cx="3164303" cy="3816089"/>
            <a:chOff x="8624285" y="1790513"/>
            <a:chExt cx="3164303" cy="3816089"/>
          </a:xfrm>
        </p:grpSpPr>
        <p:pic>
          <p:nvPicPr>
            <p:cNvPr id="23" name="Picture 4" descr="5.: EEG registration by Hans Berger from 1928, one year before his... |  Download Scientific Diagra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4285" y="2696467"/>
              <a:ext cx="3164303" cy="2910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3"/>
            <p:cNvSpPr txBox="1">
              <a:spLocks noChangeArrowheads="1"/>
            </p:cNvSpPr>
            <p:nvPr/>
          </p:nvSpPr>
          <p:spPr>
            <a:xfrm>
              <a:off x="8793019" y="1790513"/>
              <a:ext cx="2584550" cy="6480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defRPr/>
              </a:pPr>
              <a:r>
                <a:rPr lang="cs-CZ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Elektroencefalogram</a:t>
              </a:r>
            </a:p>
            <a:p>
              <a:pPr algn="ctr">
                <a:defRPr/>
              </a:pPr>
              <a:r>
                <a:rPr lang="cs-CZ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(1928)</a:t>
              </a:r>
            </a:p>
          </p:txBody>
        </p:sp>
      </p:grpSp>
      <p:grpSp>
        <p:nvGrpSpPr>
          <p:cNvPr id="9" name="Group 42">
            <a:extLst>
              <a:ext uri="{FF2B5EF4-FFF2-40B4-BE49-F238E27FC236}">
                <a16:creationId xmlns:a16="http://schemas.microsoft.com/office/drawing/2014/main" id="{512D2B21-5AEA-4248-88BC-39BFB1607D78}"/>
              </a:ext>
            </a:extLst>
          </p:cNvPr>
          <p:cNvGrpSpPr>
            <a:grpSpLocks/>
          </p:cNvGrpSpPr>
          <p:nvPr/>
        </p:nvGrpSpPr>
        <p:grpSpPr bwMode="auto">
          <a:xfrm>
            <a:off x="10689736" y="3843947"/>
            <a:ext cx="1053899" cy="299343"/>
            <a:chOff x="5148064" y="5317652"/>
            <a:chExt cx="2464444" cy="1091051"/>
          </a:xfrm>
        </p:grpSpPr>
        <p:cxnSp>
          <p:nvCxnSpPr>
            <p:cNvPr id="10" name="Straight Connector 43">
              <a:extLst>
                <a:ext uri="{FF2B5EF4-FFF2-40B4-BE49-F238E27FC236}">
                  <a16:creationId xmlns:a16="http://schemas.microsoft.com/office/drawing/2014/main" id="{20DC8E0B-ABDC-4E78-99BC-E2B81A51065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48064" y="5445224"/>
              <a:ext cx="2464444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Box 45">
              <a:extLst>
                <a:ext uri="{FF2B5EF4-FFF2-40B4-BE49-F238E27FC236}">
                  <a16:creationId xmlns:a16="http://schemas.microsoft.com/office/drawing/2014/main" id="{B8CEE35F-9FCF-4C2F-8A8A-26E2C73D9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2128" y="5317652"/>
              <a:ext cx="963209" cy="109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cs-CZ" altLang="en-US" sz="1400" b="0" dirty="0">
                  <a:latin typeface="Arial" panose="020B0604020202020204" pitchFamily="34" charset="0"/>
                  <a:cs typeface="Arial" panose="020B0604020202020204" pitchFamily="34" charset="0"/>
                </a:rPr>
                <a:t>1 s</a:t>
              </a:r>
              <a:endParaRPr lang="en-US" altLang="en-US" sz="14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40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Vzdálenost elektrody od generátoru proudu</a:t>
            </a:r>
            <a:endParaRPr lang="en-US" dirty="0"/>
          </a:p>
        </p:txBody>
      </p:sp>
      <p:grpSp>
        <p:nvGrpSpPr>
          <p:cNvPr id="89" name="Skupina 88"/>
          <p:cNvGrpSpPr/>
          <p:nvPr/>
        </p:nvGrpSpPr>
        <p:grpSpPr>
          <a:xfrm>
            <a:off x="6749007" y="2047588"/>
            <a:ext cx="4856692" cy="4185196"/>
            <a:chOff x="6749007" y="2047588"/>
            <a:chExt cx="4856692" cy="4185196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1" t="5922" r="26892" b="9553"/>
            <a:stretch/>
          </p:blipFill>
          <p:spPr>
            <a:xfrm>
              <a:off x="6762784" y="2090049"/>
              <a:ext cx="4842915" cy="4142735"/>
            </a:xfrm>
            <a:prstGeom prst="rect">
              <a:avLst/>
            </a:prstGeom>
          </p:spPr>
        </p:pic>
        <p:grpSp>
          <p:nvGrpSpPr>
            <p:cNvPr id="5" name="Skupina 4"/>
            <p:cNvGrpSpPr/>
            <p:nvPr/>
          </p:nvGrpSpPr>
          <p:grpSpPr>
            <a:xfrm>
              <a:off x="10024973" y="2314433"/>
              <a:ext cx="1566463" cy="2822787"/>
              <a:chOff x="3987580" y="2190255"/>
              <a:chExt cx="1566463" cy="2822787"/>
            </a:xfrm>
          </p:grpSpPr>
          <p:sp>
            <p:nvSpPr>
              <p:cNvPr id="6" name="Oval 8"/>
              <p:cNvSpPr/>
              <p:nvPr/>
            </p:nvSpPr>
            <p:spPr bwMode="auto">
              <a:xfrm rot="1370715">
                <a:off x="3987580" y="2190255"/>
                <a:ext cx="383468" cy="117299"/>
              </a:xfrm>
              <a:prstGeom prst="ellipse">
                <a:avLst/>
              </a:prstGeom>
              <a:solidFill>
                <a:srgbClr val="ED1C2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endParaRPr>
              </a:p>
            </p:txBody>
          </p:sp>
          <p:sp>
            <p:nvSpPr>
              <p:cNvPr id="7" name="Oval 8"/>
              <p:cNvSpPr/>
              <p:nvPr/>
            </p:nvSpPr>
            <p:spPr bwMode="auto">
              <a:xfrm rot="2994261">
                <a:off x="4772095" y="2790796"/>
                <a:ext cx="383468" cy="117299"/>
              </a:xfrm>
              <a:prstGeom prst="ellipse">
                <a:avLst/>
              </a:prstGeom>
              <a:solidFill>
                <a:srgbClr val="ED1C2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endParaRPr>
              </a:p>
            </p:txBody>
          </p:sp>
          <p:sp>
            <p:nvSpPr>
              <p:cNvPr id="8" name="Oval 8"/>
              <p:cNvSpPr/>
              <p:nvPr/>
            </p:nvSpPr>
            <p:spPr bwMode="auto">
              <a:xfrm rot="4655767">
                <a:off x="5240006" y="3697265"/>
                <a:ext cx="383468" cy="117299"/>
              </a:xfrm>
              <a:prstGeom prst="ellipse">
                <a:avLst/>
              </a:prstGeom>
              <a:solidFill>
                <a:srgbClr val="ED1C2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 bwMode="auto">
              <a:xfrm rot="5722533">
                <a:off x="5303660" y="4762658"/>
                <a:ext cx="383468" cy="117299"/>
              </a:xfrm>
              <a:prstGeom prst="ellipse">
                <a:avLst/>
              </a:prstGeom>
              <a:solidFill>
                <a:srgbClr val="ED1C2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10" name="Oval 8"/>
            <p:cNvSpPr/>
            <p:nvPr/>
          </p:nvSpPr>
          <p:spPr bwMode="auto">
            <a:xfrm>
              <a:off x="8988610" y="2047588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grpSp>
          <p:nvGrpSpPr>
            <p:cNvPr id="11" name="Skupina 10"/>
            <p:cNvGrpSpPr/>
            <p:nvPr/>
          </p:nvGrpSpPr>
          <p:grpSpPr>
            <a:xfrm flipH="1">
              <a:off x="6749007" y="2291702"/>
              <a:ext cx="1579163" cy="2822787"/>
              <a:chOff x="3987580" y="2190255"/>
              <a:chExt cx="1579163" cy="2822787"/>
            </a:xfrm>
          </p:grpSpPr>
          <p:sp>
            <p:nvSpPr>
              <p:cNvPr id="12" name="Oval 8"/>
              <p:cNvSpPr/>
              <p:nvPr/>
            </p:nvSpPr>
            <p:spPr bwMode="auto">
              <a:xfrm rot="1370715">
                <a:off x="3987580" y="2190255"/>
                <a:ext cx="383468" cy="117299"/>
              </a:xfrm>
              <a:prstGeom prst="ellipse">
                <a:avLst/>
              </a:prstGeom>
              <a:solidFill>
                <a:srgbClr val="ED1C2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endParaRPr>
              </a:p>
            </p:txBody>
          </p:sp>
          <p:sp>
            <p:nvSpPr>
              <p:cNvPr id="13" name="Oval 8"/>
              <p:cNvSpPr/>
              <p:nvPr/>
            </p:nvSpPr>
            <p:spPr bwMode="auto">
              <a:xfrm rot="2994261">
                <a:off x="4772095" y="2790796"/>
                <a:ext cx="383468" cy="117299"/>
              </a:xfrm>
              <a:prstGeom prst="ellipse">
                <a:avLst/>
              </a:prstGeom>
              <a:solidFill>
                <a:srgbClr val="ED1C2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endParaRPr>
              </a:p>
            </p:txBody>
          </p:sp>
          <p:sp>
            <p:nvSpPr>
              <p:cNvPr id="14" name="Oval 8"/>
              <p:cNvSpPr/>
              <p:nvPr/>
            </p:nvSpPr>
            <p:spPr bwMode="auto">
              <a:xfrm rot="4655767">
                <a:off x="5240006" y="3697265"/>
                <a:ext cx="383468" cy="117299"/>
              </a:xfrm>
              <a:prstGeom prst="ellipse">
                <a:avLst/>
              </a:prstGeom>
              <a:solidFill>
                <a:srgbClr val="ED1C2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endParaRPr>
              </a:p>
            </p:txBody>
          </p:sp>
          <p:sp>
            <p:nvSpPr>
              <p:cNvPr id="15" name="Oval 8"/>
              <p:cNvSpPr/>
              <p:nvPr/>
            </p:nvSpPr>
            <p:spPr bwMode="auto">
              <a:xfrm rot="5722533">
                <a:off x="5316360" y="4762658"/>
                <a:ext cx="383468" cy="117299"/>
              </a:xfrm>
              <a:prstGeom prst="ellipse">
                <a:avLst/>
              </a:prstGeom>
              <a:solidFill>
                <a:srgbClr val="ED1C2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endParaRPr>
              </a:p>
            </p:txBody>
          </p:sp>
        </p:grpSp>
      </p:grpSp>
      <p:grpSp>
        <p:nvGrpSpPr>
          <p:cNvPr id="17" name="Skupina 16"/>
          <p:cNvGrpSpPr/>
          <p:nvPr/>
        </p:nvGrpSpPr>
        <p:grpSpPr>
          <a:xfrm rot="1790630">
            <a:off x="9755498" y="2254215"/>
            <a:ext cx="628905" cy="1047642"/>
            <a:chOff x="13235117" y="783553"/>
            <a:chExt cx="2149477" cy="3653108"/>
          </a:xfrm>
        </p:grpSpPr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E9515A62-D2FD-466A-897E-622630397E62}"/>
                </a:ext>
              </a:extLst>
            </p:cNvPr>
            <p:cNvGrpSpPr/>
            <p:nvPr/>
          </p:nvGrpSpPr>
          <p:grpSpPr>
            <a:xfrm rot="10800000">
              <a:off x="13969421" y="2651375"/>
              <a:ext cx="753484" cy="1013442"/>
              <a:chOff x="4067944" y="1052736"/>
              <a:chExt cx="797612" cy="1023279"/>
            </a:xfrm>
          </p:grpSpPr>
          <p:sp>
            <p:nvSpPr>
              <p:cNvPr id="29" name="Ovál 28">
                <a:extLst>
                  <a:ext uri="{FF2B5EF4-FFF2-40B4-BE49-F238E27FC236}">
                    <a16:creationId xmlns:a16="http://schemas.microsoft.com/office/drawing/2014/main" id="{A4AA1393-F805-4BBD-A9AB-81879D6BADC4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Ovál 29">
                <a:extLst>
                  <a:ext uri="{FF2B5EF4-FFF2-40B4-BE49-F238E27FC236}">
                    <a16:creationId xmlns:a16="http://schemas.microsoft.com/office/drawing/2014/main" id="{78F45BA8-D53B-4AB7-9746-204B07F3D681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Ovál 30">
                <a:extLst>
                  <a:ext uri="{FF2B5EF4-FFF2-40B4-BE49-F238E27FC236}">
                    <a16:creationId xmlns:a16="http://schemas.microsoft.com/office/drawing/2014/main" id="{E5F5DB95-125E-4C84-8014-CCF147235B82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id="{11A23AF2-0547-446B-A02E-DBEEB9A549A3}"/>
                </a:ext>
              </a:extLst>
            </p:cNvPr>
            <p:cNvGrpSpPr/>
            <p:nvPr/>
          </p:nvGrpSpPr>
          <p:grpSpPr>
            <a:xfrm rot="10800000" flipV="1">
              <a:off x="13969421" y="1641426"/>
              <a:ext cx="753484" cy="975096"/>
              <a:chOff x="4067944" y="1052736"/>
              <a:chExt cx="797612" cy="1023279"/>
            </a:xfrm>
          </p:grpSpPr>
          <p:sp>
            <p:nvSpPr>
              <p:cNvPr id="26" name="Ovál 25">
                <a:extLst>
                  <a:ext uri="{FF2B5EF4-FFF2-40B4-BE49-F238E27FC236}">
                    <a16:creationId xmlns:a16="http://schemas.microsoft.com/office/drawing/2014/main" id="{3AF0D5F4-B886-4DA3-B556-D35BDCA76BAA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Ovál 26">
                <a:extLst>
                  <a:ext uri="{FF2B5EF4-FFF2-40B4-BE49-F238E27FC236}">
                    <a16:creationId xmlns:a16="http://schemas.microsoft.com/office/drawing/2014/main" id="{542768D0-C388-48CC-A632-7157C82CCE09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Ovál 27">
                <a:extLst>
                  <a:ext uri="{FF2B5EF4-FFF2-40B4-BE49-F238E27FC236}">
                    <a16:creationId xmlns:a16="http://schemas.microsoft.com/office/drawing/2014/main" id="{1893AC54-33BD-45F7-B254-6E2B37147D66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72FD39BB-5F71-4E4D-809C-0E3E983A0F44}"/>
                </a:ext>
              </a:extLst>
            </p:cNvPr>
            <p:cNvSpPr/>
            <p:nvPr/>
          </p:nvSpPr>
          <p:spPr bwMode="auto">
            <a:xfrm rot="10800000" flipV="1">
              <a:off x="13752759" y="1150124"/>
              <a:ext cx="1145518" cy="1473795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27B4E168-090A-4FFF-8FE4-790291846141}"/>
                </a:ext>
              </a:extLst>
            </p:cNvPr>
            <p:cNvSpPr/>
            <p:nvPr/>
          </p:nvSpPr>
          <p:spPr bwMode="auto">
            <a:xfrm rot="10800000" flipV="1">
              <a:off x="13464066" y="783553"/>
              <a:ext cx="1773192" cy="1861174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1BAC996B-5EFD-409E-9233-9B017825614E}"/>
                </a:ext>
              </a:extLst>
            </p:cNvPr>
            <p:cNvGrpSpPr/>
            <p:nvPr/>
          </p:nvGrpSpPr>
          <p:grpSpPr>
            <a:xfrm flipV="1">
              <a:off x="13485741" y="2623361"/>
              <a:ext cx="1773192" cy="1813300"/>
              <a:chOff x="4671317" y="806658"/>
              <a:chExt cx="1773192" cy="1861174"/>
            </a:xfrm>
          </p:grpSpPr>
          <p:sp>
            <p:nvSpPr>
              <p:cNvPr id="24" name="Ovál 23">
                <a:extLst>
                  <a:ext uri="{FF2B5EF4-FFF2-40B4-BE49-F238E27FC236}">
                    <a16:creationId xmlns:a16="http://schemas.microsoft.com/office/drawing/2014/main" id="{F83A0CFB-7F88-4A96-98BA-4DC196FBFB46}"/>
                  </a:ext>
                </a:extLst>
              </p:cNvPr>
              <p:cNvSpPr/>
              <p:nvPr/>
            </p:nvSpPr>
            <p:spPr bwMode="auto">
              <a:xfrm rot="10800000" flipV="1">
                <a:off x="4960010" y="1173228"/>
                <a:ext cx="1145518" cy="147379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Ovál 24">
                <a:extLst>
                  <a:ext uri="{FF2B5EF4-FFF2-40B4-BE49-F238E27FC236}">
                    <a16:creationId xmlns:a16="http://schemas.microsoft.com/office/drawing/2014/main" id="{8B73F2C4-9FF1-43E1-8BA3-8194B78162D6}"/>
                  </a:ext>
                </a:extLst>
              </p:cNvPr>
              <p:cNvSpPr/>
              <p:nvPr/>
            </p:nvSpPr>
            <p:spPr bwMode="auto">
              <a:xfrm rot="10800000" flipV="1">
                <a:off x="4671317" y="806658"/>
                <a:ext cx="1773192" cy="1861174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3665CC06-1CD1-4520-8883-85FC636DC574}"/>
                </a:ext>
              </a:extLst>
            </p:cNvPr>
            <p:cNvCxnSpPr/>
            <p:nvPr/>
          </p:nvCxnSpPr>
          <p:spPr bwMode="auto">
            <a:xfrm flipH="1">
              <a:off x="13235117" y="2648170"/>
              <a:ext cx="2149477" cy="336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" name="Skupina 72"/>
          <p:cNvGrpSpPr/>
          <p:nvPr/>
        </p:nvGrpSpPr>
        <p:grpSpPr>
          <a:xfrm>
            <a:off x="-179744" y="2047588"/>
            <a:ext cx="5967451" cy="4329558"/>
            <a:chOff x="-179744" y="2047588"/>
            <a:chExt cx="5967451" cy="4329558"/>
          </a:xfrm>
        </p:grpSpPr>
        <p:cxnSp>
          <p:nvCxnSpPr>
            <p:cNvPr id="32" name="Straight Connector 3">
              <a:extLst>
                <a:ext uri="{FF2B5EF4-FFF2-40B4-BE49-F238E27FC236}">
                  <a16:creationId xmlns:a16="http://schemas.microsoft.com/office/drawing/2014/main" id="{2DFB6719-DEC8-9009-D943-BA24D2D5467E}"/>
                </a:ext>
              </a:extLst>
            </p:cNvPr>
            <p:cNvCxnSpPr/>
            <p:nvPr/>
          </p:nvCxnSpPr>
          <p:spPr bwMode="auto">
            <a:xfrm>
              <a:off x="-179744" y="4173225"/>
              <a:ext cx="596745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A0A0A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Oval 4">
              <a:extLst>
                <a:ext uri="{FF2B5EF4-FFF2-40B4-BE49-F238E27FC236}">
                  <a16:creationId xmlns:a16="http://schemas.microsoft.com/office/drawing/2014/main" id="{C788156C-9A55-40D2-2315-317E32ECB9AE}"/>
                </a:ext>
              </a:extLst>
            </p:cNvPr>
            <p:cNvSpPr/>
            <p:nvPr/>
          </p:nvSpPr>
          <p:spPr bwMode="auto">
            <a:xfrm>
              <a:off x="2516679" y="2137412"/>
              <a:ext cx="612068" cy="183174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pic>
          <p:nvPicPr>
            <p:cNvPr id="34" name="Obrázek 4">
              <a:extLst>
                <a:ext uri="{FF2B5EF4-FFF2-40B4-BE49-F238E27FC236}">
                  <a16:creationId xmlns:a16="http://schemas.microsoft.com/office/drawing/2014/main" id="{D7FCA92A-F02B-217A-3504-4504F83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47" y="2047588"/>
              <a:ext cx="5065628" cy="4254157"/>
            </a:xfrm>
            <a:prstGeom prst="rect">
              <a:avLst/>
            </a:prstGeom>
          </p:spPr>
        </p:pic>
        <p:pic>
          <p:nvPicPr>
            <p:cNvPr id="35" name="Obrázek 12">
              <a:extLst>
                <a:ext uri="{FF2B5EF4-FFF2-40B4-BE49-F238E27FC236}">
                  <a16:creationId xmlns:a16="http://schemas.microsoft.com/office/drawing/2014/main" id="{19CF169C-464B-929F-3101-9C3276D11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636" y="3337062"/>
              <a:ext cx="957050" cy="2073160"/>
            </a:xfrm>
            <a:prstGeom prst="rect">
              <a:avLst/>
            </a:prstGeom>
          </p:spPr>
        </p:pic>
        <p:sp>
          <p:nvSpPr>
            <p:cNvPr id="36" name="TextovéPole 9">
              <a:extLst>
                <a:ext uri="{FF2B5EF4-FFF2-40B4-BE49-F238E27FC236}">
                  <a16:creationId xmlns:a16="http://schemas.microsoft.com/office/drawing/2014/main" id="{57084C23-3C90-13E6-1C68-B42DDC90DA7E}"/>
                </a:ext>
              </a:extLst>
            </p:cNvPr>
            <p:cNvSpPr txBox="1"/>
            <p:nvPr/>
          </p:nvSpPr>
          <p:spPr>
            <a:xfrm>
              <a:off x="4917866" y="2438769"/>
              <a:ext cx="690564" cy="26161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-</a:t>
              </a:r>
              <a:r>
                <a:rPr lang="en-GB" sz="1050" dirty="0"/>
                <a:t>100 µV</a:t>
              </a:r>
              <a:endParaRPr lang="cs-CZ" sz="1050" dirty="0"/>
            </a:p>
          </p:txBody>
        </p:sp>
        <p:grpSp>
          <p:nvGrpSpPr>
            <p:cNvPr id="37" name="Skupina 30">
              <a:extLst>
                <a:ext uri="{FF2B5EF4-FFF2-40B4-BE49-F238E27FC236}">
                  <a16:creationId xmlns:a16="http://schemas.microsoft.com/office/drawing/2014/main" id="{A128B980-41DD-7198-DEC4-BD4EB7399CCC}"/>
                </a:ext>
              </a:extLst>
            </p:cNvPr>
            <p:cNvGrpSpPr/>
            <p:nvPr/>
          </p:nvGrpSpPr>
          <p:grpSpPr>
            <a:xfrm>
              <a:off x="3394248" y="2330295"/>
              <a:ext cx="627167" cy="253916"/>
              <a:chOff x="7787334" y="1614623"/>
              <a:chExt cx="627167" cy="253916"/>
            </a:xfrm>
          </p:grpSpPr>
          <p:sp>
            <p:nvSpPr>
              <p:cNvPr id="38" name="Obdélník 24">
                <a:extLst>
                  <a:ext uri="{FF2B5EF4-FFF2-40B4-BE49-F238E27FC236}">
                    <a16:creationId xmlns:a16="http://schemas.microsoft.com/office/drawing/2014/main" id="{213D57B8-B7DA-CD90-761B-2EA1AAE01264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9" name="TextovéPole 28">
                <a:extLst>
                  <a:ext uri="{FF2B5EF4-FFF2-40B4-BE49-F238E27FC236}">
                    <a16:creationId xmlns:a16="http://schemas.microsoft.com/office/drawing/2014/main" id="{3A576A01-F2EF-99D9-FD8A-9C48E2FBB093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25391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-3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grpSp>
          <p:nvGrpSpPr>
            <p:cNvPr id="40" name="Skupina 32">
              <a:extLst>
                <a:ext uri="{FF2B5EF4-FFF2-40B4-BE49-F238E27FC236}">
                  <a16:creationId xmlns:a16="http://schemas.microsoft.com/office/drawing/2014/main" id="{CE2FFF13-9145-0478-9C89-6B576F10FBF6}"/>
                </a:ext>
              </a:extLst>
            </p:cNvPr>
            <p:cNvGrpSpPr/>
            <p:nvPr/>
          </p:nvGrpSpPr>
          <p:grpSpPr>
            <a:xfrm>
              <a:off x="3062106" y="2476519"/>
              <a:ext cx="627167" cy="253916"/>
              <a:chOff x="7787334" y="1614623"/>
              <a:chExt cx="627167" cy="253916"/>
            </a:xfrm>
          </p:grpSpPr>
          <p:sp>
            <p:nvSpPr>
              <p:cNvPr id="41" name="Obdélník 33">
                <a:extLst>
                  <a:ext uri="{FF2B5EF4-FFF2-40B4-BE49-F238E27FC236}">
                    <a16:creationId xmlns:a16="http://schemas.microsoft.com/office/drawing/2014/main" id="{581EDAC7-7320-9819-4A4C-37A49F310386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2" name="TextovéPole 34">
                <a:extLst>
                  <a:ext uri="{FF2B5EF4-FFF2-40B4-BE49-F238E27FC236}">
                    <a16:creationId xmlns:a16="http://schemas.microsoft.com/office/drawing/2014/main" id="{FA743F9A-EFA8-F07C-51A9-106892286A60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25391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-4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grpSp>
          <p:nvGrpSpPr>
            <p:cNvPr id="43" name="Skupina 35">
              <a:extLst>
                <a:ext uri="{FF2B5EF4-FFF2-40B4-BE49-F238E27FC236}">
                  <a16:creationId xmlns:a16="http://schemas.microsoft.com/office/drawing/2014/main" id="{C81769CE-5BAF-04A3-02B1-CEA758440320}"/>
                </a:ext>
              </a:extLst>
            </p:cNvPr>
            <p:cNvGrpSpPr/>
            <p:nvPr/>
          </p:nvGrpSpPr>
          <p:grpSpPr>
            <a:xfrm>
              <a:off x="2786926" y="2626060"/>
              <a:ext cx="627167" cy="253916"/>
              <a:chOff x="7787334" y="1614623"/>
              <a:chExt cx="627167" cy="253916"/>
            </a:xfrm>
          </p:grpSpPr>
          <p:sp>
            <p:nvSpPr>
              <p:cNvPr id="44" name="Obdélník 36">
                <a:extLst>
                  <a:ext uri="{FF2B5EF4-FFF2-40B4-BE49-F238E27FC236}">
                    <a16:creationId xmlns:a16="http://schemas.microsoft.com/office/drawing/2014/main" id="{FB8FFF0D-042D-D4B5-BAB9-887A0E5B8276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5" name="TextovéPole 37">
                <a:extLst>
                  <a:ext uri="{FF2B5EF4-FFF2-40B4-BE49-F238E27FC236}">
                    <a16:creationId xmlns:a16="http://schemas.microsoft.com/office/drawing/2014/main" id="{60A1DA69-624D-B78E-1CCB-679B30C236BD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25391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-5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grpSp>
          <p:nvGrpSpPr>
            <p:cNvPr id="46" name="Skupina 38">
              <a:extLst>
                <a:ext uri="{FF2B5EF4-FFF2-40B4-BE49-F238E27FC236}">
                  <a16:creationId xmlns:a16="http://schemas.microsoft.com/office/drawing/2014/main" id="{97CBDA22-7BCA-1E27-EEE6-5918C3CCDBDA}"/>
                </a:ext>
              </a:extLst>
            </p:cNvPr>
            <p:cNvGrpSpPr/>
            <p:nvPr/>
          </p:nvGrpSpPr>
          <p:grpSpPr>
            <a:xfrm>
              <a:off x="3940788" y="2203337"/>
              <a:ext cx="627167" cy="253916"/>
              <a:chOff x="7787334" y="1614623"/>
              <a:chExt cx="627167" cy="253916"/>
            </a:xfrm>
          </p:grpSpPr>
          <p:sp>
            <p:nvSpPr>
              <p:cNvPr id="47" name="Obdélník 39">
                <a:extLst>
                  <a:ext uri="{FF2B5EF4-FFF2-40B4-BE49-F238E27FC236}">
                    <a16:creationId xmlns:a16="http://schemas.microsoft.com/office/drawing/2014/main" id="{F715201B-7B05-B36F-57B5-8394EF42A1C8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8" name="TextovéPole 40">
                <a:extLst>
                  <a:ext uri="{FF2B5EF4-FFF2-40B4-BE49-F238E27FC236}">
                    <a16:creationId xmlns:a16="http://schemas.microsoft.com/office/drawing/2014/main" id="{B0B4E72C-76E0-3F81-4BE9-D920111201CA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25391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-2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grpSp>
          <p:nvGrpSpPr>
            <p:cNvPr id="49" name="Skupina 51">
              <a:extLst>
                <a:ext uri="{FF2B5EF4-FFF2-40B4-BE49-F238E27FC236}">
                  <a16:creationId xmlns:a16="http://schemas.microsoft.com/office/drawing/2014/main" id="{66D9DAB9-4371-A20C-7EBA-6481CA671159}"/>
                </a:ext>
              </a:extLst>
            </p:cNvPr>
            <p:cNvGrpSpPr/>
            <p:nvPr/>
          </p:nvGrpSpPr>
          <p:grpSpPr>
            <a:xfrm>
              <a:off x="2483171" y="2825571"/>
              <a:ext cx="627167" cy="253916"/>
              <a:chOff x="7787334" y="1614623"/>
              <a:chExt cx="627167" cy="253916"/>
            </a:xfrm>
          </p:grpSpPr>
          <p:sp>
            <p:nvSpPr>
              <p:cNvPr id="50" name="Obdélník 52">
                <a:extLst>
                  <a:ext uri="{FF2B5EF4-FFF2-40B4-BE49-F238E27FC236}">
                    <a16:creationId xmlns:a16="http://schemas.microsoft.com/office/drawing/2014/main" id="{580BB82E-FE95-5BA2-B81A-DA2A2F31F4A3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1" name="TextovéPole 53">
                <a:extLst>
                  <a:ext uri="{FF2B5EF4-FFF2-40B4-BE49-F238E27FC236}">
                    <a16:creationId xmlns:a16="http://schemas.microsoft.com/office/drawing/2014/main" id="{C885B157-2ED5-3D67-4B9B-C1693D3DEC2D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25391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-6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sp>
          <p:nvSpPr>
            <p:cNvPr id="52" name="TextovéPole 54">
              <a:extLst>
                <a:ext uri="{FF2B5EF4-FFF2-40B4-BE49-F238E27FC236}">
                  <a16:creationId xmlns:a16="http://schemas.microsoft.com/office/drawing/2014/main" id="{90F09465-5D86-F0C2-BCD0-80A852EC1691}"/>
                </a:ext>
              </a:extLst>
            </p:cNvPr>
            <p:cNvSpPr txBox="1"/>
            <p:nvPr/>
          </p:nvSpPr>
          <p:spPr>
            <a:xfrm>
              <a:off x="5013323" y="5962085"/>
              <a:ext cx="690564" cy="26161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+</a:t>
              </a:r>
              <a:r>
                <a:rPr lang="en-GB" sz="1050" dirty="0"/>
                <a:t>100 µV</a:t>
              </a:r>
              <a:endParaRPr lang="cs-CZ" sz="1050" dirty="0"/>
            </a:p>
          </p:txBody>
        </p:sp>
        <p:grpSp>
          <p:nvGrpSpPr>
            <p:cNvPr id="53" name="Skupina 55">
              <a:extLst>
                <a:ext uri="{FF2B5EF4-FFF2-40B4-BE49-F238E27FC236}">
                  <a16:creationId xmlns:a16="http://schemas.microsoft.com/office/drawing/2014/main" id="{A4C1E453-F385-F6F9-066F-CA90BB3408FB}"/>
                </a:ext>
              </a:extLst>
            </p:cNvPr>
            <p:cNvGrpSpPr/>
            <p:nvPr/>
          </p:nvGrpSpPr>
          <p:grpSpPr>
            <a:xfrm>
              <a:off x="2979993" y="5878552"/>
              <a:ext cx="712455" cy="415498"/>
              <a:chOff x="7787334" y="1614623"/>
              <a:chExt cx="627167" cy="415498"/>
            </a:xfrm>
          </p:grpSpPr>
          <p:sp>
            <p:nvSpPr>
              <p:cNvPr id="54" name="Obdélník 56">
                <a:extLst>
                  <a:ext uri="{FF2B5EF4-FFF2-40B4-BE49-F238E27FC236}">
                    <a16:creationId xmlns:a16="http://schemas.microsoft.com/office/drawing/2014/main" id="{317D48C9-248F-FAF4-718B-5304B7B5BB73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5" name="TextovéPole 57">
                <a:extLst>
                  <a:ext uri="{FF2B5EF4-FFF2-40B4-BE49-F238E27FC236}">
                    <a16:creationId xmlns:a16="http://schemas.microsoft.com/office/drawing/2014/main" id="{7A2730CE-B5CD-A35E-99A3-C82046932D6B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415498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+3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grpSp>
          <p:nvGrpSpPr>
            <p:cNvPr id="56" name="Skupina 58">
              <a:extLst>
                <a:ext uri="{FF2B5EF4-FFF2-40B4-BE49-F238E27FC236}">
                  <a16:creationId xmlns:a16="http://schemas.microsoft.com/office/drawing/2014/main" id="{F078D3A6-2DAE-ADF5-2A62-4D5930FC0FB5}"/>
                </a:ext>
              </a:extLst>
            </p:cNvPr>
            <p:cNvGrpSpPr/>
            <p:nvPr/>
          </p:nvGrpSpPr>
          <p:grpSpPr>
            <a:xfrm>
              <a:off x="2552859" y="5691099"/>
              <a:ext cx="661403" cy="253916"/>
              <a:chOff x="7787334" y="1614623"/>
              <a:chExt cx="661403" cy="253916"/>
            </a:xfrm>
          </p:grpSpPr>
          <p:sp>
            <p:nvSpPr>
              <p:cNvPr id="57" name="Obdélník 59">
                <a:extLst>
                  <a:ext uri="{FF2B5EF4-FFF2-40B4-BE49-F238E27FC236}">
                    <a16:creationId xmlns:a16="http://schemas.microsoft.com/office/drawing/2014/main" id="{7123DF36-20FB-3787-38E0-5CF3BB807DEA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8" name="TextovéPole 60">
                <a:extLst>
                  <a:ext uri="{FF2B5EF4-FFF2-40B4-BE49-F238E27FC236}">
                    <a16:creationId xmlns:a16="http://schemas.microsoft.com/office/drawing/2014/main" id="{5DD66312-1369-A83F-7490-E00A4E4F0C94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61403" cy="25391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+4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grpSp>
          <p:nvGrpSpPr>
            <p:cNvPr id="59" name="Skupina 61">
              <a:extLst>
                <a:ext uri="{FF2B5EF4-FFF2-40B4-BE49-F238E27FC236}">
                  <a16:creationId xmlns:a16="http://schemas.microsoft.com/office/drawing/2014/main" id="{86CD2901-C8EC-2AE8-C7D7-E0CD1B2BB57B}"/>
                </a:ext>
              </a:extLst>
            </p:cNvPr>
            <p:cNvGrpSpPr/>
            <p:nvPr/>
          </p:nvGrpSpPr>
          <p:grpSpPr>
            <a:xfrm>
              <a:off x="2307186" y="5455360"/>
              <a:ext cx="719389" cy="415498"/>
              <a:chOff x="7787334" y="1614623"/>
              <a:chExt cx="627167" cy="415498"/>
            </a:xfrm>
          </p:grpSpPr>
          <p:sp>
            <p:nvSpPr>
              <p:cNvPr id="60" name="Obdélník 62">
                <a:extLst>
                  <a:ext uri="{FF2B5EF4-FFF2-40B4-BE49-F238E27FC236}">
                    <a16:creationId xmlns:a16="http://schemas.microsoft.com/office/drawing/2014/main" id="{5FCA3431-A529-B896-201D-E78721F1C3DC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1" name="TextovéPole 63">
                <a:extLst>
                  <a:ext uri="{FF2B5EF4-FFF2-40B4-BE49-F238E27FC236}">
                    <a16:creationId xmlns:a16="http://schemas.microsoft.com/office/drawing/2014/main" id="{6E0A2AA7-FEC7-195B-2FAF-993C399C78FF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415498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+5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grpSp>
          <p:nvGrpSpPr>
            <p:cNvPr id="62" name="Skupina 64">
              <a:extLst>
                <a:ext uri="{FF2B5EF4-FFF2-40B4-BE49-F238E27FC236}">
                  <a16:creationId xmlns:a16="http://schemas.microsoft.com/office/drawing/2014/main" id="{9F12E801-90CB-7F01-276A-3085FF57E62F}"/>
                </a:ext>
              </a:extLst>
            </p:cNvPr>
            <p:cNvGrpSpPr/>
            <p:nvPr/>
          </p:nvGrpSpPr>
          <p:grpSpPr>
            <a:xfrm>
              <a:off x="3692448" y="5961648"/>
              <a:ext cx="698856" cy="415498"/>
              <a:chOff x="7787334" y="1614623"/>
              <a:chExt cx="627167" cy="415498"/>
            </a:xfrm>
          </p:grpSpPr>
          <p:sp>
            <p:nvSpPr>
              <p:cNvPr id="63" name="Obdélník 65">
                <a:extLst>
                  <a:ext uri="{FF2B5EF4-FFF2-40B4-BE49-F238E27FC236}">
                    <a16:creationId xmlns:a16="http://schemas.microsoft.com/office/drawing/2014/main" id="{E9673CF9-EE8B-54CF-BE11-9061D0A113B8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4" name="TextovéPole 66">
                <a:extLst>
                  <a:ext uri="{FF2B5EF4-FFF2-40B4-BE49-F238E27FC236}">
                    <a16:creationId xmlns:a16="http://schemas.microsoft.com/office/drawing/2014/main" id="{DD1002F2-8192-5A70-A34D-2FCE2A688BCC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415498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+2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grpSp>
          <p:nvGrpSpPr>
            <p:cNvPr id="65" name="Skupina 67">
              <a:extLst>
                <a:ext uri="{FF2B5EF4-FFF2-40B4-BE49-F238E27FC236}">
                  <a16:creationId xmlns:a16="http://schemas.microsoft.com/office/drawing/2014/main" id="{88A9B43B-ED1F-4F55-223E-87E6E06247D5}"/>
                </a:ext>
              </a:extLst>
            </p:cNvPr>
            <p:cNvGrpSpPr/>
            <p:nvPr/>
          </p:nvGrpSpPr>
          <p:grpSpPr>
            <a:xfrm>
              <a:off x="2182399" y="5153381"/>
              <a:ext cx="722776" cy="415498"/>
              <a:chOff x="7787334" y="1614623"/>
              <a:chExt cx="627167" cy="415498"/>
            </a:xfrm>
          </p:grpSpPr>
          <p:sp>
            <p:nvSpPr>
              <p:cNvPr id="66" name="Obdélník 68">
                <a:extLst>
                  <a:ext uri="{FF2B5EF4-FFF2-40B4-BE49-F238E27FC236}">
                    <a16:creationId xmlns:a16="http://schemas.microsoft.com/office/drawing/2014/main" id="{0285CCC2-A5C4-EFE4-BE8E-249E2BEDAB33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7" name="TextovéPole 69">
                <a:extLst>
                  <a:ext uri="{FF2B5EF4-FFF2-40B4-BE49-F238E27FC236}">
                    <a16:creationId xmlns:a16="http://schemas.microsoft.com/office/drawing/2014/main" id="{6D862B3C-B015-4B5F-5550-43985ACFEED4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415498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+6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sp>
          <p:nvSpPr>
            <p:cNvPr id="68" name="TextovéPole 73">
              <a:extLst>
                <a:ext uri="{FF2B5EF4-FFF2-40B4-BE49-F238E27FC236}">
                  <a16:creationId xmlns:a16="http://schemas.microsoft.com/office/drawing/2014/main" id="{25338959-36E9-39A2-A240-DD0065F92992}"/>
                </a:ext>
              </a:extLst>
            </p:cNvPr>
            <p:cNvSpPr txBox="1"/>
            <p:nvPr/>
          </p:nvSpPr>
          <p:spPr>
            <a:xfrm>
              <a:off x="4668041" y="3888630"/>
              <a:ext cx="690564" cy="26161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0 µV</a:t>
              </a:r>
              <a:endParaRPr lang="cs-CZ" sz="1050" dirty="0"/>
            </a:p>
          </p:txBody>
        </p:sp>
        <p:sp>
          <p:nvSpPr>
            <p:cNvPr id="69" name="Oval 75">
              <a:extLst>
                <a:ext uri="{FF2B5EF4-FFF2-40B4-BE49-F238E27FC236}">
                  <a16:creationId xmlns:a16="http://schemas.microsoft.com/office/drawing/2014/main" id="{6539D845-D289-1331-1385-230901231FB3}"/>
                </a:ext>
              </a:extLst>
            </p:cNvPr>
            <p:cNvSpPr/>
            <p:nvPr/>
          </p:nvSpPr>
          <p:spPr>
            <a:xfrm>
              <a:off x="2736437" y="3691219"/>
              <a:ext cx="180000" cy="180000"/>
            </a:xfrm>
            <a:prstGeom prst="ellipse">
              <a:avLst/>
            </a:prstGeom>
            <a:solidFill>
              <a:srgbClr val="ED1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76">
              <a:extLst>
                <a:ext uri="{FF2B5EF4-FFF2-40B4-BE49-F238E27FC236}">
                  <a16:creationId xmlns:a16="http://schemas.microsoft.com/office/drawing/2014/main" id="{33846604-B35B-B3AC-8036-8644AC8A5342}"/>
                </a:ext>
              </a:extLst>
            </p:cNvPr>
            <p:cNvSpPr/>
            <p:nvPr/>
          </p:nvSpPr>
          <p:spPr bwMode="auto">
            <a:xfrm rot="5400000">
              <a:off x="5082091" y="4107041"/>
              <a:ext cx="612068" cy="183174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71" name="Oval 77">
              <a:extLst>
                <a:ext uri="{FF2B5EF4-FFF2-40B4-BE49-F238E27FC236}">
                  <a16:creationId xmlns:a16="http://schemas.microsoft.com/office/drawing/2014/main" id="{789A7D3F-F0C1-FE2A-DBB5-76FE363FD00D}"/>
                </a:ext>
              </a:extLst>
            </p:cNvPr>
            <p:cNvSpPr/>
            <p:nvPr/>
          </p:nvSpPr>
          <p:spPr bwMode="auto">
            <a:xfrm>
              <a:off x="5005885" y="2109335"/>
              <a:ext cx="612068" cy="183174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</p:grpSp>
      <p:grpSp>
        <p:nvGrpSpPr>
          <p:cNvPr id="74" name="Skupina 73"/>
          <p:cNvGrpSpPr/>
          <p:nvPr/>
        </p:nvGrpSpPr>
        <p:grpSpPr>
          <a:xfrm rot="4017117">
            <a:off x="9444208" y="4702193"/>
            <a:ext cx="628905" cy="1047642"/>
            <a:chOff x="13235117" y="783553"/>
            <a:chExt cx="2149477" cy="3653108"/>
          </a:xfrm>
        </p:grpSpPr>
        <p:grpSp>
          <p:nvGrpSpPr>
            <p:cNvPr id="75" name="Skupina 74">
              <a:extLst>
                <a:ext uri="{FF2B5EF4-FFF2-40B4-BE49-F238E27FC236}">
                  <a16:creationId xmlns:a16="http://schemas.microsoft.com/office/drawing/2014/main" id="{E9515A62-D2FD-466A-897E-622630397E62}"/>
                </a:ext>
              </a:extLst>
            </p:cNvPr>
            <p:cNvGrpSpPr/>
            <p:nvPr/>
          </p:nvGrpSpPr>
          <p:grpSpPr>
            <a:xfrm rot="10800000">
              <a:off x="13969421" y="2651375"/>
              <a:ext cx="753484" cy="1013442"/>
              <a:chOff x="4067944" y="1052736"/>
              <a:chExt cx="797612" cy="1023279"/>
            </a:xfrm>
          </p:grpSpPr>
          <p:sp>
            <p:nvSpPr>
              <p:cNvPr id="86" name="Ovál 85">
                <a:extLst>
                  <a:ext uri="{FF2B5EF4-FFF2-40B4-BE49-F238E27FC236}">
                    <a16:creationId xmlns:a16="http://schemas.microsoft.com/office/drawing/2014/main" id="{A4AA1393-F805-4BBD-A9AB-81879D6BADC4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87" name="Ovál 86">
                <a:extLst>
                  <a:ext uri="{FF2B5EF4-FFF2-40B4-BE49-F238E27FC236}">
                    <a16:creationId xmlns:a16="http://schemas.microsoft.com/office/drawing/2014/main" id="{78F45BA8-D53B-4AB7-9746-204B07F3D681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88" name="Ovál 87">
                <a:extLst>
                  <a:ext uri="{FF2B5EF4-FFF2-40B4-BE49-F238E27FC236}">
                    <a16:creationId xmlns:a16="http://schemas.microsoft.com/office/drawing/2014/main" id="{E5F5DB95-125E-4C84-8014-CCF147235B82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76" name="Skupina 75">
              <a:extLst>
                <a:ext uri="{FF2B5EF4-FFF2-40B4-BE49-F238E27FC236}">
                  <a16:creationId xmlns:a16="http://schemas.microsoft.com/office/drawing/2014/main" id="{11A23AF2-0547-446B-A02E-DBEEB9A549A3}"/>
                </a:ext>
              </a:extLst>
            </p:cNvPr>
            <p:cNvGrpSpPr/>
            <p:nvPr/>
          </p:nvGrpSpPr>
          <p:grpSpPr>
            <a:xfrm rot="10800000" flipV="1">
              <a:off x="13969421" y="1641426"/>
              <a:ext cx="753484" cy="975096"/>
              <a:chOff x="4067944" y="1052736"/>
              <a:chExt cx="797612" cy="1023279"/>
            </a:xfrm>
          </p:grpSpPr>
          <p:sp>
            <p:nvSpPr>
              <p:cNvPr id="83" name="Ovál 82">
                <a:extLst>
                  <a:ext uri="{FF2B5EF4-FFF2-40B4-BE49-F238E27FC236}">
                    <a16:creationId xmlns:a16="http://schemas.microsoft.com/office/drawing/2014/main" id="{3AF0D5F4-B886-4DA3-B556-D35BDCA76BAA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84" name="Ovál 83">
                <a:extLst>
                  <a:ext uri="{FF2B5EF4-FFF2-40B4-BE49-F238E27FC236}">
                    <a16:creationId xmlns:a16="http://schemas.microsoft.com/office/drawing/2014/main" id="{542768D0-C388-48CC-A632-7157C82CCE09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85" name="Ovál 84">
                <a:extLst>
                  <a:ext uri="{FF2B5EF4-FFF2-40B4-BE49-F238E27FC236}">
                    <a16:creationId xmlns:a16="http://schemas.microsoft.com/office/drawing/2014/main" id="{1893AC54-33BD-45F7-B254-6E2B37147D66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77" name="Ovál 76">
              <a:extLst>
                <a:ext uri="{FF2B5EF4-FFF2-40B4-BE49-F238E27FC236}">
                  <a16:creationId xmlns:a16="http://schemas.microsoft.com/office/drawing/2014/main" id="{72FD39BB-5F71-4E4D-809C-0E3E983A0F44}"/>
                </a:ext>
              </a:extLst>
            </p:cNvPr>
            <p:cNvSpPr/>
            <p:nvPr/>
          </p:nvSpPr>
          <p:spPr bwMode="auto">
            <a:xfrm rot="10800000" flipV="1">
              <a:off x="13752759" y="1150124"/>
              <a:ext cx="1145518" cy="1473795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78" name="Ovál 77">
              <a:extLst>
                <a:ext uri="{FF2B5EF4-FFF2-40B4-BE49-F238E27FC236}">
                  <a16:creationId xmlns:a16="http://schemas.microsoft.com/office/drawing/2014/main" id="{27B4E168-090A-4FFF-8FE4-790291846141}"/>
                </a:ext>
              </a:extLst>
            </p:cNvPr>
            <p:cNvSpPr/>
            <p:nvPr/>
          </p:nvSpPr>
          <p:spPr bwMode="auto">
            <a:xfrm rot="10800000" flipV="1">
              <a:off x="13464066" y="783553"/>
              <a:ext cx="1773192" cy="1861174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79" name="Skupina 78">
              <a:extLst>
                <a:ext uri="{FF2B5EF4-FFF2-40B4-BE49-F238E27FC236}">
                  <a16:creationId xmlns:a16="http://schemas.microsoft.com/office/drawing/2014/main" id="{1BAC996B-5EFD-409E-9233-9B017825614E}"/>
                </a:ext>
              </a:extLst>
            </p:cNvPr>
            <p:cNvGrpSpPr/>
            <p:nvPr/>
          </p:nvGrpSpPr>
          <p:grpSpPr>
            <a:xfrm flipV="1">
              <a:off x="13485741" y="2623361"/>
              <a:ext cx="1773192" cy="1813300"/>
              <a:chOff x="4671317" y="806658"/>
              <a:chExt cx="1773192" cy="1861174"/>
            </a:xfrm>
          </p:grpSpPr>
          <p:sp>
            <p:nvSpPr>
              <p:cNvPr id="81" name="Ovál 80">
                <a:extLst>
                  <a:ext uri="{FF2B5EF4-FFF2-40B4-BE49-F238E27FC236}">
                    <a16:creationId xmlns:a16="http://schemas.microsoft.com/office/drawing/2014/main" id="{F83A0CFB-7F88-4A96-98BA-4DC196FBFB46}"/>
                  </a:ext>
                </a:extLst>
              </p:cNvPr>
              <p:cNvSpPr/>
              <p:nvPr/>
            </p:nvSpPr>
            <p:spPr bwMode="auto">
              <a:xfrm rot="10800000" flipV="1">
                <a:off x="4960010" y="1173228"/>
                <a:ext cx="1145518" cy="147379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82" name="Ovál 81">
                <a:extLst>
                  <a:ext uri="{FF2B5EF4-FFF2-40B4-BE49-F238E27FC236}">
                    <a16:creationId xmlns:a16="http://schemas.microsoft.com/office/drawing/2014/main" id="{8B73F2C4-9FF1-43E1-8BA3-8194B78162D6}"/>
                  </a:ext>
                </a:extLst>
              </p:cNvPr>
              <p:cNvSpPr/>
              <p:nvPr/>
            </p:nvSpPr>
            <p:spPr bwMode="auto">
              <a:xfrm rot="10800000" flipV="1">
                <a:off x="4671317" y="806658"/>
                <a:ext cx="1773192" cy="1861174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80" name="Přímá spojnice 79">
              <a:extLst>
                <a:ext uri="{FF2B5EF4-FFF2-40B4-BE49-F238E27FC236}">
                  <a16:creationId xmlns:a16="http://schemas.microsoft.com/office/drawing/2014/main" id="{3665CC06-1CD1-4520-8883-85FC636DC574}"/>
                </a:ext>
              </a:extLst>
            </p:cNvPr>
            <p:cNvCxnSpPr/>
            <p:nvPr/>
          </p:nvCxnSpPr>
          <p:spPr bwMode="auto">
            <a:xfrm flipH="1">
              <a:off x="13235117" y="2648170"/>
              <a:ext cx="2149477" cy="336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4722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Morfologie</a:t>
            </a:r>
            <a:r>
              <a:rPr lang="en-GB" dirty="0"/>
              <a:t>, </a:t>
            </a:r>
            <a:r>
              <a:rPr lang="en-GB" dirty="0" err="1"/>
              <a:t>amplituda</a:t>
            </a:r>
            <a:r>
              <a:rPr lang="en-GB" dirty="0"/>
              <a:t> a </a:t>
            </a:r>
            <a:r>
              <a:rPr lang="cs-CZ" dirty="0" smtClean="0"/>
              <a:t>délka</a:t>
            </a:r>
            <a:r>
              <a:rPr lang="en-GB" dirty="0" smtClean="0"/>
              <a:t> </a:t>
            </a:r>
            <a:r>
              <a:rPr lang="en-GB" dirty="0"/>
              <a:t>EEG </a:t>
            </a:r>
            <a:r>
              <a:rPr lang="en-GB" dirty="0" err="1"/>
              <a:t>vln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dirty="0" smtClean="0"/>
              <a:t>Vzdálenost elektrody od generátoru proudu</a:t>
            </a:r>
          </a:p>
          <a:p>
            <a:pPr>
              <a:spcAft>
                <a:spcPts val="1200"/>
              </a:spcAft>
            </a:pPr>
            <a:r>
              <a:rPr lang="cs-CZ" dirty="0" smtClean="0">
                <a:solidFill>
                  <a:srgbClr val="FF0000"/>
                </a:solidFill>
              </a:rPr>
              <a:t>Délka postsynaptických potenciálů</a:t>
            </a:r>
          </a:p>
          <a:p>
            <a:pPr>
              <a:spcAft>
                <a:spcPts val="1200"/>
              </a:spcAft>
            </a:pPr>
            <a:r>
              <a:rPr lang="cs-CZ" dirty="0" smtClean="0">
                <a:solidFill>
                  <a:srgbClr val="FF0000"/>
                </a:solidFill>
              </a:rPr>
              <a:t>Počet synchronně aktivovaných postsynaptických potenciálů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Poloha elektrody ve vztahu ke generátoru proudu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Anatomická orientace vrstvy pyramidových buněk generujících proud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206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Synchronizace synaptických potenciálů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098" y="5395674"/>
            <a:ext cx="4105826" cy="83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3">
            <a:extLst>
              <a:ext uri="{FF2B5EF4-FFF2-40B4-BE49-F238E27FC236}">
                <a16:creationId xmlns:a16="http://schemas.microsoft.com/office/drawing/2014/main" id="{1866A398-028B-4368-AF3C-57303AFA90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17862" y="6401180"/>
            <a:ext cx="610895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44">
            <a:extLst>
              <a:ext uri="{FF2B5EF4-FFF2-40B4-BE49-F238E27FC236}">
                <a16:creationId xmlns:a16="http://schemas.microsoft.com/office/drawing/2014/main" id="{51E82EE3-B204-4526-B710-5FD5E54EC3D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228757" y="6258183"/>
            <a:ext cx="0" cy="285993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45">
            <a:extLst>
              <a:ext uri="{FF2B5EF4-FFF2-40B4-BE49-F238E27FC236}">
                <a16:creationId xmlns:a16="http://schemas.microsoft.com/office/drawing/2014/main" id="{D1AAB435-CC29-462F-97FD-DB9CB09A0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689" y="6401179"/>
            <a:ext cx="451367" cy="27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0.4 s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46">
            <a:extLst>
              <a:ext uri="{FF2B5EF4-FFF2-40B4-BE49-F238E27FC236}">
                <a16:creationId xmlns:a16="http://schemas.microsoft.com/office/drawing/2014/main" id="{EB34C20A-AC0C-46F3-B657-1F57BE436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2515" y="6170805"/>
            <a:ext cx="10647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100 µV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F97F154-8CAA-47A2-9D60-761D7966C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614" y="1840562"/>
            <a:ext cx="4184969" cy="3686627"/>
          </a:xfrm>
          <a:prstGeom prst="rect">
            <a:avLst/>
          </a:prstGeom>
        </p:spPr>
      </p:pic>
      <p:pic>
        <p:nvPicPr>
          <p:cNvPr id="11" name="Picture 4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5"/>
          <a:stretch/>
        </p:blipFill>
        <p:spPr bwMode="auto">
          <a:xfrm>
            <a:off x="1051548" y="5577728"/>
            <a:ext cx="3984023" cy="5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Object 9"/>
          <p:cNvGraphicFramePr>
            <a:graphicFrameLocks noChangeAspect="1"/>
          </p:cNvGraphicFramePr>
          <p:nvPr/>
        </p:nvGraphicFramePr>
        <p:xfrm>
          <a:off x="986958" y="1773887"/>
          <a:ext cx="4183224" cy="3706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3" name="CorelPhotoPaint.Image.11" r:id="rId6" imgW="8901587" imgH="5409524" progId="CorelPhotoPaint.Image.11">
                  <p:embed/>
                </p:oleObj>
              </mc:Choice>
              <mc:Fallback>
                <p:oleObj name="CorelPhotoPaint.Image.11" r:id="rId6" imgW="8901587" imgH="5409524" progId="CorelPhotoPaint.Image.11">
                  <p:embed/>
                  <p:pic>
                    <p:nvPicPr>
                      <p:cNvPr id="1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958" y="1773887"/>
                        <a:ext cx="4183224" cy="3706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43">
            <a:extLst>
              <a:ext uri="{FF2B5EF4-FFF2-40B4-BE49-F238E27FC236}">
                <a16:creationId xmlns:a16="http://schemas.microsoft.com/office/drawing/2014/main" id="{29B5FD31-B391-4F59-8D05-FBD884BB7C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29111" y="6253502"/>
            <a:ext cx="554646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44">
            <a:extLst>
              <a:ext uri="{FF2B5EF4-FFF2-40B4-BE49-F238E27FC236}">
                <a16:creationId xmlns:a16="http://schemas.microsoft.com/office/drawing/2014/main" id="{B6392451-481A-4F83-B660-587D3A2B45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85678" y="6123672"/>
            <a:ext cx="0" cy="25966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45">
            <a:extLst>
              <a:ext uri="{FF2B5EF4-FFF2-40B4-BE49-F238E27FC236}">
                <a16:creationId xmlns:a16="http://schemas.microsoft.com/office/drawing/2014/main" id="{200AF6E1-5947-4B56-B04F-846F73771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649" y="6253502"/>
            <a:ext cx="409806" cy="24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0.4 s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46">
            <a:extLst>
              <a:ext uri="{FF2B5EF4-FFF2-40B4-BE49-F238E27FC236}">
                <a16:creationId xmlns:a16="http://schemas.microsoft.com/office/drawing/2014/main" id="{CAC395EC-6285-450B-975D-D07156AD6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762" y="6005134"/>
            <a:ext cx="10647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100 µV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5AE4FEE4-B9C4-6AD6-59DA-CE01DFE5726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494245" y="3375150"/>
            <a:ext cx="390396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sz="2000" b="0" dirty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Synaptická aktivita 100 neuronů</a:t>
            </a:r>
            <a:endParaRPr lang="en-US" altLang="en-US" sz="2000" b="0" dirty="0">
              <a:solidFill>
                <a:srgbClr val="ED1C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ight Brace 3">
            <a:extLst>
              <a:ext uri="{FF2B5EF4-FFF2-40B4-BE49-F238E27FC236}">
                <a16:creationId xmlns:a16="http://schemas.microsoft.com/office/drawing/2014/main" id="{F6C8F1F0-6C6B-F47C-E774-30C4304F55B2}"/>
              </a:ext>
            </a:extLst>
          </p:cNvPr>
          <p:cNvSpPr/>
          <p:nvPr/>
        </p:nvSpPr>
        <p:spPr>
          <a:xfrm flipH="1">
            <a:off x="657794" y="1840562"/>
            <a:ext cx="311226" cy="3560113"/>
          </a:xfrm>
          <a:prstGeom prst="rightBrace">
            <a:avLst/>
          </a:prstGeom>
          <a:ln w="34925">
            <a:solidFill>
              <a:srgbClr val="ED1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FDDFE969-1115-DE2C-1B88-0CFD0050ABC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490165" y="3455059"/>
            <a:ext cx="390396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sz="2000" b="0" dirty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Synaptická aktivita 100 neuronů</a:t>
            </a:r>
            <a:endParaRPr lang="en-US" altLang="en-US" sz="2000" b="0" dirty="0">
              <a:solidFill>
                <a:srgbClr val="ED1C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ight Brace 12">
            <a:extLst>
              <a:ext uri="{FF2B5EF4-FFF2-40B4-BE49-F238E27FC236}">
                <a16:creationId xmlns:a16="http://schemas.microsoft.com/office/drawing/2014/main" id="{2EB72123-715B-D658-D3F5-7C294175E35F}"/>
              </a:ext>
            </a:extLst>
          </p:cNvPr>
          <p:cNvSpPr/>
          <p:nvPr/>
        </p:nvSpPr>
        <p:spPr>
          <a:xfrm flipH="1">
            <a:off x="6642204" y="1920471"/>
            <a:ext cx="311226" cy="3560113"/>
          </a:xfrm>
          <a:prstGeom prst="rightBrace">
            <a:avLst/>
          </a:prstGeom>
          <a:ln w="34925">
            <a:solidFill>
              <a:srgbClr val="ED1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B52C0BC7-0949-6C6F-9AC3-F29BA0990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020" y="1307429"/>
            <a:ext cx="428245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Asynchronní (náhodná) aktivita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2B4C415A-4956-C765-7F53-17413FEF0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397" y="1364141"/>
            <a:ext cx="428245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Synchronní aktivita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A1EBE5D-04F8-C215-BD04-06302FB15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0" y="5625251"/>
            <a:ext cx="97917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8E36C263-53D1-E4F4-3CED-01385022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609" y="5719344"/>
            <a:ext cx="97917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3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Synchronizace synaptických potenciálů</a:t>
            </a:r>
            <a:endParaRPr lang="en-US" dirty="0"/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098" y="5395674"/>
            <a:ext cx="4105826" cy="83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Connector 43">
            <a:extLst>
              <a:ext uri="{FF2B5EF4-FFF2-40B4-BE49-F238E27FC236}">
                <a16:creationId xmlns:a16="http://schemas.microsoft.com/office/drawing/2014/main" id="{1866A398-028B-4368-AF3C-57303AFA90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17862" y="6401180"/>
            <a:ext cx="610895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44">
            <a:extLst>
              <a:ext uri="{FF2B5EF4-FFF2-40B4-BE49-F238E27FC236}">
                <a16:creationId xmlns:a16="http://schemas.microsoft.com/office/drawing/2014/main" id="{51E82EE3-B204-4526-B710-5FD5E54EC3D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228757" y="6258183"/>
            <a:ext cx="0" cy="285993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45">
            <a:extLst>
              <a:ext uri="{FF2B5EF4-FFF2-40B4-BE49-F238E27FC236}">
                <a16:creationId xmlns:a16="http://schemas.microsoft.com/office/drawing/2014/main" id="{D1AAB435-CC29-462F-97FD-DB9CB09A0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689" y="6401179"/>
            <a:ext cx="451367" cy="27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0.4 s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46">
            <a:extLst>
              <a:ext uri="{FF2B5EF4-FFF2-40B4-BE49-F238E27FC236}">
                <a16:creationId xmlns:a16="http://schemas.microsoft.com/office/drawing/2014/main" id="{EB34C20A-AC0C-46F3-B657-1F57BE436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2515" y="6170805"/>
            <a:ext cx="10647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100 µV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3F97F154-8CAA-47A2-9D60-761D7966C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614" y="1840562"/>
            <a:ext cx="4184969" cy="3686627"/>
          </a:xfrm>
          <a:prstGeom prst="rect">
            <a:avLst/>
          </a:prstGeom>
        </p:spPr>
      </p:pic>
      <p:cxnSp>
        <p:nvCxnSpPr>
          <p:cNvPr id="31" name="Straight Connector 43">
            <a:extLst>
              <a:ext uri="{FF2B5EF4-FFF2-40B4-BE49-F238E27FC236}">
                <a16:creationId xmlns:a16="http://schemas.microsoft.com/office/drawing/2014/main" id="{29B5FD31-B391-4F59-8D05-FBD884BB7C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79776" y="6235070"/>
            <a:ext cx="79200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44">
            <a:extLst>
              <a:ext uri="{FF2B5EF4-FFF2-40B4-BE49-F238E27FC236}">
                <a16:creationId xmlns:a16="http://schemas.microsoft.com/office/drawing/2014/main" id="{B6392451-481A-4F83-B660-587D3A2B45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71776" y="6037070"/>
            <a:ext cx="0" cy="39600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45">
            <a:extLst>
              <a:ext uri="{FF2B5EF4-FFF2-40B4-BE49-F238E27FC236}">
                <a16:creationId xmlns:a16="http://schemas.microsoft.com/office/drawing/2014/main" id="{200AF6E1-5947-4B56-B04F-846F73771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079" y="6217474"/>
            <a:ext cx="7617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0.4 s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46">
            <a:extLst>
              <a:ext uri="{FF2B5EF4-FFF2-40B4-BE49-F238E27FC236}">
                <a16:creationId xmlns:a16="http://schemas.microsoft.com/office/drawing/2014/main" id="{CAC395EC-6285-450B-975D-D07156AD6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451" y="5971405"/>
            <a:ext cx="10647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100 µV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FDDFE969-1115-DE2C-1B88-0CFD0050ABC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490165" y="3455059"/>
            <a:ext cx="390396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sz="2000" b="0" dirty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Synaptická aktivita 100 neuronů</a:t>
            </a:r>
            <a:endParaRPr lang="en-US" altLang="en-US" sz="2000" b="0" dirty="0">
              <a:solidFill>
                <a:srgbClr val="ED1C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ight Brace 12">
            <a:extLst>
              <a:ext uri="{FF2B5EF4-FFF2-40B4-BE49-F238E27FC236}">
                <a16:creationId xmlns:a16="http://schemas.microsoft.com/office/drawing/2014/main" id="{2EB72123-715B-D658-D3F5-7C294175E35F}"/>
              </a:ext>
            </a:extLst>
          </p:cNvPr>
          <p:cNvSpPr/>
          <p:nvPr/>
        </p:nvSpPr>
        <p:spPr>
          <a:xfrm flipH="1">
            <a:off x="6642204" y="1920471"/>
            <a:ext cx="311226" cy="3560113"/>
          </a:xfrm>
          <a:prstGeom prst="rightBrace">
            <a:avLst/>
          </a:prstGeom>
          <a:ln w="34925">
            <a:solidFill>
              <a:srgbClr val="ED1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B52C0BC7-0949-6C6F-9AC3-F29BA0990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152" y="1462634"/>
            <a:ext cx="428245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Synchronní epileptická aktivita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2B4C415A-4956-C765-7F53-17413FEF0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397" y="1364141"/>
            <a:ext cx="428245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Synchronní aktivita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9">
            <a:extLst>
              <a:ext uri="{FF2B5EF4-FFF2-40B4-BE49-F238E27FC236}">
                <a16:creationId xmlns:a16="http://schemas.microsoft.com/office/drawing/2014/main" id="{9A1EBE5D-04F8-C215-BD04-06302FB15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22" y="4988247"/>
            <a:ext cx="97917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  <a:endParaRPr lang="en-US" altLang="en-US" b="0" dirty="0">
              <a:solidFill>
                <a:srgbClr val="ED1C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9">
            <a:extLst>
              <a:ext uri="{FF2B5EF4-FFF2-40B4-BE49-F238E27FC236}">
                <a16:creationId xmlns:a16="http://schemas.microsoft.com/office/drawing/2014/main" id="{8E36C263-53D1-E4F4-3CED-01385022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609" y="5719344"/>
            <a:ext cx="97917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oup 30">
            <a:extLst>
              <a:ext uri="{FF2B5EF4-FFF2-40B4-BE49-F238E27FC236}">
                <a16:creationId xmlns:a16="http://schemas.microsoft.com/office/drawing/2014/main" id="{60B35A9E-1FEE-56F5-1516-47ACD1E79C68}"/>
              </a:ext>
            </a:extLst>
          </p:cNvPr>
          <p:cNvGrpSpPr/>
          <p:nvPr/>
        </p:nvGrpSpPr>
        <p:grpSpPr>
          <a:xfrm>
            <a:off x="2050849" y="4441777"/>
            <a:ext cx="2412079" cy="1314994"/>
            <a:chOff x="2203272" y="2394858"/>
            <a:chExt cx="2412079" cy="1314994"/>
          </a:xfrm>
        </p:grpSpPr>
        <p:pic>
          <p:nvPicPr>
            <p:cNvPr id="42" name="Picture 2" descr="https://kin450-neurophysiology.wikispaces.com/file/view/pds.png/472837084/pds.png">
              <a:extLst>
                <a:ext uri="{FF2B5EF4-FFF2-40B4-BE49-F238E27FC236}">
                  <a16:creationId xmlns:a16="http://schemas.microsoft.com/office/drawing/2014/main" id="{5C803969-EBE9-2962-89E9-6CD246F4C8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2" t="6283" b="63613"/>
            <a:stretch/>
          </p:blipFill>
          <p:spPr bwMode="auto">
            <a:xfrm>
              <a:off x="2203272" y="2394858"/>
              <a:ext cx="2412079" cy="1314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16">
              <a:extLst>
                <a:ext uri="{FF2B5EF4-FFF2-40B4-BE49-F238E27FC236}">
                  <a16:creationId xmlns:a16="http://schemas.microsoft.com/office/drawing/2014/main" id="{2A955D26-9FD3-4A73-B0A7-D5BD3D5BAF3C}"/>
                </a:ext>
              </a:extLst>
            </p:cNvPr>
            <p:cNvSpPr/>
            <p:nvPr/>
          </p:nvSpPr>
          <p:spPr>
            <a:xfrm>
              <a:off x="3230762" y="2560320"/>
              <a:ext cx="740347" cy="2002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29">
            <a:extLst>
              <a:ext uri="{FF2B5EF4-FFF2-40B4-BE49-F238E27FC236}">
                <a16:creationId xmlns:a16="http://schemas.microsoft.com/office/drawing/2014/main" id="{9CC43803-5C59-A25E-1004-7CF787B8AC90}"/>
              </a:ext>
            </a:extLst>
          </p:cNvPr>
          <p:cNvGrpSpPr/>
          <p:nvPr/>
        </p:nvGrpSpPr>
        <p:grpSpPr>
          <a:xfrm>
            <a:off x="2152197" y="2348312"/>
            <a:ext cx="2412079" cy="1684585"/>
            <a:chOff x="2203272" y="4034757"/>
            <a:chExt cx="2412079" cy="1684585"/>
          </a:xfrm>
        </p:grpSpPr>
        <p:pic>
          <p:nvPicPr>
            <p:cNvPr id="45" name="Picture 2" descr="https://kin450-neurophysiology.wikispaces.com/file/view/pds.png/472837084/pds.png">
              <a:extLst>
                <a:ext uri="{FF2B5EF4-FFF2-40B4-BE49-F238E27FC236}">
                  <a16:creationId xmlns:a16="http://schemas.microsoft.com/office/drawing/2014/main" id="{64E32346-D56D-2287-4DAC-8E9ADB8036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48" t="37542" r="-966" b="23893"/>
            <a:stretch/>
          </p:blipFill>
          <p:spPr bwMode="auto">
            <a:xfrm>
              <a:off x="2203272" y="4034757"/>
              <a:ext cx="2412079" cy="1684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2BEEF81A-4FC0-1185-6A9B-EC469D27391F}"/>
                </a:ext>
              </a:extLst>
            </p:cNvPr>
            <p:cNvSpPr/>
            <p:nvPr/>
          </p:nvSpPr>
          <p:spPr>
            <a:xfrm>
              <a:off x="3110246" y="4335616"/>
              <a:ext cx="1052451" cy="593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26">
              <a:extLst>
                <a:ext uri="{FF2B5EF4-FFF2-40B4-BE49-F238E27FC236}">
                  <a16:creationId xmlns:a16="http://schemas.microsoft.com/office/drawing/2014/main" id="{B404C166-807E-BD6B-F882-8EF00D60CB0E}"/>
                </a:ext>
              </a:extLst>
            </p:cNvPr>
            <p:cNvSpPr/>
            <p:nvPr/>
          </p:nvSpPr>
          <p:spPr>
            <a:xfrm>
              <a:off x="2353649" y="4335616"/>
              <a:ext cx="175794" cy="296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BF93E1FD-CB19-CFD1-D51C-98D88C6402AD}"/>
                </a:ext>
              </a:extLst>
            </p:cNvPr>
            <p:cNvSpPr/>
            <p:nvPr/>
          </p:nvSpPr>
          <p:spPr>
            <a:xfrm>
              <a:off x="2266430" y="4859005"/>
              <a:ext cx="175794" cy="296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D7A47D29-8D0C-3733-95E6-EFECD70BB58C}"/>
                </a:ext>
              </a:extLst>
            </p:cNvPr>
            <p:cNvSpPr/>
            <p:nvPr/>
          </p:nvSpPr>
          <p:spPr>
            <a:xfrm>
              <a:off x="3421524" y="5305167"/>
              <a:ext cx="175794" cy="296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9">
            <a:extLst>
              <a:ext uri="{FF2B5EF4-FFF2-40B4-BE49-F238E27FC236}">
                <a16:creationId xmlns:a16="http://schemas.microsoft.com/office/drawing/2014/main" id="{1EBACBFD-B041-5765-A371-FFD7CD40A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1" y="3010888"/>
            <a:ext cx="178497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sz="2000" b="0" dirty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Epileptický </a:t>
            </a:r>
            <a:r>
              <a:rPr lang="cs-CZ" altLang="en-US" sz="2000" b="0" dirty="0" smtClean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neuron</a:t>
            </a:r>
          </a:p>
          <a:p>
            <a:pPr algn="ctr"/>
            <a:r>
              <a:rPr lang="cs-CZ" altLang="en-US" sz="2000" b="0" dirty="0" smtClean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(intracelulárně)</a:t>
            </a:r>
            <a:endParaRPr lang="en-US" altLang="en-US" sz="2000" b="0" dirty="0">
              <a:solidFill>
                <a:srgbClr val="ED1C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4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>
                <a:solidFill>
                  <a:srgbClr val="ED1C29"/>
                </a:solidFill>
              </a:rPr>
              <a:t>Synaptické vs. akční </a:t>
            </a:r>
            <a:r>
              <a:rPr lang="cs-CZ" dirty="0" smtClean="0">
                <a:solidFill>
                  <a:srgbClr val="ED1C29"/>
                </a:solidFill>
              </a:rPr>
              <a:t>potenciály</a:t>
            </a:r>
            <a:endParaRPr lang="en-US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5"/>
          <a:stretch/>
        </p:blipFill>
        <p:spPr bwMode="auto">
          <a:xfrm>
            <a:off x="1051548" y="5577728"/>
            <a:ext cx="3984023" cy="5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986958" y="1773887"/>
          <a:ext cx="4183224" cy="3706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2" name="CorelPhotoPaint.Image.11" r:id="rId4" imgW="8901587" imgH="5409524" progId="CorelPhotoPaint.Image.11">
                  <p:embed/>
                </p:oleObj>
              </mc:Choice>
              <mc:Fallback>
                <p:oleObj name="CorelPhotoPaint.Image.11" r:id="rId4" imgW="8901587" imgH="5409524" progId="CorelPhotoPaint.Image.11">
                  <p:embed/>
                  <p:pic>
                    <p:nvPicPr>
                      <p:cNvPr id="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958" y="1773887"/>
                        <a:ext cx="4183224" cy="3706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43">
            <a:extLst>
              <a:ext uri="{FF2B5EF4-FFF2-40B4-BE49-F238E27FC236}">
                <a16:creationId xmlns:a16="http://schemas.microsoft.com/office/drawing/2014/main" id="{29B5FD31-B391-4F59-8D05-FBD884BB7C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29111" y="6253502"/>
            <a:ext cx="554646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44">
            <a:extLst>
              <a:ext uri="{FF2B5EF4-FFF2-40B4-BE49-F238E27FC236}">
                <a16:creationId xmlns:a16="http://schemas.microsoft.com/office/drawing/2014/main" id="{B6392451-481A-4F83-B660-587D3A2B45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85678" y="6123672"/>
            <a:ext cx="0" cy="25966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45">
            <a:extLst>
              <a:ext uri="{FF2B5EF4-FFF2-40B4-BE49-F238E27FC236}">
                <a16:creationId xmlns:a16="http://schemas.microsoft.com/office/drawing/2014/main" id="{200AF6E1-5947-4B56-B04F-846F73771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649" y="6253502"/>
            <a:ext cx="409806" cy="24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0.4 s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46">
            <a:extLst>
              <a:ext uri="{FF2B5EF4-FFF2-40B4-BE49-F238E27FC236}">
                <a16:creationId xmlns:a16="http://schemas.microsoft.com/office/drawing/2014/main" id="{CAC395EC-6285-450B-975D-D07156AD6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762" y="6005134"/>
            <a:ext cx="10647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100 µV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5AE4FEE4-B9C4-6AD6-59DA-CE01DFE5726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494245" y="3375150"/>
            <a:ext cx="390396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sz="2000" b="0" dirty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Synaptická aktivita 100 neuronů</a:t>
            </a:r>
            <a:endParaRPr lang="en-US" altLang="en-US" sz="2000" b="0" dirty="0">
              <a:solidFill>
                <a:srgbClr val="ED1C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ight Brace 3">
            <a:extLst>
              <a:ext uri="{FF2B5EF4-FFF2-40B4-BE49-F238E27FC236}">
                <a16:creationId xmlns:a16="http://schemas.microsoft.com/office/drawing/2014/main" id="{F6C8F1F0-6C6B-F47C-E774-30C4304F55B2}"/>
              </a:ext>
            </a:extLst>
          </p:cNvPr>
          <p:cNvSpPr/>
          <p:nvPr/>
        </p:nvSpPr>
        <p:spPr>
          <a:xfrm flipH="1">
            <a:off x="657794" y="1840562"/>
            <a:ext cx="311226" cy="3560113"/>
          </a:xfrm>
          <a:prstGeom prst="rightBrace">
            <a:avLst/>
          </a:prstGeom>
          <a:ln w="34925">
            <a:solidFill>
              <a:srgbClr val="ED1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DFE969-1115-DE2C-1B88-0CFD0050ABC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490165" y="3455059"/>
            <a:ext cx="390396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sz="2000" b="0" dirty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Synaptická aktivita 100 neuronů</a:t>
            </a:r>
            <a:endParaRPr lang="en-US" altLang="en-US" sz="2000" b="0" dirty="0">
              <a:solidFill>
                <a:srgbClr val="ED1C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2EB72123-715B-D658-D3F5-7C294175E35F}"/>
              </a:ext>
            </a:extLst>
          </p:cNvPr>
          <p:cNvSpPr/>
          <p:nvPr/>
        </p:nvSpPr>
        <p:spPr>
          <a:xfrm flipH="1">
            <a:off x="6642204" y="1920471"/>
            <a:ext cx="311226" cy="3560113"/>
          </a:xfrm>
          <a:prstGeom prst="rightBrace">
            <a:avLst/>
          </a:prstGeom>
          <a:ln w="34925">
            <a:solidFill>
              <a:srgbClr val="ED1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B52C0BC7-0949-6C6F-9AC3-F29BA0990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020" y="1307429"/>
            <a:ext cx="428245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Asynchronní (náhodná) aktivita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B4C415A-4956-C765-7F53-17413FEF0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397" y="1364141"/>
            <a:ext cx="428245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Asynchronní akční potenciály</a:t>
            </a:r>
            <a:endParaRPr lang="en-US" altLang="en-US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9A1EBE5D-04F8-C215-BD04-06302FB15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0" y="5625251"/>
            <a:ext cx="97917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8E36C263-53D1-E4F4-3CED-01385022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609" y="5719344"/>
            <a:ext cx="97917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028">
            <a:extLst>
              <a:ext uri="{FF2B5EF4-FFF2-40B4-BE49-F238E27FC236}">
                <a16:creationId xmlns:a16="http://schemas.microsoft.com/office/drawing/2014/main" id="{4E8C34CB-81AD-0540-7B2D-AD5994D3D4DA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02" b="6771"/>
          <a:stretch/>
        </p:blipFill>
        <p:spPr bwMode="auto">
          <a:xfrm>
            <a:off x="7058187" y="5846742"/>
            <a:ext cx="4136075" cy="37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Object 1035">
            <a:extLst>
              <a:ext uri="{FF2B5EF4-FFF2-40B4-BE49-F238E27FC236}">
                <a16:creationId xmlns:a16="http://schemas.microsoft.com/office/drawing/2014/main" id="{CE4305A2-F0B1-4809-7C65-17DE6515CA8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042314" y="1844976"/>
          <a:ext cx="4183224" cy="368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3" name="CorelPhotoPaint.Image.11" r:id="rId7" imgW="9041270" imgH="5384127" progId="CorelPhotoPaint.Image.11">
                  <p:embed/>
                </p:oleObj>
              </mc:Choice>
              <mc:Fallback>
                <p:oleObj name="CorelPhotoPaint.Image.11" r:id="rId7" imgW="9041270" imgH="5384127" progId="CorelPhotoPaint.Image.11">
                  <p:embed/>
                  <p:pic>
                    <p:nvPicPr>
                      <p:cNvPr id="19" name="Object 1035">
                        <a:extLst>
                          <a:ext uri="{FF2B5EF4-FFF2-40B4-BE49-F238E27FC236}">
                            <a16:creationId xmlns:a16="http://schemas.microsoft.com/office/drawing/2014/main" id="{CE4305A2-F0B1-4809-7C65-17DE6515CA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2314" y="1844976"/>
                        <a:ext cx="4183224" cy="3682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43">
            <a:extLst>
              <a:ext uri="{FF2B5EF4-FFF2-40B4-BE49-F238E27FC236}">
                <a16:creationId xmlns:a16="http://schemas.microsoft.com/office/drawing/2014/main" id="{162B5DFF-909F-FB36-048E-BA13793AC9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38761" y="6296256"/>
            <a:ext cx="527929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44">
            <a:extLst>
              <a:ext uri="{FF2B5EF4-FFF2-40B4-BE49-F238E27FC236}">
                <a16:creationId xmlns:a16="http://schemas.microsoft.com/office/drawing/2014/main" id="{F96F9545-68AF-0F79-4770-381B774F99D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166690" y="6119677"/>
            <a:ext cx="0" cy="365259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45">
            <a:extLst>
              <a:ext uri="{FF2B5EF4-FFF2-40B4-BE49-F238E27FC236}">
                <a16:creationId xmlns:a16="http://schemas.microsoft.com/office/drawing/2014/main" id="{762999C7-8DBC-1D85-8A37-94720C0DB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3727" y="6262571"/>
            <a:ext cx="390066" cy="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0.4 s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46">
            <a:extLst>
              <a:ext uri="{FF2B5EF4-FFF2-40B4-BE49-F238E27FC236}">
                <a16:creationId xmlns:a16="http://schemas.microsoft.com/office/drawing/2014/main" id="{431C051F-A989-2C46-248B-807E311FC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6690" y="6082162"/>
            <a:ext cx="10647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100 µV</a:t>
            </a:r>
          </a:p>
        </p:txBody>
      </p:sp>
    </p:spTree>
    <p:extLst>
      <p:ext uri="{BB962C8B-B14F-4D97-AF65-F5344CB8AC3E}">
        <p14:creationId xmlns:p14="http://schemas.microsoft.com/office/powerpoint/2010/main" val="251944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Synchronizace akčních potenciálů</a:t>
            </a:r>
            <a:endParaRPr lang="en-US" dirty="0"/>
          </a:p>
        </p:txBody>
      </p:sp>
      <p:sp>
        <p:nvSpPr>
          <p:cNvPr id="4" name="Rectangle 4"/>
          <p:cNvSpPr/>
          <p:nvPr/>
        </p:nvSpPr>
        <p:spPr>
          <a:xfrm>
            <a:off x="2804628" y="2235608"/>
            <a:ext cx="5594176" cy="4195632"/>
          </a:xfrm>
          <a:prstGeom prst="rect">
            <a:avLst/>
          </a:prstGeom>
          <a:noFill/>
          <a:ln w="793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0"/>
          <p:cNvSpPr/>
          <p:nvPr/>
        </p:nvSpPr>
        <p:spPr>
          <a:xfrm>
            <a:off x="1558739" y="3017322"/>
            <a:ext cx="432048" cy="485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98" y="4321707"/>
            <a:ext cx="2534256" cy="2203610"/>
          </a:xfrm>
          <a:prstGeom prst="rect">
            <a:avLst/>
          </a:prstGeom>
        </p:spPr>
      </p:pic>
      <p:sp>
        <p:nvSpPr>
          <p:cNvPr id="7" name="Rectangle 11"/>
          <p:cNvSpPr/>
          <p:nvPr/>
        </p:nvSpPr>
        <p:spPr>
          <a:xfrm>
            <a:off x="1483841" y="4997110"/>
            <a:ext cx="1804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499 Hz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13"/>
          <p:cNvCxnSpPr/>
          <p:nvPr/>
        </p:nvCxnSpPr>
        <p:spPr>
          <a:xfrm>
            <a:off x="2577468" y="5366443"/>
            <a:ext cx="566059" cy="2968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1"/>
          <p:cNvSpPr/>
          <p:nvPr/>
        </p:nvSpPr>
        <p:spPr>
          <a:xfrm>
            <a:off x="2184565" y="3756146"/>
            <a:ext cx="220743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hipokampus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0" t="-912" b="21226"/>
          <a:stretch/>
        </p:blipFill>
        <p:spPr bwMode="auto">
          <a:xfrm>
            <a:off x="2270757" y="1633621"/>
            <a:ext cx="2109429" cy="192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2"/>
          <a:stretch/>
        </p:blipFill>
        <p:spPr>
          <a:xfrm>
            <a:off x="6120545" y="1220852"/>
            <a:ext cx="1584176" cy="4898582"/>
          </a:xfrm>
          <a:prstGeom prst="rect">
            <a:avLst/>
          </a:prstGeom>
        </p:spPr>
      </p:pic>
      <p:grpSp>
        <p:nvGrpSpPr>
          <p:cNvPr id="12" name="Group 25"/>
          <p:cNvGrpSpPr/>
          <p:nvPr/>
        </p:nvGrpSpPr>
        <p:grpSpPr>
          <a:xfrm>
            <a:off x="6897263" y="6323717"/>
            <a:ext cx="683200" cy="439197"/>
            <a:chOff x="7916442" y="4898437"/>
            <a:chExt cx="817470" cy="399270"/>
          </a:xfrm>
        </p:grpSpPr>
        <p:cxnSp>
          <p:nvCxnSpPr>
            <p:cNvPr id="13" name="Straight Connector 43"/>
            <p:cNvCxnSpPr/>
            <p:nvPr/>
          </p:nvCxnSpPr>
          <p:spPr>
            <a:xfrm flipV="1">
              <a:off x="8033138" y="4898437"/>
              <a:ext cx="360040" cy="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44"/>
            <p:cNvSpPr/>
            <p:nvPr/>
          </p:nvSpPr>
          <p:spPr>
            <a:xfrm>
              <a:off x="7916442" y="4933971"/>
              <a:ext cx="817470" cy="3637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5 ms</a:t>
              </a:r>
            </a:p>
          </p:txBody>
        </p:sp>
      </p:grp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357382" y="4293821"/>
            <a:ext cx="913375" cy="446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27"/>
          <p:cNvSpPr/>
          <p:nvPr/>
        </p:nvSpPr>
        <p:spPr>
          <a:xfrm>
            <a:off x="7714812" y="5463199"/>
            <a:ext cx="893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400 Hz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7B8E17A6-9442-5F86-8C2E-2D13A8E4A313}"/>
              </a:ext>
            </a:extLst>
          </p:cNvPr>
          <p:cNvSpPr txBox="1">
            <a:spLocks noChangeArrowheads="1"/>
          </p:cNvSpPr>
          <p:nvPr/>
        </p:nvSpPr>
        <p:spPr>
          <a:xfrm>
            <a:off x="1397157" y="5656815"/>
            <a:ext cx="913375" cy="446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6176680-B7F7-646A-F6D9-6C613106A5D7}"/>
              </a:ext>
            </a:extLst>
          </p:cNvPr>
          <p:cNvSpPr txBox="1">
            <a:spLocks noChangeArrowheads="1"/>
          </p:cNvSpPr>
          <p:nvPr/>
        </p:nvSpPr>
        <p:spPr>
          <a:xfrm>
            <a:off x="5626449" y="5707123"/>
            <a:ext cx="913375" cy="446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Arrow Connector 7">
            <a:extLst>
              <a:ext uri="{FF2B5EF4-FFF2-40B4-BE49-F238E27FC236}">
                <a16:creationId xmlns:a16="http://schemas.microsoft.com/office/drawing/2014/main" id="{29CD0D4A-9575-D98A-D30F-2DADFA972799}"/>
              </a:ext>
            </a:extLst>
          </p:cNvPr>
          <p:cNvCxnSpPr>
            <a:cxnSpLocks/>
          </p:cNvCxnSpPr>
          <p:nvPr/>
        </p:nvCxnSpPr>
        <p:spPr>
          <a:xfrm flipH="1">
            <a:off x="7301524" y="5663254"/>
            <a:ext cx="403197" cy="516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8885700" y="5207071"/>
            <a:ext cx="323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Vysokofrekvenční oscilace (</a:t>
            </a:r>
            <a:r>
              <a:rPr lang="cs-CZ" sz="2000" dirty="0" err="1" smtClean="0"/>
              <a:t>high</a:t>
            </a:r>
            <a:r>
              <a:rPr lang="en-US" sz="2000" dirty="0" smtClean="0"/>
              <a:t>-frequency oscillation – HFO)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4042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Morfologie</a:t>
            </a:r>
            <a:r>
              <a:rPr lang="en-GB" dirty="0"/>
              <a:t>, </a:t>
            </a:r>
            <a:r>
              <a:rPr lang="en-GB" dirty="0" err="1"/>
              <a:t>amplituda</a:t>
            </a:r>
            <a:r>
              <a:rPr lang="en-GB" dirty="0"/>
              <a:t> a </a:t>
            </a:r>
            <a:r>
              <a:rPr lang="cs-CZ" dirty="0" smtClean="0"/>
              <a:t>délka</a:t>
            </a:r>
            <a:r>
              <a:rPr lang="en-GB" dirty="0" smtClean="0"/>
              <a:t> </a:t>
            </a:r>
            <a:r>
              <a:rPr lang="en-GB" dirty="0"/>
              <a:t>EEG </a:t>
            </a:r>
            <a:r>
              <a:rPr lang="en-GB" dirty="0" err="1"/>
              <a:t>vln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dirty="0" smtClean="0"/>
              <a:t>Vzdálenost elektrody od generátoru proudu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Trvání postsynaptických potenciálů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Počet synchronně aktivovaných postsynaptických potenciálů</a:t>
            </a:r>
          </a:p>
          <a:p>
            <a:pPr>
              <a:spcAft>
                <a:spcPts val="1200"/>
              </a:spcAft>
            </a:pPr>
            <a:r>
              <a:rPr lang="cs-CZ" dirty="0" smtClean="0">
                <a:solidFill>
                  <a:srgbClr val="FF0000"/>
                </a:solidFill>
              </a:rPr>
              <a:t>Poloha elektrody ve vztahu ke generátoru proudu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Anatomická orientace vrstvy pyramidových buněk generujících proud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82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>
                <a:solidFill>
                  <a:srgbClr val="ED1C29"/>
                </a:solidFill>
              </a:rPr>
              <a:t>Vliv orientace</a:t>
            </a:r>
            <a:r>
              <a:rPr lang="en-GB" dirty="0">
                <a:solidFill>
                  <a:srgbClr val="ED1C29"/>
                </a:solidFill>
              </a:rPr>
              <a:t> </a:t>
            </a:r>
            <a:r>
              <a:rPr lang="en-GB" dirty="0" err="1">
                <a:solidFill>
                  <a:srgbClr val="ED1C29"/>
                </a:solidFill>
              </a:rPr>
              <a:t>elektrody</a:t>
            </a:r>
            <a:r>
              <a:rPr lang="en-GB" dirty="0">
                <a:solidFill>
                  <a:srgbClr val="ED1C29"/>
                </a:solidFill>
              </a:rPr>
              <a:t> </a:t>
            </a:r>
            <a:r>
              <a:rPr lang="cs-CZ" dirty="0">
                <a:solidFill>
                  <a:srgbClr val="ED1C29"/>
                </a:solidFill>
              </a:rPr>
              <a:t>a elektrického </a:t>
            </a:r>
            <a:r>
              <a:rPr lang="cs-CZ" dirty="0" smtClean="0">
                <a:solidFill>
                  <a:srgbClr val="ED1C29"/>
                </a:solidFill>
              </a:rPr>
              <a:t>pole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5922" r="26892" b="9553"/>
          <a:stretch/>
        </p:blipFill>
        <p:spPr>
          <a:xfrm>
            <a:off x="757040" y="1994804"/>
            <a:ext cx="4842915" cy="4142735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4019229" y="2219188"/>
            <a:ext cx="1566463" cy="2822787"/>
            <a:chOff x="3987580" y="2190255"/>
            <a:chExt cx="1566463" cy="2822787"/>
          </a:xfrm>
        </p:grpSpPr>
        <p:sp>
          <p:nvSpPr>
            <p:cNvPr id="6" name="Oval 8"/>
            <p:cNvSpPr/>
            <p:nvPr/>
          </p:nvSpPr>
          <p:spPr bwMode="auto">
            <a:xfrm rot="1370715">
              <a:off x="3987580" y="2190255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7" name="Oval 8"/>
            <p:cNvSpPr/>
            <p:nvPr/>
          </p:nvSpPr>
          <p:spPr bwMode="auto">
            <a:xfrm rot="2994261">
              <a:off x="4772095" y="2790796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8" name="Oval 8"/>
            <p:cNvSpPr/>
            <p:nvPr/>
          </p:nvSpPr>
          <p:spPr bwMode="auto">
            <a:xfrm rot="4655767">
              <a:off x="5240006" y="3697265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 rot="5722533">
              <a:off x="5303660" y="4762658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</p:grpSp>
      <p:sp>
        <p:nvSpPr>
          <p:cNvPr id="10" name="Oval 8"/>
          <p:cNvSpPr/>
          <p:nvPr/>
        </p:nvSpPr>
        <p:spPr bwMode="auto">
          <a:xfrm>
            <a:off x="2982866" y="1952343"/>
            <a:ext cx="383468" cy="117299"/>
          </a:xfrm>
          <a:prstGeom prst="ellipse">
            <a:avLst/>
          </a:prstGeom>
          <a:solidFill>
            <a:srgbClr val="ED1C2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 flipH="1">
            <a:off x="743263" y="2196457"/>
            <a:ext cx="1579163" cy="2822787"/>
            <a:chOff x="3987580" y="2190255"/>
            <a:chExt cx="1579163" cy="2822787"/>
          </a:xfrm>
        </p:grpSpPr>
        <p:sp>
          <p:nvSpPr>
            <p:cNvPr id="12" name="Oval 8"/>
            <p:cNvSpPr/>
            <p:nvPr/>
          </p:nvSpPr>
          <p:spPr bwMode="auto">
            <a:xfrm rot="1370715">
              <a:off x="3987580" y="2190255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3" name="Oval 8"/>
            <p:cNvSpPr/>
            <p:nvPr/>
          </p:nvSpPr>
          <p:spPr bwMode="auto">
            <a:xfrm rot="2994261">
              <a:off x="4772095" y="2790796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4" name="Oval 8"/>
            <p:cNvSpPr/>
            <p:nvPr/>
          </p:nvSpPr>
          <p:spPr bwMode="auto">
            <a:xfrm rot="4655767">
              <a:off x="5240006" y="3697265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5" name="Oval 8"/>
            <p:cNvSpPr/>
            <p:nvPr/>
          </p:nvSpPr>
          <p:spPr bwMode="auto">
            <a:xfrm rot="5722533">
              <a:off x="5316360" y="4762658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</p:grp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9" t="8361" r="69404" b="68937"/>
          <a:stretch/>
        </p:blipFill>
        <p:spPr>
          <a:xfrm>
            <a:off x="6951671" y="1627181"/>
            <a:ext cx="4110560" cy="4242408"/>
          </a:xfrm>
          <a:prstGeom prst="rect">
            <a:avLst/>
          </a:prstGeom>
        </p:spPr>
      </p:pic>
      <p:sp>
        <p:nvSpPr>
          <p:cNvPr id="17" name="Oval 8"/>
          <p:cNvSpPr/>
          <p:nvPr/>
        </p:nvSpPr>
        <p:spPr bwMode="auto">
          <a:xfrm rot="19836777">
            <a:off x="7702898" y="2418589"/>
            <a:ext cx="1533452" cy="333748"/>
          </a:xfrm>
          <a:prstGeom prst="ellipse">
            <a:avLst/>
          </a:prstGeom>
          <a:solidFill>
            <a:srgbClr val="ED1C2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6783659" y="5860636"/>
            <a:ext cx="4526452" cy="579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6342837" y="1484024"/>
            <a:ext cx="4923174" cy="579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0" name="Skupina 19"/>
          <p:cNvGrpSpPr/>
          <p:nvPr/>
        </p:nvGrpSpPr>
        <p:grpSpPr>
          <a:xfrm rot="9287055">
            <a:off x="1854393" y="2250302"/>
            <a:ext cx="628905" cy="1047642"/>
            <a:chOff x="13235117" y="783553"/>
            <a:chExt cx="2149477" cy="3653108"/>
          </a:xfrm>
        </p:grpSpPr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E9515A62-D2FD-466A-897E-622630397E62}"/>
                </a:ext>
              </a:extLst>
            </p:cNvPr>
            <p:cNvGrpSpPr/>
            <p:nvPr/>
          </p:nvGrpSpPr>
          <p:grpSpPr>
            <a:xfrm rot="10800000">
              <a:off x="13969421" y="2651375"/>
              <a:ext cx="753484" cy="1013442"/>
              <a:chOff x="4067944" y="1052736"/>
              <a:chExt cx="797612" cy="1023279"/>
            </a:xfrm>
          </p:grpSpPr>
          <p:sp>
            <p:nvSpPr>
              <p:cNvPr id="32" name="Ovál 31">
                <a:extLst>
                  <a:ext uri="{FF2B5EF4-FFF2-40B4-BE49-F238E27FC236}">
                    <a16:creationId xmlns:a16="http://schemas.microsoft.com/office/drawing/2014/main" id="{A4AA1393-F805-4BBD-A9AB-81879D6BADC4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Ovál 32">
                <a:extLst>
                  <a:ext uri="{FF2B5EF4-FFF2-40B4-BE49-F238E27FC236}">
                    <a16:creationId xmlns:a16="http://schemas.microsoft.com/office/drawing/2014/main" id="{78F45BA8-D53B-4AB7-9746-204B07F3D681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Ovál 33">
                <a:extLst>
                  <a:ext uri="{FF2B5EF4-FFF2-40B4-BE49-F238E27FC236}">
                    <a16:creationId xmlns:a16="http://schemas.microsoft.com/office/drawing/2014/main" id="{E5F5DB95-125E-4C84-8014-CCF147235B82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11A23AF2-0547-446B-A02E-DBEEB9A549A3}"/>
                </a:ext>
              </a:extLst>
            </p:cNvPr>
            <p:cNvGrpSpPr/>
            <p:nvPr/>
          </p:nvGrpSpPr>
          <p:grpSpPr>
            <a:xfrm rot="10800000" flipV="1">
              <a:off x="13969421" y="1641426"/>
              <a:ext cx="753484" cy="975096"/>
              <a:chOff x="4067944" y="1052736"/>
              <a:chExt cx="797612" cy="1023279"/>
            </a:xfrm>
          </p:grpSpPr>
          <p:sp>
            <p:nvSpPr>
              <p:cNvPr id="29" name="Ovál 28">
                <a:extLst>
                  <a:ext uri="{FF2B5EF4-FFF2-40B4-BE49-F238E27FC236}">
                    <a16:creationId xmlns:a16="http://schemas.microsoft.com/office/drawing/2014/main" id="{3AF0D5F4-B886-4DA3-B556-D35BDCA76BAA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Ovál 29">
                <a:extLst>
                  <a:ext uri="{FF2B5EF4-FFF2-40B4-BE49-F238E27FC236}">
                    <a16:creationId xmlns:a16="http://schemas.microsoft.com/office/drawing/2014/main" id="{542768D0-C388-48CC-A632-7157C82CCE09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Ovál 30">
                <a:extLst>
                  <a:ext uri="{FF2B5EF4-FFF2-40B4-BE49-F238E27FC236}">
                    <a16:creationId xmlns:a16="http://schemas.microsoft.com/office/drawing/2014/main" id="{1893AC54-33BD-45F7-B254-6E2B37147D66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3" name="Ovál 22">
              <a:extLst>
                <a:ext uri="{FF2B5EF4-FFF2-40B4-BE49-F238E27FC236}">
                  <a16:creationId xmlns:a16="http://schemas.microsoft.com/office/drawing/2014/main" id="{72FD39BB-5F71-4E4D-809C-0E3E983A0F44}"/>
                </a:ext>
              </a:extLst>
            </p:cNvPr>
            <p:cNvSpPr/>
            <p:nvPr/>
          </p:nvSpPr>
          <p:spPr bwMode="auto">
            <a:xfrm rot="10800000" flipV="1">
              <a:off x="13752759" y="1150124"/>
              <a:ext cx="1145518" cy="1473795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27B4E168-090A-4FFF-8FE4-790291846141}"/>
                </a:ext>
              </a:extLst>
            </p:cNvPr>
            <p:cNvSpPr/>
            <p:nvPr/>
          </p:nvSpPr>
          <p:spPr bwMode="auto">
            <a:xfrm rot="10800000" flipV="1">
              <a:off x="13464066" y="783553"/>
              <a:ext cx="1773192" cy="1861174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1BAC996B-5EFD-409E-9233-9B017825614E}"/>
                </a:ext>
              </a:extLst>
            </p:cNvPr>
            <p:cNvGrpSpPr/>
            <p:nvPr/>
          </p:nvGrpSpPr>
          <p:grpSpPr>
            <a:xfrm flipV="1">
              <a:off x="13485741" y="2623361"/>
              <a:ext cx="1773192" cy="1813300"/>
              <a:chOff x="4671317" y="806658"/>
              <a:chExt cx="1773192" cy="1861174"/>
            </a:xfrm>
          </p:grpSpPr>
          <p:sp>
            <p:nvSpPr>
              <p:cNvPr id="27" name="Ovál 26">
                <a:extLst>
                  <a:ext uri="{FF2B5EF4-FFF2-40B4-BE49-F238E27FC236}">
                    <a16:creationId xmlns:a16="http://schemas.microsoft.com/office/drawing/2014/main" id="{F83A0CFB-7F88-4A96-98BA-4DC196FBFB46}"/>
                  </a:ext>
                </a:extLst>
              </p:cNvPr>
              <p:cNvSpPr/>
              <p:nvPr/>
            </p:nvSpPr>
            <p:spPr bwMode="auto">
              <a:xfrm rot="10800000" flipV="1">
                <a:off x="4960010" y="1173228"/>
                <a:ext cx="1145518" cy="147379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Ovál 27">
                <a:extLst>
                  <a:ext uri="{FF2B5EF4-FFF2-40B4-BE49-F238E27FC236}">
                    <a16:creationId xmlns:a16="http://schemas.microsoft.com/office/drawing/2014/main" id="{8B73F2C4-9FF1-43E1-8BA3-8194B78162D6}"/>
                  </a:ext>
                </a:extLst>
              </p:cNvPr>
              <p:cNvSpPr/>
              <p:nvPr/>
            </p:nvSpPr>
            <p:spPr bwMode="auto">
              <a:xfrm rot="10800000" flipV="1">
                <a:off x="4671317" y="806658"/>
                <a:ext cx="1773192" cy="1861174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26" name="Přímá spojnice 25">
              <a:extLst>
                <a:ext uri="{FF2B5EF4-FFF2-40B4-BE49-F238E27FC236}">
                  <a16:creationId xmlns:a16="http://schemas.microsoft.com/office/drawing/2014/main" id="{3665CC06-1CD1-4520-8883-85FC636DC574}"/>
                </a:ext>
              </a:extLst>
            </p:cNvPr>
            <p:cNvCxnSpPr/>
            <p:nvPr/>
          </p:nvCxnSpPr>
          <p:spPr bwMode="auto">
            <a:xfrm flipH="1">
              <a:off x="13235117" y="2648170"/>
              <a:ext cx="2149477" cy="336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Skupina 34"/>
          <p:cNvGrpSpPr/>
          <p:nvPr/>
        </p:nvGrpSpPr>
        <p:grpSpPr>
          <a:xfrm rot="19450708">
            <a:off x="7446575" y="2530740"/>
            <a:ext cx="2396777" cy="3992598"/>
            <a:chOff x="13235117" y="783553"/>
            <a:chExt cx="2149477" cy="3653108"/>
          </a:xfrm>
        </p:grpSpPr>
        <p:grpSp>
          <p:nvGrpSpPr>
            <p:cNvPr id="36" name="Skupina 35">
              <a:extLst>
                <a:ext uri="{FF2B5EF4-FFF2-40B4-BE49-F238E27FC236}">
                  <a16:creationId xmlns:a16="http://schemas.microsoft.com/office/drawing/2014/main" id="{E9515A62-D2FD-466A-897E-622630397E62}"/>
                </a:ext>
              </a:extLst>
            </p:cNvPr>
            <p:cNvGrpSpPr/>
            <p:nvPr/>
          </p:nvGrpSpPr>
          <p:grpSpPr>
            <a:xfrm rot="10800000">
              <a:off x="13969421" y="2651375"/>
              <a:ext cx="753484" cy="1013442"/>
              <a:chOff x="4067944" y="1052736"/>
              <a:chExt cx="797612" cy="1023279"/>
            </a:xfrm>
          </p:grpSpPr>
          <p:sp>
            <p:nvSpPr>
              <p:cNvPr id="47" name="Ovál 46">
                <a:extLst>
                  <a:ext uri="{FF2B5EF4-FFF2-40B4-BE49-F238E27FC236}">
                    <a16:creationId xmlns:a16="http://schemas.microsoft.com/office/drawing/2014/main" id="{A4AA1393-F805-4BBD-A9AB-81879D6BADC4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48" name="Ovál 47">
                <a:extLst>
                  <a:ext uri="{FF2B5EF4-FFF2-40B4-BE49-F238E27FC236}">
                    <a16:creationId xmlns:a16="http://schemas.microsoft.com/office/drawing/2014/main" id="{78F45BA8-D53B-4AB7-9746-204B07F3D681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49" name="Ovál 48">
                <a:extLst>
                  <a:ext uri="{FF2B5EF4-FFF2-40B4-BE49-F238E27FC236}">
                    <a16:creationId xmlns:a16="http://schemas.microsoft.com/office/drawing/2014/main" id="{E5F5DB95-125E-4C84-8014-CCF147235B82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7" name="Skupina 36">
              <a:extLst>
                <a:ext uri="{FF2B5EF4-FFF2-40B4-BE49-F238E27FC236}">
                  <a16:creationId xmlns:a16="http://schemas.microsoft.com/office/drawing/2014/main" id="{11A23AF2-0547-446B-A02E-DBEEB9A549A3}"/>
                </a:ext>
              </a:extLst>
            </p:cNvPr>
            <p:cNvGrpSpPr/>
            <p:nvPr/>
          </p:nvGrpSpPr>
          <p:grpSpPr>
            <a:xfrm rot="10800000" flipV="1">
              <a:off x="13969421" y="1641426"/>
              <a:ext cx="753484" cy="975096"/>
              <a:chOff x="4067944" y="1052736"/>
              <a:chExt cx="797612" cy="1023279"/>
            </a:xfrm>
          </p:grpSpPr>
          <p:sp>
            <p:nvSpPr>
              <p:cNvPr id="44" name="Ovál 43">
                <a:extLst>
                  <a:ext uri="{FF2B5EF4-FFF2-40B4-BE49-F238E27FC236}">
                    <a16:creationId xmlns:a16="http://schemas.microsoft.com/office/drawing/2014/main" id="{3AF0D5F4-B886-4DA3-B556-D35BDCA76BAA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Ovál 44">
                <a:extLst>
                  <a:ext uri="{FF2B5EF4-FFF2-40B4-BE49-F238E27FC236}">
                    <a16:creationId xmlns:a16="http://schemas.microsoft.com/office/drawing/2014/main" id="{542768D0-C388-48CC-A632-7157C82CCE09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46" name="Ovál 45">
                <a:extLst>
                  <a:ext uri="{FF2B5EF4-FFF2-40B4-BE49-F238E27FC236}">
                    <a16:creationId xmlns:a16="http://schemas.microsoft.com/office/drawing/2014/main" id="{1893AC54-33BD-45F7-B254-6E2B37147D66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8" name="Ovál 37">
              <a:extLst>
                <a:ext uri="{FF2B5EF4-FFF2-40B4-BE49-F238E27FC236}">
                  <a16:creationId xmlns:a16="http://schemas.microsoft.com/office/drawing/2014/main" id="{72FD39BB-5F71-4E4D-809C-0E3E983A0F44}"/>
                </a:ext>
              </a:extLst>
            </p:cNvPr>
            <p:cNvSpPr/>
            <p:nvPr/>
          </p:nvSpPr>
          <p:spPr bwMode="auto">
            <a:xfrm rot="10800000" flipV="1">
              <a:off x="13752759" y="1150124"/>
              <a:ext cx="1145518" cy="1473795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9" name="Ovál 38">
              <a:extLst>
                <a:ext uri="{FF2B5EF4-FFF2-40B4-BE49-F238E27FC236}">
                  <a16:creationId xmlns:a16="http://schemas.microsoft.com/office/drawing/2014/main" id="{27B4E168-090A-4FFF-8FE4-790291846141}"/>
                </a:ext>
              </a:extLst>
            </p:cNvPr>
            <p:cNvSpPr/>
            <p:nvPr/>
          </p:nvSpPr>
          <p:spPr bwMode="auto">
            <a:xfrm rot="10800000" flipV="1">
              <a:off x="13464066" y="783553"/>
              <a:ext cx="1773192" cy="186117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40" name="Skupina 39">
              <a:extLst>
                <a:ext uri="{FF2B5EF4-FFF2-40B4-BE49-F238E27FC236}">
                  <a16:creationId xmlns:a16="http://schemas.microsoft.com/office/drawing/2014/main" id="{1BAC996B-5EFD-409E-9233-9B017825614E}"/>
                </a:ext>
              </a:extLst>
            </p:cNvPr>
            <p:cNvGrpSpPr/>
            <p:nvPr/>
          </p:nvGrpSpPr>
          <p:grpSpPr>
            <a:xfrm flipV="1">
              <a:off x="13485741" y="2623361"/>
              <a:ext cx="1773192" cy="1813300"/>
              <a:chOff x="4671317" y="806658"/>
              <a:chExt cx="1773192" cy="1861174"/>
            </a:xfrm>
          </p:grpSpPr>
          <p:sp>
            <p:nvSpPr>
              <p:cNvPr id="42" name="Ovál 41">
                <a:extLst>
                  <a:ext uri="{FF2B5EF4-FFF2-40B4-BE49-F238E27FC236}">
                    <a16:creationId xmlns:a16="http://schemas.microsoft.com/office/drawing/2014/main" id="{F83A0CFB-7F88-4A96-98BA-4DC196FBFB46}"/>
                  </a:ext>
                </a:extLst>
              </p:cNvPr>
              <p:cNvSpPr/>
              <p:nvPr/>
            </p:nvSpPr>
            <p:spPr bwMode="auto">
              <a:xfrm rot="10800000" flipV="1">
                <a:off x="4960010" y="1173228"/>
                <a:ext cx="1145518" cy="1473795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Ovál 42">
                <a:extLst>
                  <a:ext uri="{FF2B5EF4-FFF2-40B4-BE49-F238E27FC236}">
                    <a16:creationId xmlns:a16="http://schemas.microsoft.com/office/drawing/2014/main" id="{8B73F2C4-9FF1-43E1-8BA3-8194B78162D6}"/>
                  </a:ext>
                </a:extLst>
              </p:cNvPr>
              <p:cNvSpPr/>
              <p:nvPr/>
            </p:nvSpPr>
            <p:spPr bwMode="auto">
              <a:xfrm rot="10800000" flipV="1">
                <a:off x="4671317" y="806658"/>
                <a:ext cx="1773192" cy="1861174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41" name="Přímá spojnice 40">
              <a:extLst>
                <a:ext uri="{FF2B5EF4-FFF2-40B4-BE49-F238E27FC236}">
                  <a16:creationId xmlns:a16="http://schemas.microsoft.com/office/drawing/2014/main" id="{3665CC06-1CD1-4520-8883-85FC636DC574}"/>
                </a:ext>
              </a:extLst>
            </p:cNvPr>
            <p:cNvCxnSpPr/>
            <p:nvPr/>
          </p:nvCxnSpPr>
          <p:spPr bwMode="auto">
            <a:xfrm flipH="1">
              <a:off x="13235117" y="2648170"/>
              <a:ext cx="2149477" cy="3366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0" name="Ovál 49">
            <a:extLst>
              <a:ext uri="{FF2B5EF4-FFF2-40B4-BE49-F238E27FC236}">
                <a16:creationId xmlns:a16="http://schemas.microsoft.com/office/drawing/2014/main" id="{C973E141-5B0B-4800-8A1B-D007CDE8067E}"/>
              </a:ext>
            </a:extLst>
          </p:cNvPr>
          <p:cNvSpPr/>
          <p:nvPr/>
        </p:nvSpPr>
        <p:spPr bwMode="auto">
          <a:xfrm rot="8448352">
            <a:off x="8654729" y="4480135"/>
            <a:ext cx="138219" cy="184317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F9168E14-4274-4429-ADF4-766EF57AD4C4}"/>
              </a:ext>
            </a:extLst>
          </p:cNvPr>
          <p:cNvCxnSpPr/>
          <p:nvPr/>
        </p:nvCxnSpPr>
        <p:spPr bwMode="auto">
          <a:xfrm flipH="1" flipV="1">
            <a:off x="8467149" y="4266689"/>
            <a:ext cx="386594" cy="4627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532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>
                <a:solidFill>
                  <a:srgbClr val="ED1C29"/>
                </a:solidFill>
              </a:rPr>
              <a:t>Vliv orientace</a:t>
            </a:r>
            <a:r>
              <a:rPr lang="en-GB" dirty="0">
                <a:solidFill>
                  <a:srgbClr val="ED1C29"/>
                </a:solidFill>
              </a:rPr>
              <a:t> </a:t>
            </a:r>
            <a:r>
              <a:rPr lang="en-GB" dirty="0" err="1">
                <a:solidFill>
                  <a:srgbClr val="ED1C29"/>
                </a:solidFill>
              </a:rPr>
              <a:t>elektrody</a:t>
            </a:r>
            <a:r>
              <a:rPr lang="en-GB" dirty="0">
                <a:solidFill>
                  <a:srgbClr val="ED1C29"/>
                </a:solidFill>
              </a:rPr>
              <a:t> </a:t>
            </a:r>
            <a:r>
              <a:rPr lang="cs-CZ" dirty="0">
                <a:solidFill>
                  <a:srgbClr val="ED1C29"/>
                </a:solidFill>
              </a:rPr>
              <a:t>a elektrického </a:t>
            </a:r>
            <a:r>
              <a:rPr lang="cs-CZ" dirty="0" smtClean="0">
                <a:solidFill>
                  <a:srgbClr val="ED1C29"/>
                </a:solidFill>
              </a:rPr>
              <a:t>pole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5922" r="26892" b="9553"/>
          <a:stretch/>
        </p:blipFill>
        <p:spPr>
          <a:xfrm>
            <a:off x="757040" y="1994804"/>
            <a:ext cx="4842915" cy="4142735"/>
          </a:xfrm>
          <a:prstGeom prst="rect">
            <a:avLst/>
          </a:prstGeom>
        </p:spPr>
      </p:pic>
      <p:grpSp>
        <p:nvGrpSpPr>
          <p:cNvPr id="4" name="Skupina 3"/>
          <p:cNvGrpSpPr/>
          <p:nvPr/>
        </p:nvGrpSpPr>
        <p:grpSpPr>
          <a:xfrm>
            <a:off x="4019229" y="2219188"/>
            <a:ext cx="1566463" cy="2822787"/>
            <a:chOff x="3987580" y="2190255"/>
            <a:chExt cx="1566463" cy="2822787"/>
          </a:xfrm>
        </p:grpSpPr>
        <p:sp>
          <p:nvSpPr>
            <p:cNvPr id="5" name="Oval 8"/>
            <p:cNvSpPr/>
            <p:nvPr/>
          </p:nvSpPr>
          <p:spPr bwMode="auto">
            <a:xfrm rot="1370715">
              <a:off x="3987580" y="2190255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6" name="Oval 8"/>
            <p:cNvSpPr/>
            <p:nvPr/>
          </p:nvSpPr>
          <p:spPr bwMode="auto">
            <a:xfrm rot="2994261">
              <a:off x="4772095" y="2790796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7" name="Oval 8"/>
            <p:cNvSpPr/>
            <p:nvPr/>
          </p:nvSpPr>
          <p:spPr bwMode="auto">
            <a:xfrm rot="4655767">
              <a:off x="5240006" y="3697265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8" name="Oval 8"/>
            <p:cNvSpPr/>
            <p:nvPr/>
          </p:nvSpPr>
          <p:spPr bwMode="auto">
            <a:xfrm rot="5722533">
              <a:off x="5303660" y="4762658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 bwMode="auto">
          <a:xfrm>
            <a:off x="2982866" y="1952343"/>
            <a:ext cx="383468" cy="117299"/>
          </a:xfrm>
          <a:prstGeom prst="ellipse">
            <a:avLst/>
          </a:prstGeom>
          <a:solidFill>
            <a:srgbClr val="ED1C2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grpSp>
        <p:nvGrpSpPr>
          <p:cNvPr id="10" name="Skupina 9"/>
          <p:cNvGrpSpPr/>
          <p:nvPr/>
        </p:nvGrpSpPr>
        <p:grpSpPr>
          <a:xfrm flipH="1">
            <a:off x="743263" y="2196457"/>
            <a:ext cx="1579163" cy="2822787"/>
            <a:chOff x="3987580" y="2190255"/>
            <a:chExt cx="1579163" cy="2822787"/>
          </a:xfrm>
        </p:grpSpPr>
        <p:sp>
          <p:nvSpPr>
            <p:cNvPr id="11" name="Oval 8"/>
            <p:cNvSpPr/>
            <p:nvPr/>
          </p:nvSpPr>
          <p:spPr bwMode="auto">
            <a:xfrm rot="1370715">
              <a:off x="3987580" y="2190255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2" name="Oval 8"/>
            <p:cNvSpPr/>
            <p:nvPr/>
          </p:nvSpPr>
          <p:spPr bwMode="auto">
            <a:xfrm rot="2994261">
              <a:off x="4772095" y="2790796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3" name="Oval 8"/>
            <p:cNvSpPr/>
            <p:nvPr/>
          </p:nvSpPr>
          <p:spPr bwMode="auto">
            <a:xfrm rot="4655767">
              <a:off x="5240006" y="3697265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4" name="Oval 8"/>
            <p:cNvSpPr/>
            <p:nvPr/>
          </p:nvSpPr>
          <p:spPr bwMode="auto">
            <a:xfrm rot="5722533">
              <a:off x="5316360" y="4762658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6338218" y="1483511"/>
            <a:ext cx="5032390" cy="4956924"/>
            <a:chOff x="5851510" y="1418293"/>
            <a:chExt cx="5830534" cy="5743099"/>
          </a:xfrm>
        </p:grpSpPr>
        <p:pic>
          <p:nvPicPr>
            <p:cNvPr id="16" name="Obrázek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9" t="8361" r="69404" b="68937"/>
            <a:stretch/>
          </p:blipFill>
          <p:spPr>
            <a:xfrm>
              <a:off x="6562257" y="1584749"/>
              <a:ext cx="4762500" cy="4915260"/>
            </a:xfrm>
            <a:prstGeom prst="rect">
              <a:avLst/>
            </a:prstGeom>
          </p:spPr>
        </p:pic>
        <p:sp>
          <p:nvSpPr>
            <p:cNvPr id="17" name="Oval 8"/>
            <p:cNvSpPr/>
            <p:nvPr/>
          </p:nvSpPr>
          <p:spPr bwMode="auto">
            <a:xfrm rot="19836777">
              <a:off x="7432630" y="2501676"/>
              <a:ext cx="1776660" cy="386681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grpSp>
          <p:nvGrpSpPr>
            <p:cNvPr id="18" name="Skupina 17"/>
            <p:cNvGrpSpPr/>
            <p:nvPr/>
          </p:nvGrpSpPr>
          <p:grpSpPr>
            <a:xfrm rot="5923371">
              <a:off x="7240463" y="1991335"/>
              <a:ext cx="4278786" cy="4604376"/>
              <a:chOff x="5588945" y="3341399"/>
              <a:chExt cx="4278786" cy="4604376"/>
            </a:xfrm>
          </p:grpSpPr>
          <p:grpSp>
            <p:nvGrpSpPr>
              <p:cNvPr id="21" name="Skupina 20"/>
              <p:cNvGrpSpPr/>
              <p:nvPr/>
            </p:nvGrpSpPr>
            <p:grpSpPr>
              <a:xfrm rot="19450708">
                <a:off x="5588945" y="3341399"/>
                <a:ext cx="4278786" cy="4604376"/>
                <a:chOff x="11931490" y="783553"/>
                <a:chExt cx="3327443" cy="3653108"/>
              </a:xfrm>
            </p:grpSpPr>
            <p:grpSp>
              <p:nvGrpSpPr>
                <p:cNvPr id="25" name="Skupina 24">
                  <a:extLst>
                    <a:ext uri="{FF2B5EF4-FFF2-40B4-BE49-F238E27FC236}">
                      <a16:creationId xmlns:a16="http://schemas.microsoft.com/office/drawing/2014/main" id="{E9515A62-D2FD-466A-897E-622630397E62}"/>
                    </a:ext>
                  </a:extLst>
                </p:cNvPr>
                <p:cNvGrpSpPr/>
                <p:nvPr/>
              </p:nvGrpSpPr>
              <p:grpSpPr>
                <a:xfrm rot="10800000">
                  <a:off x="13969421" y="2651375"/>
                  <a:ext cx="753484" cy="1013442"/>
                  <a:chOff x="4067944" y="1052736"/>
                  <a:chExt cx="797612" cy="1023279"/>
                </a:xfrm>
              </p:grpSpPr>
              <p:sp>
                <p:nvSpPr>
                  <p:cNvPr id="36" name="Ovál 35">
                    <a:extLst>
                      <a:ext uri="{FF2B5EF4-FFF2-40B4-BE49-F238E27FC236}">
                        <a16:creationId xmlns:a16="http://schemas.microsoft.com/office/drawing/2014/main" id="{A4AA1393-F805-4BBD-A9AB-81879D6BADC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89492" y="1524598"/>
                    <a:ext cx="326132" cy="504056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Ovál 36">
                    <a:extLst>
                      <a:ext uri="{FF2B5EF4-FFF2-40B4-BE49-F238E27FC236}">
                        <a16:creationId xmlns:a16="http://schemas.microsoft.com/office/drawing/2014/main" id="{78F45BA8-D53B-4AB7-9746-204B07F3D68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62812" y="1320241"/>
                    <a:ext cx="576064" cy="739987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Ovál 37">
                    <a:extLst>
                      <a:ext uri="{FF2B5EF4-FFF2-40B4-BE49-F238E27FC236}">
                        <a16:creationId xmlns:a16="http://schemas.microsoft.com/office/drawing/2014/main" id="{E5F5DB95-125E-4C84-8014-CCF147235B8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67944" y="1052736"/>
                    <a:ext cx="797612" cy="1023279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6" name="Skupina 25">
                  <a:extLst>
                    <a:ext uri="{FF2B5EF4-FFF2-40B4-BE49-F238E27FC236}">
                      <a16:creationId xmlns:a16="http://schemas.microsoft.com/office/drawing/2014/main" id="{11A23AF2-0547-446B-A02E-DBEEB9A549A3}"/>
                    </a:ext>
                  </a:extLst>
                </p:cNvPr>
                <p:cNvGrpSpPr/>
                <p:nvPr/>
              </p:nvGrpSpPr>
              <p:grpSpPr>
                <a:xfrm rot="10800000" flipV="1">
                  <a:off x="13969421" y="1641426"/>
                  <a:ext cx="753484" cy="975096"/>
                  <a:chOff x="4067944" y="1052736"/>
                  <a:chExt cx="797612" cy="1023279"/>
                </a:xfrm>
              </p:grpSpPr>
              <p:sp>
                <p:nvSpPr>
                  <p:cNvPr id="33" name="Ovál 32">
                    <a:extLst>
                      <a:ext uri="{FF2B5EF4-FFF2-40B4-BE49-F238E27FC236}">
                        <a16:creationId xmlns:a16="http://schemas.microsoft.com/office/drawing/2014/main" id="{3AF0D5F4-B886-4DA3-B556-D35BDCA76B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89492" y="1524598"/>
                    <a:ext cx="326132" cy="504056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Ovál 33">
                    <a:extLst>
                      <a:ext uri="{FF2B5EF4-FFF2-40B4-BE49-F238E27FC236}">
                        <a16:creationId xmlns:a16="http://schemas.microsoft.com/office/drawing/2014/main" id="{542768D0-C388-48CC-A632-7157C82CCE0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62812" y="1320241"/>
                    <a:ext cx="576064" cy="739987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5" name="Ovál 34">
                    <a:extLst>
                      <a:ext uri="{FF2B5EF4-FFF2-40B4-BE49-F238E27FC236}">
                        <a16:creationId xmlns:a16="http://schemas.microsoft.com/office/drawing/2014/main" id="{1893AC54-33BD-45F7-B254-6E2B37147D6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67944" y="1052736"/>
                    <a:ext cx="797612" cy="1023279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7" name="Ovál 26">
                  <a:extLst>
                    <a:ext uri="{FF2B5EF4-FFF2-40B4-BE49-F238E27FC236}">
                      <a16:creationId xmlns:a16="http://schemas.microsoft.com/office/drawing/2014/main" id="{72FD39BB-5F71-4E4D-809C-0E3E983A0F44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13752759" y="1150124"/>
                  <a:ext cx="1145518" cy="1473795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" name="Ovál 27">
                  <a:extLst>
                    <a:ext uri="{FF2B5EF4-FFF2-40B4-BE49-F238E27FC236}">
                      <a16:creationId xmlns:a16="http://schemas.microsoft.com/office/drawing/2014/main" id="{27B4E168-090A-4FFF-8FE4-790291846141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13464066" y="783553"/>
                  <a:ext cx="1773192" cy="1861174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  <p:grpSp>
              <p:nvGrpSpPr>
                <p:cNvPr id="29" name="Skupina 28">
                  <a:extLst>
                    <a:ext uri="{FF2B5EF4-FFF2-40B4-BE49-F238E27FC236}">
                      <a16:creationId xmlns:a16="http://schemas.microsoft.com/office/drawing/2014/main" id="{1BAC996B-5EFD-409E-9233-9B017825614E}"/>
                    </a:ext>
                  </a:extLst>
                </p:cNvPr>
                <p:cNvGrpSpPr/>
                <p:nvPr/>
              </p:nvGrpSpPr>
              <p:grpSpPr>
                <a:xfrm flipV="1">
                  <a:off x="13485741" y="2623361"/>
                  <a:ext cx="1773192" cy="1813300"/>
                  <a:chOff x="4671317" y="806658"/>
                  <a:chExt cx="1773192" cy="1861174"/>
                </a:xfrm>
              </p:grpSpPr>
              <p:sp>
                <p:nvSpPr>
                  <p:cNvPr id="31" name="Ovál 30">
                    <a:extLst>
                      <a:ext uri="{FF2B5EF4-FFF2-40B4-BE49-F238E27FC236}">
                        <a16:creationId xmlns:a16="http://schemas.microsoft.com/office/drawing/2014/main" id="{F83A0CFB-7F88-4A96-98BA-4DC196FBFB4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4960010" y="1173228"/>
                    <a:ext cx="1145518" cy="1473795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" name="Ovál 31">
                    <a:extLst>
                      <a:ext uri="{FF2B5EF4-FFF2-40B4-BE49-F238E27FC236}">
                        <a16:creationId xmlns:a16="http://schemas.microsoft.com/office/drawing/2014/main" id="{8B73F2C4-9FF1-43E1-8BA3-8194B78162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4671317" y="806658"/>
                    <a:ext cx="1773192" cy="1861174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30" name="Přímá spojnice 29">
                  <a:extLst>
                    <a:ext uri="{FF2B5EF4-FFF2-40B4-BE49-F238E27FC236}">
                      <a16:creationId xmlns:a16="http://schemas.microsoft.com/office/drawing/2014/main" id="{3665CC06-1CD1-4520-8883-85FC636DC574}"/>
                    </a:ext>
                  </a:extLst>
                </p:cNvPr>
                <p:cNvCxnSpPr/>
                <p:nvPr/>
              </p:nvCxnSpPr>
              <p:spPr bwMode="auto">
                <a:xfrm rot="17825921" flipH="1" flipV="1">
                  <a:off x="12679219" y="1051436"/>
                  <a:ext cx="1745812" cy="324127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22" name="Skupina 21"/>
              <p:cNvGrpSpPr/>
              <p:nvPr/>
            </p:nvGrpSpPr>
            <p:grpSpPr>
              <a:xfrm rot="19248352">
                <a:off x="8421818" y="4881970"/>
                <a:ext cx="246573" cy="391029"/>
                <a:chOff x="14174937" y="2519255"/>
                <a:chExt cx="315679" cy="596336"/>
              </a:xfrm>
            </p:grpSpPr>
            <p:sp>
              <p:nvSpPr>
                <p:cNvPr id="23" name="Ovál 22">
                  <a:extLst>
                    <a:ext uri="{FF2B5EF4-FFF2-40B4-BE49-F238E27FC236}">
                      <a16:creationId xmlns:a16="http://schemas.microsoft.com/office/drawing/2014/main" id="{C973E141-5B0B-4800-8A1B-D007CDE8067E}"/>
                    </a:ext>
                  </a:extLst>
                </p:cNvPr>
                <p:cNvSpPr/>
                <p:nvPr/>
              </p:nvSpPr>
              <p:spPr bwMode="auto">
                <a:xfrm rot="10800000">
                  <a:off x="14237798" y="2649139"/>
                  <a:ext cx="204072" cy="324163"/>
                </a:xfrm>
                <a:prstGeom prst="ellipse">
                  <a:avLst/>
                </a:prstGeom>
                <a:solidFill>
                  <a:schemeClr val="tx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4" name="Přímá spojnice 23">
                  <a:extLst>
                    <a:ext uri="{FF2B5EF4-FFF2-40B4-BE49-F238E27FC236}">
                      <a16:creationId xmlns:a16="http://schemas.microsoft.com/office/drawing/2014/main" id="{F9168E14-4274-4429-ADF4-766EF57AD4C4}"/>
                    </a:ext>
                  </a:extLst>
                </p:cNvPr>
                <p:cNvCxnSpPr/>
                <p:nvPr/>
              </p:nvCxnSpPr>
              <p:spPr bwMode="auto">
                <a:xfrm rot="18028277" flipV="1">
                  <a:off x="14034609" y="2659583"/>
                  <a:ext cx="596336" cy="315679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9" name="Obdélník 18"/>
            <p:cNvSpPr/>
            <p:nvPr/>
          </p:nvSpPr>
          <p:spPr>
            <a:xfrm>
              <a:off x="6367598" y="6489636"/>
              <a:ext cx="5244353" cy="671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5851510" y="1418293"/>
              <a:ext cx="5703996" cy="671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9" name="Skupina 38"/>
          <p:cNvGrpSpPr/>
          <p:nvPr/>
        </p:nvGrpSpPr>
        <p:grpSpPr>
          <a:xfrm rot="4181016">
            <a:off x="1940224" y="2300544"/>
            <a:ext cx="628905" cy="1047642"/>
            <a:chOff x="13235117" y="783553"/>
            <a:chExt cx="2149477" cy="3653108"/>
          </a:xfrm>
        </p:grpSpPr>
        <p:grpSp>
          <p:nvGrpSpPr>
            <p:cNvPr id="40" name="Skupina 39">
              <a:extLst>
                <a:ext uri="{FF2B5EF4-FFF2-40B4-BE49-F238E27FC236}">
                  <a16:creationId xmlns:a16="http://schemas.microsoft.com/office/drawing/2014/main" id="{E9515A62-D2FD-466A-897E-622630397E62}"/>
                </a:ext>
              </a:extLst>
            </p:cNvPr>
            <p:cNvGrpSpPr/>
            <p:nvPr/>
          </p:nvGrpSpPr>
          <p:grpSpPr>
            <a:xfrm rot="10800000">
              <a:off x="13969421" y="2651375"/>
              <a:ext cx="753484" cy="1013442"/>
              <a:chOff x="4067944" y="1052736"/>
              <a:chExt cx="797612" cy="1023279"/>
            </a:xfrm>
          </p:grpSpPr>
          <p:sp>
            <p:nvSpPr>
              <p:cNvPr id="51" name="Ovál 50">
                <a:extLst>
                  <a:ext uri="{FF2B5EF4-FFF2-40B4-BE49-F238E27FC236}">
                    <a16:creationId xmlns:a16="http://schemas.microsoft.com/office/drawing/2014/main" id="{A4AA1393-F805-4BBD-A9AB-81879D6BADC4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52" name="Ovál 51">
                <a:extLst>
                  <a:ext uri="{FF2B5EF4-FFF2-40B4-BE49-F238E27FC236}">
                    <a16:creationId xmlns:a16="http://schemas.microsoft.com/office/drawing/2014/main" id="{78F45BA8-D53B-4AB7-9746-204B07F3D681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Ovál 52">
                <a:extLst>
                  <a:ext uri="{FF2B5EF4-FFF2-40B4-BE49-F238E27FC236}">
                    <a16:creationId xmlns:a16="http://schemas.microsoft.com/office/drawing/2014/main" id="{E5F5DB95-125E-4C84-8014-CCF147235B82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1" name="Skupina 40">
              <a:extLst>
                <a:ext uri="{FF2B5EF4-FFF2-40B4-BE49-F238E27FC236}">
                  <a16:creationId xmlns:a16="http://schemas.microsoft.com/office/drawing/2014/main" id="{11A23AF2-0547-446B-A02E-DBEEB9A549A3}"/>
                </a:ext>
              </a:extLst>
            </p:cNvPr>
            <p:cNvGrpSpPr/>
            <p:nvPr/>
          </p:nvGrpSpPr>
          <p:grpSpPr>
            <a:xfrm rot="10800000" flipV="1">
              <a:off x="13969421" y="1641426"/>
              <a:ext cx="753484" cy="975096"/>
              <a:chOff x="4067944" y="1052736"/>
              <a:chExt cx="797612" cy="1023279"/>
            </a:xfrm>
          </p:grpSpPr>
          <p:sp>
            <p:nvSpPr>
              <p:cNvPr id="48" name="Ovál 47">
                <a:extLst>
                  <a:ext uri="{FF2B5EF4-FFF2-40B4-BE49-F238E27FC236}">
                    <a16:creationId xmlns:a16="http://schemas.microsoft.com/office/drawing/2014/main" id="{3AF0D5F4-B886-4DA3-B556-D35BDCA76BAA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49" name="Ovál 48">
                <a:extLst>
                  <a:ext uri="{FF2B5EF4-FFF2-40B4-BE49-F238E27FC236}">
                    <a16:creationId xmlns:a16="http://schemas.microsoft.com/office/drawing/2014/main" id="{542768D0-C388-48CC-A632-7157C82CCE09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Ovál 49">
                <a:extLst>
                  <a:ext uri="{FF2B5EF4-FFF2-40B4-BE49-F238E27FC236}">
                    <a16:creationId xmlns:a16="http://schemas.microsoft.com/office/drawing/2014/main" id="{1893AC54-33BD-45F7-B254-6E2B37147D66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42" name="Ovál 41">
              <a:extLst>
                <a:ext uri="{FF2B5EF4-FFF2-40B4-BE49-F238E27FC236}">
                  <a16:creationId xmlns:a16="http://schemas.microsoft.com/office/drawing/2014/main" id="{72FD39BB-5F71-4E4D-809C-0E3E983A0F44}"/>
                </a:ext>
              </a:extLst>
            </p:cNvPr>
            <p:cNvSpPr/>
            <p:nvPr/>
          </p:nvSpPr>
          <p:spPr bwMode="auto">
            <a:xfrm rot="10800000" flipV="1">
              <a:off x="13752759" y="1150124"/>
              <a:ext cx="1145518" cy="1473795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43" name="Ovál 42">
              <a:extLst>
                <a:ext uri="{FF2B5EF4-FFF2-40B4-BE49-F238E27FC236}">
                  <a16:creationId xmlns:a16="http://schemas.microsoft.com/office/drawing/2014/main" id="{27B4E168-090A-4FFF-8FE4-790291846141}"/>
                </a:ext>
              </a:extLst>
            </p:cNvPr>
            <p:cNvSpPr/>
            <p:nvPr/>
          </p:nvSpPr>
          <p:spPr bwMode="auto">
            <a:xfrm rot="10800000" flipV="1">
              <a:off x="13464066" y="783553"/>
              <a:ext cx="1773192" cy="1861174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44" name="Skupina 43">
              <a:extLst>
                <a:ext uri="{FF2B5EF4-FFF2-40B4-BE49-F238E27FC236}">
                  <a16:creationId xmlns:a16="http://schemas.microsoft.com/office/drawing/2014/main" id="{1BAC996B-5EFD-409E-9233-9B017825614E}"/>
                </a:ext>
              </a:extLst>
            </p:cNvPr>
            <p:cNvGrpSpPr/>
            <p:nvPr/>
          </p:nvGrpSpPr>
          <p:grpSpPr>
            <a:xfrm flipV="1">
              <a:off x="13485741" y="2623361"/>
              <a:ext cx="1773192" cy="1813300"/>
              <a:chOff x="4671317" y="806658"/>
              <a:chExt cx="1773192" cy="1861174"/>
            </a:xfrm>
          </p:grpSpPr>
          <p:sp>
            <p:nvSpPr>
              <p:cNvPr id="46" name="Ovál 45">
                <a:extLst>
                  <a:ext uri="{FF2B5EF4-FFF2-40B4-BE49-F238E27FC236}">
                    <a16:creationId xmlns:a16="http://schemas.microsoft.com/office/drawing/2014/main" id="{F83A0CFB-7F88-4A96-98BA-4DC196FBFB46}"/>
                  </a:ext>
                </a:extLst>
              </p:cNvPr>
              <p:cNvSpPr/>
              <p:nvPr/>
            </p:nvSpPr>
            <p:spPr bwMode="auto">
              <a:xfrm rot="10800000" flipV="1">
                <a:off x="4960010" y="1173228"/>
                <a:ext cx="1145518" cy="147379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47" name="Ovál 46">
                <a:extLst>
                  <a:ext uri="{FF2B5EF4-FFF2-40B4-BE49-F238E27FC236}">
                    <a16:creationId xmlns:a16="http://schemas.microsoft.com/office/drawing/2014/main" id="{8B73F2C4-9FF1-43E1-8BA3-8194B78162D6}"/>
                  </a:ext>
                </a:extLst>
              </p:cNvPr>
              <p:cNvSpPr/>
              <p:nvPr/>
            </p:nvSpPr>
            <p:spPr bwMode="auto">
              <a:xfrm rot="10800000" flipV="1">
                <a:off x="4671317" y="806658"/>
                <a:ext cx="1773192" cy="1861174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45" name="Přímá spojnice 44">
              <a:extLst>
                <a:ext uri="{FF2B5EF4-FFF2-40B4-BE49-F238E27FC236}">
                  <a16:creationId xmlns:a16="http://schemas.microsoft.com/office/drawing/2014/main" id="{3665CC06-1CD1-4520-8883-85FC636DC574}"/>
                </a:ext>
              </a:extLst>
            </p:cNvPr>
            <p:cNvCxnSpPr/>
            <p:nvPr/>
          </p:nvCxnSpPr>
          <p:spPr bwMode="auto">
            <a:xfrm flipH="1">
              <a:off x="13235117" y="2648170"/>
              <a:ext cx="2149477" cy="336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15879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err="1" smtClean="0">
                <a:solidFill>
                  <a:srgbClr val="00B050"/>
                </a:solidFill>
              </a:rPr>
              <a:t>Magnetoencefalogra</a:t>
            </a:r>
            <a:r>
              <a:rPr lang="en-US" dirty="0" smtClean="0">
                <a:solidFill>
                  <a:srgbClr val="00B050"/>
                </a:solidFill>
              </a:rPr>
              <a:t>f</a:t>
            </a:r>
            <a:r>
              <a:rPr lang="cs-CZ" dirty="0" err="1" smtClean="0">
                <a:solidFill>
                  <a:srgbClr val="00B050"/>
                </a:solidFill>
              </a:rPr>
              <a:t>ie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5922" r="26892" b="9553"/>
          <a:stretch/>
        </p:blipFill>
        <p:spPr>
          <a:xfrm>
            <a:off x="757040" y="1994804"/>
            <a:ext cx="4842915" cy="4142735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4019229" y="2219188"/>
            <a:ext cx="1566463" cy="2822787"/>
            <a:chOff x="3987580" y="2190255"/>
            <a:chExt cx="1566463" cy="2822787"/>
          </a:xfrm>
          <a:solidFill>
            <a:srgbClr val="00B050"/>
          </a:solidFill>
        </p:grpSpPr>
        <p:sp>
          <p:nvSpPr>
            <p:cNvPr id="6" name="Oval 8"/>
            <p:cNvSpPr/>
            <p:nvPr/>
          </p:nvSpPr>
          <p:spPr bwMode="auto">
            <a:xfrm rot="1370715">
              <a:off x="3987580" y="2190255"/>
              <a:ext cx="383468" cy="117299"/>
            </a:xfrm>
            <a:prstGeom prst="ellipse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7" name="Oval 8"/>
            <p:cNvSpPr/>
            <p:nvPr/>
          </p:nvSpPr>
          <p:spPr bwMode="auto">
            <a:xfrm rot="2994261">
              <a:off x="4772095" y="2790796"/>
              <a:ext cx="383468" cy="117299"/>
            </a:xfrm>
            <a:prstGeom prst="ellipse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8" name="Oval 8"/>
            <p:cNvSpPr/>
            <p:nvPr/>
          </p:nvSpPr>
          <p:spPr bwMode="auto">
            <a:xfrm rot="4655767">
              <a:off x="5240006" y="3697265"/>
              <a:ext cx="383468" cy="117299"/>
            </a:xfrm>
            <a:prstGeom prst="ellipse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 rot="5722533">
              <a:off x="5303660" y="4762658"/>
              <a:ext cx="383468" cy="117299"/>
            </a:xfrm>
            <a:prstGeom prst="ellipse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</p:grpSp>
      <p:sp>
        <p:nvSpPr>
          <p:cNvPr id="10" name="Oval 8"/>
          <p:cNvSpPr/>
          <p:nvPr/>
        </p:nvSpPr>
        <p:spPr bwMode="auto">
          <a:xfrm>
            <a:off x="2982866" y="1952343"/>
            <a:ext cx="383468" cy="117299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 flipH="1">
            <a:off x="743263" y="2196457"/>
            <a:ext cx="1579163" cy="2822787"/>
            <a:chOff x="3987580" y="2190255"/>
            <a:chExt cx="1579163" cy="2822787"/>
          </a:xfrm>
          <a:solidFill>
            <a:srgbClr val="00B050"/>
          </a:solidFill>
        </p:grpSpPr>
        <p:sp>
          <p:nvSpPr>
            <p:cNvPr id="12" name="Oval 8"/>
            <p:cNvSpPr/>
            <p:nvPr/>
          </p:nvSpPr>
          <p:spPr bwMode="auto">
            <a:xfrm rot="1370715">
              <a:off x="3987580" y="2190255"/>
              <a:ext cx="383468" cy="117299"/>
            </a:xfrm>
            <a:prstGeom prst="ellipse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3" name="Oval 8"/>
            <p:cNvSpPr/>
            <p:nvPr/>
          </p:nvSpPr>
          <p:spPr bwMode="auto">
            <a:xfrm rot="2994261">
              <a:off x="4772095" y="2790796"/>
              <a:ext cx="383468" cy="117299"/>
            </a:xfrm>
            <a:prstGeom prst="ellipse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4" name="Oval 8"/>
            <p:cNvSpPr/>
            <p:nvPr/>
          </p:nvSpPr>
          <p:spPr bwMode="auto">
            <a:xfrm rot="4655767">
              <a:off x="5240006" y="3697265"/>
              <a:ext cx="383468" cy="117299"/>
            </a:xfrm>
            <a:prstGeom prst="ellipse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5" name="Oval 8"/>
            <p:cNvSpPr/>
            <p:nvPr/>
          </p:nvSpPr>
          <p:spPr bwMode="auto">
            <a:xfrm rot="5722533">
              <a:off x="5316360" y="4762658"/>
              <a:ext cx="383468" cy="117299"/>
            </a:xfrm>
            <a:prstGeom prst="ellipse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6338218" y="1483511"/>
            <a:ext cx="5032390" cy="4956924"/>
            <a:chOff x="5851510" y="1418293"/>
            <a:chExt cx="5830534" cy="5743099"/>
          </a:xfrm>
        </p:grpSpPr>
        <p:pic>
          <p:nvPicPr>
            <p:cNvPr id="17" name="Obrázek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9" t="8361" r="69404" b="68937"/>
            <a:stretch/>
          </p:blipFill>
          <p:spPr>
            <a:xfrm>
              <a:off x="6562257" y="1584749"/>
              <a:ext cx="4762500" cy="4915260"/>
            </a:xfrm>
            <a:prstGeom prst="rect">
              <a:avLst/>
            </a:prstGeom>
          </p:spPr>
        </p:pic>
        <p:sp>
          <p:nvSpPr>
            <p:cNvPr id="18" name="Oval 8"/>
            <p:cNvSpPr/>
            <p:nvPr/>
          </p:nvSpPr>
          <p:spPr bwMode="auto">
            <a:xfrm rot="19836777">
              <a:off x="7432630" y="2501676"/>
              <a:ext cx="1776660" cy="386681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grpSp>
          <p:nvGrpSpPr>
            <p:cNvPr id="19" name="Skupina 18"/>
            <p:cNvGrpSpPr/>
            <p:nvPr/>
          </p:nvGrpSpPr>
          <p:grpSpPr>
            <a:xfrm rot="5923371">
              <a:off x="7240463" y="1991335"/>
              <a:ext cx="4278786" cy="4604376"/>
              <a:chOff x="5588945" y="3341399"/>
              <a:chExt cx="4278786" cy="4604376"/>
            </a:xfrm>
          </p:grpSpPr>
          <p:grpSp>
            <p:nvGrpSpPr>
              <p:cNvPr id="22" name="Skupina 21"/>
              <p:cNvGrpSpPr/>
              <p:nvPr/>
            </p:nvGrpSpPr>
            <p:grpSpPr>
              <a:xfrm rot="19450708">
                <a:off x="5588945" y="3341399"/>
                <a:ext cx="4278786" cy="4604376"/>
                <a:chOff x="11931490" y="783553"/>
                <a:chExt cx="3327443" cy="3653108"/>
              </a:xfrm>
            </p:grpSpPr>
            <p:grpSp>
              <p:nvGrpSpPr>
                <p:cNvPr id="26" name="Skupina 25">
                  <a:extLst>
                    <a:ext uri="{FF2B5EF4-FFF2-40B4-BE49-F238E27FC236}">
                      <a16:creationId xmlns:a16="http://schemas.microsoft.com/office/drawing/2014/main" id="{E9515A62-D2FD-466A-897E-622630397E62}"/>
                    </a:ext>
                  </a:extLst>
                </p:cNvPr>
                <p:cNvGrpSpPr/>
                <p:nvPr/>
              </p:nvGrpSpPr>
              <p:grpSpPr>
                <a:xfrm rot="10800000">
                  <a:off x="13969421" y="2651375"/>
                  <a:ext cx="753484" cy="1013442"/>
                  <a:chOff x="4067944" y="1052736"/>
                  <a:chExt cx="797612" cy="1023279"/>
                </a:xfrm>
              </p:grpSpPr>
              <p:sp>
                <p:nvSpPr>
                  <p:cNvPr id="37" name="Ovál 36">
                    <a:extLst>
                      <a:ext uri="{FF2B5EF4-FFF2-40B4-BE49-F238E27FC236}">
                        <a16:creationId xmlns:a16="http://schemas.microsoft.com/office/drawing/2014/main" id="{A4AA1393-F805-4BBD-A9AB-81879D6BADC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89492" y="1524598"/>
                    <a:ext cx="326132" cy="504056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Ovál 37">
                    <a:extLst>
                      <a:ext uri="{FF2B5EF4-FFF2-40B4-BE49-F238E27FC236}">
                        <a16:creationId xmlns:a16="http://schemas.microsoft.com/office/drawing/2014/main" id="{78F45BA8-D53B-4AB7-9746-204B07F3D68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62812" y="1320241"/>
                    <a:ext cx="576064" cy="739987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Ovál 38">
                    <a:extLst>
                      <a:ext uri="{FF2B5EF4-FFF2-40B4-BE49-F238E27FC236}">
                        <a16:creationId xmlns:a16="http://schemas.microsoft.com/office/drawing/2014/main" id="{E5F5DB95-125E-4C84-8014-CCF147235B8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67944" y="1052736"/>
                    <a:ext cx="797612" cy="1023279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7" name="Skupina 26">
                  <a:extLst>
                    <a:ext uri="{FF2B5EF4-FFF2-40B4-BE49-F238E27FC236}">
                      <a16:creationId xmlns:a16="http://schemas.microsoft.com/office/drawing/2014/main" id="{11A23AF2-0547-446B-A02E-DBEEB9A549A3}"/>
                    </a:ext>
                  </a:extLst>
                </p:cNvPr>
                <p:cNvGrpSpPr/>
                <p:nvPr/>
              </p:nvGrpSpPr>
              <p:grpSpPr>
                <a:xfrm rot="10800000" flipV="1">
                  <a:off x="13969421" y="1641426"/>
                  <a:ext cx="753484" cy="975096"/>
                  <a:chOff x="4067944" y="1052736"/>
                  <a:chExt cx="797612" cy="1023279"/>
                </a:xfrm>
              </p:grpSpPr>
              <p:sp>
                <p:nvSpPr>
                  <p:cNvPr id="34" name="Ovál 33">
                    <a:extLst>
                      <a:ext uri="{FF2B5EF4-FFF2-40B4-BE49-F238E27FC236}">
                        <a16:creationId xmlns:a16="http://schemas.microsoft.com/office/drawing/2014/main" id="{3AF0D5F4-B886-4DA3-B556-D35BDCA76B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89492" y="1524598"/>
                    <a:ext cx="326132" cy="504056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5" name="Ovál 34">
                    <a:extLst>
                      <a:ext uri="{FF2B5EF4-FFF2-40B4-BE49-F238E27FC236}">
                        <a16:creationId xmlns:a16="http://schemas.microsoft.com/office/drawing/2014/main" id="{542768D0-C388-48CC-A632-7157C82CCE0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62812" y="1320241"/>
                    <a:ext cx="576064" cy="739987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6" name="Ovál 35">
                    <a:extLst>
                      <a:ext uri="{FF2B5EF4-FFF2-40B4-BE49-F238E27FC236}">
                        <a16:creationId xmlns:a16="http://schemas.microsoft.com/office/drawing/2014/main" id="{1893AC54-33BD-45F7-B254-6E2B37147D6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67944" y="1052736"/>
                    <a:ext cx="797612" cy="1023279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8" name="Ovál 27">
                  <a:extLst>
                    <a:ext uri="{FF2B5EF4-FFF2-40B4-BE49-F238E27FC236}">
                      <a16:creationId xmlns:a16="http://schemas.microsoft.com/office/drawing/2014/main" id="{72FD39BB-5F71-4E4D-809C-0E3E983A0F44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13752759" y="1150124"/>
                  <a:ext cx="1145518" cy="1473795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" name="Ovál 28">
                  <a:extLst>
                    <a:ext uri="{FF2B5EF4-FFF2-40B4-BE49-F238E27FC236}">
                      <a16:creationId xmlns:a16="http://schemas.microsoft.com/office/drawing/2014/main" id="{27B4E168-090A-4FFF-8FE4-790291846141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13464066" y="783553"/>
                  <a:ext cx="1773192" cy="1861174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  <p:grpSp>
              <p:nvGrpSpPr>
                <p:cNvPr id="30" name="Skupina 29">
                  <a:extLst>
                    <a:ext uri="{FF2B5EF4-FFF2-40B4-BE49-F238E27FC236}">
                      <a16:creationId xmlns:a16="http://schemas.microsoft.com/office/drawing/2014/main" id="{1BAC996B-5EFD-409E-9233-9B017825614E}"/>
                    </a:ext>
                  </a:extLst>
                </p:cNvPr>
                <p:cNvGrpSpPr/>
                <p:nvPr/>
              </p:nvGrpSpPr>
              <p:grpSpPr>
                <a:xfrm flipV="1">
                  <a:off x="13485741" y="2623361"/>
                  <a:ext cx="1773192" cy="1813300"/>
                  <a:chOff x="4671317" y="806658"/>
                  <a:chExt cx="1773192" cy="1861174"/>
                </a:xfrm>
              </p:grpSpPr>
              <p:sp>
                <p:nvSpPr>
                  <p:cNvPr id="32" name="Ovál 31">
                    <a:extLst>
                      <a:ext uri="{FF2B5EF4-FFF2-40B4-BE49-F238E27FC236}">
                        <a16:creationId xmlns:a16="http://schemas.microsoft.com/office/drawing/2014/main" id="{F83A0CFB-7F88-4A96-98BA-4DC196FBFB4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4960010" y="1173228"/>
                    <a:ext cx="1145518" cy="1473795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3" name="Ovál 32">
                    <a:extLst>
                      <a:ext uri="{FF2B5EF4-FFF2-40B4-BE49-F238E27FC236}">
                        <a16:creationId xmlns:a16="http://schemas.microsoft.com/office/drawing/2014/main" id="{8B73F2C4-9FF1-43E1-8BA3-8194B78162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4671317" y="806658"/>
                    <a:ext cx="1773192" cy="1861174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31" name="Přímá spojnice 30">
                  <a:extLst>
                    <a:ext uri="{FF2B5EF4-FFF2-40B4-BE49-F238E27FC236}">
                      <a16:creationId xmlns:a16="http://schemas.microsoft.com/office/drawing/2014/main" id="{3665CC06-1CD1-4520-8883-85FC636DC574}"/>
                    </a:ext>
                  </a:extLst>
                </p:cNvPr>
                <p:cNvCxnSpPr/>
                <p:nvPr/>
              </p:nvCxnSpPr>
              <p:spPr bwMode="auto">
                <a:xfrm rot="17825921" flipH="1" flipV="1">
                  <a:off x="12679219" y="1051436"/>
                  <a:ext cx="1745812" cy="324127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23" name="Skupina 22"/>
              <p:cNvGrpSpPr/>
              <p:nvPr/>
            </p:nvGrpSpPr>
            <p:grpSpPr>
              <a:xfrm rot="19248352">
                <a:off x="8421818" y="4881970"/>
                <a:ext cx="246573" cy="391029"/>
                <a:chOff x="14174937" y="2519255"/>
                <a:chExt cx="315679" cy="596336"/>
              </a:xfrm>
            </p:grpSpPr>
            <p:sp>
              <p:nvSpPr>
                <p:cNvPr id="24" name="Ovál 23">
                  <a:extLst>
                    <a:ext uri="{FF2B5EF4-FFF2-40B4-BE49-F238E27FC236}">
                      <a16:creationId xmlns:a16="http://schemas.microsoft.com/office/drawing/2014/main" id="{C973E141-5B0B-4800-8A1B-D007CDE8067E}"/>
                    </a:ext>
                  </a:extLst>
                </p:cNvPr>
                <p:cNvSpPr/>
                <p:nvPr/>
              </p:nvSpPr>
              <p:spPr bwMode="auto">
                <a:xfrm rot="10800000">
                  <a:off x="14237798" y="2649139"/>
                  <a:ext cx="204072" cy="324163"/>
                </a:xfrm>
                <a:prstGeom prst="ellipse">
                  <a:avLst/>
                </a:prstGeom>
                <a:solidFill>
                  <a:schemeClr val="tx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5" name="Přímá spojnice 24">
                  <a:extLst>
                    <a:ext uri="{FF2B5EF4-FFF2-40B4-BE49-F238E27FC236}">
                      <a16:creationId xmlns:a16="http://schemas.microsoft.com/office/drawing/2014/main" id="{F9168E14-4274-4429-ADF4-766EF57AD4C4}"/>
                    </a:ext>
                  </a:extLst>
                </p:cNvPr>
                <p:cNvCxnSpPr/>
                <p:nvPr/>
              </p:nvCxnSpPr>
              <p:spPr bwMode="auto">
                <a:xfrm rot="18028277" flipV="1">
                  <a:off x="14034609" y="2659583"/>
                  <a:ext cx="596336" cy="315679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20" name="Obdélník 19"/>
            <p:cNvSpPr/>
            <p:nvPr/>
          </p:nvSpPr>
          <p:spPr>
            <a:xfrm>
              <a:off x="6367598" y="6489636"/>
              <a:ext cx="5244353" cy="671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5851510" y="1418293"/>
              <a:ext cx="5703996" cy="671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0" name="Skupina 39"/>
          <p:cNvGrpSpPr/>
          <p:nvPr/>
        </p:nvGrpSpPr>
        <p:grpSpPr>
          <a:xfrm rot="4181016">
            <a:off x="1940224" y="2300544"/>
            <a:ext cx="628905" cy="1047642"/>
            <a:chOff x="13235117" y="783553"/>
            <a:chExt cx="2149477" cy="3653108"/>
          </a:xfrm>
        </p:grpSpPr>
        <p:grpSp>
          <p:nvGrpSpPr>
            <p:cNvPr id="41" name="Skupina 40">
              <a:extLst>
                <a:ext uri="{FF2B5EF4-FFF2-40B4-BE49-F238E27FC236}">
                  <a16:creationId xmlns:a16="http://schemas.microsoft.com/office/drawing/2014/main" id="{E9515A62-D2FD-466A-897E-622630397E62}"/>
                </a:ext>
              </a:extLst>
            </p:cNvPr>
            <p:cNvGrpSpPr/>
            <p:nvPr/>
          </p:nvGrpSpPr>
          <p:grpSpPr>
            <a:xfrm rot="10800000">
              <a:off x="13969421" y="2651375"/>
              <a:ext cx="753484" cy="1013442"/>
              <a:chOff x="4067944" y="1052736"/>
              <a:chExt cx="797612" cy="1023279"/>
            </a:xfrm>
          </p:grpSpPr>
          <p:sp>
            <p:nvSpPr>
              <p:cNvPr id="52" name="Ovál 51">
                <a:extLst>
                  <a:ext uri="{FF2B5EF4-FFF2-40B4-BE49-F238E27FC236}">
                    <a16:creationId xmlns:a16="http://schemas.microsoft.com/office/drawing/2014/main" id="{A4AA1393-F805-4BBD-A9AB-81879D6BADC4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Ovál 52">
                <a:extLst>
                  <a:ext uri="{FF2B5EF4-FFF2-40B4-BE49-F238E27FC236}">
                    <a16:creationId xmlns:a16="http://schemas.microsoft.com/office/drawing/2014/main" id="{78F45BA8-D53B-4AB7-9746-204B07F3D681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54" name="Ovál 53">
                <a:extLst>
                  <a:ext uri="{FF2B5EF4-FFF2-40B4-BE49-F238E27FC236}">
                    <a16:creationId xmlns:a16="http://schemas.microsoft.com/office/drawing/2014/main" id="{E5F5DB95-125E-4C84-8014-CCF147235B82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2" name="Skupina 41">
              <a:extLst>
                <a:ext uri="{FF2B5EF4-FFF2-40B4-BE49-F238E27FC236}">
                  <a16:creationId xmlns:a16="http://schemas.microsoft.com/office/drawing/2014/main" id="{11A23AF2-0547-446B-A02E-DBEEB9A549A3}"/>
                </a:ext>
              </a:extLst>
            </p:cNvPr>
            <p:cNvGrpSpPr/>
            <p:nvPr/>
          </p:nvGrpSpPr>
          <p:grpSpPr>
            <a:xfrm rot="10800000" flipV="1">
              <a:off x="13969421" y="1641426"/>
              <a:ext cx="753484" cy="975096"/>
              <a:chOff x="4067944" y="1052736"/>
              <a:chExt cx="797612" cy="1023279"/>
            </a:xfrm>
          </p:grpSpPr>
          <p:sp>
            <p:nvSpPr>
              <p:cNvPr id="49" name="Ovál 48">
                <a:extLst>
                  <a:ext uri="{FF2B5EF4-FFF2-40B4-BE49-F238E27FC236}">
                    <a16:creationId xmlns:a16="http://schemas.microsoft.com/office/drawing/2014/main" id="{3AF0D5F4-B886-4DA3-B556-D35BDCA76BAA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Ovál 49">
                <a:extLst>
                  <a:ext uri="{FF2B5EF4-FFF2-40B4-BE49-F238E27FC236}">
                    <a16:creationId xmlns:a16="http://schemas.microsoft.com/office/drawing/2014/main" id="{542768D0-C388-48CC-A632-7157C82CCE09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51" name="Ovál 50">
                <a:extLst>
                  <a:ext uri="{FF2B5EF4-FFF2-40B4-BE49-F238E27FC236}">
                    <a16:creationId xmlns:a16="http://schemas.microsoft.com/office/drawing/2014/main" id="{1893AC54-33BD-45F7-B254-6E2B37147D66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43" name="Ovál 42">
              <a:extLst>
                <a:ext uri="{FF2B5EF4-FFF2-40B4-BE49-F238E27FC236}">
                  <a16:creationId xmlns:a16="http://schemas.microsoft.com/office/drawing/2014/main" id="{72FD39BB-5F71-4E4D-809C-0E3E983A0F44}"/>
                </a:ext>
              </a:extLst>
            </p:cNvPr>
            <p:cNvSpPr/>
            <p:nvPr/>
          </p:nvSpPr>
          <p:spPr bwMode="auto">
            <a:xfrm rot="10800000" flipV="1">
              <a:off x="13752759" y="1150124"/>
              <a:ext cx="1145518" cy="1473795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44" name="Ovál 43">
              <a:extLst>
                <a:ext uri="{FF2B5EF4-FFF2-40B4-BE49-F238E27FC236}">
                  <a16:creationId xmlns:a16="http://schemas.microsoft.com/office/drawing/2014/main" id="{27B4E168-090A-4FFF-8FE4-790291846141}"/>
                </a:ext>
              </a:extLst>
            </p:cNvPr>
            <p:cNvSpPr/>
            <p:nvPr/>
          </p:nvSpPr>
          <p:spPr bwMode="auto">
            <a:xfrm rot="10800000" flipV="1">
              <a:off x="13464066" y="783553"/>
              <a:ext cx="1773192" cy="1861174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45" name="Skupina 44">
              <a:extLst>
                <a:ext uri="{FF2B5EF4-FFF2-40B4-BE49-F238E27FC236}">
                  <a16:creationId xmlns:a16="http://schemas.microsoft.com/office/drawing/2014/main" id="{1BAC996B-5EFD-409E-9233-9B017825614E}"/>
                </a:ext>
              </a:extLst>
            </p:cNvPr>
            <p:cNvGrpSpPr/>
            <p:nvPr/>
          </p:nvGrpSpPr>
          <p:grpSpPr>
            <a:xfrm flipV="1">
              <a:off x="13485741" y="2623361"/>
              <a:ext cx="1773192" cy="1813300"/>
              <a:chOff x="4671317" y="806658"/>
              <a:chExt cx="1773192" cy="1861174"/>
            </a:xfrm>
          </p:grpSpPr>
          <p:sp>
            <p:nvSpPr>
              <p:cNvPr id="47" name="Ovál 46">
                <a:extLst>
                  <a:ext uri="{FF2B5EF4-FFF2-40B4-BE49-F238E27FC236}">
                    <a16:creationId xmlns:a16="http://schemas.microsoft.com/office/drawing/2014/main" id="{F83A0CFB-7F88-4A96-98BA-4DC196FBFB46}"/>
                  </a:ext>
                </a:extLst>
              </p:cNvPr>
              <p:cNvSpPr/>
              <p:nvPr/>
            </p:nvSpPr>
            <p:spPr bwMode="auto">
              <a:xfrm rot="10800000" flipV="1">
                <a:off x="4960010" y="1173228"/>
                <a:ext cx="1145518" cy="147379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48" name="Ovál 47">
                <a:extLst>
                  <a:ext uri="{FF2B5EF4-FFF2-40B4-BE49-F238E27FC236}">
                    <a16:creationId xmlns:a16="http://schemas.microsoft.com/office/drawing/2014/main" id="{8B73F2C4-9FF1-43E1-8BA3-8194B78162D6}"/>
                  </a:ext>
                </a:extLst>
              </p:cNvPr>
              <p:cNvSpPr/>
              <p:nvPr/>
            </p:nvSpPr>
            <p:spPr bwMode="auto">
              <a:xfrm rot="10800000" flipV="1">
                <a:off x="4671317" y="806658"/>
                <a:ext cx="1773192" cy="1861174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46" name="Přímá spojnice 45">
              <a:extLst>
                <a:ext uri="{FF2B5EF4-FFF2-40B4-BE49-F238E27FC236}">
                  <a16:creationId xmlns:a16="http://schemas.microsoft.com/office/drawing/2014/main" id="{3665CC06-1CD1-4520-8883-85FC636DC574}"/>
                </a:ext>
              </a:extLst>
            </p:cNvPr>
            <p:cNvCxnSpPr/>
            <p:nvPr/>
          </p:nvCxnSpPr>
          <p:spPr bwMode="auto">
            <a:xfrm flipH="1">
              <a:off x="13235117" y="2648170"/>
              <a:ext cx="2149477" cy="336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" name="Skupina 67">
            <a:extLst>
              <a:ext uri="{FF2B5EF4-FFF2-40B4-BE49-F238E27FC236}">
                <a16:creationId xmlns:a16="http://schemas.microsoft.com/office/drawing/2014/main" id="{BF086A69-6939-BC1E-F3F7-40188D7BC0D7}"/>
              </a:ext>
            </a:extLst>
          </p:cNvPr>
          <p:cNvGrpSpPr/>
          <p:nvPr/>
        </p:nvGrpSpPr>
        <p:grpSpPr>
          <a:xfrm rot="19887533">
            <a:off x="8265514" y="2662979"/>
            <a:ext cx="2828916" cy="4048798"/>
            <a:chOff x="13235117" y="783553"/>
            <a:chExt cx="2149477" cy="3653108"/>
          </a:xfrm>
        </p:grpSpPr>
        <p:grpSp>
          <p:nvGrpSpPr>
            <p:cNvPr id="56" name="Skupina 68">
              <a:extLst>
                <a:ext uri="{FF2B5EF4-FFF2-40B4-BE49-F238E27FC236}">
                  <a16:creationId xmlns:a16="http://schemas.microsoft.com/office/drawing/2014/main" id="{B02ED5A5-8B86-CAAD-7CEB-6B304F6F6708}"/>
                </a:ext>
              </a:extLst>
            </p:cNvPr>
            <p:cNvGrpSpPr/>
            <p:nvPr/>
          </p:nvGrpSpPr>
          <p:grpSpPr>
            <a:xfrm rot="10800000">
              <a:off x="13969421" y="2651375"/>
              <a:ext cx="753484" cy="1013442"/>
              <a:chOff x="4067944" y="1052736"/>
              <a:chExt cx="797612" cy="1023279"/>
            </a:xfrm>
          </p:grpSpPr>
          <p:sp>
            <p:nvSpPr>
              <p:cNvPr id="67" name="Ovál 91">
                <a:extLst>
                  <a:ext uri="{FF2B5EF4-FFF2-40B4-BE49-F238E27FC236}">
                    <a16:creationId xmlns:a16="http://schemas.microsoft.com/office/drawing/2014/main" id="{076C23BE-4C18-D444-D1F9-C240735FF9B9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68" name="Ovál 92">
                <a:extLst>
                  <a:ext uri="{FF2B5EF4-FFF2-40B4-BE49-F238E27FC236}">
                    <a16:creationId xmlns:a16="http://schemas.microsoft.com/office/drawing/2014/main" id="{28F5912A-C8DA-A379-8011-8C37184BDF4F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69" name="Ovál 93">
                <a:extLst>
                  <a:ext uri="{FF2B5EF4-FFF2-40B4-BE49-F238E27FC236}">
                    <a16:creationId xmlns:a16="http://schemas.microsoft.com/office/drawing/2014/main" id="{79CF8AF5-E4A2-4744-5E64-575D82242EA9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57" name="Skupina 69">
              <a:extLst>
                <a:ext uri="{FF2B5EF4-FFF2-40B4-BE49-F238E27FC236}">
                  <a16:creationId xmlns:a16="http://schemas.microsoft.com/office/drawing/2014/main" id="{DACE1613-6C3A-382B-633D-8BA88EBC13C1}"/>
                </a:ext>
              </a:extLst>
            </p:cNvPr>
            <p:cNvGrpSpPr/>
            <p:nvPr/>
          </p:nvGrpSpPr>
          <p:grpSpPr>
            <a:xfrm rot="10800000" flipV="1">
              <a:off x="13969421" y="1641426"/>
              <a:ext cx="753484" cy="975096"/>
              <a:chOff x="4067944" y="1052736"/>
              <a:chExt cx="797612" cy="1023279"/>
            </a:xfrm>
          </p:grpSpPr>
          <p:sp>
            <p:nvSpPr>
              <p:cNvPr id="64" name="Ovál 77">
                <a:extLst>
                  <a:ext uri="{FF2B5EF4-FFF2-40B4-BE49-F238E27FC236}">
                    <a16:creationId xmlns:a16="http://schemas.microsoft.com/office/drawing/2014/main" id="{7D1DC446-3436-501D-26EF-284F3DAF40CF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65" name="Ovál 78">
                <a:extLst>
                  <a:ext uri="{FF2B5EF4-FFF2-40B4-BE49-F238E27FC236}">
                    <a16:creationId xmlns:a16="http://schemas.microsoft.com/office/drawing/2014/main" id="{A9A72820-DAD6-4A4E-67A7-5109DC5FDA9E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Ovál 88">
                <a:extLst>
                  <a:ext uri="{FF2B5EF4-FFF2-40B4-BE49-F238E27FC236}">
                    <a16:creationId xmlns:a16="http://schemas.microsoft.com/office/drawing/2014/main" id="{E2868B58-E289-EC84-21CA-E3B3CF2B456E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8" name="Ovál 70">
              <a:extLst>
                <a:ext uri="{FF2B5EF4-FFF2-40B4-BE49-F238E27FC236}">
                  <a16:creationId xmlns:a16="http://schemas.microsoft.com/office/drawing/2014/main" id="{FDFBD7A7-0C34-76C7-BB72-94301B7E4AC0}"/>
                </a:ext>
              </a:extLst>
            </p:cNvPr>
            <p:cNvSpPr/>
            <p:nvPr/>
          </p:nvSpPr>
          <p:spPr bwMode="auto">
            <a:xfrm rot="10800000" flipV="1">
              <a:off x="13752759" y="1150124"/>
              <a:ext cx="1145518" cy="1473795"/>
            </a:xfrm>
            <a:prstGeom prst="ellipse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59" name="Ovál 71">
              <a:extLst>
                <a:ext uri="{FF2B5EF4-FFF2-40B4-BE49-F238E27FC236}">
                  <a16:creationId xmlns:a16="http://schemas.microsoft.com/office/drawing/2014/main" id="{1743F6A8-606A-4EC5-8CF4-53F378AB5BF0}"/>
                </a:ext>
              </a:extLst>
            </p:cNvPr>
            <p:cNvSpPr/>
            <p:nvPr/>
          </p:nvSpPr>
          <p:spPr bwMode="auto">
            <a:xfrm rot="10800000" flipV="1">
              <a:off x="13464066" y="783553"/>
              <a:ext cx="1773192" cy="1861174"/>
            </a:xfrm>
            <a:prstGeom prst="ellipse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60" name="Skupina 72">
              <a:extLst>
                <a:ext uri="{FF2B5EF4-FFF2-40B4-BE49-F238E27FC236}">
                  <a16:creationId xmlns:a16="http://schemas.microsoft.com/office/drawing/2014/main" id="{A44854D7-429A-E5A2-1D47-C0A35A3DC950}"/>
                </a:ext>
              </a:extLst>
            </p:cNvPr>
            <p:cNvGrpSpPr/>
            <p:nvPr/>
          </p:nvGrpSpPr>
          <p:grpSpPr>
            <a:xfrm flipV="1">
              <a:off x="13485741" y="2623361"/>
              <a:ext cx="1773192" cy="1813300"/>
              <a:chOff x="4671317" y="806658"/>
              <a:chExt cx="1773192" cy="1861174"/>
            </a:xfrm>
          </p:grpSpPr>
          <p:sp>
            <p:nvSpPr>
              <p:cNvPr id="62" name="Ovál 75">
                <a:extLst>
                  <a:ext uri="{FF2B5EF4-FFF2-40B4-BE49-F238E27FC236}">
                    <a16:creationId xmlns:a16="http://schemas.microsoft.com/office/drawing/2014/main" id="{28D13BF3-4B4F-8D87-40F2-35A8CF271930}"/>
                  </a:ext>
                </a:extLst>
              </p:cNvPr>
              <p:cNvSpPr/>
              <p:nvPr/>
            </p:nvSpPr>
            <p:spPr bwMode="auto">
              <a:xfrm rot="10800000" flipV="1">
                <a:off x="4960010" y="1173228"/>
                <a:ext cx="1145518" cy="1473795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63" name="Ovál 76">
                <a:extLst>
                  <a:ext uri="{FF2B5EF4-FFF2-40B4-BE49-F238E27FC236}">
                    <a16:creationId xmlns:a16="http://schemas.microsoft.com/office/drawing/2014/main" id="{5BC58062-FB40-2E0E-549B-69888B83076F}"/>
                  </a:ext>
                </a:extLst>
              </p:cNvPr>
              <p:cNvSpPr/>
              <p:nvPr/>
            </p:nvSpPr>
            <p:spPr bwMode="auto">
              <a:xfrm rot="10800000" flipV="1">
                <a:off x="4671317" y="806658"/>
                <a:ext cx="1773192" cy="1861174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61" name="Přímá spojnice 73">
              <a:extLst>
                <a:ext uri="{FF2B5EF4-FFF2-40B4-BE49-F238E27FC236}">
                  <a16:creationId xmlns:a16="http://schemas.microsoft.com/office/drawing/2014/main" id="{B7A59778-409F-8D8F-EF80-1591293B1F4F}"/>
                </a:ext>
              </a:extLst>
            </p:cNvPr>
            <p:cNvCxnSpPr/>
            <p:nvPr/>
          </p:nvCxnSpPr>
          <p:spPr bwMode="auto">
            <a:xfrm flipH="1">
              <a:off x="13235117" y="2648170"/>
              <a:ext cx="2149477" cy="3366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0565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648075" y="16383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3648075" y="16335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3219450" y="24860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09924" name="Picture 4" descr="Image result for eeg machine">
            <a:extLst>
              <a:ext uri="{FF2B5EF4-FFF2-40B4-BE49-F238E27FC236}">
                <a16:creationId xmlns:a16="http://schemas.microsoft.com/office/drawing/2014/main" id="{DB994D09-9F80-4170-BDE2-A6B03BDCF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20" y="1611066"/>
            <a:ext cx="9102081" cy="459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cs-CZ" dirty="0" smtClean="0"/>
              <a:t>k</a:t>
            </a:r>
            <a:r>
              <a:rPr lang="en-US" dirty="0" smtClean="0"/>
              <a:t>alp</a:t>
            </a:r>
            <a:r>
              <a:rPr lang="cs-CZ" dirty="0" err="1" smtClean="0"/>
              <a:t>ové</a:t>
            </a:r>
            <a:r>
              <a:rPr lang="en-US" dirty="0" smtClean="0"/>
              <a:t> </a:t>
            </a:r>
            <a:r>
              <a:rPr lang="cs-CZ" dirty="0" smtClean="0"/>
              <a:t>EEG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30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Morfologie</a:t>
            </a:r>
            <a:r>
              <a:rPr lang="en-GB" dirty="0"/>
              <a:t>, </a:t>
            </a:r>
            <a:r>
              <a:rPr lang="en-GB" dirty="0" err="1"/>
              <a:t>amplituda</a:t>
            </a:r>
            <a:r>
              <a:rPr lang="en-GB" dirty="0"/>
              <a:t> a </a:t>
            </a:r>
            <a:r>
              <a:rPr lang="cs-CZ" dirty="0" smtClean="0"/>
              <a:t>délka</a:t>
            </a:r>
            <a:r>
              <a:rPr lang="en-GB" dirty="0" smtClean="0"/>
              <a:t> </a:t>
            </a:r>
            <a:r>
              <a:rPr lang="en-GB" dirty="0"/>
              <a:t>EEG </a:t>
            </a:r>
            <a:r>
              <a:rPr lang="en-GB" dirty="0" err="1"/>
              <a:t>vln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dirty="0" smtClean="0"/>
              <a:t>Vzdálenost elektrody od generátoru proudu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Trvání postsynaptických potenciálů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Počet synchronně aktivovaných postsynaptických potenciálů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Poloha elektrody ve vztahu ke generátoru proudu</a:t>
            </a:r>
          </a:p>
          <a:p>
            <a:pPr>
              <a:spcAft>
                <a:spcPts val="1200"/>
              </a:spcAft>
            </a:pPr>
            <a:r>
              <a:rPr lang="cs-CZ" dirty="0" smtClean="0">
                <a:solidFill>
                  <a:srgbClr val="FF0000"/>
                </a:solidFill>
              </a:rPr>
              <a:t>Anatomická orientace vrstvy pyramidových buněk generujících proud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1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Vliv anatomického uspořádání</a:t>
            </a:r>
            <a:endParaRPr lang="en-US" dirty="0"/>
          </a:p>
        </p:txBody>
      </p:sp>
      <p:pic>
        <p:nvPicPr>
          <p:cNvPr id="4" name="Picture 6" descr="C:\Documents and Settings\prema\Plocha\neuroninh5.gif">
            <a:extLst>
              <a:ext uri="{FF2B5EF4-FFF2-40B4-BE49-F238E27FC236}">
                <a16:creationId xmlns:a16="http://schemas.microsoft.com/office/drawing/2014/main" id="{BCC9AE42-741E-4B82-B5E3-218A6B4BA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b="81486"/>
          <a:stretch/>
        </p:blipFill>
        <p:spPr bwMode="auto">
          <a:xfrm>
            <a:off x="2851150" y="1971700"/>
            <a:ext cx="6489700" cy="76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Documents and Settings\prema\Plocha\neuroninh6.gif">
            <a:extLst>
              <a:ext uri="{FF2B5EF4-FFF2-40B4-BE49-F238E27FC236}">
                <a16:creationId xmlns:a16="http://schemas.microsoft.com/office/drawing/2014/main" id="{0475408A-FC1D-4923-9549-689BA7055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5" t="21170" b="68207"/>
          <a:stretch/>
        </p:blipFill>
        <p:spPr bwMode="auto">
          <a:xfrm>
            <a:off x="7499233" y="1707518"/>
            <a:ext cx="2676501" cy="76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769BA66-11FA-45F2-BDD8-B67E8240AC15}"/>
              </a:ext>
            </a:extLst>
          </p:cNvPr>
          <p:cNvSpPr txBox="1"/>
          <p:nvPr/>
        </p:nvSpPr>
        <p:spPr>
          <a:xfrm>
            <a:off x="7896201" y="1333025"/>
            <a:ext cx="75591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16926" t="19233" r="56615" b="61524"/>
          <a:stretch/>
        </p:blipFill>
        <p:spPr>
          <a:xfrm>
            <a:off x="2254853" y="3301893"/>
            <a:ext cx="7920880" cy="309634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 bwMode="auto">
          <a:xfrm>
            <a:off x="2507226" y="3099013"/>
            <a:ext cx="720080" cy="5619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76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Vliv anatomického uspořádání</a:t>
            </a:r>
            <a:endParaRPr lang="en-US" dirty="0"/>
          </a:p>
        </p:txBody>
      </p:sp>
      <p:pic>
        <p:nvPicPr>
          <p:cNvPr id="4" name="Picture 6" descr="C:\Documents and Settings\prema\Plocha\neuroninh5.gif">
            <a:extLst>
              <a:ext uri="{FF2B5EF4-FFF2-40B4-BE49-F238E27FC236}">
                <a16:creationId xmlns:a16="http://schemas.microsoft.com/office/drawing/2014/main" id="{BCC9AE42-741E-4B82-B5E3-218A6B4BA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b="81486"/>
          <a:stretch/>
        </p:blipFill>
        <p:spPr bwMode="auto">
          <a:xfrm>
            <a:off x="2851150" y="1980208"/>
            <a:ext cx="6489700" cy="76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Documents and Settings\prema\Plocha\neuroninh3_5.gif">
            <a:extLst>
              <a:ext uri="{FF2B5EF4-FFF2-40B4-BE49-F238E27FC236}">
                <a16:creationId xmlns:a16="http://schemas.microsoft.com/office/drawing/2014/main" id="{50F6F8A2-D20B-4FA7-B4FD-DF73B560C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3" t="87" r="4876" b="88260"/>
          <a:stretch/>
        </p:blipFill>
        <p:spPr bwMode="auto">
          <a:xfrm>
            <a:off x="7536161" y="1670053"/>
            <a:ext cx="1950623" cy="78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40202AB-1880-406E-9C87-F71AC3B05AB1}"/>
              </a:ext>
            </a:extLst>
          </p:cNvPr>
          <p:cNvSpPr txBox="1"/>
          <p:nvPr/>
        </p:nvSpPr>
        <p:spPr>
          <a:xfrm>
            <a:off x="7896201" y="1269525"/>
            <a:ext cx="75591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1346" t="60627" r="60372" b="6470"/>
          <a:stretch/>
        </p:blipFill>
        <p:spPr>
          <a:xfrm>
            <a:off x="3637658" y="2730075"/>
            <a:ext cx="4248472" cy="411023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 bwMode="auto">
          <a:xfrm>
            <a:off x="2567608" y="2940621"/>
            <a:ext cx="720080" cy="5619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1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648075" y="16383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3648075" y="16335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3219450" y="24860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5126" name="Picture 2" descr="The brainweb: Phase synchronization and large-scale integ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8" t="55992" r="36804" b="28677"/>
          <a:stretch>
            <a:fillRect/>
          </a:stretch>
        </p:blipFill>
        <p:spPr bwMode="auto">
          <a:xfrm>
            <a:off x="3143250" y="1659656"/>
            <a:ext cx="259238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The brainweb: Phase synchronization and large-scale integ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4" t="34496" r="36804" b="52820"/>
          <a:stretch>
            <a:fillRect/>
          </a:stretch>
        </p:blipFill>
        <p:spPr bwMode="auto">
          <a:xfrm>
            <a:off x="7464426" y="1659657"/>
            <a:ext cx="25320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" descr="The brainweb: Phase synchronization and large-scale integ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0" t="16148" r="36804" b="67996"/>
          <a:stretch>
            <a:fillRect/>
          </a:stretch>
        </p:blipFill>
        <p:spPr bwMode="auto">
          <a:xfrm>
            <a:off x="2782889" y="4247282"/>
            <a:ext cx="25177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" descr="The brainweb: Phase synchronization and large-scale integ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8" t="2827" r="36804" b="85120"/>
          <a:stretch>
            <a:fillRect/>
          </a:stretch>
        </p:blipFill>
        <p:spPr bwMode="auto">
          <a:xfrm>
            <a:off x="7175501" y="4679082"/>
            <a:ext cx="26765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2100264" y="2496269"/>
            <a:ext cx="574675" cy="56991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405563" y="2586757"/>
            <a:ext cx="482600" cy="47942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120901" y="5687145"/>
            <a:ext cx="193675" cy="19208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453188" y="5631582"/>
            <a:ext cx="74612" cy="7937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076951" y="4645745"/>
            <a:ext cx="2244725" cy="3952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277100" y="1912070"/>
            <a:ext cx="763588" cy="4143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927351" y="1732681"/>
            <a:ext cx="1489075" cy="3952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546350" y="4771156"/>
            <a:ext cx="763588" cy="4143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38" name="TextBox 30"/>
          <p:cNvSpPr txBox="1">
            <a:spLocks noChangeArrowheads="1"/>
          </p:cNvSpPr>
          <p:nvPr/>
        </p:nvSpPr>
        <p:spPr bwMode="auto">
          <a:xfrm>
            <a:off x="2973389" y="1270719"/>
            <a:ext cx="1853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alp</a:t>
            </a:r>
            <a:r>
              <a:rPr lang="cs-CZ" alt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ové</a:t>
            </a:r>
            <a:r>
              <a:rPr lang="en-US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EEG</a:t>
            </a:r>
            <a:endParaRPr lang="en-US" alt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39" name="TextBox 31"/>
          <p:cNvSpPr txBox="1">
            <a:spLocks noChangeArrowheads="1"/>
          </p:cNvSpPr>
          <p:nvPr/>
        </p:nvSpPr>
        <p:spPr bwMode="auto">
          <a:xfrm>
            <a:off x="7507289" y="1256432"/>
            <a:ext cx="2278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Intrak</a:t>
            </a:r>
            <a:r>
              <a:rPr lang="en-US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rani</a:t>
            </a:r>
            <a:r>
              <a:rPr lang="cs-CZ" alt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ální</a:t>
            </a:r>
            <a:r>
              <a:rPr lang="cs-CZ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EEG</a:t>
            </a:r>
            <a:endParaRPr lang="en-US" alt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0" name="TextBox 32"/>
          <p:cNvSpPr txBox="1">
            <a:spLocks noChangeArrowheads="1"/>
          </p:cNvSpPr>
          <p:nvPr/>
        </p:nvSpPr>
        <p:spPr bwMode="auto">
          <a:xfrm>
            <a:off x="1781215" y="3955322"/>
            <a:ext cx="35194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Lokální potenciály</a:t>
            </a:r>
            <a:r>
              <a:rPr lang="en-US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cs-CZ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cs-CZ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potenti</a:t>
            </a:r>
            <a:r>
              <a:rPr lang="en-GB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ls</a:t>
            </a:r>
            <a:r>
              <a:rPr lang="en-GB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LFP)</a:t>
            </a:r>
            <a:endParaRPr lang="en-US" alt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1" name="TextBox 33"/>
          <p:cNvSpPr txBox="1">
            <a:spLocks noChangeArrowheads="1"/>
          </p:cNvSpPr>
          <p:nvPr/>
        </p:nvSpPr>
        <p:spPr bwMode="auto">
          <a:xfrm>
            <a:off x="7356755" y="3816003"/>
            <a:ext cx="35697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Extracelul</a:t>
            </a:r>
            <a:r>
              <a:rPr lang="cs-CZ" alt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záznam akčních potenciálů</a:t>
            </a:r>
            <a:endParaRPr lang="en-US" alt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2" name="TextBox 34"/>
          <p:cNvSpPr txBox="1">
            <a:spLocks noChangeArrowheads="1"/>
          </p:cNvSpPr>
          <p:nvPr/>
        </p:nvSpPr>
        <p:spPr bwMode="auto">
          <a:xfrm>
            <a:off x="2027238" y="3164607"/>
            <a:ext cx="1116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>
                <a:latin typeface="Arial" panose="020B0604020202020204" pitchFamily="34" charset="0"/>
                <a:cs typeface="Arial" panose="020B0604020202020204" pitchFamily="34" charset="0"/>
              </a:rPr>
              <a:t>&gt; 1 cm</a:t>
            </a:r>
          </a:p>
        </p:txBody>
      </p:sp>
      <p:sp>
        <p:nvSpPr>
          <p:cNvPr id="5143" name="TextBox 35"/>
          <p:cNvSpPr txBox="1">
            <a:spLocks noChangeArrowheads="1"/>
          </p:cNvSpPr>
          <p:nvPr/>
        </p:nvSpPr>
        <p:spPr bwMode="auto">
          <a:xfrm>
            <a:off x="6205538" y="3099519"/>
            <a:ext cx="1116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>
                <a:latin typeface="Arial" panose="020B0604020202020204" pitchFamily="34" charset="0"/>
                <a:cs typeface="Arial" panose="020B0604020202020204" pitchFamily="34" charset="0"/>
              </a:rPr>
              <a:t>&lt; 1 cm</a:t>
            </a:r>
          </a:p>
        </p:txBody>
      </p:sp>
      <p:sp>
        <p:nvSpPr>
          <p:cNvPr id="5144" name="TextBox 36"/>
          <p:cNvSpPr txBox="1">
            <a:spLocks noChangeArrowheads="1"/>
          </p:cNvSpPr>
          <p:nvPr/>
        </p:nvSpPr>
        <p:spPr bwMode="auto">
          <a:xfrm>
            <a:off x="2155825" y="6063382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>
                <a:latin typeface="Arial" panose="020B0604020202020204" pitchFamily="34" charset="0"/>
                <a:cs typeface="Arial" panose="020B0604020202020204" pitchFamily="34" charset="0"/>
              </a:rPr>
              <a:t>~ 1 mm</a:t>
            </a:r>
          </a:p>
        </p:txBody>
      </p:sp>
      <p:sp>
        <p:nvSpPr>
          <p:cNvPr id="5145" name="TextBox 37"/>
          <p:cNvSpPr txBox="1">
            <a:spLocks noChangeArrowheads="1"/>
          </p:cNvSpPr>
          <p:nvPr/>
        </p:nvSpPr>
        <p:spPr bwMode="auto">
          <a:xfrm>
            <a:off x="6000751" y="5993532"/>
            <a:ext cx="13051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~ 1</a:t>
            </a:r>
            <a:r>
              <a:rPr lang="cs-CZ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 um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66800" y="165819"/>
            <a:ext cx="10515600" cy="926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Ele</a:t>
            </a:r>
            <a:r>
              <a:rPr lang="cs-CZ" dirty="0" smtClean="0"/>
              <a:t>k</a:t>
            </a:r>
            <a:r>
              <a:rPr lang="en-US" dirty="0" smtClean="0"/>
              <a:t>trod</a:t>
            </a:r>
            <a:r>
              <a:rPr lang="cs-CZ" dirty="0" smtClean="0"/>
              <a:t>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35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648075" y="16383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3648075" y="16335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3219450" y="24860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09924" name="Picture 4" descr="Image result for eeg machine">
            <a:extLst>
              <a:ext uri="{FF2B5EF4-FFF2-40B4-BE49-F238E27FC236}">
                <a16:creationId xmlns:a16="http://schemas.microsoft.com/office/drawing/2014/main" id="{DB994D09-9F80-4170-BDE2-A6B03BDCF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20" y="1611066"/>
            <a:ext cx="9102081" cy="459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cs-CZ" dirty="0" smtClean="0"/>
              <a:t>k</a:t>
            </a:r>
            <a:r>
              <a:rPr lang="en-US" dirty="0" smtClean="0"/>
              <a:t>alp</a:t>
            </a:r>
            <a:r>
              <a:rPr lang="cs-CZ" dirty="0" err="1" smtClean="0"/>
              <a:t>ové</a:t>
            </a:r>
            <a:r>
              <a:rPr lang="en-US" dirty="0" smtClean="0"/>
              <a:t> </a:t>
            </a:r>
            <a:r>
              <a:rPr lang="cs-CZ" dirty="0" smtClean="0"/>
              <a:t>EEG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6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597FEA48-6D54-4190-AC04-C11C409BA622}"/>
              </a:ext>
            </a:extLst>
          </p:cNvPr>
          <p:cNvGrpSpPr/>
          <p:nvPr/>
        </p:nvGrpSpPr>
        <p:grpSpPr>
          <a:xfrm>
            <a:off x="7029450" y="1021080"/>
            <a:ext cx="4553496" cy="4603418"/>
            <a:chOff x="1619672" y="483126"/>
            <a:chExt cx="6160841" cy="5827186"/>
          </a:xfrm>
        </p:grpSpPr>
        <p:pic>
          <p:nvPicPr>
            <p:cNvPr id="30722" name="Picture 2050" descr="C:\data\EEG-Schema\elek-2.gif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19672" y="838200"/>
              <a:ext cx="5633441" cy="547211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3E756148-1BF8-444A-81D7-F685462E82B1}"/>
                </a:ext>
              </a:extLst>
            </p:cNvPr>
            <p:cNvSpPr txBox="1"/>
            <p:nvPr/>
          </p:nvSpPr>
          <p:spPr>
            <a:xfrm>
              <a:off x="3419871" y="3398169"/>
              <a:ext cx="885702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Fp1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D6FDEBF5-77F5-4B76-8FCB-2B4DEEEABD5E}"/>
                </a:ext>
              </a:extLst>
            </p:cNvPr>
            <p:cNvSpPr txBox="1"/>
            <p:nvPr/>
          </p:nvSpPr>
          <p:spPr>
            <a:xfrm>
              <a:off x="3530479" y="1517888"/>
              <a:ext cx="642319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Fz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68C516B8-434F-4F54-94B0-47B686122F61}"/>
                </a:ext>
              </a:extLst>
            </p:cNvPr>
            <p:cNvSpPr txBox="1"/>
            <p:nvPr/>
          </p:nvSpPr>
          <p:spPr>
            <a:xfrm>
              <a:off x="4269673" y="2636912"/>
              <a:ext cx="665246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F3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02D49204-85E8-426C-9A7A-33B4E9F0B2E4}"/>
                </a:ext>
              </a:extLst>
            </p:cNvPr>
            <p:cNvSpPr txBox="1"/>
            <p:nvPr/>
          </p:nvSpPr>
          <p:spPr>
            <a:xfrm>
              <a:off x="4716016" y="3958838"/>
              <a:ext cx="665246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F7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2828D6E6-2667-4538-9ECB-78A3702F6B56}"/>
                </a:ext>
              </a:extLst>
            </p:cNvPr>
            <p:cNvSpPr txBox="1"/>
            <p:nvPr/>
          </p:nvSpPr>
          <p:spPr>
            <a:xfrm>
              <a:off x="6019499" y="3625428"/>
              <a:ext cx="665246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T3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B269E82E-84D4-495A-8188-79B8EC3FD2AC}"/>
                </a:ext>
              </a:extLst>
            </p:cNvPr>
            <p:cNvSpPr txBox="1"/>
            <p:nvPr/>
          </p:nvSpPr>
          <p:spPr>
            <a:xfrm>
              <a:off x="5214667" y="2139866"/>
              <a:ext cx="709337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C3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A1FF429A-1E58-4AD5-842D-34DA4FE9F618}"/>
                </a:ext>
              </a:extLst>
            </p:cNvPr>
            <p:cNvSpPr txBox="1"/>
            <p:nvPr/>
          </p:nvSpPr>
          <p:spPr>
            <a:xfrm>
              <a:off x="4544823" y="994668"/>
              <a:ext cx="686410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Cz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AEA7801A-1700-4AB0-BFE9-818DCF3D0018}"/>
                </a:ext>
              </a:extLst>
            </p:cNvPr>
            <p:cNvSpPr txBox="1"/>
            <p:nvPr/>
          </p:nvSpPr>
          <p:spPr>
            <a:xfrm>
              <a:off x="6197053" y="1078741"/>
              <a:ext cx="663482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Pz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6A33270F-CC5B-4DCF-A200-56CEE5878AD5}"/>
                </a:ext>
              </a:extLst>
            </p:cNvPr>
            <p:cNvSpPr txBox="1"/>
            <p:nvPr/>
          </p:nvSpPr>
          <p:spPr>
            <a:xfrm>
              <a:off x="6498578" y="2041108"/>
              <a:ext cx="686410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P3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1ED594D8-448C-43C4-B957-DB12189CE401}"/>
                </a:ext>
              </a:extLst>
            </p:cNvPr>
            <p:cNvSpPr txBox="1"/>
            <p:nvPr/>
          </p:nvSpPr>
          <p:spPr>
            <a:xfrm>
              <a:off x="7115267" y="3510756"/>
              <a:ext cx="665246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T5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11062415-F92D-4637-93F1-73094AD3534E}"/>
                </a:ext>
              </a:extLst>
            </p:cNvPr>
            <p:cNvSpPr txBox="1"/>
            <p:nvPr/>
          </p:nvSpPr>
          <p:spPr>
            <a:xfrm>
              <a:off x="2025353" y="2257708"/>
              <a:ext cx="885702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Fp2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61521EDE-5CB9-4852-836C-E66B5C982A6E}"/>
                </a:ext>
              </a:extLst>
            </p:cNvPr>
            <p:cNvSpPr txBox="1"/>
            <p:nvPr/>
          </p:nvSpPr>
          <p:spPr>
            <a:xfrm>
              <a:off x="2469786" y="1256279"/>
              <a:ext cx="665246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F4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D2D61AA1-B1CA-4ECB-8BB0-FA34A36D423E}"/>
                </a:ext>
              </a:extLst>
            </p:cNvPr>
            <p:cNvSpPr txBox="1"/>
            <p:nvPr/>
          </p:nvSpPr>
          <p:spPr>
            <a:xfrm>
              <a:off x="3600670" y="483126"/>
              <a:ext cx="709337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C4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Nadpis 1"/>
          <p:cNvSpPr txBox="1">
            <a:spLocks/>
          </p:cNvSpPr>
          <p:nvPr/>
        </p:nvSpPr>
        <p:spPr>
          <a:xfrm>
            <a:off x="838200" y="338492"/>
            <a:ext cx="10515600" cy="9265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</a:t>
            </a:r>
            <a:r>
              <a:rPr lang="cs-CZ" dirty="0" smtClean="0"/>
              <a:t>k</a:t>
            </a:r>
            <a:r>
              <a:rPr lang="en-US" dirty="0" smtClean="0"/>
              <a:t>alp</a:t>
            </a:r>
            <a:r>
              <a:rPr lang="cs-CZ" dirty="0" err="1" smtClean="0"/>
              <a:t>ové</a:t>
            </a:r>
            <a:r>
              <a:rPr lang="cs-CZ" dirty="0" smtClean="0"/>
              <a:t> </a:t>
            </a:r>
            <a:r>
              <a:rPr lang="cs-CZ" dirty="0"/>
              <a:t>EEG – </a:t>
            </a:r>
            <a:r>
              <a:rPr lang="cs-CZ" dirty="0" smtClean="0"/>
              <a:t>pozice elektrod</a:t>
            </a:r>
            <a:endParaRPr lang="cs-CZ" dirty="0"/>
          </a:p>
        </p:txBody>
      </p:sp>
      <p:sp>
        <p:nvSpPr>
          <p:cNvPr id="20" name="Obdélník 1">
            <a:extLst>
              <a:ext uri="{FF2B5EF4-FFF2-40B4-BE49-F238E27FC236}">
                <a16:creationId xmlns:a16="http://schemas.microsoft.com/office/drawing/2014/main" id="{4993D25C-E23C-4F36-B792-20DBAA69F8D2}"/>
              </a:ext>
            </a:extLst>
          </p:cNvPr>
          <p:cNvSpPr/>
          <p:nvPr/>
        </p:nvSpPr>
        <p:spPr>
          <a:xfrm>
            <a:off x="552478" y="1314720"/>
            <a:ext cx="442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Mezinárodní systém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10-20</a:t>
            </a:r>
            <a:endParaRPr lang="en-GB" sz="2800" dirty="0">
              <a:latin typeface="Arial" panose="020B0604020202020204" pitchFamily="34" charset="0"/>
            </a:endParaRPr>
          </a:p>
        </p:txBody>
      </p:sp>
      <p:pic>
        <p:nvPicPr>
          <p:cNvPr id="19" name="Picture 2" descr="Image result for eeg 10-20 system">
            <a:extLst>
              <a:ext uri="{FF2B5EF4-FFF2-40B4-BE49-F238E27FC236}">
                <a16:creationId xmlns:a16="http://schemas.microsoft.com/office/drawing/2014/main" id="{B79DD337-08CD-45D0-939B-7F3DF8C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41" y="2028882"/>
            <a:ext cx="4689118" cy="419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18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838200" y="338492"/>
            <a:ext cx="10515600" cy="9265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</a:t>
            </a:r>
            <a:r>
              <a:rPr lang="cs-CZ" dirty="0"/>
              <a:t>k</a:t>
            </a:r>
            <a:r>
              <a:rPr lang="en-US" dirty="0"/>
              <a:t>alp</a:t>
            </a:r>
            <a:r>
              <a:rPr lang="cs-CZ" dirty="0" err="1"/>
              <a:t>ové</a:t>
            </a:r>
            <a:r>
              <a:rPr lang="cs-CZ" dirty="0"/>
              <a:t> EEG – </a:t>
            </a:r>
            <a:r>
              <a:rPr lang="cs-CZ" dirty="0" smtClean="0"/>
              <a:t>pozice elektrod</a:t>
            </a:r>
            <a:endParaRPr lang="cs-CZ" dirty="0"/>
          </a:p>
        </p:txBody>
      </p:sp>
      <p:pic>
        <p:nvPicPr>
          <p:cNvPr id="7" name="Picture 2" descr="Retu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280" y="1265068"/>
            <a:ext cx="8809919" cy="484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20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Montáž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473693"/>
            <a:ext cx="10515600" cy="4638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cs-CZ" sz="3200" dirty="0" smtClean="0"/>
              <a:t>Poloha a zapojení elektrod</a:t>
            </a:r>
          </a:p>
          <a:p>
            <a:pPr>
              <a:spcAft>
                <a:spcPts val="1200"/>
              </a:spcAft>
            </a:pPr>
            <a:r>
              <a:rPr lang="cs-CZ" altLang="en-US" sz="3200" dirty="0" err="1" smtClean="0"/>
              <a:t>Refer</a:t>
            </a:r>
            <a:r>
              <a:rPr lang="en-US" altLang="en-US" sz="3200" dirty="0" err="1" smtClean="0"/>
              <a:t>en</a:t>
            </a:r>
            <a:r>
              <a:rPr lang="cs-CZ" altLang="en-US" sz="3200" dirty="0" smtClean="0"/>
              <a:t>ční</a:t>
            </a:r>
            <a:r>
              <a:rPr lang="en-US" altLang="en-US" sz="3200" dirty="0" smtClean="0"/>
              <a:t> </a:t>
            </a:r>
            <a:r>
              <a:rPr lang="cs-CZ" altLang="en-US" sz="3200" dirty="0" smtClean="0"/>
              <a:t>montáž</a:t>
            </a:r>
          </a:p>
          <a:p>
            <a:pPr lvl="1">
              <a:spcAft>
                <a:spcPts val="1200"/>
              </a:spcAft>
            </a:pPr>
            <a:r>
              <a:rPr lang="en-US" altLang="en-US" sz="2800" dirty="0" smtClean="0"/>
              <a:t>S</a:t>
            </a:r>
            <a:r>
              <a:rPr lang="cs-CZ" altLang="en-US" sz="2800" dirty="0" smtClean="0"/>
              <a:t>k</a:t>
            </a:r>
            <a:r>
              <a:rPr lang="en-US" altLang="en-US" sz="2800" dirty="0" smtClean="0"/>
              <a:t>alp</a:t>
            </a:r>
            <a:r>
              <a:rPr lang="cs-CZ" altLang="en-US" sz="2800" dirty="0" err="1" smtClean="0"/>
              <a:t>ová</a:t>
            </a:r>
            <a:r>
              <a:rPr lang="en-US" altLang="en-US" sz="2800" dirty="0" smtClean="0"/>
              <a:t> (a</a:t>
            </a:r>
            <a:r>
              <a:rPr lang="cs-CZ" altLang="en-US" sz="2800" dirty="0" err="1" smtClean="0"/>
              <a:t>ktivní</a:t>
            </a:r>
            <a:r>
              <a:rPr lang="en-US" altLang="en-US" sz="2800" dirty="0" smtClean="0"/>
              <a:t>) </a:t>
            </a:r>
            <a:r>
              <a:rPr lang="cs-CZ" altLang="en-US" sz="2800" dirty="0" smtClean="0"/>
              <a:t>elektroda vůči referenční (neutrální) elektrodě</a:t>
            </a:r>
            <a:endParaRPr lang="en-US" altLang="en-US" sz="2800" dirty="0" smtClean="0"/>
          </a:p>
          <a:p>
            <a:pPr>
              <a:spcAft>
                <a:spcPts val="1200"/>
              </a:spcAft>
            </a:pPr>
            <a:r>
              <a:rPr lang="cs-CZ" altLang="en-US" sz="3200" dirty="0" smtClean="0"/>
              <a:t>Bipolární</a:t>
            </a:r>
            <a:r>
              <a:rPr lang="en-US" altLang="en-US" sz="3200" dirty="0" smtClean="0"/>
              <a:t> (s</a:t>
            </a:r>
            <a:r>
              <a:rPr lang="cs-CZ" altLang="en-US" sz="3200" dirty="0" err="1" smtClean="0"/>
              <a:t>ekvenční</a:t>
            </a:r>
            <a:r>
              <a:rPr lang="en-US" altLang="en-US" sz="3200" dirty="0" smtClean="0"/>
              <a:t>) </a:t>
            </a:r>
            <a:r>
              <a:rPr lang="cs-CZ" altLang="en-US" sz="3200" dirty="0" smtClean="0"/>
              <a:t>montáž</a:t>
            </a:r>
            <a:endParaRPr lang="en-US" altLang="en-US" sz="3200" dirty="0" smtClean="0"/>
          </a:p>
          <a:p>
            <a:pPr lvl="1">
              <a:spcAft>
                <a:spcPts val="1200"/>
              </a:spcAft>
            </a:pPr>
            <a:r>
              <a:rPr lang="en-US" altLang="en-US" sz="2800" dirty="0" smtClean="0"/>
              <a:t>S</a:t>
            </a:r>
            <a:r>
              <a:rPr lang="cs-CZ" altLang="en-US" sz="2800" dirty="0" smtClean="0"/>
              <a:t>k</a:t>
            </a:r>
            <a:r>
              <a:rPr lang="en-US" altLang="en-US" sz="2800" dirty="0" smtClean="0"/>
              <a:t>alp</a:t>
            </a:r>
            <a:r>
              <a:rPr lang="cs-CZ" altLang="en-US" sz="2800" dirty="0" err="1" smtClean="0"/>
              <a:t>ová</a:t>
            </a:r>
            <a:r>
              <a:rPr lang="en-US" altLang="en-US" sz="2800" dirty="0"/>
              <a:t> </a:t>
            </a:r>
            <a:r>
              <a:rPr lang="en-US" altLang="en-US" sz="2800" dirty="0" smtClean="0"/>
              <a:t>(</a:t>
            </a:r>
            <a:r>
              <a:rPr lang="en-US" altLang="en-US" sz="2800" dirty="0"/>
              <a:t>a</a:t>
            </a:r>
            <a:r>
              <a:rPr lang="cs-CZ" altLang="en-US" sz="2800" dirty="0" err="1"/>
              <a:t>ktivní</a:t>
            </a:r>
            <a:r>
              <a:rPr lang="en-US" altLang="en-US" sz="2800" dirty="0"/>
              <a:t>) </a:t>
            </a:r>
            <a:r>
              <a:rPr lang="cs-CZ" altLang="en-US" sz="2800" dirty="0"/>
              <a:t>elektroda </a:t>
            </a:r>
            <a:r>
              <a:rPr lang="cs-CZ" altLang="en-US" sz="2800" dirty="0" smtClean="0"/>
              <a:t>vůči jiné </a:t>
            </a:r>
            <a:r>
              <a:rPr lang="cs-CZ" altLang="en-US" sz="2800" dirty="0" err="1" smtClean="0"/>
              <a:t>skalpové</a:t>
            </a:r>
            <a:r>
              <a:rPr lang="cs-CZ" altLang="en-US" sz="2800" dirty="0" smtClean="0"/>
              <a:t> elektrodě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91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2" name="Text Box 17"/>
          <p:cNvSpPr txBox="1">
            <a:spLocks noChangeArrowheads="1"/>
          </p:cNvSpPr>
          <p:nvPr/>
        </p:nvSpPr>
        <p:spPr bwMode="auto">
          <a:xfrm>
            <a:off x="752354" y="212911"/>
            <a:ext cx="85105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– 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referenční zapojení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0433" name="Text Box 18"/>
          <p:cNvSpPr txBox="1">
            <a:spLocks noChangeArrowheads="1"/>
          </p:cNvSpPr>
          <p:nvPr/>
        </p:nvSpPr>
        <p:spPr bwMode="auto">
          <a:xfrm>
            <a:off x="5792287" y="2491781"/>
            <a:ext cx="51488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6D14F7AE-FC7E-46F7-80C0-BCF480F1A85A}"/>
              </a:ext>
            </a:extLst>
          </p:cNvPr>
          <p:cNvSpPr/>
          <p:nvPr/>
        </p:nvSpPr>
        <p:spPr bwMode="auto">
          <a:xfrm rot="5400000">
            <a:off x="5567444" y="2540405"/>
            <a:ext cx="2918792" cy="2458799"/>
          </a:xfrm>
          <a:prstGeom prst="triangle">
            <a:avLst>
              <a:gd name="adj" fmla="val 49565"/>
            </a:avLst>
          </a:prstGeom>
          <a:noFill/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Line 7">
            <a:extLst>
              <a:ext uri="{FF2B5EF4-FFF2-40B4-BE49-F238E27FC236}">
                <a16:creationId xmlns:a16="http://schemas.microsoft.com/office/drawing/2014/main" id="{15D18A23-6FB9-494C-875F-08FDD86AF4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55569" y="2859907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20C4D1C1-2756-4A1B-B8F2-85C7584358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03714" y="4639734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00FB0CBB-A332-494F-A160-2C581D199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9530" y="3743892"/>
            <a:ext cx="32675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E7D0B32C-2678-4F81-80AE-CEB2027C9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872" y="4217324"/>
            <a:ext cx="37221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-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4CDBE58-F2E3-4DA3-9BA9-6F904216A8EE}"/>
              </a:ext>
            </a:extLst>
          </p:cNvPr>
          <p:cNvGrpSpPr/>
          <p:nvPr/>
        </p:nvGrpSpPr>
        <p:grpSpPr>
          <a:xfrm>
            <a:off x="3249149" y="1562416"/>
            <a:ext cx="1685498" cy="1708917"/>
            <a:chOff x="1408331" y="3067612"/>
            <a:chExt cx="1685498" cy="1708917"/>
          </a:xfrm>
        </p:grpSpPr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6BE93CA8-0CA0-4B7E-968F-E13765E32124}"/>
                </a:ext>
              </a:extLst>
            </p:cNvPr>
            <p:cNvGrpSpPr/>
            <p:nvPr/>
          </p:nvGrpSpPr>
          <p:grpSpPr>
            <a:xfrm>
              <a:off x="1634428" y="3529576"/>
              <a:ext cx="1295400" cy="867947"/>
              <a:chOff x="5743872" y="3129136"/>
              <a:chExt cx="1295400" cy="609600"/>
            </a:xfrm>
          </p:grpSpPr>
          <p:sp>
            <p:nvSpPr>
              <p:cNvPr id="446466" name="Line 2"/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68" name="Line 4"/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69" name="Line 5"/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70" name="Line 6"/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46486" name="Text Box 22"/>
            <p:cNvSpPr txBox="1">
              <a:spLocks noChangeArrowheads="1"/>
            </p:cNvSpPr>
            <p:nvPr/>
          </p:nvSpPr>
          <p:spPr bwMode="auto">
            <a:xfrm>
              <a:off x="2066228" y="3067612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1" name="Text Box 22">
              <a:extLst>
                <a:ext uri="{FF2B5EF4-FFF2-40B4-BE49-F238E27FC236}">
                  <a16:creationId xmlns:a16="http://schemas.microsoft.com/office/drawing/2014/main" id="{75E26AB6-FF47-424F-B026-5771133B8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A3A1519F-EC0E-40DF-8651-980D8F63F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4" name="Text Box 22">
              <a:extLst>
                <a:ext uri="{FF2B5EF4-FFF2-40B4-BE49-F238E27FC236}">
                  <a16:creationId xmlns:a16="http://schemas.microsoft.com/office/drawing/2014/main" id="{6CA7791E-74E7-4A60-A830-1A28CB6C1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938A57A7-FB45-4993-9E0E-1B57E6A0E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3DBC01E-C301-40D8-9259-795A77A7864B}"/>
              </a:ext>
            </a:extLst>
          </p:cNvPr>
          <p:cNvGrpSpPr/>
          <p:nvPr/>
        </p:nvGrpSpPr>
        <p:grpSpPr>
          <a:xfrm>
            <a:off x="3235014" y="4639735"/>
            <a:ext cx="1613733" cy="400207"/>
            <a:chOff x="1480096" y="2473489"/>
            <a:chExt cx="1613733" cy="400207"/>
          </a:xfrm>
        </p:grpSpPr>
        <p:sp>
          <p:nvSpPr>
            <p:cNvPr id="446471" name="Line 7"/>
            <p:cNvSpPr>
              <a:spLocks noChangeShapeType="1"/>
            </p:cNvSpPr>
            <p:nvPr/>
          </p:nvSpPr>
          <p:spPr bwMode="auto">
            <a:xfrm flipV="1">
              <a:off x="1674252" y="2473489"/>
              <a:ext cx="136815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6" name="Text Box 22">
              <a:extLst>
                <a:ext uri="{FF2B5EF4-FFF2-40B4-BE49-F238E27FC236}">
                  <a16:creationId xmlns:a16="http://schemas.microsoft.com/office/drawing/2014/main" id="{AD7F77C6-7EC0-4A1A-961F-9F2F2B8EA3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7" name="Text Box 22">
              <a:extLst>
                <a:ext uri="{FF2B5EF4-FFF2-40B4-BE49-F238E27FC236}">
                  <a16:creationId xmlns:a16="http://schemas.microsoft.com/office/drawing/2014/main" id="{1E838309-4DAF-4315-9A67-573E00B952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3583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8" name="Text Box 22">
              <a:extLst>
                <a:ext uri="{FF2B5EF4-FFF2-40B4-BE49-F238E27FC236}">
                  <a16:creationId xmlns:a16="http://schemas.microsoft.com/office/drawing/2014/main" id="{C40C226A-2560-40C4-8234-36352C1A6C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0096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9" name="Text Box 22">
              <a:extLst>
                <a:ext uri="{FF2B5EF4-FFF2-40B4-BE49-F238E27FC236}">
                  <a16:creationId xmlns:a16="http://schemas.microsoft.com/office/drawing/2014/main" id="{9AF01572-5075-4C2D-A70D-B658D0FBE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22">
              <a:extLst>
                <a:ext uri="{FF2B5EF4-FFF2-40B4-BE49-F238E27FC236}">
                  <a16:creationId xmlns:a16="http://schemas.microsoft.com/office/drawing/2014/main" id="{0A291D6E-5073-4F3C-997A-74A7297D49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7451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51" name="Text Box 22">
            <a:extLst>
              <a:ext uri="{FF2B5EF4-FFF2-40B4-BE49-F238E27FC236}">
                <a16:creationId xmlns:a16="http://schemas.microsoft.com/office/drawing/2014/main" id="{439AD921-F271-45E2-A76A-53D96A884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881" y="3987806"/>
            <a:ext cx="24885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dirty="0" smtClean="0">
                <a:latin typeface="Arial" panose="020B0604020202020204" pitchFamily="34" charset="0"/>
              </a:rPr>
              <a:t>Referenční elektroda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8708CC9C-0B6E-4546-9240-05B563B96978}"/>
              </a:ext>
            </a:extLst>
          </p:cNvPr>
          <p:cNvGrpSpPr/>
          <p:nvPr/>
        </p:nvGrpSpPr>
        <p:grpSpPr>
          <a:xfrm>
            <a:off x="8630672" y="2415776"/>
            <a:ext cx="1685498" cy="1708917"/>
            <a:chOff x="1408331" y="3067612"/>
            <a:chExt cx="1685498" cy="1708917"/>
          </a:xfrm>
        </p:grpSpPr>
        <p:grpSp>
          <p:nvGrpSpPr>
            <p:cNvPr id="55" name="Skupina 54">
              <a:extLst>
                <a:ext uri="{FF2B5EF4-FFF2-40B4-BE49-F238E27FC236}">
                  <a16:creationId xmlns:a16="http://schemas.microsoft.com/office/drawing/2014/main" id="{A3FD832A-D07C-4CD5-ABE4-8FB06229645B}"/>
                </a:ext>
              </a:extLst>
            </p:cNvPr>
            <p:cNvGrpSpPr/>
            <p:nvPr/>
          </p:nvGrpSpPr>
          <p:grpSpPr>
            <a:xfrm>
              <a:off x="1634428" y="3529576"/>
              <a:ext cx="1295400" cy="867947"/>
              <a:chOff x="5743872" y="3129136"/>
              <a:chExt cx="1295400" cy="609600"/>
            </a:xfrm>
          </p:grpSpPr>
          <p:sp>
            <p:nvSpPr>
              <p:cNvPr id="61" name="Line 2">
                <a:extLst>
                  <a:ext uri="{FF2B5EF4-FFF2-40B4-BE49-F238E27FC236}">
                    <a16:creationId xmlns:a16="http://schemas.microsoft.com/office/drawing/2014/main" id="{04188FA5-2139-4324-9CEF-C1CE3E8C3C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2" name="Line 4">
                <a:extLst>
                  <a:ext uri="{FF2B5EF4-FFF2-40B4-BE49-F238E27FC236}">
                    <a16:creationId xmlns:a16="http://schemas.microsoft.com/office/drawing/2014/main" id="{2A78E8C5-BE60-4398-BB59-8DCEF0730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3" name="Line 5">
                <a:extLst>
                  <a:ext uri="{FF2B5EF4-FFF2-40B4-BE49-F238E27FC236}">
                    <a16:creationId xmlns:a16="http://schemas.microsoft.com/office/drawing/2014/main" id="{30EECE6B-6D60-40CE-A112-F9B55AB8B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4" name="Line 6">
                <a:extLst>
                  <a:ext uri="{FF2B5EF4-FFF2-40B4-BE49-F238E27FC236}">
                    <a16:creationId xmlns:a16="http://schemas.microsoft.com/office/drawing/2014/main" id="{F8CCE016-1D1B-4860-BE18-2C6A97D68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6" name="Text Box 22">
              <a:extLst>
                <a:ext uri="{FF2B5EF4-FFF2-40B4-BE49-F238E27FC236}">
                  <a16:creationId xmlns:a16="http://schemas.microsoft.com/office/drawing/2014/main" id="{E99D401A-37A4-4EA1-907B-DDAC512455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6228" y="3067612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D3940F7-E690-49FA-9F16-F60686E97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8" name="Text Box 22">
              <a:extLst>
                <a:ext uri="{FF2B5EF4-FFF2-40B4-BE49-F238E27FC236}">
                  <a16:creationId xmlns:a16="http://schemas.microsoft.com/office/drawing/2014/main" id="{1A903208-71FB-4F06-ADD0-3BBC1533D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9" name="Text Box 22">
              <a:extLst>
                <a:ext uri="{FF2B5EF4-FFF2-40B4-BE49-F238E27FC236}">
                  <a16:creationId xmlns:a16="http://schemas.microsoft.com/office/drawing/2014/main" id="{FD3FB140-58C2-4566-985E-D07043667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60" name="Text Box 22">
              <a:extLst>
                <a:ext uri="{FF2B5EF4-FFF2-40B4-BE49-F238E27FC236}">
                  <a16:creationId xmlns:a16="http://schemas.microsoft.com/office/drawing/2014/main" id="{797BE00D-42A5-490F-99D4-2B5C17E1D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65" name="Text Box 22">
            <a:extLst>
              <a:ext uri="{FF2B5EF4-FFF2-40B4-BE49-F238E27FC236}">
                <a16:creationId xmlns:a16="http://schemas.microsoft.com/office/drawing/2014/main" id="{6B8AC2C3-86F1-48D3-BB7F-2747CEBE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124" y="1780932"/>
            <a:ext cx="19332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A</a:t>
            </a:r>
            <a:r>
              <a:rPr lang="cs-CZ" altLang="en-US" dirty="0" err="1" smtClean="0">
                <a:latin typeface="Arial" panose="020B0604020202020204" pitchFamily="34" charset="0"/>
              </a:rPr>
              <a:t>ktivní</a:t>
            </a:r>
            <a:r>
              <a:rPr lang="cs-CZ" altLang="en-US" dirty="0" smtClean="0">
                <a:latin typeface="Arial" panose="020B0604020202020204" pitchFamily="34" charset="0"/>
              </a:rPr>
              <a:t> elektroda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66" name="Text Box 22">
            <a:extLst>
              <a:ext uri="{FF2B5EF4-FFF2-40B4-BE49-F238E27FC236}">
                <a16:creationId xmlns:a16="http://schemas.microsoft.com/office/drawing/2014/main" id="{3A915594-502F-41E0-B8F3-068B993C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700" y="1747989"/>
            <a:ext cx="2202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EEG </a:t>
            </a:r>
            <a:r>
              <a:rPr lang="cs-CZ" altLang="en-US" dirty="0" smtClean="0">
                <a:latin typeface="Arial" panose="020B0604020202020204" pitchFamily="34" charset="0"/>
              </a:rPr>
              <a:t>kanál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67" name="Text Box 22">
            <a:extLst>
              <a:ext uri="{FF2B5EF4-FFF2-40B4-BE49-F238E27FC236}">
                <a16:creationId xmlns:a16="http://schemas.microsoft.com/office/drawing/2014/main" id="{50F9491A-9942-46A2-BEF3-B9DA08A3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1297" y="3431403"/>
            <a:ext cx="15280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dirty="0" smtClean="0">
                <a:latin typeface="Arial" panose="020B0604020202020204" pitchFamily="34" charset="0"/>
              </a:rPr>
              <a:t>Diferenční zesilovač</a:t>
            </a:r>
            <a:endParaRPr lang="cs-CZ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33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3" name="Text Box 18"/>
          <p:cNvSpPr txBox="1">
            <a:spLocks noChangeArrowheads="1"/>
          </p:cNvSpPr>
          <p:nvPr/>
        </p:nvSpPr>
        <p:spPr bwMode="auto">
          <a:xfrm>
            <a:off x="5792287" y="2491781"/>
            <a:ext cx="51488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6D14F7AE-FC7E-46F7-80C0-BCF480F1A85A}"/>
              </a:ext>
            </a:extLst>
          </p:cNvPr>
          <p:cNvSpPr/>
          <p:nvPr/>
        </p:nvSpPr>
        <p:spPr bwMode="auto">
          <a:xfrm rot="5400000">
            <a:off x="5567444" y="2540405"/>
            <a:ext cx="2918792" cy="2458799"/>
          </a:xfrm>
          <a:prstGeom prst="triangle">
            <a:avLst>
              <a:gd name="adj" fmla="val 49565"/>
            </a:avLst>
          </a:prstGeom>
          <a:noFill/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Line 7">
            <a:extLst>
              <a:ext uri="{FF2B5EF4-FFF2-40B4-BE49-F238E27FC236}">
                <a16:creationId xmlns:a16="http://schemas.microsoft.com/office/drawing/2014/main" id="{15D18A23-6FB9-494C-875F-08FDD86AF4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55569" y="2859907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20C4D1C1-2756-4A1B-B8F2-85C7584358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25547" y="4639734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00FB0CBB-A332-494F-A160-2C581D199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9530" y="3743892"/>
            <a:ext cx="32675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E7D0B32C-2678-4F81-80AE-CEB2027C9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872" y="4217324"/>
            <a:ext cx="37221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-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3DBC01E-C301-40D8-9259-795A77A7864B}"/>
              </a:ext>
            </a:extLst>
          </p:cNvPr>
          <p:cNvGrpSpPr/>
          <p:nvPr/>
        </p:nvGrpSpPr>
        <p:grpSpPr>
          <a:xfrm>
            <a:off x="3235014" y="4639735"/>
            <a:ext cx="1613733" cy="400207"/>
            <a:chOff x="1480096" y="2473489"/>
            <a:chExt cx="1613733" cy="400207"/>
          </a:xfrm>
        </p:grpSpPr>
        <p:sp>
          <p:nvSpPr>
            <p:cNvPr id="446471" name="Line 7"/>
            <p:cNvSpPr>
              <a:spLocks noChangeShapeType="1"/>
            </p:cNvSpPr>
            <p:nvPr/>
          </p:nvSpPr>
          <p:spPr bwMode="auto">
            <a:xfrm flipV="1">
              <a:off x="1674252" y="2473489"/>
              <a:ext cx="136815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6" name="Text Box 22">
              <a:extLst>
                <a:ext uri="{FF2B5EF4-FFF2-40B4-BE49-F238E27FC236}">
                  <a16:creationId xmlns:a16="http://schemas.microsoft.com/office/drawing/2014/main" id="{AD7F77C6-7EC0-4A1A-961F-9F2F2B8EA3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7" name="Text Box 22">
              <a:extLst>
                <a:ext uri="{FF2B5EF4-FFF2-40B4-BE49-F238E27FC236}">
                  <a16:creationId xmlns:a16="http://schemas.microsoft.com/office/drawing/2014/main" id="{1E838309-4DAF-4315-9A67-573E00B952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3583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8" name="Text Box 22">
              <a:extLst>
                <a:ext uri="{FF2B5EF4-FFF2-40B4-BE49-F238E27FC236}">
                  <a16:creationId xmlns:a16="http://schemas.microsoft.com/office/drawing/2014/main" id="{C40C226A-2560-40C4-8234-36352C1A6C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0096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9" name="Text Box 22">
              <a:extLst>
                <a:ext uri="{FF2B5EF4-FFF2-40B4-BE49-F238E27FC236}">
                  <a16:creationId xmlns:a16="http://schemas.microsoft.com/office/drawing/2014/main" id="{9AF01572-5075-4C2D-A70D-B658D0FBE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22">
              <a:extLst>
                <a:ext uri="{FF2B5EF4-FFF2-40B4-BE49-F238E27FC236}">
                  <a16:creationId xmlns:a16="http://schemas.microsoft.com/office/drawing/2014/main" id="{0A291D6E-5073-4F3C-997A-74A7297D49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7451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05C2EF5-B8F2-4E9D-8533-9E6011C4BDFE}"/>
              </a:ext>
            </a:extLst>
          </p:cNvPr>
          <p:cNvGrpSpPr/>
          <p:nvPr/>
        </p:nvGrpSpPr>
        <p:grpSpPr>
          <a:xfrm>
            <a:off x="3242767" y="2235560"/>
            <a:ext cx="1685498" cy="1708288"/>
            <a:chOff x="9084594" y="4253301"/>
            <a:chExt cx="1685498" cy="1708288"/>
          </a:xfrm>
        </p:grpSpPr>
        <p:grpSp>
          <p:nvGrpSpPr>
            <p:cNvPr id="41" name="Skupina 40">
              <a:extLst>
                <a:ext uri="{FF2B5EF4-FFF2-40B4-BE49-F238E27FC236}">
                  <a16:creationId xmlns:a16="http://schemas.microsoft.com/office/drawing/2014/main" id="{3BE4F675-3EFA-4371-BDFE-6159552FFD98}"/>
                </a:ext>
              </a:extLst>
            </p:cNvPr>
            <p:cNvGrpSpPr/>
            <p:nvPr/>
          </p:nvGrpSpPr>
          <p:grpSpPr>
            <a:xfrm flipV="1">
              <a:off x="9310691" y="4682728"/>
              <a:ext cx="1295400" cy="921954"/>
              <a:chOff x="5743872" y="3129136"/>
              <a:chExt cx="1295400" cy="609600"/>
            </a:xfrm>
          </p:grpSpPr>
          <p:sp>
            <p:nvSpPr>
              <p:cNvPr id="42" name="Line 2">
                <a:extLst>
                  <a:ext uri="{FF2B5EF4-FFF2-40B4-BE49-F238E27FC236}">
                    <a16:creationId xmlns:a16="http://schemas.microsoft.com/office/drawing/2014/main" id="{B6F226EC-05ED-42BD-A15C-496A63D996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3" name="Line 4">
                <a:extLst>
                  <a:ext uri="{FF2B5EF4-FFF2-40B4-BE49-F238E27FC236}">
                    <a16:creationId xmlns:a16="http://schemas.microsoft.com/office/drawing/2014/main" id="{55019E65-5F29-4BF3-892C-45FE9DFF81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" name="Line 5">
                <a:extLst>
                  <a:ext uri="{FF2B5EF4-FFF2-40B4-BE49-F238E27FC236}">
                    <a16:creationId xmlns:a16="http://schemas.microsoft.com/office/drawing/2014/main" id="{C74E945E-08C0-4AED-B48B-281C9CE4E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5" name="Line 6">
                <a:extLst>
                  <a:ext uri="{FF2B5EF4-FFF2-40B4-BE49-F238E27FC236}">
                    <a16:creationId xmlns:a16="http://schemas.microsoft.com/office/drawing/2014/main" id="{E20E8440-19C8-4A61-88A9-96C6A57E9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6" name="Text Box 22">
              <a:extLst>
                <a:ext uri="{FF2B5EF4-FFF2-40B4-BE49-F238E27FC236}">
                  <a16:creationId xmlns:a16="http://schemas.microsoft.com/office/drawing/2014/main" id="{89C513FD-D1BE-45FB-A569-0B9D7A4A5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4851" y="5592257"/>
              <a:ext cx="38985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-1</a:t>
              </a:r>
            </a:p>
          </p:txBody>
        </p:sp>
        <p:sp>
          <p:nvSpPr>
            <p:cNvPr id="47" name="Text Box 22">
              <a:extLst>
                <a:ext uri="{FF2B5EF4-FFF2-40B4-BE49-F238E27FC236}">
                  <a16:creationId xmlns:a16="http://schemas.microsoft.com/office/drawing/2014/main" id="{2572DB4D-84FB-4156-AA35-BB68A6B48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86802" y="425330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8" name="Text Box 22">
              <a:extLst>
                <a:ext uri="{FF2B5EF4-FFF2-40B4-BE49-F238E27FC236}">
                  <a16:creationId xmlns:a16="http://schemas.microsoft.com/office/drawing/2014/main" id="{4160AEE9-C2CD-427A-A3AE-C85C810A6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71091" y="426334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9" name="Text Box 22">
              <a:extLst>
                <a:ext uri="{FF2B5EF4-FFF2-40B4-BE49-F238E27FC236}">
                  <a16:creationId xmlns:a16="http://schemas.microsoft.com/office/drawing/2014/main" id="{C8FC7235-3899-4341-A5F2-410AF8B1F3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84594" y="4254723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0" name="Text Box 22">
              <a:extLst>
                <a:ext uri="{FF2B5EF4-FFF2-40B4-BE49-F238E27FC236}">
                  <a16:creationId xmlns:a16="http://schemas.microsoft.com/office/drawing/2014/main" id="{3F158241-A277-4322-B66D-C3DC5DC5F4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7186" y="426476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68" name="Skupina 67">
            <a:extLst>
              <a:ext uri="{FF2B5EF4-FFF2-40B4-BE49-F238E27FC236}">
                <a16:creationId xmlns:a16="http://schemas.microsoft.com/office/drawing/2014/main" id="{FA8EBF5E-6BD2-44F3-99A3-B5A69067E63C}"/>
              </a:ext>
            </a:extLst>
          </p:cNvPr>
          <p:cNvGrpSpPr/>
          <p:nvPr/>
        </p:nvGrpSpPr>
        <p:grpSpPr>
          <a:xfrm>
            <a:off x="8626544" y="3317012"/>
            <a:ext cx="1685498" cy="1708288"/>
            <a:chOff x="9084594" y="4253301"/>
            <a:chExt cx="1685498" cy="1708288"/>
          </a:xfrm>
        </p:grpSpPr>
        <p:grpSp>
          <p:nvGrpSpPr>
            <p:cNvPr id="69" name="Skupina 68">
              <a:extLst>
                <a:ext uri="{FF2B5EF4-FFF2-40B4-BE49-F238E27FC236}">
                  <a16:creationId xmlns:a16="http://schemas.microsoft.com/office/drawing/2014/main" id="{1631A81A-3482-4B52-9245-E213B115D21C}"/>
                </a:ext>
              </a:extLst>
            </p:cNvPr>
            <p:cNvGrpSpPr/>
            <p:nvPr/>
          </p:nvGrpSpPr>
          <p:grpSpPr>
            <a:xfrm flipV="1">
              <a:off x="9310691" y="4682728"/>
              <a:ext cx="1295400" cy="921954"/>
              <a:chOff x="5743872" y="3129136"/>
              <a:chExt cx="1295400" cy="609600"/>
            </a:xfrm>
          </p:grpSpPr>
          <p:sp>
            <p:nvSpPr>
              <p:cNvPr id="75" name="Line 2">
                <a:extLst>
                  <a:ext uri="{FF2B5EF4-FFF2-40B4-BE49-F238E27FC236}">
                    <a16:creationId xmlns:a16="http://schemas.microsoft.com/office/drawing/2014/main" id="{6D45E5B7-B256-45F5-B034-41185C959F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76" name="Line 4">
                <a:extLst>
                  <a:ext uri="{FF2B5EF4-FFF2-40B4-BE49-F238E27FC236}">
                    <a16:creationId xmlns:a16="http://schemas.microsoft.com/office/drawing/2014/main" id="{36EA2186-5791-45EE-AF20-EB1FD7E7F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77" name="Line 5">
                <a:extLst>
                  <a:ext uri="{FF2B5EF4-FFF2-40B4-BE49-F238E27FC236}">
                    <a16:creationId xmlns:a16="http://schemas.microsoft.com/office/drawing/2014/main" id="{5E9AEDA1-DD83-48B0-BD16-64EE74D2A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78" name="Line 6">
                <a:extLst>
                  <a:ext uri="{FF2B5EF4-FFF2-40B4-BE49-F238E27FC236}">
                    <a16:creationId xmlns:a16="http://schemas.microsoft.com/office/drawing/2014/main" id="{20E5868B-10D4-4B7E-BA07-1B4009014F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" name="Text Box 22">
              <a:extLst>
                <a:ext uri="{FF2B5EF4-FFF2-40B4-BE49-F238E27FC236}">
                  <a16:creationId xmlns:a16="http://schemas.microsoft.com/office/drawing/2014/main" id="{E2A4DCFB-2DBC-4807-B5FE-C04FF42EB1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4851" y="5592257"/>
              <a:ext cx="38985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-1</a:t>
              </a:r>
            </a:p>
          </p:txBody>
        </p:sp>
        <p:sp>
          <p:nvSpPr>
            <p:cNvPr id="71" name="Text Box 22">
              <a:extLst>
                <a:ext uri="{FF2B5EF4-FFF2-40B4-BE49-F238E27FC236}">
                  <a16:creationId xmlns:a16="http://schemas.microsoft.com/office/drawing/2014/main" id="{E07EC16D-54BD-4626-BD30-47D22F384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86802" y="425330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72" name="Text Box 22">
              <a:extLst>
                <a:ext uri="{FF2B5EF4-FFF2-40B4-BE49-F238E27FC236}">
                  <a16:creationId xmlns:a16="http://schemas.microsoft.com/office/drawing/2014/main" id="{B8DE8B66-2FD0-444D-A72C-0BC94D8AD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71091" y="426334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73" name="Text Box 22">
              <a:extLst>
                <a:ext uri="{FF2B5EF4-FFF2-40B4-BE49-F238E27FC236}">
                  <a16:creationId xmlns:a16="http://schemas.microsoft.com/office/drawing/2014/main" id="{C28FF93C-94EF-46DE-A136-BED5A5172C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84594" y="4254723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74" name="Text Box 22">
              <a:extLst>
                <a:ext uri="{FF2B5EF4-FFF2-40B4-BE49-F238E27FC236}">
                  <a16:creationId xmlns:a16="http://schemas.microsoft.com/office/drawing/2014/main" id="{53F9B6AC-C2CB-4748-A515-F3C617BE69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7186" y="426476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752354" y="212911"/>
            <a:ext cx="85105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– referenční zapojení</a:t>
            </a:r>
          </a:p>
        </p:txBody>
      </p:sp>
      <p:sp>
        <p:nvSpPr>
          <p:cNvPr id="51" name="Text Box 22">
            <a:extLst>
              <a:ext uri="{FF2B5EF4-FFF2-40B4-BE49-F238E27FC236}">
                <a16:creationId xmlns:a16="http://schemas.microsoft.com/office/drawing/2014/main" id="{439AD921-F271-45E2-A76A-53D96A884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881" y="3987806"/>
            <a:ext cx="24885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dirty="0" smtClean="0">
                <a:latin typeface="Arial" panose="020B0604020202020204" pitchFamily="34" charset="0"/>
              </a:rPr>
              <a:t>Referenční elektroda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52" name="Text Box 22">
            <a:extLst>
              <a:ext uri="{FF2B5EF4-FFF2-40B4-BE49-F238E27FC236}">
                <a16:creationId xmlns:a16="http://schemas.microsoft.com/office/drawing/2014/main" id="{6B8AC2C3-86F1-48D3-BB7F-2747CEBE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124" y="1780932"/>
            <a:ext cx="19332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A</a:t>
            </a:r>
            <a:r>
              <a:rPr lang="cs-CZ" altLang="en-US" dirty="0" err="1" smtClean="0">
                <a:latin typeface="Arial" panose="020B0604020202020204" pitchFamily="34" charset="0"/>
              </a:rPr>
              <a:t>ktivní</a:t>
            </a:r>
            <a:r>
              <a:rPr lang="cs-CZ" altLang="en-US" dirty="0" smtClean="0">
                <a:latin typeface="Arial" panose="020B0604020202020204" pitchFamily="34" charset="0"/>
              </a:rPr>
              <a:t> elektroda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58" name="Text Box 22">
            <a:extLst>
              <a:ext uri="{FF2B5EF4-FFF2-40B4-BE49-F238E27FC236}">
                <a16:creationId xmlns:a16="http://schemas.microsoft.com/office/drawing/2014/main" id="{3A915594-502F-41E0-B8F3-068B993C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700" y="1747989"/>
            <a:ext cx="2202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EEG </a:t>
            </a:r>
            <a:r>
              <a:rPr lang="cs-CZ" altLang="en-US" dirty="0" smtClean="0">
                <a:latin typeface="Arial" panose="020B0604020202020204" pitchFamily="34" charset="0"/>
              </a:rPr>
              <a:t>kanál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59" name="Text Box 22">
            <a:extLst>
              <a:ext uri="{FF2B5EF4-FFF2-40B4-BE49-F238E27FC236}">
                <a16:creationId xmlns:a16="http://schemas.microsoft.com/office/drawing/2014/main" id="{50F9491A-9942-46A2-BEF3-B9DA08A3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1297" y="3431403"/>
            <a:ext cx="15280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dirty="0" smtClean="0">
                <a:latin typeface="Arial" panose="020B0604020202020204" pitchFamily="34" charset="0"/>
              </a:rPr>
              <a:t>Diferenční zesilovač</a:t>
            </a:r>
            <a:endParaRPr lang="cs-CZ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Elektroencefalografie (EEG)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10515600" cy="5041407"/>
          </a:xfrm>
        </p:spPr>
        <p:txBody>
          <a:bodyPr>
            <a:normAutofit/>
          </a:bodyPr>
          <a:lstStyle/>
          <a:p>
            <a:r>
              <a:rPr lang="cs-CZ" dirty="0" smtClean="0"/>
              <a:t>Záznam elektrických potenciálů vyvolaných mozkovou aktivitou</a:t>
            </a:r>
          </a:p>
          <a:p>
            <a:r>
              <a:rPr lang="en-US" dirty="0" err="1" smtClean="0"/>
              <a:t>Funkční</a:t>
            </a:r>
            <a:r>
              <a:rPr lang="en-US" dirty="0" smtClean="0"/>
              <a:t> </a:t>
            </a:r>
            <a:r>
              <a:rPr lang="en-US" dirty="0" err="1"/>
              <a:t>vyšetřovací</a:t>
            </a:r>
            <a:r>
              <a:rPr lang="en-US" dirty="0"/>
              <a:t> </a:t>
            </a:r>
            <a:r>
              <a:rPr lang="en-US" dirty="0" err="1"/>
              <a:t>metoda</a:t>
            </a:r>
            <a:endParaRPr lang="en-US" dirty="0"/>
          </a:p>
          <a:p>
            <a:pPr lvl="1"/>
            <a:r>
              <a:rPr lang="en-US" dirty="0" err="1" smtClean="0"/>
              <a:t>Epilepsie</a:t>
            </a:r>
            <a:endParaRPr lang="en-US" dirty="0"/>
          </a:p>
          <a:p>
            <a:pPr lvl="1"/>
            <a:r>
              <a:rPr lang="cs-CZ" dirty="0" smtClean="0"/>
              <a:t>Poruchy s</a:t>
            </a:r>
            <a:r>
              <a:rPr lang="en-US" dirty="0" err="1" smtClean="0"/>
              <a:t>pán</a:t>
            </a:r>
            <a:r>
              <a:rPr lang="cs-CZ" dirty="0" smtClean="0"/>
              <a:t>ku</a:t>
            </a:r>
          </a:p>
          <a:p>
            <a:pPr lvl="1"/>
            <a:r>
              <a:rPr lang="cs-CZ" dirty="0" smtClean="0"/>
              <a:t>Výzkum</a:t>
            </a:r>
            <a:endParaRPr lang="en-US" dirty="0"/>
          </a:p>
          <a:p>
            <a:r>
              <a:rPr lang="cs-CZ" dirty="0" err="1" smtClean="0"/>
              <a:t>Skalpové</a:t>
            </a:r>
            <a:r>
              <a:rPr lang="cs-CZ" dirty="0" smtClean="0"/>
              <a:t> EEG</a:t>
            </a:r>
          </a:p>
          <a:p>
            <a:pPr lvl="1"/>
            <a:r>
              <a:rPr lang="cs-CZ" dirty="0" smtClean="0"/>
              <a:t>Amplituda cca </a:t>
            </a:r>
            <a:r>
              <a:rPr lang="en-US" dirty="0" smtClean="0"/>
              <a:t>100 µV</a:t>
            </a:r>
            <a:r>
              <a:rPr lang="cs-CZ" dirty="0" smtClean="0"/>
              <a:t> (velmi slabý signál, např. EKG má 1 </a:t>
            </a:r>
            <a:r>
              <a:rPr lang="cs-CZ" dirty="0" err="1" smtClean="0"/>
              <a:t>mV</a:t>
            </a:r>
            <a:r>
              <a:rPr lang="cs-CZ" dirty="0" smtClean="0"/>
              <a:t>)</a:t>
            </a:r>
            <a:endParaRPr lang="cs-CZ" dirty="0"/>
          </a:p>
          <a:p>
            <a:pPr lvl="1"/>
            <a:r>
              <a:rPr lang="cs-CZ" dirty="0" smtClean="0"/>
              <a:t>Frekvence 1 – 100 Hz (vzorkovací frekvence typicky 256 Hz nebo 1 kHz)</a:t>
            </a:r>
          </a:p>
          <a:p>
            <a:pPr lvl="1"/>
            <a:r>
              <a:rPr lang="cs-CZ" dirty="0"/>
              <a:t>Impedance elektrod: několik </a:t>
            </a:r>
            <a:r>
              <a:rPr lang="cs-CZ" dirty="0" err="1"/>
              <a:t>kOhm</a:t>
            </a:r>
            <a:endParaRPr lang="cs-CZ" dirty="0"/>
          </a:p>
          <a:p>
            <a:pPr lvl="1"/>
            <a:r>
              <a:rPr lang="cs-CZ" dirty="0" smtClean="0"/>
              <a:t>Jedna elektroda snímá 2,5 x 2,5 cm</a:t>
            </a:r>
          </a:p>
          <a:p>
            <a:pPr lvl="1"/>
            <a:r>
              <a:rPr lang="cs-CZ" b="1" dirty="0" smtClean="0"/>
              <a:t>Hlavní zdroj signálu: synaptická aktivita korových neuronů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0372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Image result for eeg 10-20 system">
            <a:extLst>
              <a:ext uri="{FF2B5EF4-FFF2-40B4-BE49-F238E27FC236}">
                <a16:creationId xmlns:a16="http://schemas.microsoft.com/office/drawing/2014/main" id="{B79DD337-08CD-45D0-939B-7F3DF8C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853" y="1412776"/>
            <a:ext cx="571731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>
            <a:extLst>
              <a:ext uri="{FF2B5EF4-FFF2-40B4-BE49-F238E27FC236}">
                <a16:creationId xmlns:a16="http://schemas.microsoft.com/office/drawing/2014/main" id="{73892848-64C6-44AC-9076-9C7E13D0ED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3752" y="3068960"/>
            <a:ext cx="792088" cy="7200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CF400512-9CA2-44F9-8508-8D5BA2D444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3752" y="3933057"/>
            <a:ext cx="36004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24CCE602-4FA9-4AC9-9503-35AEB02684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1744" y="4077076"/>
            <a:ext cx="792088" cy="86406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" name="Line 7">
            <a:extLst>
              <a:ext uri="{FF2B5EF4-FFF2-40B4-BE49-F238E27FC236}">
                <a16:creationId xmlns:a16="http://schemas.microsoft.com/office/drawing/2014/main" id="{5E9A6F52-80CD-4383-9075-74725C21E2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3753" y="2950889"/>
            <a:ext cx="3672409" cy="8640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52354" y="212911"/>
            <a:ext cx="85105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– referenční zapojení</a:t>
            </a:r>
          </a:p>
        </p:txBody>
      </p:sp>
    </p:spTree>
    <p:extLst>
      <p:ext uri="{BB962C8B-B14F-4D97-AF65-F5344CB8AC3E}">
        <p14:creationId xmlns:p14="http://schemas.microsoft.com/office/powerpoint/2010/main" val="32046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3" name="Text Box 18"/>
          <p:cNvSpPr txBox="1">
            <a:spLocks noChangeArrowheads="1"/>
          </p:cNvSpPr>
          <p:nvPr/>
        </p:nvSpPr>
        <p:spPr bwMode="auto">
          <a:xfrm>
            <a:off x="5792287" y="2491781"/>
            <a:ext cx="51488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6D14F7AE-FC7E-46F7-80C0-BCF480F1A85A}"/>
              </a:ext>
            </a:extLst>
          </p:cNvPr>
          <p:cNvSpPr/>
          <p:nvPr/>
        </p:nvSpPr>
        <p:spPr bwMode="auto">
          <a:xfrm rot="5400000">
            <a:off x="5567444" y="2540405"/>
            <a:ext cx="2918792" cy="2458799"/>
          </a:xfrm>
          <a:prstGeom prst="triangle">
            <a:avLst>
              <a:gd name="adj" fmla="val 49565"/>
            </a:avLst>
          </a:prstGeom>
          <a:noFill/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Line 7">
            <a:extLst>
              <a:ext uri="{FF2B5EF4-FFF2-40B4-BE49-F238E27FC236}">
                <a16:creationId xmlns:a16="http://schemas.microsoft.com/office/drawing/2014/main" id="{15D18A23-6FB9-494C-875F-08FDD86AF4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55569" y="2859907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20C4D1C1-2756-4A1B-B8F2-85C7584358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25547" y="4639734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00FB0CBB-A332-494F-A160-2C581D199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9530" y="3743892"/>
            <a:ext cx="32675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E7D0B32C-2678-4F81-80AE-CEB2027C9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872" y="4217324"/>
            <a:ext cx="37221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-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4CDBE58-F2E3-4DA3-9BA9-6F904216A8EE}"/>
              </a:ext>
            </a:extLst>
          </p:cNvPr>
          <p:cNvGrpSpPr/>
          <p:nvPr/>
        </p:nvGrpSpPr>
        <p:grpSpPr>
          <a:xfrm>
            <a:off x="3249149" y="1562416"/>
            <a:ext cx="1685498" cy="1708917"/>
            <a:chOff x="1408331" y="3067612"/>
            <a:chExt cx="1685498" cy="1708917"/>
          </a:xfrm>
        </p:grpSpPr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6BE93CA8-0CA0-4B7E-968F-E13765E32124}"/>
                </a:ext>
              </a:extLst>
            </p:cNvPr>
            <p:cNvGrpSpPr/>
            <p:nvPr/>
          </p:nvGrpSpPr>
          <p:grpSpPr>
            <a:xfrm>
              <a:off x="1634428" y="3529576"/>
              <a:ext cx="1295400" cy="867947"/>
              <a:chOff x="5743872" y="3129136"/>
              <a:chExt cx="1295400" cy="609600"/>
            </a:xfrm>
          </p:grpSpPr>
          <p:sp>
            <p:nvSpPr>
              <p:cNvPr id="446466" name="Line 2"/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68" name="Line 4"/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69" name="Line 5"/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70" name="Line 6"/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46486" name="Text Box 22"/>
            <p:cNvSpPr txBox="1">
              <a:spLocks noChangeArrowheads="1"/>
            </p:cNvSpPr>
            <p:nvPr/>
          </p:nvSpPr>
          <p:spPr bwMode="auto">
            <a:xfrm>
              <a:off x="2066228" y="3067612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1" name="Text Box 22">
              <a:extLst>
                <a:ext uri="{FF2B5EF4-FFF2-40B4-BE49-F238E27FC236}">
                  <a16:creationId xmlns:a16="http://schemas.microsoft.com/office/drawing/2014/main" id="{75E26AB6-FF47-424F-B026-5771133B8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A3A1519F-EC0E-40DF-8651-980D8F63F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4" name="Text Box 22">
              <a:extLst>
                <a:ext uri="{FF2B5EF4-FFF2-40B4-BE49-F238E27FC236}">
                  <a16:creationId xmlns:a16="http://schemas.microsoft.com/office/drawing/2014/main" id="{6CA7791E-74E7-4A60-A830-1A28CB6C1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938A57A7-FB45-4993-9E0E-1B57E6A0E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8708CC9C-0B6E-4546-9240-05B563B96978}"/>
              </a:ext>
            </a:extLst>
          </p:cNvPr>
          <p:cNvGrpSpPr/>
          <p:nvPr/>
        </p:nvGrpSpPr>
        <p:grpSpPr>
          <a:xfrm>
            <a:off x="8630672" y="2520842"/>
            <a:ext cx="1685498" cy="1603851"/>
            <a:chOff x="1408331" y="3172678"/>
            <a:chExt cx="1685498" cy="1603851"/>
          </a:xfrm>
        </p:grpSpPr>
        <p:grpSp>
          <p:nvGrpSpPr>
            <p:cNvPr id="55" name="Skupina 54">
              <a:extLst>
                <a:ext uri="{FF2B5EF4-FFF2-40B4-BE49-F238E27FC236}">
                  <a16:creationId xmlns:a16="http://schemas.microsoft.com/office/drawing/2014/main" id="{A3FD832A-D07C-4CD5-ABE4-8FB06229645B}"/>
                </a:ext>
              </a:extLst>
            </p:cNvPr>
            <p:cNvGrpSpPr/>
            <p:nvPr/>
          </p:nvGrpSpPr>
          <p:grpSpPr>
            <a:xfrm>
              <a:off x="1634428" y="3837631"/>
              <a:ext cx="1295400" cy="559888"/>
              <a:chOff x="5743872" y="3345500"/>
              <a:chExt cx="1295400" cy="393236"/>
            </a:xfrm>
          </p:grpSpPr>
          <p:sp>
            <p:nvSpPr>
              <p:cNvPr id="61" name="Line 2">
                <a:extLst>
                  <a:ext uri="{FF2B5EF4-FFF2-40B4-BE49-F238E27FC236}">
                    <a16:creationId xmlns:a16="http://schemas.microsoft.com/office/drawing/2014/main" id="{04188FA5-2139-4324-9CEF-C1CE3E8C3C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2" name="Line 4">
                <a:extLst>
                  <a:ext uri="{FF2B5EF4-FFF2-40B4-BE49-F238E27FC236}">
                    <a16:creationId xmlns:a16="http://schemas.microsoft.com/office/drawing/2014/main" id="{2A78E8C5-BE60-4398-BB59-8DCEF0730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4872" y="3345500"/>
                <a:ext cx="197319" cy="39323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3" name="Line 5">
                <a:extLst>
                  <a:ext uri="{FF2B5EF4-FFF2-40B4-BE49-F238E27FC236}">
                    <a16:creationId xmlns:a16="http://schemas.microsoft.com/office/drawing/2014/main" id="{30EECE6B-6D60-40CE-A112-F9B55AB8B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29761" y="3345500"/>
                <a:ext cx="252311" cy="3932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4" name="Line 6">
                <a:extLst>
                  <a:ext uri="{FF2B5EF4-FFF2-40B4-BE49-F238E27FC236}">
                    <a16:creationId xmlns:a16="http://schemas.microsoft.com/office/drawing/2014/main" id="{F8CCE016-1D1B-4860-BE18-2C6A97D68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6" name="Text Box 22">
              <a:extLst>
                <a:ext uri="{FF2B5EF4-FFF2-40B4-BE49-F238E27FC236}">
                  <a16:creationId xmlns:a16="http://schemas.microsoft.com/office/drawing/2014/main" id="{E99D401A-37A4-4EA1-907B-DDAC512455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242" y="3172678"/>
              <a:ext cx="63350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 smtClean="0">
                  <a:latin typeface="Arial" panose="020B0604020202020204" pitchFamily="34" charset="0"/>
                </a:rPr>
                <a:t>0</a:t>
              </a:r>
              <a:r>
                <a:rPr lang="cs-CZ" altLang="en-US" dirty="0">
                  <a:latin typeface="Arial" panose="020B0604020202020204" pitchFamily="34" charset="0"/>
                </a:rPr>
                <a:t>,</a:t>
              </a:r>
              <a:r>
                <a:rPr lang="cs-CZ" altLang="en-US" dirty="0" smtClean="0">
                  <a:latin typeface="Arial" panose="020B0604020202020204" pitchFamily="34" charset="0"/>
                </a:rPr>
                <a:t>75</a:t>
              </a:r>
              <a:endParaRPr lang="cs-CZ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D3940F7-E690-49FA-9F16-F60686E97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8" name="Text Box 22">
              <a:extLst>
                <a:ext uri="{FF2B5EF4-FFF2-40B4-BE49-F238E27FC236}">
                  <a16:creationId xmlns:a16="http://schemas.microsoft.com/office/drawing/2014/main" id="{1A903208-71FB-4F06-ADD0-3BBC1533D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9" name="Text Box 22">
              <a:extLst>
                <a:ext uri="{FF2B5EF4-FFF2-40B4-BE49-F238E27FC236}">
                  <a16:creationId xmlns:a16="http://schemas.microsoft.com/office/drawing/2014/main" id="{FD3FB140-58C2-4566-985E-D07043667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60" name="Text Box 22">
              <a:extLst>
                <a:ext uri="{FF2B5EF4-FFF2-40B4-BE49-F238E27FC236}">
                  <a16:creationId xmlns:a16="http://schemas.microsoft.com/office/drawing/2014/main" id="{797BE00D-42A5-490F-99D4-2B5C17E1D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65" name="Text Box 22">
            <a:extLst>
              <a:ext uri="{FF2B5EF4-FFF2-40B4-BE49-F238E27FC236}">
                <a16:creationId xmlns:a16="http://schemas.microsoft.com/office/drawing/2014/main" id="{6B8AC2C3-86F1-48D3-BB7F-2747CEBE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508" y="1780932"/>
            <a:ext cx="1633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dirty="0" smtClean="0">
                <a:latin typeface="Arial" panose="020B0604020202020204" pitchFamily="34" charset="0"/>
              </a:rPr>
              <a:t>Aktivní elektroda 1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66" name="Text Box 22">
            <a:extLst>
              <a:ext uri="{FF2B5EF4-FFF2-40B4-BE49-F238E27FC236}">
                <a16:creationId xmlns:a16="http://schemas.microsoft.com/office/drawing/2014/main" id="{3A915594-502F-41E0-B8F3-068B993C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700" y="1747989"/>
            <a:ext cx="2202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EEG </a:t>
            </a:r>
            <a:r>
              <a:rPr lang="cs-CZ" altLang="en-US" dirty="0" smtClean="0">
                <a:latin typeface="Arial" panose="020B0604020202020204" pitchFamily="34" charset="0"/>
              </a:rPr>
              <a:t>kanál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67" name="Text Box 22">
            <a:extLst>
              <a:ext uri="{FF2B5EF4-FFF2-40B4-BE49-F238E27FC236}">
                <a16:creationId xmlns:a16="http://schemas.microsoft.com/office/drawing/2014/main" id="{50F9491A-9942-46A2-BEF3-B9DA08A3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6509" y="3465738"/>
            <a:ext cx="22025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dirty="0" smtClean="0">
                <a:latin typeface="Arial" panose="020B0604020202020204" pitchFamily="34" charset="0"/>
              </a:rPr>
              <a:t>Diferenční zesilovač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grpSp>
        <p:nvGrpSpPr>
          <p:cNvPr id="53" name="Skupina 52">
            <a:extLst>
              <a:ext uri="{FF2B5EF4-FFF2-40B4-BE49-F238E27FC236}">
                <a16:creationId xmlns:a16="http://schemas.microsoft.com/office/drawing/2014/main" id="{4323D672-D5B6-441D-B97B-A964CA019E8A}"/>
              </a:ext>
            </a:extLst>
          </p:cNvPr>
          <p:cNvGrpSpPr/>
          <p:nvPr/>
        </p:nvGrpSpPr>
        <p:grpSpPr>
          <a:xfrm>
            <a:off x="3327143" y="3935078"/>
            <a:ext cx="1685498" cy="1088967"/>
            <a:chOff x="1408331" y="3687562"/>
            <a:chExt cx="1685498" cy="1088967"/>
          </a:xfrm>
        </p:grpSpPr>
        <p:grpSp>
          <p:nvGrpSpPr>
            <p:cNvPr id="68" name="Skupina 67">
              <a:extLst>
                <a:ext uri="{FF2B5EF4-FFF2-40B4-BE49-F238E27FC236}">
                  <a16:creationId xmlns:a16="http://schemas.microsoft.com/office/drawing/2014/main" id="{B20A525F-E719-4078-8C3B-26CFE93885B7}"/>
                </a:ext>
              </a:extLst>
            </p:cNvPr>
            <p:cNvGrpSpPr/>
            <p:nvPr/>
          </p:nvGrpSpPr>
          <p:grpSpPr>
            <a:xfrm>
              <a:off x="1634428" y="4186515"/>
              <a:ext cx="1295400" cy="210986"/>
              <a:chOff x="5743872" y="3590550"/>
              <a:chExt cx="1295400" cy="148186"/>
            </a:xfrm>
          </p:grpSpPr>
          <p:sp>
            <p:nvSpPr>
              <p:cNvPr id="74" name="Line 2">
                <a:extLst>
                  <a:ext uri="{FF2B5EF4-FFF2-40B4-BE49-F238E27FC236}">
                    <a16:creationId xmlns:a16="http://schemas.microsoft.com/office/drawing/2014/main" id="{0FCBC699-91EF-414A-8529-5CCBB1E28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75" name="Line 4">
                <a:extLst>
                  <a:ext uri="{FF2B5EF4-FFF2-40B4-BE49-F238E27FC236}">
                    <a16:creationId xmlns:a16="http://schemas.microsoft.com/office/drawing/2014/main" id="{96CFB5BD-128F-4D43-AA1C-24A6525DE4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4872" y="3590550"/>
                <a:ext cx="231668" cy="1481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76" name="Line 5">
                <a:extLst>
                  <a:ext uri="{FF2B5EF4-FFF2-40B4-BE49-F238E27FC236}">
                    <a16:creationId xmlns:a16="http://schemas.microsoft.com/office/drawing/2014/main" id="{5265EDF8-219D-4345-8231-80C8C432B2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0404" y="3590550"/>
                <a:ext cx="231668" cy="14818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77" name="Line 6">
                <a:extLst>
                  <a:ext uri="{FF2B5EF4-FFF2-40B4-BE49-F238E27FC236}">
                    <a16:creationId xmlns:a16="http://schemas.microsoft.com/office/drawing/2014/main" id="{4C6FE761-5803-4B29-A16B-1BF054470B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9" name="Text Box 22">
              <a:extLst>
                <a:ext uri="{FF2B5EF4-FFF2-40B4-BE49-F238E27FC236}">
                  <a16:creationId xmlns:a16="http://schemas.microsoft.com/office/drawing/2014/main" id="{E472096F-CA1C-4D5F-AE56-749CDB7BE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0509" y="3687562"/>
              <a:ext cx="63350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 smtClean="0">
                  <a:latin typeface="Arial" panose="020B0604020202020204" pitchFamily="34" charset="0"/>
                </a:rPr>
                <a:t>0</a:t>
              </a:r>
              <a:r>
                <a:rPr lang="cs-CZ" altLang="en-US" dirty="0">
                  <a:latin typeface="Arial" panose="020B0604020202020204" pitchFamily="34" charset="0"/>
                </a:rPr>
                <a:t>,</a:t>
              </a:r>
              <a:r>
                <a:rPr lang="cs-CZ" altLang="en-US" dirty="0" smtClean="0">
                  <a:latin typeface="Arial" panose="020B0604020202020204" pitchFamily="34" charset="0"/>
                </a:rPr>
                <a:t>25</a:t>
              </a:r>
              <a:endParaRPr lang="cs-CZ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70" name="Text Box 22">
              <a:extLst>
                <a:ext uri="{FF2B5EF4-FFF2-40B4-BE49-F238E27FC236}">
                  <a16:creationId xmlns:a16="http://schemas.microsoft.com/office/drawing/2014/main" id="{6EC4C498-8625-4D03-AD3C-2C49DEB01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71" name="Text Box 22">
              <a:extLst>
                <a:ext uri="{FF2B5EF4-FFF2-40B4-BE49-F238E27FC236}">
                  <a16:creationId xmlns:a16="http://schemas.microsoft.com/office/drawing/2014/main" id="{6DBAACB9-9C6D-48F2-99B8-DA31ED13B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72" name="Text Box 22">
              <a:extLst>
                <a:ext uri="{FF2B5EF4-FFF2-40B4-BE49-F238E27FC236}">
                  <a16:creationId xmlns:a16="http://schemas.microsoft.com/office/drawing/2014/main" id="{C38B394A-9B99-4892-BB60-F0453B578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73" name="Text Box 22">
              <a:extLst>
                <a:ext uri="{FF2B5EF4-FFF2-40B4-BE49-F238E27FC236}">
                  <a16:creationId xmlns:a16="http://schemas.microsoft.com/office/drawing/2014/main" id="{E0EE7C34-6373-46D1-9816-09AD5C308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752354" y="212911"/>
            <a:ext cx="85105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– 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bipolární zapojení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7" name="Text Box 22">
            <a:extLst>
              <a:ext uri="{FF2B5EF4-FFF2-40B4-BE49-F238E27FC236}">
                <a16:creationId xmlns:a16="http://schemas.microsoft.com/office/drawing/2014/main" id="{6B8AC2C3-86F1-48D3-BB7F-2747CEBE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3956206"/>
            <a:ext cx="1633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dirty="0" smtClean="0">
                <a:latin typeface="Arial" panose="020B0604020202020204" pitchFamily="34" charset="0"/>
              </a:rPr>
              <a:t>Aktivní elektroda 2</a:t>
            </a:r>
            <a:endParaRPr lang="cs-CZ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9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3" name="Text Box 18"/>
          <p:cNvSpPr txBox="1">
            <a:spLocks noChangeArrowheads="1"/>
          </p:cNvSpPr>
          <p:nvPr/>
        </p:nvSpPr>
        <p:spPr bwMode="auto">
          <a:xfrm>
            <a:off x="5792287" y="2491781"/>
            <a:ext cx="51488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6D14F7AE-FC7E-46F7-80C0-BCF480F1A85A}"/>
              </a:ext>
            </a:extLst>
          </p:cNvPr>
          <p:cNvSpPr/>
          <p:nvPr/>
        </p:nvSpPr>
        <p:spPr bwMode="auto">
          <a:xfrm rot="5400000">
            <a:off x="5567444" y="2540405"/>
            <a:ext cx="2918792" cy="2458799"/>
          </a:xfrm>
          <a:prstGeom prst="triangle">
            <a:avLst>
              <a:gd name="adj" fmla="val 49565"/>
            </a:avLst>
          </a:prstGeom>
          <a:noFill/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Line 7">
            <a:extLst>
              <a:ext uri="{FF2B5EF4-FFF2-40B4-BE49-F238E27FC236}">
                <a16:creationId xmlns:a16="http://schemas.microsoft.com/office/drawing/2014/main" id="{15D18A23-6FB9-494C-875F-08FDD86AF4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55569" y="2859907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20C4D1C1-2756-4A1B-B8F2-85C7584358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25547" y="4639734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00FB0CBB-A332-494F-A160-2C581D199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9530" y="3743892"/>
            <a:ext cx="32675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E7D0B32C-2678-4F81-80AE-CEB2027C9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872" y="4217324"/>
            <a:ext cx="37221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-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4CDBE58-F2E3-4DA3-9BA9-6F904216A8EE}"/>
              </a:ext>
            </a:extLst>
          </p:cNvPr>
          <p:cNvGrpSpPr/>
          <p:nvPr/>
        </p:nvGrpSpPr>
        <p:grpSpPr>
          <a:xfrm>
            <a:off x="3249149" y="1562416"/>
            <a:ext cx="1685498" cy="1708917"/>
            <a:chOff x="1408331" y="3067612"/>
            <a:chExt cx="1685498" cy="1708917"/>
          </a:xfrm>
        </p:grpSpPr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6BE93CA8-0CA0-4B7E-968F-E13765E32124}"/>
                </a:ext>
              </a:extLst>
            </p:cNvPr>
            <p:cNvGrpSpPr/>
            <p:nvPr/>
          </p:nvGrpSpPr>
          <p:grpSpPr>
            <a:xfrm>
              <a:off x="1634428" y="3529576"/>
              <a:ext cx="1295400" cy="867947"/>
              <a:chOff x="5743872" y="3129136"/>
              <a:chExt cx="1295400" cy="609600"/>
            </a:xfrm>
          </p:grpSpPr>
          <p:sp>
            <p:nvSpPr>
              <p:cNvPr id="446466" name="Line 2"/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68" name="Line 4"/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69" name="Line 5"/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70" name="Line 6"/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46486" name="Text Box 22"/>
            <p:cNvSpPr txBox="1">
              <a:spLocks noChangeArrowheads="1"/>
            </p:cNvSpPr>
            <p:nvPr/>
          </p:nvSpPr>
          <p:spPr bwMode="auto">
            <a:xfrm>
              <a:off x="2066228" y="3067612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1" name="Text Box 22">
              <a:extLst>
                <a:ext uri="{FF2B5EF4-FFF2-40B4-BE49-F238E27FC236}">
                  <a16:creationId xmlns:a16="http://schemas.microsoft.com/office/drawing/2014/main" id="{75E26AB6-FF47-424F-B026-5771133B8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A3A1519F-EC0E-40DF-8651-980D8F63F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4" name="Text Box 22">
              <a:extLst>
                <a:ext uri="{FF2B5EF4-FFF2-40B4-BE49-F238E27FC236}">
                  <a16:creationId xmlns:a16="http://schemas.microsoft.com/office/drawing/2014/main" id="{6CA7791E-74E7-4A60-A830-1A28CB6C1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938A57A7-FB45-4993-9E0E-1B57E6A0E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3DBC01E-C301-40D8-9259-795A77A7864B}"/>
              </a:ext>
            </a:extLst>
          </p:cNvPr>
          <p:cNvGrpSpPr/>
          <p:nvPr/>
        </p:nvGrpSpPr>
        <p:grpSpPr>
          <a:xfrm>
            <a:off x="8637912" y="3719649"/>
            <a:ext cx="1613733" cy="400207"/>
            <a:chOff x="1480096" y="2473489"/>
            <a:chExt cx="1613733" cy="400207"/>
          </a:xfrm>
        </p:grpSpPr>
        <p:sp>
          <p:nvSpPr>
            <p:cNvPr id="446471" name="Line 7"/>
            <p:cNvSpPr>
              <a:spLocks noChangeShapeType="1"/>
            </p:cNvSpPr>
            <p:nvPr/>
          </p:nvSpPr>
          <p:spPr bwMode="auto">
            <a:xfrm flipV="1">
              <a:off x="1674252" y="2473489"/>
              <a:ext cx="136815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6" name="Text Box 22">
              <a:extLst>
                <a:ext uri="{FF2B5EF4-FFF2-40B4-BE49-F238E27FC236}">
                  <a16:creationId xmlns:a16="http://schemas.microsoft.com/office/drawing/2014/main" id="{AD7F77C6-7EC0-4A1A-961F-9F2F2B8EA3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7" name="Text Box 22">
              <a:extLst>
                <a:ext uri="{FF2B5EF4-FFF2-40B4-BE49-F238E27FC236}">
                  <a16:creationId xmlns:a16="http://schemas.microsoft.com/office/drawing/2014/main" id="{1E838309-4DAF-4315-9A67-573E00B952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3583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8" name="Text Box 22">
              <a:extLst>
                <a:ext uri="{FF2B5EF4-FFF2-40B4-BE49-F238E27FC236}">
                  <a16:creationId xmlns:a16="http://schemas.microsoft.com/office/drawing/2014/main" id="{C40C226A-2560-40C4-8234-36352C1A6C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0096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9" name="Text Box 22">
              <a:extLst>
                <a:ext uri="{FF2B5EF4-FFF2-40B4-BE49-F238E27FC236}">
                  <a16:creationId xmlns:a16="http://schemas.microsoft.com/office/drawing/2014/main" id="{9AF01572-5075-4C2D-A70D-B658D0FBE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22">
              <a:extLst>
                <a:ext uri="{FF2B5EF4-FFF2-40B4-BE49-F238E27FC236}">
                  <a16:creationId xmlns:a16="http://schemas.microsoft.com/office/drawing/2014/main" id="{0A291D6E-5073-4F3C-997A-74A7297D49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7451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8708CC9C-0B6E-4546-9240-05B563B96978}"/>
              </a:ext>
            </a:extLst>
          </p:cNvPr>
          <p:cNvGrpSpPr/>
          <p:nvPr/>
        </p:nvGrpSpPr>
        <p:grpSpPr>
          <a:xfrm>
            <a:off x="3378638" y="3316550"/>
            <a:ext cx="1685498" cy="1708917"/>
            <a:chOff x="1408331" y="3067612"/>
            <a:chExt cx="1685498" cy="1708917"/>
          </a:xfrm>
        </p:grpSpPr>
        <p:grpSp>
          <p:nvGrpSpPr>
            <p:cNvPr id="55" name="Skupina 54">
              <a:extLst>
                <a:ext uri="{FF2B5EF4-FFF2-40B4-BE49-F238E27FC236}">
                  <a16:creationId xmlns:a16="http://schemas.microsoft.com/office/drawing/2014/main" id="{A3FD832A-D07C-4CD5-ABE4-8FB06229645B}"/>
                </a:ext>
              </a:extLst>
            </p:cNvPr>
            <p:cNvGrpSpPr/>
            <p:nvPr/>
          </p:nvGrpSpPr>
          <p:grpSpPr>
            <a:xfrm>
              <a:off x="1634428" y="3529576"/>
              <a:ext cx="1295400" cy="867947"/>
              <a:chOff x="5743872" y="3129136"/>
              <a:chExt cx="1295400" cy="609600"/>
            </a:xfrm>
          </p:grpSpPr>
          <p:sp>
            <p:nvSpPr>
              <p:cNvPr id="61" name="Line 2">
                <a:extLst>
                  <a:ext uri="{FF2B5EF4-FFF2-40B4-BE49-F238E27FC236}">
                    <a16:creationId xmlns:a16="http://schemas.microsoft.com/office/drawing/2014/main" id="{04188FA5-2139-4324-9CEF-C1CE3E8C3C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2" name="Line 4">
                <a:extLst>
                  <a:ext uri="{FF2B5EF4-FFF2-40B4-BE49-F238E27FC236}">
                    <a16:creationId xmlns:a16="http://schemas.microsoft.com/office/drawing/2014/main" id="{2A78E8C5-BE60-4398-BB59-8DCEF0730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3" name="Line 5">
                <a:extLst>
                  <a:ext uri="{FF2B5EF4-FFF2-40B4-BE49-F238E27FC236}">
                    <a16:creationId xmlns:a16="http://schemas.microsoft.com/office/drawing/2014/main" id="{30EECE6B-6D60-40CE-A112-F9B55AB8B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4" name="Line 6">
                <a:extLst>
                  <a:ext uri="{FF2B5EF4-FFF2-40B4-BE49-F238E27FC236}">
                    <a16:creationId xmlns:a16="http://schemas.microsoft.com/office/drawing/2014/main" id="{F8CCE016-1D1B-4860-BE18-2C6A97D68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6" name="Text Box 22">
              <a:extLst>
                <a:ext uri="{FF2B5EF4-FFF2-40B4-BE49-F238E27FC236}">
                  <a16:creationId xmlns:a16="http://schemas.microsoft.com/office/drawing/2014/main" id="{E99D401A-37A4-4EA1-907B-DDAC512455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6228" y="3067612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D3940F7-E690-49FA-9F16-F60686E97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8" name="Text Box 22">
              <a:extLst>
                <a:ext uri="{FF2B5EF4-FFF2-40B4-BE49-F238E27FC236}">
                  <a16:creationId xmlns:a16="http://schemas.microsoft.com/office/drawing/2014/main" id="{1A903208-71FB-4F06-ADD0-3BBC1533D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9" name="Text Box 22">
              <a:extLst>
                <a:ext uri="{FF2B5EF4-FFF2-40B4-BE49-F238E27FC236}">
                  <a16:creationId xmlns:a16="http://schemas.microsoft.com/office/drawing/2014/main" id="{FD3FB140-58C2-4566-985E-D07043667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60" name="Text Box 22">
              <a:extLst>
                <a:ext uri="{FF2B5EF4-FFF2-40B4-BE49-F238E27FC236}">
                  <a16:creationId xmlns:a16="http://schemas.microsoft.com/office/drawing/2014/main" id="{797BE00D-42A5-490F-99D4-2B5C17E1D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752354" y="212911"/>
            <a:ext cx="85105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– bipolární zapojení</a:t>
            </a:r>
          </a:p>
        </p:txBody>
      </p:sp>
      <p:sp>
        <p:nvSpPr>
          <p:cNvPr id="42" name="Text Box 22">
            <a:extLst>
              <a:ext uri="{FF2B5EF4-FFF2-40B4-BE49-F238E27FC236}">
                <a16:creationId xmlns:a16="http://schemas.microsoft.com/office/drawing/2014/main" id="{6B8AC2C3-86F1-48D3-BB7F-2747CEBE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508" y="1780932"/>
            <a:ext cx="1633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dirty="0" smtClean="0">
                <a:latin typeface="Arial" panose="020B0604020202020204" pitchFamily="34" charset="0"/>
              </a:rPr>
              <a:t>Aktivní elektroda 1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48" name="Text Box 22">
            <a:extLst>
              <a:ext uri="{FF2B5EF4-FFF2-40B4-BE49-F238E27FC236}">
                <a16:creationId xmlns:a16="http://schemas.microsoft.com/office/drawing/2014/main" id="{3A915594-502F-41E0-B8F3-068B993C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700" y="1747989"/>
            <a:ext cx="2202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EEG </a:t>
            </a:r>
            <a:r>
              <a:rPr lang="cs-CZ" altLang="en-US" dirty="0" smtClean="0">
                <a:latin typeface="Arial" panose="020B0604020202020204" pitchFamily="34" charset="0"/>
              </a:rPr>
              <a:t>kanál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49" name="Text Box 22">
            <a:extLst>
              <a:ext uri="{FF2B5EF4-FFF2-40B4-BE49-F238E27FC236}">
                <a16:creationId xmlns:a16="http://schemas.microsoft.com/office/drawing/2014/main" id="{50F9491A-9942-46A2-BEF3-B9DA08A3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6509" y="3465738"/>
            <a:ext cx="22025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dirty="0" smtClean="0">
                <a:latin typeface="Arial" panose="020B0604020202020204" pitchFamily="34" charset="0"/>
              </a:rPr>
              <a:t>Diferenční zesilovač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50" name="Text Box 22">
            <a:extLst>
              <a:ext uri="{FF2B5EF4-FFF2-40B4-BE49-F238E27FC236}">
                <a16:creationId xmlns:a16="http://schemas.microsoft.com/office/drawing/2014/main" id="{6B8AC2C3-86F1-48D3-BB7F-2747CEBE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3956206"/>
            <a:ext cx="1633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dirty="0" smtClean="0">
                <a:latin typeface="Arial" panose="020B0604020202020204" pitchFamily="34" charset="0"/>
              </a:rPr>
              <a:t>Aktivní elektroda 2</a:t>
            </a:r>
            <a:endParaRPr lang="cs-CZ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3" name="Text Box 18"/>
          <p:cNvSpPr txBox="1">
            <a:spLocks noChangeArrowheads="1"/>
          </p:cNvSpPr>
          <p:nvPr/>
        </p:nvSpPr>
        <p:spPr bwMode="auto">
          <a:xfrm>
            <a:off x="5792287" y="2505112"/>
            <a:ext cx="51488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6D14F7AE-FC7E-46F7-80C0-BCF480F1A85A}"/>
              </a:ext>
            </a:extLst>
          </p:cNvPr>
          <p:cNvSpPr/>
          <p:nvPr/>
        </p:nvSpPr>
        <p:spPr bwMode="auto">
          <a:xfrm rot="5400000">
            <a:off x="5567444" y="2553736"/>
            <a:ext cx="2918792" cy="2458799"/>
          </a:xfrm>
          <a:prstGeom prst="triangle">
            <a:avLst>
              <a:gd name="adj" fmla="val 49565"/>
            </a:avLst>
          </a:prstGeom>
          <a:noFill/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Line 7">
            <a:extLst>
              <a:ext uri="{FF2B5EF4-FFF2-40B4-BE49-F238E27FC236}">
                <a16:creationId xmlns:a16="http://schemas.microsoft.com/office/drawing/2014/main" id="{15D18A23-6FB9-494C-875F-08FDD86AF4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55569" y="2873238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20C4D1C1-2756-4A1B-B8F2-85C7584358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25547" y="4653065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00FB0CBB-A332-494F-A160-2C581D199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9530" y="3757223"/>
            <a:ext cx="32675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E7D0B32C-2678-4F81-80AE-CEB2027C9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872" y="4230655"/>
            <a:ext cx="37221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-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4CDBE58-F2E3-4DA3-9BA9-6F904216A8EE}"/>
              </a:ext>
            </a:extLst>
          </p:cNvPr>
          <p:cNvGrpSpPr/>
          <p:nvPr/>
        </p:nvGrpSpPr>
        <p:grpSpPr>
          <a:xfrm>
            <a:off x="3249149" y="1575747"/>
            <a:ext cx="1685498" cy="1708917"/>
            <a:chOff x="1408331" y="3067612"/>
            <a:chExt cx="1685498" cy="1708917"/>
          </a:xfrm>
        </p:grpSpPr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6BE93CA8-0CA0-4B7E-968F-E13765E32124}"/>
                </a:ext>
              </a:extLst>
            </p:cNvPr>
            <p:cNvGrpSpPr/>
            <p:nvPr/>
          </p:nvGrpSpPr>
          <p:grpSpPr>
            <a:xfrm>
              <a:off x="1634428" y="3529576"/>
              <a:ext cx="1295400" cy="867947"/>
              <a:chOff x="5743872" y="3129136"/>
              <a:chExt cx="1295400" cy="609600"/>
            </a:xfrm>
          </p:grpSpPr>
          <p:sp>
            <p:nvSpPr>
              <p:cNvPr id="446466" name="Line 2"/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68" name="Line 4"/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69" name="Line 5"/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70" name="Line 6"/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46486" name="Text Box 22"/>
            <p:cNvSpPr txBox="1">
              <a:spLocks noChangeArrowheads="1"/>
            </p:cNvSpPr>
            <p:nvPr/>
          </p:nvSpPr>
          <p:spPr bwMode="auto">
            <a:xfrm>
              <a:off x="2066228" y="3067612"/>
              <a:ext cx="72327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1 </a:t>
              </a:r>
              <a:r>
                <a:rPr lang="cs-CZ" altLang="en-US" dirty="0" err="1">
                  <a:latin typeface="Arial" panose="020B0604020202020204" pitchFamily="34" charset="0"/>
                </a:rPr>
                <a:t>mV</a:t>
              </a:r>
              <a:endParaRPr lang="cs-CZ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1" name="Text Box 22">
              <a:extLst>
                <a:ext uri="{FF2B5EF4-FFF2-40B4-BE49-F238E27FC236}">
                  <a16:creationId xmlns:a16="http://schemas.microsoft.com/office/drawing/2014/main" id="{75E26AB6-FF47-424F-B026-5771133B8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A3A1519F-EC0E-40DF-8651-980D8F63F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4" name="Text Box 22">
              <a:extLst>
                <a:ext uri="{FF2B5EF4-FFF2-40B4-BE49-F238E27FC236}">
                  <a16:creationId xmlns:a16="http://schemas.microsoft.com/office/drawing/2014/main" id="{6CA7791E-74E7-4A60-A830-1A28CB6C1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938A57A7-FB45-4993-9E0E-1B57E6A0E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0ED50C25-CAEA-4CC2-A265-A6ED47E51EF9}"/>
              </a:ext>
            </a:extLst>
          </p:cNvPr>
          <p:cNvGrpSpPr/>
          <p:nvPr/>
        </p:nvGrpSpPr>
        <p:grpSpPr>
          <a:xfrm>
            <a:off x="3392966" y="4219187"/>
            <a:ext cx="1685498" cy="1781777"/>
            <a:chOff x="9084594" y="4253301"/>
            <a:chExt cx="1685498" cy="1781777"/>
          </a:xfrm>
        </p:grpSpPr>
        <p:grpSp>
          <p:nvGrpSpPr>
            <p:cNvPr id="41" name="Skupina 40">
              <a:extLst>
                <a:ext uri="{FF2B5EF4-FFF2-40B4-BE49-F238E27FC236}">
                  <a16:creationId xmlns:a16="http://schemas.microsoft.com/office/drawing/2014/main" id="{3BE4F675-3EFA-4371-BDFE-6159552FFD98}"/>
                </a:ext>
              </a:extLst>
            </p:cNvPr>
            <p:cNvGrpSpPr/>
            <p:nvPr/>
          </p:nvGrpSpPr>
          <p:grpSpPr>
            <a:xfrm flipV="1">
              <a:off x="9310691" y="4682728"/>
              <a:ext cx="1295400" cy="921954"/>
              <a:chOff x="5743872" y="3129136"/>
              <a:chExt cx="1295400" cy="609600"/>
            </a:xfrm>
          </p:grpSpPr>
          <p:sp>
            <p:nvSpPr>
              <p:cNvPr id="42" name="Line 2">
                <a:extLst>
                  <a:ext uri="{FF2B5EF4-FFF2-40B4-BE49-F238E27FC236}">
                    <a16:creationId xmlns:a16="http://schemas.microsoft.com/office/drawing/2014/main" id="{B6F226EC-05ED-42BD-A15C-496A63D996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3" name="Line 4">
                <a:extLst>
                  <a:ext uri="{FF2B5EF4-FFF2-40B4-BE49-F238E27FC236}">
                    <a16:creationId xmlns:a16="http://schemas.microsoft.com/office/drawing/2014/main" id="{55019E65-5F29-4BF3-892C-45FE9DFF81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" name="Line 5">
                <a:extLst>
                  <a:ext uri="{FF2B5EF4-FFF2-40B4-BE49-F238E27FC236}">
                    <a16:creationId xmlns:a16="http://schemas.microsoft.com/office/drawing/2014/main" id="{C74E945E-08C0-4AED-B48B-281C9CE4E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5" name="Line 6">
                <a:extLst>
                  <a:ext uri="{FF2B5EF4-FFF2-40B4-BE49-F238E27FC236}">
                    <a16:creationId xmlns:a16="http://schemas.microsoft.com/office/drawing/2014/main" id="{E20E8440-19C8-4A61-88A9-96C6A57E9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6" name="Text Box 22">
              <a:extLst>
                <a:ext uri="{FF2B5EF4-FFF2-40B4-BE49-F238E27FC236}">
                  <a16:creationId xmlns:a16="http://schemas.microsoft.com/office/drawing/2014/main" id="{89C513FD-D1BE-45FB-A569-0B9D7A4A5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0804" y="5665746"/>
              <a:ext cx="80021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-1 </a:t>
              </a:r>
              <a:r>
                <a:rPr lang="cs-CZ" altLang="en-US" dirty="0" err="1">
                  <a:latin typeface="Arial" panose="020B0604020202020204" pitchFamily="34" charset="0"/>
                </a:rPr>
                <a:t>mV</a:t>
              </a:r>
              <a:endParaRPr lang="cs-CZ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47" name="Text Box 22">
              <a:extLst>
                <a:ext uri="{FF2B5EF4-FFF2-40B4-BE49-F238E27FC236}">
                  <a16:creationId xmlns:a16="http://schemas.microsoft.com/office/drawing/2014/main" id="{2572DB4D-84FB-4156-AA35-BB68A6B48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86802" y="425330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8" name="Text Box 22">
              <a:extLst>
                <a:ext uri="{FF2B5EF4-FFF2-40B4-BE49-F238E27FC236}">
                  <a16:creationId xmlns:a16="http://schemas.microsoft.com/office/drawing/2014/main" id="{4160AEE9-C2CD-427A-A3AE-C85C810A6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71091" y="426334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9" name="Text Box 22">
              <a:extLst>
                <a:ext uri="{FF2B5EF4-FFF2-40B4-BE49-F238E27FC236}">
                  <a16:creationId xmlns:a16="http://schemas.microsoft.com/office/drawing/2014/main" id="{C8FC7235-3899-4341-A5F2-410AF8B1F3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84594" y="4254723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0" name="Text Box 22">
              <a:extLst>
                <a:ext uri="{FF2B5EF4-FFF2-40B4-BE49-F238E27FC236}">
                  <a16:creationId xmlns:a16="http://schemas.microsoft.com/office/drawing/2014/main" id="{3F158241-A277-4322-B66D-C3DC5DC5F4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7186" y="426476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8708CC9C-0B6E-4546-9240-05B563B96978}"/>
              </a:ext>
            </a:extLst>
          </p:cNvPr>
          <p:cNvGrpSpPr/>
          <p:nvPr/>
        </p:nvGrpSpPr>
        <p:grpSpPr>
          <a:xfrm>
            <a:off x="8630672" y="1734511"/>
            <a:ext cx="1685498" cy="2403513"/>
            <a:chOff x="1408331" y="2373016"/>
            <a:chExt cx="1685498" cy="2403513"/>
          </a:xfrm>
        </p:grpSpPr>
        <p:grpSp>
          <p:nvGrpSpPr>
            <p:cNvPr id="55" name="Skupina 54">
              <a:extLst>
                <a:ext uri="{FF2B5EF4-FFF2-40B4-BE49-F238E27FC236}">
                  <a16:creationId xmlns:a16="http://schemas.microsoft.com/office/drawing/2014/main" id="{A3FD832A-D07C-4CD5-ABE4-8FB06229645B}"/>
                </a:ext>
              </a:extLst>
            </p:cNvPr>
            <p:cNvGrpSpPr/>
            <p:nvPr/>
          </p:nvGrpSpPr>
          <p:grpSpPr>
            <a:xfrm>
              <a:off x="1634428" y="2675917"/>
              <a:ext cx="1295400" cy="1721604"/>
              <a:chOff x="5743872" y="2529572"/>
              <a:chExt cx="1295400" cy="1209164"/>
            </a:xfrm>
          </p:grpSpPr>
          <p:sp>
            <p:nvSpPr>
              <p:cNvPr id="61" name="Line 2">
                <a:extLst>
                  <a:ext uri="{FF2B5EF4-FFF2-40B4-BE49-F238E27FC236}">
                    <a16:creationId xmlns:a16="http://schemas.microsoft.com/office/drawing/2014/main" id="{04188FA5-2139-4324-9CEF-C1CE3E8C3C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2" name="Line 4">
                <a:extLst>
                  <a:ext uri="{FF2B5EF4-FFF2-40B4-BE49-F238E27FC236}">
                    <a16:creationId xmlns:a16="http://schemas.microsoft.com/office/drawing/2014/main" id="{2A78E8C5-BE60-4398-BB59-8DCEF0730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2370" y="2544764"/>
                <a:ext cx="199821" cy="11927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3" name="Line 5">
                <a:extLst>
                  <a:ext uri="{FF2B5EF4-FFF2-40B4-BE49-F238E27FC236}">
                    <a16:creationId xmlns:a16="http://schemas.microsoft.com/office/drawing/2014/main" id="{30EECE6B-6D60-40CE-A112-F9B55AB8B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23880" y="2529572"/>
                <a:ext cx="259881" cy="11927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4" name="Line 6">
                <a:extLst>
                  <a:ext uri="{FF2B5EF4-FFF2-40B4-BE49-F238E27FC236}">
                    <a16:creationId xmlns:a16="http://schemas.microsoft.com/office/drawing/2014/main" id="{F8CCE016-1D1B-4860-BE18-2C6A97D68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6" name="Text Box 22">
              <a:extLst>
                <a:ext uri="{FF2B5EF4-FFF2-40B4-BE49-F238E27FC236}">
                  <a16:creationId xmlns:a16="http://schemas.microsoft.com/office/drawing/2014/main" id="{E99D401A-37A4-4EA1-907B-DDAC512455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2373016"/>
              <a:ext cx="72327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2 </a:t>
              </a:r>
              <a:r>
                <a:rPr lang="cs-CZ" altLang="en-US" dirty="0" err="1">
                  <a:latin typeface="Arial" panose="020B0604020202020204" pitchFamily="34" charset="0"/>
                </a:rPr>
                <a:t>mV</a:t>
              </a:r>
              <a:endParaRPr lang="cs-CZ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D3940F7-E690-49FA-9F16-F60686E97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8" name="Text Box 22">
              <a:extLst>
                <a:ext uri="{FF2B5EF4-FFF2-40B4-BE49-F238E27FC236}">
                  <a16:creationId xmlns:a16="http://schemas.microsoft.com/office/drawing/2014/main" id="{1A903208-71FB-4F06-ADD0-3BBC1533D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9" name="Text Box 22">
              <a:extLst>
                <a:ext uri="{FF2B5EF4-FFF2-40B4-BE49-F238E27FC236}">
                  <a16:creationId xmlns:a16="http://schemas.microsoft.com/office/drawing/2014/main" id="{FD3FB140-58C2-4566-985E-D07043667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60" name="Text Box 22">
              <a:extLst>
                <a:ext uri="{FF2B5EF4-FFF2-40B4-BE49-F238E27FC236}">
                  <a16:creationId xmlns:a16="http://schemas.microsoft.com/office/drawing/2014/main" id="{797BE00D-42A5-490F-99D4-2B5C17E1D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71" name="Text Box 17"/>
          <p:cNvSpPr txBox="1">
            <a:spLocks noChangeArrowheads="1"/>
          </p:cNvSpPr>
          <p:nvPr/>
        </p:nvSpPr>
        <p:spPr bwMode="auto">
          <a:xfrm>
            <a:off x="752354" y="212911"/>
            <a:ext cx="85105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– bipolární zapojení</a:t>
            </a:r>
          </a:p>
        </p:txBody>
      </p:sp>
      <p:sp>
        <p:nvSpPr>
          <p:cNvPr id="51" name="Text Box 22">
            <a:extLst>
              <a:ext uri="{FF2B5EF4-FFF2-40B4-BE49-F238E27FC236}">
                <a16:creationId xmlns:a16="http://schemas.microsoft.com/office/drawing/2014/main" id="{6B8AC2C3-86F1-48D3-BB7F-2747CEBE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508" y="1780932"/>
            <a:ext cx="1633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dirty="0" smtClean="0">
                <a:latin typeface="Arial" panose="020B0604020202020204" pitchFamily="34" charset="0"/>
              </a:rPr>
              <a:t>Aktivní elektroda 1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52" name="Text Box 22">
            <a:extLst>
              <a:ext uri="{FF2B5EF4-FFF2-40B4-BE49-F238E27FC236}">
                <a16:creationId xmlns:a16="http://schemas.microsoft.com/office/drawing/2014/main" id="{3A915594-502F-41E0-B8F3-068B993C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0229" y="1453276"/>
            <a:ext cx="2202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EEG </a:t>
            </a:r>
            <a:r>
              <a:rPr lang="cs-CZ" altLang="en-US" dirty="0" smtClean="0">
                <a:latin typeface="Arial" panose="020B0604020202020204" pitchFamily="34" charset="0"/>
              </a:rPr>
              <a:t>kanál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53" name="Text Box 22">
            <a:extLst>
              <a:ext uri="{FF2B5EF4-FFF2-40B4-BE49-F238E27FC236}">
                <a16:creationId xmlns:a16="http://schemas.microsoft.com/office/drawing/2014/main" id="{50F9491A-9942-46A2-BEF3-B9DA08A3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6509" y="3465738"/>
            <a:ext cx="22025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dirty="0" smtClean="0">
                <a:latin typeface="Arial" panose="020B0604020202020204" pitchFamily="34" charset="0"/>
              </a:rPr>
              <a:t>Diferenční zesilovač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65" name="Text Box 22">
            <a:extLst>
              <a:ext uri="{FF2B5EF4-FFF2-40B4-BE49-F238E27FC236}">
                <a16:creationId xmlns:a16="http://schemas.microsoft.com/office/drawing/2014/main" id="{6B8AC2C3-86F1-48D3-BB7F-2747CEBE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3956206"/>
            <a:ext cx="1633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dirty="0" smtClean="0">
                <a:latin typeface="Arial" panose="020B0604020202020204" pitchFamily="34" charset="0"/>
              </a:rPr>
              <a:t>Aktivní elektroda 2</a:t>
            </a:r>
            <a:endParaRPr lang="cs-CZ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34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Image result for eeg 10-20 system">
            <a:extLst>
              <a:ext uri="{FF2B5EF4-FFF2-40B4-BE49-F238E27FC236}">
                <a16:creationId xmlns:a16="http://schemas.microsoft.com/office/drawing/2014/main" id="{B79DD337-08CD-45D0-939B-7F3DF8C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853" y="1412776"/>
            <a:ext cx="571731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5EE1E68F-2155-41FE-B8AB-DAD7BB4AFF0B}"/>
              </a:ext>
            </a:extLst>
          </p:cNvPr>
          <p:cNvGrpSpPr/>
          <p:nvPr/>
        </p:nvGrpSpPr>
        <p:grpSpPr>
          <a:xfrm>
            <a:off x="6888088" y="2348880"/>
            <a:ext cx="1191344" cy="3312368"/>
            <a:chOff x="5364088" y="2348880"/>
            <a:chExt cx="1191344" cy="3312368"/>
          </a:xfrm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9245BC14-86F3-4126-A2C7-B840D85DEF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80112" y="2348880"/>
              <a:ext cx="504056" cy="4320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64DCE00E-7804-483E-9BAE-15DF986083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300192" y="3140968"/>
              <a:ext cx="216024" cy="6480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658C739A-8281-42BD-A4E7-41CB0F291C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39408" y="4221088"/>
              <a:ext cx="216024" cy="6480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1BEC4CC6-9066-4731-B47D-C4C3D310C6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54848" y="5229200"/>
              <a:ext cx="529320" cy="4320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10663700-D8C2-4A7B-9A18-4B9A5196D0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64088" y="5157192"/>
              <a:ext cx="72008" cy="36004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95482C5A-6106-41C9-BD1D-B802CE8A2A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0828" y="4221088"/>
              <a:ext cx="121292" cy="46805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7CCD3DC1-AD82-4D7A-9FD9-1909A7B9EF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54848" y="3320988"/>
              <a:ext cx="97272" cy="454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6C128B1D-144A-4BCF-AE2A-3A67839E8A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64088" y="2492896"/>
              <a:ext cx="86859" cy="36004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34274B57-CFEF-49EE-BDF2-91E069BEE01E}"/>
              </a:ext>
            </a:extLst>
          </p:cNvPr>
          <p:cNvGrpSpPr/>
          <p:nvPr/>
        </p:nvGrpSpPr>
        <p:grpSpPr>
          <a:xfrm flipH="1">
            <a:off x="4511824" y="2379552"/>
            <a:ext cx="1152128" cy="3281697"/>
            <a:chOff x="5364088" y="2348880"/>
            <a:chExt cx="1191344" cy="3312368"/>
          </a:xfrm>
        </p:grpSpPr>
        <p:sp>
          <p:nvSpPr>
            <p:cNvPr id="16" name="Line 7">
              <a:extLst>
                <a:ext uri="{FF2B5EF4-FFF2-40B4-BE49-F238E27FC236}">
                  <a16:creationId xmlns:a16="http://schemas.microsoft.com/office/drawing/2014/main" id="{2448FB31-A364-4569-989D-A539386DEE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80112" y="2348880"/>
              <a:ext cx="504056" cy="4320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7" name="Line 7">
              <a:extLst>
                <a:ext uri="{FF2B5EF4-FFF2-40B4-BE49-F238E27FC236}">
                  <a16:creationId xmlns:a16="http://schemas.microsoft.com/office/drawing/2014/main" id="{EEF6612C-1FE3-4CD1-9B78-AF7A529BE8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300192" y="3140968"/>
              <a:ext cx="216024" cy="6480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9F38D4C0-1D57-4B53-A970-603F673407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39408" y="4221088"/>
              <a:ext cx="216024" cy="6480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81FD233F-EE3C-4F15-823E-FDAFD35208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54848" y="5229200"/>
              <a:ext cx="529320" cy="4320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0" name="Line 7">
              <a:extLst>
                <a:ext uri="{FF2B5EF4-FFF2-40B4-BE49-F238E27FC236}">
                  <a16:creationId xmlns:a16="http://schemas.microsoft.com/office/drawing/2014/main" id="{D84EA84C-1FBA-462C-8AA8-E47C0CB0E0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64088" y="5157192"/>
              <a:ext cx="72008" cy="36004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1" name="Line 7">
              <a:extLst>
                <a:ext uri="{FF2B5EF4-FFF2-40B4-BE49-F238E27FC236}">
                  <a16:creationId xmlns:a16="http://schemas.microsoft.com/office/drawing/2014/main" id="{3DBC7730-9CB6-4E5F-81E7-07C20412E4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0828" y="4221088"/>
              <a:ext cx="121292" cy="46805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2" name="Line 7">
              <a:extLst>
                <a:ext uri="{FF2B5EF4-FFF2-40B4-BE49-F238E27FC236}">
                  <a16:creationId xmlns:a16="http://schemas.microsoft.com/office/drawing/2014/main" id="{E00AE9C1-87D6-4837-A399-08DF9F0B3C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54848" y="3320988"/>
              <a:ext cx="97272" cy="454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3" name="Line 7">
              <a:extLst>
                <a:ext uri="{FF2B5EF4-FFF2-40B4-BE49-F238E27FC236}">
                  <a16:creationId xmlns:a16="http://schemas.microsoft.com/office/drawing/2014/main" id="{219FC8F5-FE6E-418B-8220-2104CBA228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64088" y="2492896"/>
              <a:ext cx="86859" cy="36004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752354" y="212911"/>
            <a:ext cx="1053296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–</a:t>
            </a: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longitudinální bipolární zapojení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8141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Image result for eeg 10-20 system">
            <a:extLst>
              <a:ext uri="{FF2B5EF4-FFF2-40B4-BE49-F238E27FC236}">
                <a16:creationId xmlns:a16="http://schemas.microsoft.com/office/drawing/2014/main" id="{B79DD337-08CD-45D0-939B-7F3DF8C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853" y="1412776"/>
            <a:ext cx="571731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ine 7">
            <a:extLst>
              <a:ext uri="{FF2B5EF4-FFF2-40B4-BE49-F238E27FC236}">
                <a16:creationId xmlns:a16="http://schemas.microsoft.com/office/drawing/2014/main" id="{219FC8F5-FE6E-418B-8220-2104CBA228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51984" y="2276873"/>
            <a:ext cx="65044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Line 7">
            <a:extLst>
              <a:ext uri="{FF2B5EF4-FFF2-40B4-BE49-F238E27FC236}">
                <a16:creationId xmlns:a16="http://schemas.microsoft.com/office/drawing/2014/main" id="{588B50D4-9F7E-45B3-A9A5-4F236770EC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50291" y="5805264"/>
            <a:ext cx="65044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9AFEE6E-4FEE-48D6-95CA-56DE46FE46B6}"/>
              </a:ext>
            </a:extLst>
          </p:cNvPr>
          <p:cNvGrpSpPr/>
          <p:nvPr/>
        </p:nvGrpSpPr>
        <p:grpSpPr>
          <a:xfrm>
            <a:off x="4679045" y="3001144"/>
            <a:ext cx="1372382" cy="2010104"/>
            <a:chOff x="3155045" y="3001144"/>
            <a:chExt cx="1372382" cy="2010104"/>
          </a:xfrm>
        </p:grpSpPr>
        <p:sp>
          <p:nvSpPr>
            <p:cNvPr id="16" name="Line 7">
              <a:extLst>
                <a:ext uri="{FF2B5EF4-FFF2-40B4-BE49-F238E27FC236}">
                  <a16:creationId xmlns:a16="http://schemas.microsoft.com/office/drawing/2014/main" id="{2448FB31-A364-4569-989D-A539386DEE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1880" y="3001144"/>
              <a:ext cx="288033" cy="7200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2" name="Line 7">
              <a:extLst>
                <a:ext uri="{FF2B5EF4-FFF2-40B4-BE49-F238E27FC236}">
                  <a16:creationId xmlns:a16="http://schemas.microsoft.com/office/drawing/2014/main" id="{E00AE9C1-87D6-4837-A399-08DF9F0B3C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9395" y="3068960"/>
              <a:ext cx="2880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4" name="Line 7">
              <a:extLst>
                <a:ext uri="{FF2B5EF4-FFF2-40B4-BE49-F238E27FC236}">
                  <a16:creationId xmlns:a16="http://schemas.microsoft.com/office/drawing/2014/main" id="{8FDFC753-E27D-470E-857B-EC64F00BF4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55331" y="4000871"/>
              <a:ext cx="472095" cy="419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5" name="Line 7">
              <a:extLst>
                <a:ext uri="{FF2B5EF4-FFF2-40B4-BE49-F238E27FC236}">
                  <a16:creationId xmlns:a16="http://schemas.microsoft.com/office/drawing/2014/main" id="{2C6BF753-0229-477E-AB95-C87D242874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55045" y="4000871"/>
              <a:ext cx="472095" cy="419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25B588A2-24B3-4FD5-9F77-06E2A8CB19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9394" y="4937745"/>
              <a:ext cx="2880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9" name="Line 7">
              <a:extLst>
                <a:ext uri="{FF2B5EF4-FFF2-40B4-BE49-F238E27FC236}">
                  <a16:creationId xmlns:a16="http://schemas.microsoft.com/office/drawing/2014/main" id="{1B5181E7-48DF-4F11-BD5F-9B8DD5FA8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1880" y="4932782"/>
              <a:ext cx="288033" cy="784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B98D647A-5486-4F94-97D2-B71FA165890B}"/>
              </a:ext>
            </a:extLst>
          </p:cNvPr>
          <p:cNvGrpSpPr/>
          <p:nvPr/>
        </p:nvGrpSpPr>
        <p:grpSpPr>
          <a:xfrm flipH="1">
            <a:off x="6521536" y="3010534"/>
            <a:ext cx="1326466" cy="2010104"/>
            <a:chOff x="3155045" y="3001144"/>
            <a:chExt cx="1372382" cy="2010104"/>
          </a:xfrm>
        </p:grpSpPr>
        <p:sp>
          <p:nvSpPr>
            <p:cNvPr id="31" name="Line 7">
              <a:extLst>
                <a:ext uri="{FF2B5EF4-FFF2-40B4-BE49-F238E27FC236}">
                  <a16:creationId xmlns:a16="http://schemas.microsoft.com/office/drawing/2014/main" id="{E51B2B4E-C7C1-4600-A603-3E5081BB84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1880" y="3001144"/>
              <a:ext cx="288033" cy="7200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2" name="Line 7">
              <a:extLst>
                <a:ext uri="{FF2B5EF4-FFF2-40B4-BE49-F238E27FC236}">
                  <a16:creationId xmlns:a16="http://schemas.microsoft.com/office/drawing/2014/main" id="{60CF2D43-6B09-4B65-97F3-0F0947FF61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9395" y="3068960"/>
              <a:ext cx="2880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3" name="Line 7">
              <a:extLst>
                <a:ext uri="{FF2B5EF4-FFF2-40B4-BE49-F238E27FC236}">
                  <a16:creationId xmlns:a16="http://schemas.microsoft.com/office/drawing/2014/main" id="{AEBD261F-2F4C-478E-9927-CD3013EF78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55331" y="4000871"/>
              <a:ext cx="472095" cy="419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4" name="Line 7">
              <a:extLst>
                <a:ext uri="{FF2B5EF4-FFF2-40B4-BE49-F238E27FC236}">
                  <a16:creationId xmlns:a16="http://schemas.microsoft.com/office/drawing/2014/main" id="{EEB308E8-2FDD-4755-9498-013CDF7AC7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55045" y="4000871"/>
              <a:ext cx="472095" cy="419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5" name="Line 7">
              <a:extLst>
                <a:ext uri="{FF2B5EF4-FFF2-40B4-BE49-F238E27FC236}">
                  <a16:creationId xmlns:a16="http://schemas.microsoft.com/office/drawing/2014/main" id="{169B9273-9F68-47C3-9237-3251A71456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9394" y="4937745"/>
              <a:ext cx="2880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6" name="Line 7">
              <a:extLst>
                <a:ext uri="{FF2B5EF4-FFF2-40B4-BE49-F238E27FC236}">
                  <a16:creationId xmlns:a16="http://schemas.microsoft.com/office/drawing/2014/main" id="{81BA2064-C24F-42C3-BEE3-521FDA3D8B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1880" y="4932782"/>
              <a:ext cx="288033" cy="784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52354" y="212911"/>
            <a:ext cx="1053296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– </a:t>
            </a:r>
            <a:r>
              <a:rPr lang="en-US" altLang="en-US" sz="44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transversální</a:t>
            </a:r>
            <a:r>
              <a:rPr lang="en-US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4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bipolární</a:t>
            </a:r>
            <a:r>
              <a:rPr lang="en-US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4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zapojení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96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 descr="X:\prema\prusa\vondro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16" y="935554"/>
            <a:ext cx="8275899" cy="529102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798653" y="82104"/>
            <a:ext cx="9325331" cy="8382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altLang="en-US" dirty="0" smtClean="0"/>
              <a:t>E</a:t>
            </a:r>
            <a:r>
              <a:rPr lang="en-US" altLang="en-US" dirty="0" smtClean="0"/>
              <a:t>EG</a:t>
            </a:r>
            <a:r>
              <a:rPr lang="cs-CZ" altLang="en-US" dirty="0" smtClean="0"/>
              <a:t> při bdění</a:t>
            </a: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248455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35643" y="115747"/>
            <a:ext cx="7772400" cy="838200"/>
          </a:xfrm>
        </p:spPr>
        <p:txBody>
          <a:bodyPr>
            <a:normAutofit/>
          </a:bodyPr>
          <a:lstStyle/>
          <a:p>
            <a:r>
              <a:rPr lang="cs-CZ" altLang="en-US" dirty="0" smtClean="0"/>
              <a:t>Epilepsie temporálního laloku</a:t>
            </a:r>
            <a:endParaRPr lang="cs-CZ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294091" y="902825"/>
            <a:ext cx="7509666" cy="5220928"/>
            <a:chOff x="2063552" y="914401"/>
            <a:chExt cx="8208912" cy="5707063"/>
          </a:xfrm>
        </p:grpSpPr>
        <p:pic>
          <p:nvPicPr>
            <p:cNvPr id="456707" name="Picture 3" descr="G:\SIGNALS\Chlívek\vrbovaeeg2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914401"/>
              <a:ext cx="7848600" cy="5630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E8EEDD87-DE34-45E1-A3C4-E7556D359C48}"/>
                </a:ext>
              </a:extLst>
            </p:cNvPr>
            <p:cNvSpPr/>
            <p:nvPr/>
          </p:nvSpPr>
          <p:spPr bwMode="auto">
            <a:xfrm>
              <a:off x="2063552" y="5301209"/>
              <a:ext cx="8208912" cy="13202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607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46187" y="914399"/>
            <a:ext cx="7558745" cy="5209353"/>
            <a:chOff x="1991544" y="914401"/>
            <a:chExt cx="8280920" cy="5707063"/>
          </a:xfrm>
        </p:grpSpPr>
        <p:pic>
          <p:nvPicPr>
            <p:cNvPr id="456707" name="Picture 3" descr="G:\SIGNALS\Chlívek\vrbovaeeg2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914401"/>
              <a:ext cx="7848600" cy="5630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7D3B57E6-C92F-4F3E-AF32-B4A81140AD3A}"/>
                </a:ext>
              </a:extLst>
            </p:cNvPr>
            <p:cNvSpPr/>
            <p:nvPr/>
          </p:nvSpPr>
          <p:spPr bwMode="auto">
            <a:xfrm>
              <a:off x="1991544" y="3212976"/>
              <a:ext cx="8280920" cy="432048"/>
            </a:xfrm>
            <a:prstGeom prst="rect">
              <a:avLst/>
            </a:prstGeom>
            <a:noFill/>
            <a:ln w="412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3A656109-2CE4-464A-B830-7BC07AD17311}"/>
                </a:ext>
              </a:extLst>
            </p:cNvPr>
            <p:cNvSpPr/>
            <p:nvPr/>
          </p:nvSpPr>
          <p:spPr bwMode="auto">
            <a:xfrm>
              <a:off x="2063552" y="5301209"/>
              <a:ext cx="8208912" cy="13202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35643" y="115747"/>
            <a:ext cx="7772400" cy="838200"/>
          </a:xfrm>
        </p:spPr>
        <p:txBody>
          <a:bodyPr>
            <a:normAutofit/>
          </a:bodyPr>
          <a:lstStyle/>
          <a:p>
            <a:r>
              <a:rPr lang="cs-CZ" altLang="en-US" dirty="0"/>
              <a:t>Epilepsie temporálního laloku</a:t>
            </a:r>
          </a:p>
        </p:txBody>
      </p:sp>
    </p:spTree>
    <p:extLst>
      <p:ext uri="{BB962C8B-B14F-4D97-AF65-F5344CB8AC3E}">
        <p14:creationId xmlns:p14="http://schemas.microsoft.com/office/powerpoint/2010/main" val="50630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6527" y="1412111"/>
            <a:ext cx="5671594" cy="49771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altLang="en-US" sz="3200" dirty="0" smtClean="0"/>
              <a:t>Hluboké struktury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sz="2800" dirty="0" err="1" smtClean="0"/>
              <a:t>Hipo</a:t>
            </a:r>
            <a:r>
              <a:rPr lang="cs-CZ" altLang="en-US" sz="2800" dirty="0" smtClean="0"/>
              <a:t>k</a:t>
            </a:r>
            <a:r>
              <a:rPr lang="en-US" altLang="en-US" sz="2800" dirty="0" err="1" smtClean="0"/>
              <a:t>ampus</a:t>
            </a:r>
            <a:endParaRPr lang="cs-CZ" altLang="en-US" sz="2800" dirty="0"/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cs-CZ" altLang="en-US" sz="2800" dirty="0"/>
              <a:t>Thalamus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cs-CZ" altLang="en-US" sz="2800" dirty="0" smtClean="0"/>
              <a:t>Mozkový kmen</a:t>
            </a:r>
            <a:endParaRPr lang="cs-CZ" altLang="en-US" sz="2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altLang="en-US" sz="3200" dirty="0" smtClean="0"/>
              <a:t>Bez přispění do </a:t>
            </a:r>
            <a:r>
              <a:rPr lang="cs-CZ" altLang="en-US" sz="3200" dirty="0" err="1" smtClean="0"/>
              <a:t>skalpového</a:t>
            </a:r>
            <a:r>
              <a:rPr lang="cs-CZ" altLang="en-US" sz="3200" dirty="0" smtClean="0"/>
              <a:t> </a:t>
            </a:r>
            <a:r>
              <a:rPr lang="en-US" altLang="en-US" sz="3200" dirty="0" smtClean="0"/>
              <a:t>EEG</a:t>
            </a:r>
            <a:endParaRPr lang="cs-CZ" altLang="en-US" sz="32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3200" dirty="0" err="1"/>
              <a:t>Nepřímé</a:t>
            </a:r>
            <a:r>
              <a:rPr lang="en-US" altLang="en-US" sz="3200" dirty="0"/>
              <a:t> </a:t>
            </a:r>
            <a:r>
              <a:rPr lang="en-US" altLang="en-US" sz="3200" dirty="0" err="1"/>
              <a:t>ovlivnění</a:t>
            </a:r>
            <a:r>
              <a:rPr lang="en-US" altLang="en-US" sz="3200" dirty="0"/>
              <a:t> EEG </a:t>
            </a:r>
            <a:r>
              <a:rPr lang="en-US" altLang="en-US" sz="3200" dirty="0" err="1"/>
              <a:t>aktivity</a:t>
            </a:r>
            <a:endParaRPr lang="cs-CZ" altLang="en-US" sz="3200" dirty="0"/>
          </a:p>
        </p:txBody>
      </p:sp>
      <p:pic>
        <p:nvPicPr>
          <p:cNvPr id="224260" name="Picture 4" descr="Image result for brain hippocampus">
            <a:extLst>
              <a:ext uri="{FF2B5EF4-FFF2-40B4-BE49-F238E27FC236}">
                <a16:creationId xmlns:a16="http://schemas.microsoft.com/office/drawing/2014/main" id="{E1065745-E497-416B-B0F5-8BF4AFDFF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21" y="1332977"/>
            <a:ext cx="5189318" cy="393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Hluboké struktury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16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6"/>
          <p:cNvGraphicFramePr>
            <a:graphicFrameLocks noChangeAspect="1"/>
          </p:cNvGraphicFramePr>
          <p:nvPr>
            <p:extLst/>
          </p:nvPr>
        </p:nvGraphicFramePr>
        <p:xfrm>
          <a:off x="6367965" y="1600200"/>
          <a:ext cx="2795085" cy="4284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Image" r:id="rId4" imgW="4613878" imgH="7954286" progId="Photoshop.Image.6">
                  <p:embed/>
                </p:oleObj>
              </mc:Choice>
              <mc:Fallback>
                <p:oleObj name="Image" r:id="rId4" imgW="4613878" imgH="7954286" progId="Photoshop.Image.6">
                  <p:embed/>
                  <p:pic>
                    <p:nvPicPr>
                      <p:cNvPr id="2253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7965" y="1600200"/>
                        <a:ext cx="2795085" cy="42846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509286" y="147638"/>
            <a:ext cx="998250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Buněčný původ EEG signálu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533" name="TextBox 10"/>
          <p:cNvSpPr txBox="1">
            <a:spLocks noChangeArrowheads="1"/>
          </p:cNvSpPr>
          <p:nvPr/>
        </p:nvSpPr>
        <p:spPr bwMode="auto">
          <a:xfrm>
            <a:off x="7003120" y="892314"/>
            <a:ext cx="1524776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Pyramid</a:t>
            </a:r>
            <a:r>
              <a:rPr lang="cs-CZ" alt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ový</a:t>
            </a:r>
            <a:endParaRPr lang="cs-CZ" alt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neuron </a:t>
            </a:r>
            <a:endParaRPr lang="en-US" alt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4" name="TextBox 11"/>
          <p:cNvSpPr txBox="1">
            <a:spLocks noChangeArrowheads="1"/>
          </p:cNvSpPr>
          <p:nvPr/>
        </p:nvSpPr>
        <p:spPr bwMode="auto">
          <a:xfrm rot="16200000">
            <a:off x="4956076" y="3513014"/>
            <a:ext cx="3105337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Api</a:t>
            </a:r>
            <a:r>
              <a:rPr lang="cs-CZ" alt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ká</a:t>
            </a:r>
            <a:r>
              <a:rPr lang="en-US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US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dendritický strom</a:t>
            </a:r>
            <a:endParaRPr lang="en-US" alt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535" name="Straight Arrow Connector 6"/>
          <p:cNvCxnSpPr>
            <a:cxnSpLocks noChangeShapeType="1"/>
          </p:cNvCxnSpPr>
          <p:nvPr/>
        </p:nvCxnSpPr>
        <p:spPr bwMode="auto">
          <a:xfrm flipV="1">
            <a:off x="7049624" y="5143150"/>
            <a:ext cx="646111" cy="445201"/>
          </a:xfrm>
          <a:prstGeom prst="straightConnector1">
            <a:avLst/>
          </a:prstGeom>
          <a:noFill/>
          <a:ln w="539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36" name="TextBox 14"/>
          <p:cNvSpPr txBox="1">
            <a:spLocks noChangeArrowheads="1"/>
          </p:cNvSpPr>
          <p:nvPr/>
        </p:nvSpPr>
        <p:spPr bwMode="auto">
          <a:xfrm>
            <a:off x="6220825" y="5344320"/>
            <a:ext cx="68480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Tělo</a:t>
            </a:r>
            <a:endParaRPr lang="en-US" altLang="en-US" sz="20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38200" y="1473693"/>
            <a:ext cx="5365830" cy="49849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V </a:t>
            </a:r>
            <a:r>
              <a:rPr lang="en-US" sz="2400" dirty="0" err="1" smtClean="0"/>
              <a:t>mo</a:t>
            </a:r>
            <a:r>
              <a:rPr lang="cs-CZ" sz="2400" dirty="0" err="1" smtClean="0"/>
              <a:t>zku</a:t>
            </a:r>
            <a:endParaRPr lang="cs-CZ" sz="2400" dirty="0" smtClean="0"/>
          </a:p>
          <a:p>
            <a:pPr lvl="1"/>
            <a:r>
              <a:rPr lang="cs-CZ" sz="2000" dirty="0" smtClean="0"/>
              <a:t>100 miliard neuronů</a:t>
            </a:r>
          </a:p>
          <a:p>
            <a:pPr lvl="1"/>
            <a:r>
              <a:rPr lang="cs-CZ" sz="2000" dirty="0" smtClean="0"/>
              <a:t>100 bilionů synapsí</a:t>
            </a:r>
            <a:endParaRPr lang="en-US" sz="2000" dirty="0" smtClean="0"/>
          </a:p>
          <a:p>
            <a:r>
              <a:rPr lang="cs-CZ" sz="2400" dirty="0" smtClean="0"/>
              <a:t>Hlavní zdroj EEG signálu</a:t>
            </a:r>
            <a:endParaRPr lang="en-US" sz="2400" dirty="0"/>
          </a:p>
          <a:p>
            <a:pPr lvl="1"/>
            <a:r>
              <a:rPr lang="cs-CZ" sz="2000" dirty="0" smtClean="0"/>
              <a:t>Synaptická aktivita pyramidových neuronů v kůře</a:t>
            </a:r>
            <a:endParaRPr lang="en-US" sz="2000" dirty="0"/>
          </a:p>
          <a:p>
            <a:r>
              <a:rPr lang="en-US" sz="2400" dirty="0" smtClean="0"/>
              <a:t>Pyramid</a:t>
            </a:r>
            <a:r>
              <a:rPr lang="cs-CZ" sz="2400" dirty="0" err="1" smtClean="0"/>
              <a:t>ové</a:t>
            </a:r>
            <a:r>
              <a:rPr lang="en-US" sz="2400" dirty="0" smtClean="0"/>
              <a:t> neuron</a:t>
            </a:r>
            <a:r>
              <a:rPr lang="cs-CZ" sz="2400" dirty="0" smtClean="0"/>
              <a:t>y</a:t>
            </a:r>
            <a:endParaRPr lang="en-US" sz="2400" dirty="0"/>
          </a:p>
          <a:p>
            <a:pPr lvl="1"/>
            <a:r>
              <a:rPr lang="cs-CZ" sz="2000" dirty="0" smtClean="0"/>
              <a:t>Hlavní projekční neurony v kůře</a:t>
            </a:r>
            <a:endParaRPr lang="en-US" sz="2000" dirty="0"/>
          </a:p>
          <a:p>
            <a:pPr lvl="1"/>
            <a:r>
              <a:rPr lang="cs-CZ" sz="2000" dirty="0" smtClean="0"/>
              <a:t>Apikální</a:t>
            </a:r>
            <a:r>
              <a:rPr lang="en-US" sz="2000" dirty="0" smtClean="0"/>
              <a:t> </a:t>
            </a:r>
            <a:r>
              <a:rPr lang="en-US" sz="2000" dirty="0" err="1" smtClean="0"/>
              <a:t>dendrit</a:t>
            </a:r>
            <a:r>
              <a:rPr lang="cs-CZ" sz="2000" dirty="0" smtClean="0"/>
              <a:t>y kolmé k povrchu mozku</a:t>
            </a:r>
            <a:endParaRPr lang="en-US" sz="2000" dirty="0"/>
          </a:p>
          <a:p>
            <a:r>
              <a:rPr lang="cs-CZ" sz="2400" dirty="0" smtClean="0"/>
              <a:t>Synaptická aktivita → elektrický proud</a:t>
            </a:r>
          </a:p>
          <a:p>
            <a:r>
              <a:rPr lang="cs-CZ" sz="2400" dirty="0" smtClean="0"/>
              <a:t>Elektrický proud → </a:t>
            </a:r>
            <a:r>
              <a:rPr lang="cs-CZ" sz="2400" b="1" dirty="0" smtClean="0"/>
              <a:t>elektrické napětí</a:t>
            </a:r>
          </a:p>
          <a:p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6000"/>
                    </a14:imgEffect>
                    <a14:imgEffect>
                      <a14:brightnessContrast bright="36000" contrast="12000"/>
                    </a14:imgEffect>
                  </a14:imgLayer>
                </a14:imgProps>
              </a:ext>
            </a:extLst>
          </a:blip>
          <a:srcRect l="15691" r="19438" b="3136"/>
          <a:stretch/>
        </p:blipFill>
        <p:spPr>
          <a:xfrm>
            <a:off x="8868724" y="1600200"/>
            <a:ext cx="2993067" cy="4469155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8935850" y="892314"/>
            <a:ext cx="303480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Dva pyramidové neurony</a:t>
            </a:r>
            <a:endParaRPr lang="en-US" alt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7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  <p:bldP spid="22536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C:\prema\prednasky\harrachov\ja\Nová složka\antem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94" y="2308445"/>
            <a:ext cx="3068638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28263" y="404664"/>
            <a:ext cx="1119271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Přídavné přední temporální elektrody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B86A042-D221-4455-A6BE-81691C5B72E5}"/>
              </a:ext>
            </a:extLst>
          </p:cNvPr>
          <p:cNvGrpSpPr/>
          <p:nvPr/>
        </p:nvGrpSpPr>
        <p:grpSpPr>
          <a:xfrm>
            <a:off x="5951984" y="1826568"/>
            <a:ext cx="4311794" cy="4058300"/>
            <a:chOff x="1619672" y="483126"/>
            <a:chExt cx="6191170" cy="5827186"/>
          </a:xfrm>
        </p:grpSpPr>
        <p:pic>
          <p:nvPicPr>
            <p:cNvPr id="12" name="Picture 2050" descr="C:\data\EEG-Schema\elek-2.gif">
              <a:extLst>
                <a:ext uri="{FF2B5EF4-FFF2-40B4-BE49-F238E27FC236}">
                  <a16:creationId xmlns:a16="http://schemas.microsoft.com/office/drawing/2014/main" id="{0C82EBBC-7BFF-41B2-8925-A973378BC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19672" y="838200"/>
              <a:ext cx="5633441" cy="547211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5CD8410A-76C2-45F5-B200-336E0F3B4E6E}"/>
                </a:ext>
              </a:extLst>
            </p:cNvPr>
            <p:cNvSpPr txBox="1"/>
            <p:nvPr/>
          </p:nvSpPr>
          <p:spPr>
            <a:xfrm>
              <a:off x="3419872" y="3398168"/>
              <a:ext cx="900426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Fp1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BADC06CF-5DD7-46D8-9B7A-1C451D9F55AD}"/>
                </a:ext>
              </a:extLst>
            </p:cNvPr>
            <p:cNvSpPr txBox="1"/>
            <p:nvPr/>
          </p:nvSpPr>
          <p:spPr>
            <a:xfrm>
              <a:off x="3530479" y="1517888"/>
              <a:ext cx="674858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Fz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E1444F5C-BE54-41EE-8010-66E3C8547F23}"/>
                </a:ext>
              </a:extLst>
            </p:cNvPr>
            <p:cNvSpPr txBox="1"/>
            <p:nvPr/>
          </p:nvSpPr>
          <p:spPr>
            <a:xfrm>
              <a:off x="4269673" y="2636912"/>
              <a:ext cx="695575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F3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5B21A09A-7197-473A-A384-7834171B0567}"/>
                </a:ext>
              </a:extLst>
            </p:cNvPr>
            <p:cNvSpPr txBox="1"/>
            <p:nvPr/>
          </p:nvSpPr>
          <p:spPr>
            <a:xfrm>
              <a:off x="4716017" y="3958839"/>
              <a:ext cx="695575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F7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CB2DF7C9-7230-48D5-830B-5D36A184EA3E}"/>
                </a:ext>
              </a:extLst>
            </p:cNvPr>
            <p:cNvSpPr txBox="1"/>
            <p:nvPr/>
          </p:nvSpPr>
          <p:spPr>
            <a:xfrm>
              <a:off x="6019500" y="3625428"/>
              <a:ext cx="695575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T3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B046F8ED-8A0F-4807-83B9-047D889FAEAF}"/>
                </a:ext>
              </a:extLst>
            </p:cNvPr>
            <p:cNvSpPr txBox="1"/>
            <p:nvPr/>
          </p:nvSpPr>
          <p:spPr>
            <a:xfrm>
              <a:off x="5214667" y="2139866"/>
              <a:ext cx="737006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C3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F784BDA0-53D6-4ED9-93F2-08E6FAE9C9A1}"/>
                </a:ext>
              </a:extLst>
            </p:cNvPr>
            <p:cNvSpPr txBox="1"/>
            <p:nvPr/>
          </p:nvSpPr>
          <p:spPr>
            <a:xfrm>
              <a:off x="4544822" y="994669"/>
              <a:ext cx="716290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Cz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10415E2A-F5C8-4B3D-96C4-0F80C39996B0}"/>
                </a:ext>
              </a:extLst>
            </p:cNvPr>
            <p:cNvSpPr txBox="1"/>
            <p:nvPr/>
          </p:nvSpPr>
          <p:spPr>
            <a:xfrm>
              <a:off x="6197054" y="1078742"/>
              <a:ext cx="695575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Pz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FD44E046-4449-43D7-B163-2030117AF939}"/>
                </a:ext>
              </a:extLst>
            </p:cNvPr>
            <p:cNvSpPr txBox="1"/>
            <p:nvPr/>
          </p:nvSpPr>
          <p:spPr>
            <a:xfrm>
              <a:off x="6498579" y="2041108"/>
              <a:ext cx="716290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P3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FD1F437B-7E5B-4147-B838-3925A6AEDB35}"/>
                </a:ext>
              </a:extLst>
            </p:cNvPr>
            <p:cNvSpPr txBox="1"/>
            <p:nvPr/>
          </p:nvSpPr>
          <p:spPr>
            <a:xfrm>
              <a:off x="7115267" y="3510756"/>
              <a:ext cx="695575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T5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7D1C9B29-9AA1-4015-AD01-3000A7EE0C61}"/>
                </a:ext>
              </a:extLst>
            </p:cNvPr>
            <p:cNvSpPr txBox="1"/>
            <p:nvPr/>
          </p:nvSpPr>
          <p:spPr>
            <a:xfrm>
              <a:off x="2025352" y="2257708"/>
              <a:ext cx="900426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Fp2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1A886455-D36D-4717-B96C-2B3CCA522317}"/>
                </a:ext>
              </a:extLst>
            </p:cNvPr>
            <p:cNvSpPr txBox="1"/>
            <p:nvPr/>
          </p:nvSpPr>
          <p:spPr>
            <a:xfrm>
              <a:off x="2469787" y="1256278"/>
              <a:ext cx="695575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F4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78AF1921-85BD-4BA8-A3A8-A8AC32303D63}"/>
                </a:ext>
              </a:extLst>
            </p:cNvPr>
            <p:cNvSpPr txBox="1"/>
            <p:nvPr/>
          </p:nvSpPr>
          <p:spPr>
            <a:xfrm>
              <a:off x="3600670" y="483126"/>
              <a:ext cx="737006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C4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Ovál 1">
            <a:extLst>
              <a:ext uri="{FF2B5EF4-FFF2-40B4-BE49-F238E27FC236}">
                <a16:creationId xmlns:a16="http://schemas.microsoft.com/office/drawing/2014/main" id="{018A9D3C-258C-4C73-9145-421043AF84E7}"/>
              </a:ext>
            </a:extLst>
          </p:cNvPr>
          <p:cNvSpPr/>
          <p:nvPr/>
        </p:nvSpPr>
        <p:spPr bwMode="auto">
          <a:xfrm>
            <a:off x="7353823" y="4932640"/>
            <a:ext cx="216025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A16620B2-32F5-4F59-9402-1FF774367E8B}"/>
              </a:ext>
            </a:extLst>
          </p:cNvPr>
          <p:cNvSpPr/>
          <p:nvPr/>
        </p:nvSpPr>
        <p:spPr bwMode="auto">
          <a:xfrm>
            <a:off x="7611467" y="5166234"/>
            <a:ext cx="216025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A0079F4D-6B9D-4CF1-AC0C-6979001C7EA5}"/>
              </a:ext>
            </a:extLst>
          </p:cNvPr>
          <p:cNvSpPr/>
          <p:nvPr/>
        </p:nvSpPr>
        <p:spPr bwMode="auto">
          <a:xfrm>
            <a:off x="7628893" y="4763341"/>
            <a:ext cx="216025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48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82091" y="1034330"/>
            <a:ext cx="7995286" cy="5163693"/>
            <a:chOff x="1553828" y="914401"/>
            <a:chExt cx="8718636" cy="5630863"/>
          </a:xfrm>
        </p:grpSpPr>
        <p:grpSp>
          <p:nvGrpSpPr>
            <p:cNvPr id="3" name="Group 2"/>
            <p:cNvGrpSpPr/>
            <p:nvPr/>
          </p:nvGrpSpPr>
          <p:grpSpPr>
            <a:xfrm>
              <a:off x="1991544" y="914401"/>
              <a:ext cx="8280920" cy="5630863"/>
              <a:chOff x="1991544" y="914401"/>
              <a:chExt cx="8280920" cy="5630863"/>
            </a:xfrm>
          </p:grpSpPr>
          <p:pic>
            <p:nvPicPr>
              <p:cNvPr id="456707" name="Picture 3" descr="G:\SIGNALS\Chlívek\vrbovaeeg2.bmp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600" y="914401"/>
                <a:ext cx="7848600" cy="56308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3030BC09-7F55-4B7A-85B7-1B2F19417BE2}"/>
                  </a:ext>
                </a:extLst>
              </p:cNvPr>
              <p:cNvSpPr/>
              <p:nvPr/>
            </p:nvSpPr>
            <p:spPr bwMode="auto">
              <a:xfrm>
                <a:off x="1991544" y="3212976"/>
                <a:ext cx="8280920" cy="432048"/>
              </a:xfrm>
              <a:prstGeom prst="rect">
                <a:avLst/>
              </a:prstGeom>
              <a:noFill/>
              <a:ln w="4127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806EA122-0DB8-41D3-A766-BEEF96DB50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3828" y="5445224"/>
              <a:ext cx="50874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87293911-B064-42ED-9A41-FA97AA82F8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8628" y="5891698"/>
              <a:ext cx="50874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35643" y="115747"/>
            <a:ext cx="11135810" cy="838200"/>
          </a:xfrm>
        </p:spPr>
        <p:txBody>
          <a:bodyPr>
            <a:normAutofit fontScale="90000"/>
          </a:bodyPr>
          <a:lstStyle/>
          <a:p>
            <a:r>
              <a:rPr lang="cs-CZ" altLang="en-US" dirty="0" smtClean="0"/>
              <a:t>Epilepsie temporálního laloku s</a:t>
            </a:r>
            <a:r>
              <a:rPr lang="en-US" altLang="en-US" dirty="0" smtClean="0"/>
              <a:t> </a:t>
            </a:r>
            <a:r>
              <a:rPr lang="cs-CZ" altLang="en-US" dirty="0" smtClean="0"/>
              <a:t>přídavnými předními temporálními elektrodami</a:t>
            </a: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59848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28263" y="404664"/>
            <a:ext cx="1119271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altLang="en-US" sz="4400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High-density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EEG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35059" t="20000" r="5509" b="22600"/>
          <a:stretch/>
        </p:blipFill>
        <p:spPr>
          <a:xfrm>
            <a:off x="181255" y="1574210"/>
            <a:ext cx="11822677" cy="42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8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vyuka\eeg\sfenoid.jpg">
            <a:extLst>
              <a:ext uri="{FF2B5EF4-FFF2-40B4-BE49-F238E27FC236}">
                <a16:creationId xmlns:a16="http://schemas.microsoft.com/office/drawing/2014/main" id="{5579A5B4-926A-47B9-B959-837F87F4B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00" y="1831863"/>
            <a:ext cx="4237492" cy="413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4">
            <a:extLst>
              <a:ext uri="{FF2B5EF4-FFF2-40B4-BE49-F238E27FC236}">
                <a16:creationId xmlns:a16="http://schemas.microsoft.com/office/drawing/2014/main" id="{2D24F42F-7DFC-424B-B3DF-ED21E5A3A09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64152" y="3465004"/>
            <a:ext cx="172810" cy="43204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id="{847A718D-FEB8-42D8-A668-EC269B4E3F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75318" y="3516052"/>
            <a:ext cx="172810" cy="43204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id="{5A2CFE02-2976-4179-9F14-D44AF68AA85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72889" y="3565004"/>
            <a:ext cx="172810" cy="43204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01375D82-1282-45CE-9D37-D391B6352B1D}"/>
              </a:ext>
            </a:extLst>
          </p:cNvPr>
          <p:cNvGrpSpPr/>
          <p:nvPr/>
        </p:nvGrpSpPr>
        <p:grpSpPr>
          <a:xfrm>
            <a:off x="2338027" y="2376872"/>
            <a:ext cx="3240360" cy="3240360"/>
            <a:chOff x="882478" y="2276872"/>
            <a:chExt cx="3240360" cy="3240360"/>
          </a:xfrm>
        </p:grpSpPr>
        <p:pic>
          <p:nvPicPr>
            <p:cNvPr id="222210" name="Picture 2" descr="Image result for incisura mandibulae">
              <a:extLst>
                <a:ext uri="{FF2B5EF4-FFF2-40B4-BE49-F238E27FC236}">
                  <a16:creationId xmlns:a16="http://schemas.microsoft.com/office/drawing/2014/main" id="{86D9B839-0173-4014-9975-3242F681E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78" y="2276872"/>
              <a:ext cx="3240360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2D57C80D-2F51-4E7D-8CA8-387AFC11DC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02794" y="4409120"/>
              <a:ext cx="99972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1064871" y="356291"/>
            <a:ext cx="888872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</a:t>
            </a:r>
            <a:r>
              <a:rPr lang="cs-CZ" altLang="en-US" sz="4400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fenoidální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altLang="en-US" sz="4400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elek</a:t>
            </a: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trod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y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391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2125663" y="1771651"/>
          <a:ext cx="4011612" cy="390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1" name="Designer Zeichnung" r:id="rId4" imgW="2438400" imgH="2371725" progId="Designer.Drawing.7">
                  <p:embed/>
                </p:oleObj>
              </mc:Choice>
              <mc:Fallback>
                <p:oleObj name="Designer Zeichnung" r:id="rId4" imgW="2438400" imgH="2371725" progId="Designer.Drawing.7">
                  <p:embed/>
                  <p:pic>
                    <p:nvPicPr>
                      <p:cNvPr id="696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3" y="1771651"/>
                        <a:ext cx="4011612" cy="390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2703513" y="1903414"/>
          <a:ext cx="3244850" cy="291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" name="Designer Zeichnung" r:id="rId6" imgW="1971675" imgH="1771650" progId="Designer.Drawing.7">
                  <p:embed/>
                </p:oleObj>
              </mc:Choice>
              <mc:Fallback>
                <p:oleObj name="Designer Zeichnung" r:id="rId6" imgW="1971675" imgH="1771650" progId="Designer.Drawing.7">
                  <p:embed/>
                  <p:pic>
                    <p:nvPicPr>
                      <p:cNvPr id="696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3513" y="1903414"/>
                        <a:ext cx="3244850" cy="291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3475039" y="2963863"/>
          <a:ext cx="2039937" cy="125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3" name="Designer Zeichnung" r:id="rId8" imgW="914400" imgH="914400" progId="Designer.Drawing.7">
                  <p:embed/>
                </p:oleObj>
              </mc:Choice>
              <mc:Fallback>
                <p:oleObj name="Designer Zeichnung" r:id="rId8" imgW="914400" imgH="914400" progId="Designer.Drawing.7">
                  <p:embed/>
                  <p:pic>
                    <p:nvPicPr>
                      <p:cNvPr id="696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5039" y="2963863"/>
                        <a:ext cx="2039937" cy="1255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3093" name="Group 5"/>
          <p:cNvGrpSpPr>
            <a:grpSpLocks/>
          </p:cNvGrpSpPr>
          <p:nvPr/>
        </p:nvGrpSpPr>
        <p:grpSpPr bwMode="auto">
          <a:xfrm>
            <a:off x="3667125" y="1360489"/>
            <a:ext cx="6319838" cy="4664075"/>
            <a:chOff x="1519" y="857"/>
            <a:chExt cx="4478" cy="2938"/>
          </a:xfrm>
        </p:grpSpPr>
        <p:graphicFrame>
          <p:nvGraphicFramePr>
            <p:cNvPr id="69675" name="Object 6"/>
            <p:cNvGraphicFramePr>
              <a:graphicFrameLocks noChangeAspect="1"/>
            </p:cNvGraphicFramePr>
            <p:nvPr/>
          </p:nvGraphicFramePr>
          <p:xfrm>
            <a:off x="4285" y="2316"/>
            <a:ext cx="1712" cy="14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84" name="Designer Zeichnung" r:id="rId10" imgW="2439001" imgH="2106706" progId="Designer.Drawing.7">
                    <p:embed/>
                  </p:oleObj>
                </mc:Choice>
                <mc:Fallback>
                  <p:oleObj name="Designer Zeichnung" r:id="rId10" imgW="2439001" imgH="2106706" progId="Designer.Drawing.7">
                    <p:embed/>
                    <p:pic>
                      <p:nvPicPr>
                        <p:cNvPr id="69675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5" y="2316"/>
                          <a:ext cx="1712" cy="1479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80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676" name="Object 7"/>
            <p:cNvGraphicFramePr>
              <a:graphicFrameLocks noChangeAspect="1"/>
            </p:cNvGraphicFramePr>
            <p:nvPr/>
          </p:nvGraphicFramePr>
          <p:xfrm>
            <a:off x="1519" y="857"/>
            <a:ext cx="1398" cy="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85" name="Designer Zeichnung" r:id="rId12" imgW="914400" imgH="914400" progId="Designer.Drawing.7">
                    <p:embed/>
                  </p:oleObj>
                </mc:Choice>
                <mc:Fallback>
                  <p:oleObj name="Designer Zeichnung" r:id="rId12" imgW="914400" imgH="914400" progId="Designer.Drawing.7">
                    <p:embed/>
                    <p:pic>
                      <p:nvPicPr>
                        <p:cNvPr id="69676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9" y="857"/>
                          <a:ext cx="1398" cy="1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3096" name="Group 8"/>
          <p:cNvGrpSpPr>
            <a:grpSpLocks/>
          </p:cNvGrpSpPr>
          <p:nvPr/>
        </p:nvGrpSpPr>
        <p:grpSpPr bwMode="auto">
          <a:xfrm>
            <a:off x="2293939" y="1163638"/>
            <a:ext cx="7693025" cy="4665662"/>
            <a:chOff x="546" y="733"/>
            <a:chExt cx="5451" cy="2939"/>
          </a:xfrm>
        </p:grpSpPr>
        <p:pic>
          <p:nvPicPr>
            <p:cNvPr id="69640" name="Picture 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" y="733"/>
              <a:ext cx="1713" cy="150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9641" name="Group 10"/>
            <p:cNvGrpSpPr>
              <a:grpSpLocks/>
            </p:cNvGrpSpPr>
            <p:nvPr/>
          </p:nvGrpSpPr>
          <p:grpSpPr bwMode="auto">
            <a:xfrm>
              <a:off x="1848" y="2033"/>
              <a:ext cx="2148" cy="616"/>
              <a:chOff x="1768" y="2283"/>
              <a:chExt cx="2148" cy="616"/>
            </a:xfrm>
          </p:grpSpPr>
          <p:grpSp>
            <p:nvGrpSpPr>
              <p:cNvPr id="69644" name="Group 11"/>
              <p:cNvGrpSpPr>
                <a:grpSpLocks/>
              </p:cNvGrpSpPr>
              <p:nvPr/>
            </p:nvGrpSpPr>
            <p:grpSpPr bwMode="auto">
              <a:xfrm>
                <a:off x="1768" y="2283"/>
                <a:ext cx="2148" cy="616"/>
                <a:chOff x="1768" y="2283"/>
                <a:chExt cx="2148" cy="616"/>
              </a:xfrm>
            </p:grpSpPr>
            <p:sp>
              <p:nvSpPr>
                <p:cNvPr id="473100" name="Freeform 12"/>
                <p:cNvSpPr>
                  <a:spLocks/>
                </p:cNvSpPr>
                <p:nvPr/>
              </p:nvSpPr>
              <p:spPr bwMode="auto">
                <a:xfrm rot="-573052">
                  <a:off x="3648" y="2283"/>
                  <a:ext cx="268" cy="79"/>
                </a:xfrm>
                <a:custGeom>
                  <a:avLst/>
                  <a:gdLst>
                    <a:gd name="T0" fmla="*/ 7 w 305"/>
                    <a:gd name="T1" fmla="*/ 57 h 90"/>
                    <a:gd name="T2" fmla="*/ 0 w 305"/>
                    <a:gd name="T3" fmla="*/ 61 h 90"/>
                    <a:gd name="T4" fmla="*/ 3 w 305"/>
                    <a:gd name="T5" fmla="*/ 75 h 90"/>
                    <a:gd name="T6" fmla="*/ 14 w 305"/>
                    <a:gd name="T7" fmla="*/ 79 h 90"/>
                    <a:gd name="T8" fmla="*/ 29 w 305"/>
                    <a:gd name="T9" fmla="*/ 82 h 90"/>
                    <a:gd name="T10" fmla="*/ 43 w 305"/>
                    <a:gd name="T11" fmla="*/ 86 h 90"/>
                    <a:gd name="T12" fmla="*/ 115 w 305"/>
                    <a:gd name="T13" fmla="*/ 90 h 90"/>
                    <a:gd name="T14" fmla="*/ 122 w 305"/>
                    <a:gd name="T15" fmla="*/ 79 h 90"/>
                    <a:gd name="T16" fmla="*/ 122 w 305"/>
                    <a:gd name="T17" fmla="*/ 82 h 90"/>
                    <a:gd name="T18" fmla="*/ 129 w 305"/>
                    <a:gd name="T19" fmla="*/ 72 h 90"/>
                    <a:gd name="T20" fmla="*/ 129 w 305"/>
                    <a:gd name="T21" fmla="*/ 72 h 90"/>
                    <a:gd name="T22" fmla="*/ 136 w 305"/>
                    <a:gd name="T23" fmla="*/ 57 h 90"/>
                    <a:gd name="T24" fmla="*/ 140 w 305"/>
                    <a:gd name="T25" fmla="*/ 43 h 90"/>
                    <a:gd name="T26" fmla="*/ 144 w 305"/>
                    <a:gd name="T27" fmla="*/ 32 h 90"/>
                    <a:gd name="T28" fmla="*/ 147 w 305"/>
                    <a:gd name="T29" fmla="*/ 29 h 90"/>
                    <a:gd name="T30" fmla="*/ 158 w 305"/>
                    <a:gd name="T31" fmla="*/ 25 h 90"/>
                    <a:gd name="T32" fmla="*/ 162 w 305"/>
                    <a:gd name="T33" fmla="*/ 18 h 90"/>
                    <a:gd name="T34" fmla="*/ 233 w 305"/>
                    <a:gd name="T35" fmla="*/ 25 h 90"/>
                    <a:gd name="T36" fmla="*/ 255 w 305"/>
                    <a:gd name="T37" fmla="*/ 29 h 90"/>
                    <a:gd name="T38" fmla="*/ 277 w 305"/>
                    <a:gd name="T39" fmla="*/ 32 h 90"/>
                    <a:gd name="T40" fmla="*/ 291 w 305"/>
                    <a:gd name="T41" fmla="*/ 36 h 90"/>
                    <a:gd name="T42" fmla="*/ 302 w 305"/>
                    <a:gd name="T43" fmla="*/ 32 h 90"/>
                    <a:gd name="T44" fmla="*/ 305 w 305"/>
                    <a:gd name="T45" fmla="*/ 18 h 90"/>
                    <a:gd name="T46" fmla="*/ 298 w 305"/>
                    <a:gd name="T47" fmla="*/ 14 h 90"/>
                    <a:gd name="T48" fmla="*/ 284 w 305"/>
                    <a:gd name="T49" fmla="*/ 11 h 90"/>
                    <a:gd name="T50" fmla="*/ 262 w 305"/>
                    <a:gd name="T51" fmla="*/ 7 h 90"/>
                    <a:gd name="T52" fmla="*/ 241 w 305"/>
                    <a:gd name="T53" fmla="*/ 4 h 90"/>
                    <a:gd name="T54" fmla="*/ 144 w 305"/>
                    <a:gd name="T55" fmla="*/ 14 h 90"/>
                    <a:gd name="T56" fmla="*/ 154 w 305"/>
                    <a:gd name="T57" fmla="*/ 4 h 90"/>
                    <a:gd name="T58" fmla="*/ 140 w 305"/>
                    <a:gd name="T59" fmla="*/ 7 h 90"/>
                    <a:gd name="T60" fmla="*/ 122 w 305"/>
                    <a:gd name="T61" fmla="*/ 21 h 90"/>
                    <a:gd name="T62" fmla="*/ 118 w 305"/>
                    <a:gd name="T63" fmla="*/ 29 h 90"/>
                    <a:gd name="T64" fmla="*/ 115 w 305"/>
                    <a:gd name="T65" fmla="*/ 39 h 90"/>
                    <a:gd name="T66" fmla="*/ 111 w 305"/>
                    <a:gd name="T67" fmla="*/ 54 h 90"/>
                    <a:gd name="T68" fmla="*/ 111 w 305"/>
                    <a:gd name="T69" fmla="*/ 57 h 90"/>
                    <a:gd name="T70" fmla="*/ 104 w 305"/>
                    <a:gd name="T71" fmla="*/ 68 h 90"/>
                    <a:gd name="T72" fmla="*/ 104 w 305"/>
                    <a:gd name="T73" fmla="*/ 68 h 90"/>
                    <a:gd name="T74" fmla="*/ 104 w 305"/>
                    <a:gd name="T75" fmla="*/ 72 h 90"/>
                    <a:gd name="T76" fmla="*/ 111 w 305"/>
                    <a:gd name="T77" fmla="*/ 68 h 90"/>
                    <a:gd name="T78" fmla="*/ 50 w 305"/>
                    <a:gd name="T79" fmla="*/ 64 h 90"/>
                    <a:gd name="T80" fmla="*/ 36 w 305"/>
                    <a:gd name="T81" fmla="*/ 61 h 90"/>
                    <a:gd name="T82" fmla="*/ 21 w 305"/>
                    <a:gd name="T83" fmla="*/ 57 h 90"/>
                    <a:gd name="T84" fmla="*/ 14 w 305"/>
                    <a:gd name="T85" fmla="*/ 57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05" h="90">
                      <a:moveTo>
                        <a:pt x="14" y="57"/>
                      </a:moveTo>
                      <a:lnTo>
                        <a:pt x="7" y="57"/>
                      </a:lnTo>
                      <a:lnTo>
                        <a:pt x="3" y="61"/>
                      </a:lnTo>
                      <a:lnTo>
                        <a:pt x="0" y="61"/>
                      </a:lnTo>
                      <a:lnTo>
                        <a:pt x="0" y="72"/>
                      </a:lnTo>
                      <a:lnTo>
                        <a:pt x="3" y="75"/>
                      </a:lnTo>
                      <a:lnTo>
                        <a:pt x="3" y="79"/>
                      </a:lnTo>
                      <a:lnTo>
                        <a:pt x="14" y="79"/>
                      </a:lnTo>
                      <a:lnTo>
                        <a:pt x="18" y="82"/>
                      </a:lnTo>
                      <a:lnTo>
                        <a:pt x="29" y="82"/>
                      </a:lnTo>
                      <a:lnTo>
                        <a:pt x="32" y="86"/>
                      </a:lnTo>
                      <a:lnTo>
                        <a:pt x="43" y="86"/>
                      </a:lnTo>
                      <a:lnTo>
                        <a:pt x="47" y="90"/>
                      </a:lnTo>
                      <a:lnTo>
                        <a:pt x="115" y="90"/>
                      </a:lnTo>
                      <a:lnTo>
                        <a:pt x="118" y="86"/>
                      </a:lnTo>
                      <a:lnTo>
                        <a:pt x="122" y="79"/>
                      </a:lnTo>
                      <a:lnTo>
                        <a:pt x="118" y="82"/>
                      </a:lnTo>
                      <a:lnTo>
                        <a:pt x="122" y="82"/>
                      </a:lnTo>
                      <a:lnTo>
                        <a:pt x="126" y="75"/>
                      </a:lnTo>
                      <a:lnTo>
                        <a:pt x="129" y="72"/>
                      </a:lnTo>
                      <a:lnTo>
                        <a:pt x="126" y="72"/>
                      </a:lnTo>
                      <a:lnTo>
                        <a:pt x="129" y="72"/>
                      </a:lnTo>
                      <a:lnTo>
                        <a:pt x="133" y="61"/>
                      </a:lnTo>
                      <a:lnTo>
                        <a:pt x="136" y="57"/>
                      </a:lnTo>
                      <a:lnTo>
                        <a:pt x="136" y="47"/>
                      </a:lnTo>
                      <a:lnTo>
                        <a:pt x="140" y="43"/>
                      </a:lnTo>
                      <a:lnTo>
                        <a:pt x="140" y="36"/>
                      </a:lnTo>
                      <a:lnTo>
                        <a:pt x="144" y="32"/>
                      </a:lnTo>
                      <a:lnTo>
                        <a:pt x="144" y="29"/>
                      </a:lnTo>
                      <a:lnTo>
                        <a:pt x="147" y="29"/>
                      </a:lnTo>
                      <a:lnTo>
                        <a:pt x="151" y="25"/>
                      </a:lnTo>
                      <a:lnTo>
                        <a:pt x="158" y="25"/>
                      </a:lnTo>
                      <a:lnTo>
                        <a:pt x="165" y="14"/>
                      </a:lnTo>
                      <a:lnTo>
                        <a:pt x="162" y="18"/>
                      </a:lnTo>
                      <a:lnTo>
                        <a:pt x="230" y="21"/>
                      </a:lnTo>
                      <a:lnTo>
                        <a:pt x="233" y="25"/>
                      </a:lnTo>
                      <a:lnTo>
                        <a:pt x="248" y="25"/>
                      </a:lnTo>
                      <a:lnTo>
                        <a:pt x="255" y="29"/>
                      </a:lnTo>
                      <a:lnTo>
                        <a:pt x="273" y="29"/>
                      </a:lnTo>
                      <a:lnTo>
                        <a:pt x="277" y="32"/>
                      </a:lnTo>
                      <a:lnTo>
                        <a:pt x="284" y="32"/>
                      </a:lnTo>
                      <a:lnTo>
                        <a:pt x="291" y="36"/>
                      </a:lnTo>
                      <a:lnTo>
                        <a:pt x="302" y="36"/>
                      </a:lnTo>
                      <a:lnTo>
                        <a:pt x="302" y="32"/>
                      </a:lnTo>
                      <a:lnTo>
                        <a:pt x="305" y="29"/>
                      </a:lnTo>
                      <a:lnTo>
                        <a:pt x="305" y="18"/>
                      </a:lnTo>
                      <a:lnTo>
                        <a:pt x="302" y="18"/>
                      </a:lnTo>
                      <a:lnTo>
                        <a:pt x="298" y="14"/>
                      </a:lnTo>
                      <a:lnTo>
                        <a:pt x="291" y="11"/>
                      </a:lnTo>
                      <a:lnTo>
                        <a:pt x="284" y="11"/>
                      </a:lnTo>
                      <a:lnTo>
                        <a:pt x="280" y="7"/>
                      </a:lnTo>
                      <a:lnTo>
                        <a:pt x="262" y="7"/>
                      </a:lnTo>
                      <a:lnTo>
                        <a:pt x="255" y="4"/>
                      </a:lnTo>
                      <a:lnTo>
                        <a:pt x="241" y="4"/>
                      </a:lnTo>
                      <a:lnTo>
                        <a:pt x="237" y="0"/>
                      </a:lnTo>
                      <a:lnTo>
                        <a:pt x="144" y="14"/>
                      </a:lnTo>
                      <a:lnTo>
                        <a:pt x="151" y="4"/>
                      </a:lnTo>
                      <a:lnTo>
                        <a:pt x="154" y="4"/>
                      </a:lnTo>
                      <a:lnTo>
                        <a:pt x="144" y="4"/>
                      </a:lnTo>
                      <a:lnTo>
                        <a:pt x="140" y="7"/>
                      </a:lnTo>
                      <a:lnTo>
                        <a:pt x="136" y="7"/>
                      </a:lnTo>
                      <a:lnTo>
                        <a:pt x="122" y="21"/>
                      </a:lnTo>
                      <a:lnTo>
                        <a:pt x="122" y="25"/>
                      </a:lnTo>
                      <a:lnTo>
                        <a:pt x="118" y="29"/>
                      </a:lnTo>
                      <a:lnTo>
                        <a:pt x="118" y="36"/>
                      </a:lnTo>
                      <a:lnTo>
                        <a:pt x="115" y="39"/>
                      </a:lnTo>
                      <a:lnTo>
                        <a:pt x="115" y="50"/>
                      </a:lnTo>
                      <a:lnTo>
                        <a:pt x="111" y="54"/>
                      </a:lnTo>
                      <a:lnTo>
                        <a:pt x="115" y="57"/>
                      </a:lnTo>
                      <a:lnTo>
                        <a:pt x="111" y="57"/>
                      </a:lnTo>
                      <a:lnTo>
                        <a:pt x="108" y="64"/>
                      </a:lnTo>
                      <a:lnTo>
                        <a:pt x="104" y="68"/>
                      </a:lnTo>
                      <a:lnTo>
                        <a:pt x="108" y="68"/>
                      </a:lnTo>
                      <a:lnTo>
                        <a:pt x="104" y="68"/>
                      </a:lnTo>
                      <a:lnTo>
                        <a:pt x="100" y="79"/>
                      </a:lnTo>
                      <a:lnTo>
                        <a:pt x="104" y="72"/>
                      </a:lnTo>
                      <a:lnTo>
                        <a:pt x="108" y="68"/>
                      </a:lnTo>
                      <a:lnTo>
                        <a:pt x="111" y="68"/>
                      </a:lnTo>
                      <a:lnTo>
                        <a:pt x="54" y="68"/>
                      </a:lnTo>
                      <a:lnTo>
                        <a:pt x="50" y="64"/>
                      </a:lnTo>
                      <a:lnTo>
                        <a:pt x="39" y="64"/>
                      </a:lnTo>
                      <a:lnTo>
                        <a:pt x="36" y="61"/>
                      </a:lnTo>
                      <a:lnTo>
                        <a:pt x="25" y="61"/>
                      </a:lnTo>
                      <a:lnTo>
                        <a:pt x="21" y="57"/>
                      </a:lnTo>
                      <a:lnTo>
                        <a:pt x="11" y="57"/>
                      </a:lnTo>
                      <a:lnTo>
                        <a:pt x="14" y="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1" name="Freeform 13"/>
                <p:cNvSpPr>
                  <a:spLocks/>
                </p:cNvSpPr>
                <p:nvPr/>
              </p:nvSpPr>
              <p:spPr bwMode="auto">
                <a:xfrm rot="-573052">
                  <a:off x="1778" y="2502"/>
                  <a:ext cx="1920" cy="240"/>
                </a:xfrm>
                <a:custGeom>
                  <a:avLst/>
                  <a:gdLst>
                    <a:gd name="T0" fmla="*/ 0 w 2183"/>
                    <a:gd name="T1" fmla="*/ 222 h 272"/>
                    <a:gd name="T2" fmla="*/ 2176 w 2183"/>
                    <a:gd name="T3" fmla="*/ 0 h 272"/>
                    <a:gd name="T4" fmla="*/ 2183 w 2183"/>
                    <a:gd name="T5" fmla="*/ 50 h 272"/>
                    <a:gd name="T6" fmla="*/ 7 w 2183"/>
                    <a:gd name="T7" fmla="*/ 272 h 272"/>
                    <a:gd name="T8" fmla="*/ 0 w 2183"/>
                    <a:gd name="T9" fmla="*/ 222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83" h="272">
                      <a:moveTo>
                        <a:pt x="0" y="222"/>
                      </a:moveTo>
                      <a:lnTo>
                        <a:pt x="2176" y="0"/>
                      </a:lnTo>
                      <a:lnTo>
                        <a:pt x="2183" y="50"/>
                      </a:lnTo>
                      <a:lnTo>
                        <a:pt x="7" y="27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rgbClr val="FFD1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2" name="Freeform 14"/>
                <p:cNvSpPr>
                  <a:spLocks/>
                </p:cNvSpPr>
                <p:nvPr/>
              </p:nvSpPr>
              <p:spPr bwMode="auto">
                <a:xfrm rot="-573052">
                  <a:off x="1767" y="2493"/>
                  <a:ext cx="1940" cy="258"/>
                </a:xfrm>
                <a:custGeom>
                  <a:avLst/>
                  <a:gdLst>
                    <a:gd name="T0" fmla="*/ 22 w 2205"/>
                    <a:gd name="T1" fmla="*/ 233 h 293"/>
                    <a:gd name="T2" fmla="*/ 11 w 2205"/>
                    <a:gd name="T3" fmla="*/ 243 h 293"/>
                    <a:gd name="T4" fmla="*/ 2187 w 2205"/>
                    <a:gd name="T5" fmla="*/ 21 h 293"/>
                    <a:gd name="T6" fmla="*/ 2176 w 2205"/>
                    <a:gd name="T7" fmla="*/ 11 h 293"/>
                    <a:gd name="T8" fmla="*/ 2183 w 2205"/>
                    <a:gd name="T9" fmla="*/ 61 h 293"/>
                    <a:gd name="T10" fmla="*/ 2194 w 2205"/>
                    <a:gd name="T11" fmla="*/ 50 h 293"/>
                    <a:gd name="T12" fmla="*/ 18 w 2205"/>
                    <a:gd name="T13" fmla="*/ 272 h 293"/>
                    <a:gd name="T14" fmla="*/ 29 w 2205"/>
                    <a:gd name="T15" fmla="*/ 283 h 293"/>
                    <a:gd name="T16" fmla="*/ 22 w 2205"/>
                    <a:gd name="T17" fmla="*/ 233 h 293"/>
                    <a:gd name="T18" fmla="*/ 0 w 2205"/>
                    <a:gd name="T19" fmla="*/ 233 h 293"/>
                    <a:gd name="T20" fmla="*/ 8 w 2205"/>
                    <a:gd name="T21" fmla="*/ 283 h 293"/>
                    <a:gd name="T22" fmla="*/ 8 w 2205"/>
                    <a:gd name="T23" fmla="*/ 286 h 293"/>
                    <a:gd name="T24" fmla="*/ 11 w 2205"/>
                    <a:gd name="T25" fmla="*/ 290 h 293"/>
                    <a:gd name="T26" fmla="*/ 15 w 2205"/>
                    <a:gd name="T27" fmla="*/ 293 h 293"/>
                    <a:gd name="T28" fmla="*/ 18 w 2205"/>
                    <a:gd name="T29" fmla="*/ 293 h 293"/>
                    <a:gd name="T30" fmla="*/ 2194 w 2205"/>
                    <a:gd name="T31" fmla="*/ 71 h 293"/>
                    <a:gd name="T32" fmla="*/ 2197 w 2205"/>
                    <a:gd name="T33" fmla="*/ 71 h 293"/>
                    <a:gd name="T34" fmla="*/ 2201 w 2205"/>
                    <a:gd name="T35" fmla="*/ 68 h 293"/>
                    <a:gd name="T36" fmla="*/ 2205 w 2205"/>
                    <a:gd name="T37" fmla="*/ 64 h 293"/>
                    <a:gd name="T38" fmla="*/ 2205 w 2205"/>
                    <a:gd name="T39" fmla="*/ 61 h 293"/>
                    <a:gd name="T40" fmla="*/ 2197 w 2205"/>
                    <a:gd name="T41" fmla="*/ 11 h 293"/>
                    <a:gd name="T42" fmla="*/ 2197 w 2205"/>
                    <a:gd name="T43" fmla="*/ 7 h 293"/>
                    <a:gd name="T44" fmla="*/ 2194 w 2205"/>
                    <a:gd name="T45" fmla="*/ 3 h 293"/>
                    <a:gd name="T46" fmla="*/ 2190 w 2205"/>
                    <a:gd name="T47" fmla="*/ 0 h 293"/>
                    <a:gd name="T48" fmla="*/ 2187 w 2205"/>
                    <a:gd name="T49" fmla="*/ 0 h 293"/>
                    <a:gd name="T50" fmla="*/ 11 w 2205"/>
                    <a:gd name="T51" fmla="*/ 222 h 293"/>
                    <a:gd name="T52" fmla="*/ 8 w 2205"/>
                    <a:gd name="T53" fmla="*/ 222 h 293"/>
                    <a:gd name="T54" fmla="*/ 4 w 2205"/>
                    <a:gd name="T55" fmla="*/ 225 h 293"/>
                    <a:gd name="T56" fmla="*/ 0 w 2205"/>
                    <a:gd name="T57" fmla="*/ 229 h 293"/>
                    <a:gd name="T58" fmla="*/ 0 w 2205"/>
                    <a:gd name="T59" fmla="*/ 233 h 293"/>
                    <a:gd name="T60" fmla="*/ 22 w 2205"/>
                    <a:gd name="T61" fmla="*/ 233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205" h="293">
                      <a:moveTo>
                        <a:pt x="22" y="233"/>
                      </a:moveTo>
                      <a:lnTo>
                        <a:pt x="11" y="243"/>
                      </a:lnTo>
                      <a:lnTo>
                        <a:pt x="2187" y="21"/>
                      </a:lnTo>
                      <a:lnTo>
                        <a:pt x="2176" y="11"/>
                      </a:lnTo>
                      <a:lnTo>
                        <a:pt x="2183" y="61"/>
                      </a:lnTo>
                      <a:lnTo>
                        <a:pt x="2194" y="50"/>
                      </a:lnTo>
                      <a:lnTo>
                        <a:pt x="18" y="272"/>
                      </a:lnTo>
                      <a:lnTo>
                        <a:pt x="29" y="283"/>
                      </a:lnTo>
                      <a:lnTo>
                        <a:pt x="22" y="233"/>
                      </a:lnTo>
                      <a:lnTo>
                        <a:pt x="0" y="233"/>
                      </a:lnTo>
                      <a:lnTo>
                        <a:pt x="8" y="283"/>
                      </a:lnTo>
                      <a:lnTo>
                        <a:pt x="8" y="286"/>
                      </a:lnTo>
                      <a:lnTo>
                        <a:pt x="11" y="290"/>
                      </a:lnTo>
                      <a:lnTo>
                        <a:pt x="15" y="293"/>
                      </a:lnTo>
                      <a:lnTo>
                        <a:pt x="18" y="293"/>
                      </a:lnTo>
                      <a:lnTo>
                        <a:pt x="2194" y="71"/>
                      </a:lnTo>
                      <a:lnTo>
                        <a:pt x="2197" y="71"/>
                      </a:lnTo>
                      <a:lnTo>
                        <a:pt x="2201" y="68"/>
                      </a:lnTo>
                      <a:lnTo>
                        <a:pt x="2205" y="64"/>
                      </a:lnTo>
                      <a:lnTo>
                        <a:pt x="2205" y="61"/>
                      </a:lnTo>
                      <a:lnTo>
                        <a:pt x="2197" y="11"/>
                      </a:lnTo>
                      <a:lnTo>
                        <a:pt x="2197" y="7"/>
                      </a:lnTo>
                      <a:lnTo>
                        <a:pt x="2194" y="3"/>
                      </a:lnTo>
                      <a:lnTo>
                        <a:pt x="2190" y="0"/>
                      </a:lnTo>
                      <a:lnTo>
                        <a:pt x="2187" y="0"/>
                      </a:lnTo>
                      <a:lnTo>
                        <a:pt x="11" y="222"/>
                      </a:lnTo>
                      <a:lnTo>
                        <a:pt x="8" y="222"/>
                      </a:lnTo>
                      <a:lnTo>
                        <a:pt x="4" y="225"/>
                      </a:lnTo>
                      <a:lnTo>
                        <a:pt x="0" y="229"/>
                      </a:lnTo>
                      <a:lnTo>
                        <a:pt x="0" y="233"/>
                      </a:lnTo>
                      <a:lnTo>
                        <a:pt x="22" y="2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3" name="Freeform 15"/>
                <p:cNvSpPr>
                  <a:spLocks/>
                </p:cNvSpPr>
                <p:nvPr/>
              </p:nvSpPr>
              <p:spPr bwMode="auto">
                <a:xfrm rot="-573052">
                  <a:off x="1825" y="2839"/>
                  <a:ext cx="44" cy="51"/>
                </a:xfrm>
                <a:custGeom>
                  <a:avLst/>
                  <a:gdLst>
                    <a:gd name="T0" fmla="*/ 0 w 50"/>
                    <a:gd name="T1" fmla="*/ 3 h 57"/>
                    <a:gd name="T2" fmla="*/ 43 w 50"/>
                    <a:gd name="T3" fmla="*/ 0 h 57"/>
                    <a:gd name="T4" fmla="*/ 50 w 50"/>
                    <a:gd name="T5" fmla="*/ 50 h 57"/>
                    <a:gd name="T6" fmla="*/ 7 w 50"/>
                    <a:gd name="T7" fmla="*/ 57 h 57"/>
                    <a:gd name="T8" fmla="*/ 0 w 50"/>
                    <a:gd name="T9" fmla="*/ 3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7">
                      <a:moveTo>
                        <a:pt x="0" y="3"/>
                      </a:moveTo>
                      <a:lnTo>
                        <a:pt x="43" y="0"/>
                      </a:lnTo>
                      <a:lnTo>
                        <a:pt x="50" y="50"/>
                      </a:lnTo>
                      <a:lnTo>
                        <a:pt x="7" y="57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4" name="Freeform 16"/>
                <p:cNvSpPr>
                  <a:spLocks/>
                </p:cNvSpPr>
                <p:nvPr/>
              </p:nvSpPr>
              <p:spPr bwMode="auto">
                <a:xfrm rot="-573052">
                  <a:off x="1815" y="2830"/>
                  <a:ext cx="64" cy="69"/>
                </a:xfrm>
                <a:custGeom>
                  <a:avLst/>
                  <a:gdLst>
                    <a:gd name="T0" fmla="*/ 22 w 72"/>
                    <a:gd name="T1" fmla="*/ 14 h 79"/>
                    <a:gd name="T2" fmla="*/ 11 w 72"/>
                    <a:gd name="T3" fmla="*/ 25 h 79"/>
                    <a:gd name="T4" fmla="*/ 54 w 72"/>
                    <a:gd name="T5" fmla="*/ 22 h 79"/>
                    <a:gd name="T6" fmla="*/ 43 w 72"/>
                    <a:gd name="T7" fmla="*/ 11 h 79"/>
                    <a:gd name="T8" fmla="*/ 50 w 72"/>
                    <a:gd name="T9" fmla="*/ 61 h 79"/>
                    <a:gd name="T10" fmla="*/ 61 w 72"/>
                    <a:gd name="T11" fmla="*/ 50 h 79"/>
                    <a:gd name="T12" fmla="*/ 18 w 72"/>
                    <a:gd name="T13" fmla="*/ 57 h 79"/>
                    <a:gd name="T14" fmla="*/ 29 w 72"/>
                    <a:gd name="T15" fmla="*/ 68 h 79"/>
                    <a:gd name="T16" fmla="*/ 22 w 72"/>
                    <a:gd name="T17" fmla="*/ 14 h 79"/>
                    <a:gd name="T18" fmla="*/ 0 w 72"/>
                    <a:gd name="T19" fmla="*/ 14 h 79"/>
                    <a:gd name="T20" fmla="*/ 7 w 72"/>
                    <a:gd name="T21" fmla="*/ 68 h 79"/>
                    <a:gd name="T22" fmla="*/ 7 w 72"/>
                    <a:gd name="T23" fmla="*/ 72 h 79"/>
                    <a:gd name="T24" fmla="*/ 11 w 72"/>
                    <a:gd name="T25" fmla="*/ 75 h 79"/>
                    <a:gd name="T26" fmla="*/ 14 w 72"/>
                    <a:gd name="T27" fmla="*/ 79 h 79"/>
                    <a:gd name="T28" fmla="*/ 18 w 72"/>
                    <a:gd name="T29" fmla="*/ 79 h 79"/>
                    <a:gd name="T30" fmla="*/ 61 w 72"/>
                    <a:gd name="T31" fmla="*/ 72 h 79"/>
                    <a:gd name="T32" fmla="*/ 65 w 72"/>
                    <a:gd name="T33" fmla="*/ 72 h 79"/>
                    <a:gd name="T34" fmla="*/ 68 w 72"/>
                    <a:gd name="T35" fmla="*/ 68 h 79"/>
                    <a:gd name="T36" fmla="*/ 72 w 72"/>
                    <a:gd name="T37" fmla="*/ 65 h 79"/>
                    <a:gd name="T38" fmla="*/ 72 w 72"/>
                    <a:gd name="T39" fmla="*/ 61 h 79"/>
                    <a:gd name="T40" fmla="*/ 65 w 72"/>
                    <a:gd name="T41" fmla="*/ 11 h 79"/>
                    <a:gd name="T42" fmla="*/ 65 w 72"/>
                    <a:gd name="T43" fmla="*/ 7 h 79"/>
                    <a:gd name="T44" fmla="*/ 61 w 72"/>
                    <a:gd name="T45" fmla="*/ 4 h 79"/>
                    <a:gd name="T46" fmla="*/ 58 w 72"/>
                    <a:gd name="T47" fmla="*/ 0 h 79"/>
                    <a:gd name="T48" fmla="*/ 54 w 72"/>
                    <a:gd name="T49" fmla="*/ 0 h 79"/>
                    <a:gd name="T50" fmla="*/ 11 w 72"/>
                    <a:gd name="T51" fmla="*/ 4 h 79"/>
                    <a:gd name="T52" fmla="*/ 7 w 72"/>
                    <a:gd name="T53" fmla="*/ 4 h 79"/>
                    <a:gd name="T54" fmla="*/ 4 w 72"/>
                    <a:gd name="T55" fmla="*/ 7 h 79"/>
                    <a:gd name="T56" fmla="*/ 0 w 72"/>
                    <a:gd name="T57" fmla="*/ 11 h 79"/>
                    <a:gd name="T58" fmla="*/ 0 w 72"/>
                    <a:gd name="T59" fmla="*/ 14 h 79"/>
                    <a:gd name="T60" fmla="*/ 22 w 72"/>
                    <a:gd name="T61" fmla="*/ 1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2" h="79">
                      <a:moveTo>
                        <a:pt x="22" y="14"/>
                      </a:moveTo>
                      <a:lnTo>
                        <a:pt x="11" y="25"/>
                      </a:lnTo>
                      <a:lnTo>
                        <a:pt x="54" y="22"/>
                      </a:lnTo>
                      <a:lnTo>
                        <a:pt x="43" y="11"/>
                      </a:lnTo>
                      <a:lnTo>
                        <a:pt x="50" y="61"/>
                      </a:lnTo>
                      <a:lnTo>
                        <a:pt x="61" y="50"/>
                      </a:lnTo>
                      <a:lnTo>
                        <a:pt x="18" y="57"/>
                      </a:lnTo>
                      <a:lnTo>
                        <a:pt x="29" y="68"/>
                      </a:lnTo>
                      <a:lnTo>
                        <a:pt x="22" y="14"/>
                      </a:lnTo>
                      <a:lnTo>
                        <a:pt x="0" y="14"/>
                      </a:lnTo>
                      <a:lnTo>
                        <a:pt x="7" y="68"/>
                      </a:lnTo>
                      <a:lnTo>
                        <a:pt x="7" y="72"/>
                      </a:lnTo>
                      <a:lnTo>
                        <a:pt x="11" y="75"/>
                      </a:lnTo>
                      <a:lnTo>
                        <a:pt x="14" y="79"/>
                      </a:lnTo>
                      <a:lnTo>
                        <a:pt x="18" y="79"/>
                      </a:lnTo>
                      <a:lnTo>
                        <a:pt x="61" y="72"/>
                      </a:lnTo>
                      <a:lnTo>
                        <a:pt x="65" y="72"/>
                      </a:lnTo>
                      <a:lnTo>
                        <a:pt x="68" y="68"/>
                      </a:lnTo>
                      <a:lnTo>
                        <a:pt x="72" y="65"/>
                      </a:lnTo>
                      <a:lnTo>
                        <a:pt x="72" y="61"/>
                      </a:lnTo>
                      <a:lnTo>
                        <a:pt x="65" y="11"/>
                      </a:lnTo>
                      <a:lnTo>
                        <a:pt x="65" y="7"/>
                      </a:lnTo>
                      <a:lnTo>
                        <a:pt x="61" y="4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11" y="4"/>
                      </a:lnTo>
                      <a:lnTo>
                        <a:pt x="7" y="4"/>
                      </a:lnTo>
                      <a:lnTo>
                        <a:pt x="4" y="7"/>
                      </a:lnTo>
                      <a:lnTo>
                        <a:pt x="0" y="11"/>
                      </a:lnTo>
                      <a:lnTo>
                        <a:pt x="0" y="14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5" name="Freeform 17"/>
                <p:cNvSpPr>
                  <a:spLocks/>
                </p:cNvSpPr>
                <p:nvPr/>
              </p:nvSpPr>
              <p:spPr bwMode="auto">
                <a:xfrm rot="-573052">
                  <a:off x="1892" y="2821"/>
                  <a:ext cx="44" cy="50"/>
                </a:xfrm>
                <a:custGeom>
                  <a:avLst/>
                  <a:gdLst>
                    <a:gd name="T0" fmla="*/ 0 w 50"/>
                    <a:gd name="T1" fmla="*/ 3 h 57"/>
                    <a:gd name="T2" fmla="*/ 47 w 50"/>
                    <a:gd name="T3" fmla="*/ 0 h 57"/>
                    <a:gd name="T4" fmla="*/ 50 w 50"/>
                    <a:gd name="T5" fmla="*/ 50 h 57"/>
                    <a:gd name="T6" fmla="*/ 7 w 50"/>
                    <a:gd name="T7" fmla="*/ 57 h 57"/>
                    <a:gd name="T8" fmla="*/ 0 w 50"/>
                    <a:gd name="T9" fmla="*/ 3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7">
                      <a:moveTo>
                        <a:pt x="0" y="3"/>
                      </a:moveTo>
                      <a:lnTo>
                        <a:pt x="47" y="0"/>
                      </a:lnTo>
                      <a:lnTo>
                        <a:pt x="50" y="50"/>
                      </a:lnTo>
                      <a:lnTo>
                        <a:pt x="7" y="57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6" name="Freeform 18"/>
                <p:cNvSpPr>
                  <a:spLocks/>
                </p:cNvSpPr>
                <p:nvPr/>
              </p:nvSpPr>
              <p:spPr bwMode="auto">
                <a:xfrm rot="-573052">
                  <a:off x="1882" y="2812"/>
                  <a:ext cx="63" cy="69"/>
                </a:xfrm>
                <a:custGeom>
                  <a:avLst/>
                  <a:gdLst>
                    <a:gd name="T0" fmla="*/ 22 w 72"/>
                    <a:gd name="T1" fmla="*/ 14 h 79"/>
                    <a:gd name="T2" fmla="*/ 11 w 72"/>
                    <a:gd name="T3" fmla="*/ 25 h 79"/>
                    <a:gd name="T4" fmla="*/ 58 w 72"/>
                    <a:gd name="T5" fmla="*/ 21 h 79"/>
                    <a:gd name="T6" fmla="*/ 47 w 72"/>
                    <a:gd name="T7" fmla="*/ 11 h 79"/>
                    <a:gd name="T8" fmla="*/ 50 w 72"/>
                    <a:gd name="T9" fmla="*/ 61 h 79"/>
                    <a:gd name="T10" fmla="*/ 61 w 72"/>
                    <a:gd name="T11" fmla="*/ 50 h 79"/>
                    <a:gd name="T12" fmla="*/ 18 w 72"/>
                    <a:gd name="T13" fmla="*/ 57 h 79"/>
                    <a:gd name="T14" fmla="*/ 29 w 72"/>
                    <a:gd name="T15" fmla="*/ 68 h 79"/>
                    <a:gd name="T16" fmla="*/ 22 w 72"/>
                    <a:gd name="T17" fmla="*/ 14 h 79"/>
                    <a:gd name="T18" fmla="*/ 0 w 72"/>
                    <a:gd name="T19" fmla="*/ 14 h 79"/>
                    <a:gd name="T20" fmla="*/ 7 w 72"/>
                    <a:gd name="T21" fmla="*/ 68 h 79"/>
                    <a:gd name="T22" fmla="*/ 7 w 72"/>
                    <a:gd name="T23" fmla="*/ 72 h 79"/>
                    <a:gd name="T24" fmla="*/ 11 w 72"/>
                    <a:gd name="T25" fmla="*/ 75 h 79"/>
                    <a:gd name="T26" fmla="*/ 14 w 72"/>
                    <a:gd name="T27" fmla="*/ 79 h 79"/>
                    <a:gd name="T28" fmla="*/ 18 w 72"/>
                    <a:gd name="T29" fmla="*/ 79 h 79"/>
                    <a:gd name="T30" fmla="*/ 61 w 72"/>
                    <a:gd name="T31" fmla="*/ 72 h 79"/>
                    <a:gd name="T32" fmla="*/ 65 w 72"/>
                    <a:gd name="T33" fmla="*/ 72 h 79"/>
                    <a:gd name="T34" fmla="*/ 68 w 72"/>
                    <a:gd name="T35" fmla="*/ 68 h 79"/>
                    <a:gd name="T36" fmla="*/ 72 w 72"/>
                    <a:gd name="T37" fmla="*/ 64 h 79"/>
                    <a:gd name="T38" fmla="*/ 72 w 72"/>
                    <a:gd name="T39" fmla="*/ 61 h 79"/>
                    <a:gd name="T40" fmla="*/ 68 w 72"/>
                    <a:gd name="T41" fmla="*/ 11 h 79"/>
                    <a:gd name="T42" fmla="*/ 68 w 72"/>
                    <a:gd name="T43" fmla="*/ 7 h 79"/>
                    <a:gd name="T44" fmla="*/ 65 w 72"/>
                    <a:gd name="T45" fmla="*/ 3 h 79"/>
                    <a:gd name="T46" fmla="*/ 61 w 72"/>
                    <a:gd name="T47" fmla="*/ 0 h 79"/>
                    <a:gd name="T48" fmla="*/ 58 w 72"/>
                    <a:gd name="T49" fmla="*/ 0 h 79"/>
                    <a:gd name="T50" fmla="*/ 11 w 72"/>
                    <a:gd name="T51" fmla="*/ 3 h 79"/>
                    <a:gd name="T52" fmla="*/ 7 w 72"/>
                    <a:gd name="T53" fmla="*/ 3 h 79"/>
                    <a:gd name="T54" fmla="*/ 4 w 72"/>
                    <a:gd name="T55" fmla="*/ 7 h 79"/>
                    <a:gd name="T56" fmla="*/ 0 w 72"/>
                    <a:gd name="T57" fmla="*/ 11 h 79"/>
                    <a:gd name="T58" fmla="*/ 0 w 72"/>
                    <a:gd name="T59" fmla="*/ 14 h 79"/>
                    <a:gd name="T60" fmla="*/ 22 w 72"/>
                    <a:gd name="T61" fmla="*/ 1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2" h="79">
                      <a:moveTo>
                        <a:pt x="22" y="14"/>
                      </a:moveTo>
                      <a:lnTo>
                        <a:pt x="11" y="25"/>
                      </a:lnTo>
                      <a:lnTo>
                        <a:pt x="58" y="21"/>
                      </a:lnTo>
                      <a:lnTo>
                        <a:pt x="47" y="11"/>
                      </a:lnTo>
                      <a:lnTo>
                        <a:pt x="50" y="61"/>
                      </a:lnTo>
                      <a:lnTo>
                        <a:pt x="61" y="50"/>
                      </a:lnTo>
                      <a:lnTo>
                        <a:pt x="18" y="57"/>
                      </a:lnTo>
                      <a:lnTo>
                        <a:pt x="29" y="68"/>
                      </a:lnTo>
                      <a:lnTo>
                        <a:pt x="22" y="14"/>
                      </a:lnTo>
                      <a:lnTo>
                        <a:pt x="0" y="14"/>
                      </a:lnTo>
                      <a:lnTo>
                        <a:pt x="7" y="68"/>
                      </a:lnTo>
                      <a:lnTo>
                        <a:pt x="7" y="72"/>
                      </a:lnTo>
                      <a:lnTo>
                        <a:pt x="11" y="75"/>
                      </a:lnTo>
                      <a:lnTo>
                        <a:pt x="14" y="79"/>
                      </a:lnTo>
                      <a:lnTo>
                        <a:pt x="18" y="79"/>
                      </a:lnTo>
                      <a:lnTo>
                        <a:pt x="61" y="72"/>
                      </a:lnTo>
                      <a:lnTo>
                        <a:pt x="65" y="72"/>
                      </a:lnTo>
                      <a:lnTo>
                        <a:pt x="68" y="68"/>
                      </a:lnTo>
                      <a:lnTo>
                        <a:pt x="72" y="64"/>
                      </a:lnTo>
                      <a:lnTo>
                        <a:pt x="72" y="61"/>
                      </a:lnTo>
                      <a:lnTo>
                        <a:pt x="68" y="11"/>
                      </a:lnTo>
                      <a:lnTo>
                        <a:pt x="68" y="7"/>
                      </a:lnTo>
                      <a:lnTo>
                        <a:pt x="65" y="3"/>
                      </a:lnTo>
                      <a:lnTo>
                        <a:pt x="61" y="0"/>
                      </a:lnTo>
                      <a:lnTo>
                        <a:pt x="58" y="0"/>
                      </a:lnTo>
                      <a:lnTo>
                        <a:pt x="11" y="3"/>
                      </a:lnTo>
                      <a:lnTo>
                        <a:pt x="7" y="3"/>
                      </a:lnTo>
                      <a:lnTo>
                        <a:pt x="4" y="7"/>
                      </a:lnTo>
                      <a:lnTo>
                        <a:pt x="0" y="11"/>
                      </a:lnTo>
                      <a:lnTo>
                        <a:pt x="0" y="14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7" name="Freeform 19"/>
                <p:cNvSpPr>
                  <a:spLocks/>
                </p:cNvSpPr>
                <p:nvPr/>
              </p:nvSpPr>
              <p:spPr bwMode="auto">
                <a:xfrm rot="-573052">
                  <a:off x="1959" y="2803"/>
                  <a:ext cx="44" cy="48"/>
                </a:xfrm>
                <a:custGeom>
                  <a:avLst/>
                  <a:gdLst>
                    <a:gd name="T0" fmla="*/ 0 w 50"/>
                    <a:gd name="T1" fmla="*/ 4 h 54"/>
                    <a:gd name="T2" fmla="*/ 47 w 50"/>
                    <a:gd name="T3" fmla="*/ 0 h 54"/>
                    <a:gd name="T4" fmla="*/ 50 w 50"/>
                    <a:gd name="T5" fmla="*/ 51 h 54"/>
                    <a:gd name="T6" fmla="*/ 7 w 50"/>
                    <a:gd name="T7" fmla="*/ 54 h 54"/>
                    <a:gd name="T8" fmla="*/ 0 w 50"/>
                    <a:gd name="T9" fmla="*/ 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4">
                      <a:moveTo>
                        <a:pt x="0" y="4"/>
                      </a:moveTo>
                      <a:lnTo>
                        <a:pt x="47" y="0"/>
                      </a:lnTo>
                      <a:lnTo>
                        <a:pt x="50" y="51"/>
                      </a:lnTo>
                      <a:lnTo>
                        <a:pt x="7" y="5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8" name="Freeform 20"/>
                <p:cNvSpPr>
                  <a:spLocks/>
                </p:cNvSpPr>
                <p:nvPr/>
              </p:nvSpPr>
              <p:spPr bwMode="auto">
                <a:xfrm rot="-573052">
                  <a:off x="1949" y="2794"/>
                  <a:ext cx="64" cy="66"/>
                </a:xfrm>
                <a:custGeom>
                  <a:avLst/>
                  <a:gdLst>
                    <a:gd name="T0" fmla="*/ 22 w 72"/>
                    <a:gd name="T1" fmla="*/ 14 h 75"/>
                    <a:gd name="T2" fmla="*/ 11 w 72"/>
                    <a:gd name="T3" fmla="*/ 25 h 75"/>
                    <a:gd name="T4" fmla="*/ 58 w 72"/>
                    <a:gd name="T5" fmla="*/ 21 h 75"/>
                    <a:gd name="T6" fmla="*/ 47 w 72"/>
                    <a:gd name="T7" fmla="*/ 10 h 75"/>
                    <a:gd name="T8" fmla="*/ 51 w 72"/>
                    <a:gd name="T9" fmla="*/ 61 h 75"/>
                    <a:gd name="T10" fmla="*/ 61 w 72"/>
                    <a:gd name="T11" fmla="*/ 50 h 75"/>
                    <a:gd name="T12" fmla="*/ 18 w 72"/>
                    <a:gd name="T13" fmla="*/ 53 h 75"/>
                    <a:gd name="T14" fmla="*/ 29 w 72"/>
                    <a:gd name="T15" fmla="*/ 64 h 75"/>
                    <a:gd name="T16" fmla="*/ 22 w 72"/>
                    <a:gd name="T17" fmla="*/ 14 h 75"/>
                    <a:gd name="T18" fmla="*/ 0 w 72"/>
                    <a:gd name="T19" fmla="*/ 14 h 75"/>
                    <a:gd name="T20" fmla="*/ 7 w 72"/>
                    <a:gd name="T21" fmla="*/ 64 h 75"/>
                    <a:gd name="T22" fmla="*/ 7 w 72"/>
                    <a:gd name="T23" fmla="*/ 68 h 75"/>
                    <a:gd name="T24" fmla="*/ 11 w 72"/>
                    <a:gd name="T25" fmla="*/ 71 h 75"/>
                    <a:gd name="T26" fmla="*/ 15 w 72"/>
                    <a:gd name="T27" fmla="*/ 75 h 75"/>
                    <a:gd name="T28" fmla="*/ 18 w 72"/>
                    <a:gd name="T29" fmla="*/ 75 h 75"/>
                    <a:gd name="T30" fmla="*/ 61 w 72"/>
                    <a:gd name="T31" fmla="*/ 71 h 75"/>
                    <a:gd name="T32" fmla="*/ 65 w 72"/>
                    <a:gd name="T33" fmla="*/ 71 h 75"/>
                    <a:gd name="T34" fmla="*/ 69 w 72"/>
                    <a:gd name="T35" fmla="*/ 68 h 75"/>
                    <a:gd name="T36" fmla="*/ 72 w 72"/>
                    <a:gd name="T37" fmla="*/ 64 h 75"/>
                    <a:gd name="T38" fmla="*/ 72 w 72"/>
                    <a:gd name="T39" fmla="*/ 61 h 75"/>
                    <a:gd name="T40" fmla="*/ 69 w 72"/>
                    <a:gd name="T41" fmla="*/ 10 h 75"/>
                    <a:gd name="T42" fmla="*/ 69 w 72"/>
                    <a:gd name="T43" fmla="*/ 7 h 75"/>
                    <a:gd name="T44" fmla="*/ 65 w 72"/>
                    <a:gd name="T45" fmla="*/ 3 h 75"/>
                    <a:gd name="T46" fmla="*/ 61 w 72"/>
                    <a:gd name="T47" fmla="*/ 0 h 75"/>
                    <a:gd name="T48" fmla="*/ 58 w 72"/>
                    <a:gd name="T49" fmla="*/ 0 h 75"/>
                    <a:gd name="T50" fmla="*/ 11 w 72"/>
                    <a:gd name="T51" fmla="*/ 3 h 75"/>
                    <a:gd name="T52" fmla="*/ 7 w 72"/>
                    <a:gd name="T53" fmla="*/ 3 h 75"/>
                    <a:gd name="T54" fmla="*/ 4 w 72"/>
                    <a:gd name="T55" fmla="*/ 7 h 75"/>
                    <a:gd name="T56" fmla="*/ 0 w 72"/>
                    <a:gd name="T57" fmla="*/ 10 h 75"/>
                    <a:gd name="T58" fmla="*/ 0 w 72"/>
                    <a:gd name="T59" fmla="*/ 14 h 75"/>
                    <a:gd name="T60" fmla="*/ 22 w 72"/>
                    <a:gd name="T61" fmla="*/ 1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2" h="75">
                      <a:moveTo>
                        <a:pt x="22" y="14"/>
                      </a:moveTo>
                      <a:lnTo>
                        <a:pt x="11" y="25"/>
                      </a:lnTo>
                      <a:lnTo>
                        <a:pt x="58" y="21"/>
                      </a:lnTo>
                      <a:lnTo>
                        <a:pt x="47" y="10"/>
                      </a:lnTo>
                      <a:lnTo>
                        <a:pt x="51" y="61"/>
                      </a:lnTo>
                      <a:lnTo>
                        <a:pt x="61" y="50"/>
                      </a:lnTo>
                      <a:lnTo>
                        <a:pt x="18" y="53"/>
                      </a:lnTo>
                      <a:lnTo>
                        <a:pt x="29" y="64"/>
                      </a:lnTo>
                      <a:lnTo>
                        <a:pt x="22" y="14"/>
                      </a:lnTo>
                      <a:lnTo>
                        <a:pt x="0" y="14"/>
                      </a:lnTo>
                      <a:lnTo>
                        <a:pt x="7" y="64"/>
                      </a:lnTo>
                      <a:lnTo>
                        <a:pt x="7" y="68"/>
                      </a:lnTo>
                      <a:lnTo>
                        <a:pt x="11" y="71"/>
                      </a:lnTo>
                      <a:lnTo>
                        <a:pt x="15" y="75"/>
                      </a:lnTo>
                      <a:lnTo>
                        <a:pt x="18" y="75"/>
                      </a:lnTo>
                      <a:lnTo>
                        <a:pt x="61" y="71"/>
                      </a:lnTo>
                      <a:lnTo>
                        <a:pt x="65" y="71"/>
                      </a:lnTo>
                      <a:lnTo>
                        <a:pt x="69" y="68"/>
                      </a:lnTo>
                      <a:lnTo>
                        <a:pt x="72" y="64"/>
                      </a:lnTo>
                      <a:lnTo>
                        <a:pt x="72" y="61"/>
                      </a:lnTo>
                      <a:lnTo>
                        <a:pt x="69" y="10"/>
                      </a:lnTo>
                      <a:lnTo>
                        <a:pt x="69" y="7"/>
                      </a:lnTo>
                      <a:lnTo>
                        <a:pt x="65" y="3"/>
                      </a:lnTo>
                      <a:lnTo>
                        <a:pt x="61" y="0"/>
                      </a:lnTo>
                      <a:lnTo>
                        <a:pt x="58" y="0"/>
                      </a:lnTo>
                      <a:lnTo>
                        <a:pt x="11" y="3"/>
                      </a:lnTo>
                      <a:lnTo>
                        <a:pt x="7" y="3"/>
                      </a:lnTo>
                      <a:lnTo>
                        <a:pt x="4" y="7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9" name="Freeform 21"/>
                <p:cNvSpPr>
                  <a:spLocks/>
                </p:cNvSpPr>
                <p:nvPr/>
              </p:nvSpPr>
              <p:spPr bwMode="auto">
                <a:xfrm rot="-573052">
                  <a:off x="2027" y="2785"/>
                  <a:ext cx="44" cy="51"/>
                </a:xfrm>
                <a:custGeom>
                  <a:avLst/>
                  <a:gdLst>
                    <a:gd name="T0" fmla="*/ 0 w 50"/>
                    <a:gd name="T1" fmla="*/ 4 h 58"/>
                    <a:gd name="T2" fmla="*/ 43 w 50"/>
                    <a:gd name="T3" fmla="*/ 0 h 58"/>
                    <a:gd name="T4" fmla="*/ 50 w 50"/>
                    <a:gd name="T5" fmla="*/ 50 h 58"/>
                    <a:gd name="T6" fmla="*/ 7 w 50"/>
                    <a:gd name="T7" fmla="*/ 58 h 58"/>
                    <a:gd name="T8" fmla="*/ 0 w 50"/>
                    <a:gd name="T9" fmla="*/ 4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8">
                      <a:moveTo>
                        <a:pt x="0" y="4"/>
                      </a:moveTo>
                      <a:lnTo>
                        <a:pt x="43" y="0"/>
                      </a:lnTo>
                      <a:lnTo>
                        <a:pt x="50" y="50"/>
                      </a:lnTo>
                      <a:lnTo>
                        <a:pt x="7" y="58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0" name="Freeform 22"/>
                <p:cNvSpPr>
                  <a:spLocks/>
                </p:cNvSpPr>
                <p:nvPr/>
              </p:nvSpPr>
              <p:spPr bwMode="auto">
                <a:xfrm rot="-573052">
                  <a:off x="2017" y="2776"/>
                  <a:ext cx="63" cy="69"/>
                </a:xfrm>
                <a:custGeom>
                  <a:avLst/>
                  <a:gdLst>
                    <a:gd name="T0" fmla="*/ 22 w 72"/>
                    <a:gd name="T1" fmla="*/ 14 h 78"/>
                    <a:gd name="T2" fmla="*/ 11 w 72"/>
                    <a:gd name="T3" fmla="*/ 25 h 78"/>
                    <a:gd name="T4" fmla="*/ 54 w 72"/>
                    <a:gd name="T5" fmla="*/ 21 h 78"/>
                    <a:gd name="T6" fmla="*/ 43 w 72"/>
                    <a:gd name="T7" fmla="*/ 10 h 78"/>
                    <a:gd name="T8" fmla="*/ 51 w 72"/>
                    <a:gd name="T9" fmla="*/ 60 h 78"/>
                    <a:gd name="T10" fmla="*/ 61 w 72"/>
                    <a:gd name="T11" fmla="*/ 50 h 78"/>
                    <a:gd name="T12" fmla="*/ 18 w 72"/>
                    <a:gd name="T13" fmla="*/ 57 h 78"/>
                    <a:gd name="T14" fmla="*/ 29 w 72"/>
                    <a:gd name="T15" fmla="*/ 68 h 78"/>
                    <a:gd name="T16" fmla="*/ 22 w 72"/>
                    <a:gd name="T17" fmla="*/ 14 h 78"/>
                    <a:gd name="T18" fmla="*/ 0 w 72"/>
                    <a:gd name="T19" fmla="*/ 14 h 78"/>
                    <a:gd name="T20" fmla="*/ 7 w 72"/>
                    <a:gd name="T21" fmla="*/ 68 h 78"/>
                    <a:gd name="T22" fmla="*/ 7 w 72"/>
                    <a:gd name="T23" fmla="*/ 71 h 78"/>
                    <a:gd name="T24" fmla="*/ 11 w 72"/>
                    <a:gd name="T25" fmla="*/ 75 h 78"/>
                    <a:gd name="T26" fmla="*/ 15 w 72"/>
                    <a:gd name="T27" fmla="*/ 78 h 78"/>
                    <a:gd name="T28" fmla="*/ 18 w 72"/>
                    <a:gd name="T29" fmla="*/ 78 h 78"/>
                    <a:gd name="T30" fmla="*/ 61 w 72"/>
                    <a:gd name="T31" fmla="*/ 71 h 78"/>
                    <a:gd name="T32" fmla="*/ 65 w 72"/>
                    <a:gd name="T33" fmla="*/ 71 h 78"/>
                    <a:gd name="T34" fmla="*/ 69 w 72"/>
                    <a:gd name="T35" fmla="*/ 68 h 78"/>
                    <a:gd name="T36" fmla="*/ 72 w 72"/>
                    <a:gd name="T37" fmla="*/ 64 h 78"/>
                    <a:gd name="T38" fmla="*/ 72 w 72"/>
                    <a:gd name="T39" fmla="*/ 60 h 78"/>
                    <a:gd name="T40" fmla="*/ 65 w 72"/>
                    <a:gd name="T41" fmla="*/ 10 h 78"/>
                    <a:gd name="T42" fmla="*/ 65 w 72"/>
                    <a:gd name="T43" fmla="*/ 7 h 78"/>
                    <a:gd name="T44" fmla="*/ 61 w 72"/>
                    <a:gd name="T45" fmla="*/ 3 h 78"/>
                    <a:gd name="T46" fmla="*/ 58 w 72"/>
                    <a:gd name="T47" fmla="*/ 0 h 78"/>
                    <a:gd name="T48" fmla="*/ 54 w 72"/>
                    <a:gd name="T49" fmla="*/ 0 h 78"/>
                    <a:gd name="T50" fmla="*/ 11 w 72"/>
                    <a:gd name="T51" fmla="*/ 3 h 78"/>
                    <a:gd name="T52" fmla="*/ 7 w 72"/>
                    <a:gd name="T53" fmla="*/ 3 h 78"/>
                    <a:gd name="T54" fmla="*/ 4 w 72"/>
                    <a:gd name="T55" fmla="*/ 7 h 78"/>
                    <a:gd name="T56" fmla="*/ 0 w 72"/>
                    <a:gd name="T57" fmla="*/ 10 h 78"/>
                    <a:gd name="T58" fmla="*/ 0 w 72"/>
                    <a:gd name="T59" fmla="*/ 14 h 78"/>
                    <a:gd name="T60" fmla="*/ 22 w 72"/>
                    <a:gd name="T61" fmla="*/ 1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2" h="78">
                      <a:moveTo>
                        <a:pt x="22" y="14"/>
                      </a:moveTo>
                      <a:lnTo>
                        <a:pt x="11" y="25"/>
                      </a:lnTo>
                      <a:lnTo>
                        <a:pt x="54" y="21"/>
                      </a:lnTo>
                      <a:lnTo>
                        <a:pt x="43" y="10"/>
                      </a:lnTo>
                      <a:lnTo>
                        <a:pt x="51" y="60"/>
                      </a:lnTo>
                      <a:lnTo>
                        <a:pt x="61" y="50"/>
                      </a:lnTo>
                      <a:lnTo>
                        <a:pt x="18" y="57"/>
                      </a:lnTo>
                      <a:lnTo>
                        <a:pt x="29" y="68"/>
                      </a:lnTo>
                      <a:lnTo>
                        <a:pt x="22" y="14"/>
                      </a:lnTo>
                      <a:lnTo>
                        <a:pt x="0" y="14"/>
                      </a:lnTo>
                      <a:lnTo>
                        <a:pt x="7" y="68"/>
                      </a:lnTo>
                      <a:lnTo>
                        <a:pt x="7" y="71"/>
                      </a:lnTo>
                      <a:lnTo>
                        <a:pt x="11" y="75"/>
                      </a:lnTo>
                      <a:lnTo>
                        <a:pt x="15" y="78"/>
                      </a:lnTo>
                      <a:lnTo>
                        <a:pt x="18" y="78"/>
                      </a:lnTo>
                      <a:lnTo>
                        <a:pt x="61" y="71"/>
                      </a:lnTo>
                      <a:lnTo>
                        <a:pt x="65" y="71"/>
                      </a:lnTo>
                      <a:lnTo>
                        <a:pt x="69" y="68"/>
                      </a:lnTo>
                      <a:lnTo>
                        <a:pt x="72" y="64"/>
                      </a:lnTo>
                      <a:lnTo>
                        <a:pt x="72" y="60"/>
                      </a:lnTo>
                      <a:lnTo>
                        <a:pt x="65" y="10"/>
                      </a:lnTo>
                      <a:lnTo>
                        <a:pt x="65" y="7"/>
                      </a:lnTo>
                      <a:lnTo>
                        <a:pt x="61" y="3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11" y="3"/>
                      </a:lnTo>
                      <a:lnTo>
                        <a:pt x="7" y="3"/>
                      </a:lnTo>
                      <a:lnTo>
                        <a:pt x="4" y="7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1" name="Freeform 23"/>
                <p:cNvSpPr>
                  <a:spLocks/>
                </p:cNvSpPr>
                <p:nvPr/>
              </p:nvSpPr>
              <p:spPr bwMode="auto">
                <a:xfrm rot="-573052">
                  <a:off x="2094" y="2765"/>
                  <a:ext cx="40" cy="50"/>
                </a:xfrm>
                <a:custGeom>
                  <a:avLst/>
                  <a:gdLst>
                    <a:gd name="T0" fmla="*/ 0 w 47"/>
                    <a:gd name="T1" fmla="*/ 3 h 57"/>
                    <a:gd name="T2" fmla="*/ 43 w 47"/>
                    <a:gd name="T3" fmla="*/ 0 h 57"/>
                    <a:gd name="T4" fmla="*/ 47 w 47"/>
                    <a:gd name="T5" fmla="*/ 50 h 57"/>
                    <a:gd name="T6" fmla="*/ 7 w 47"/>
                    <a:gd name="T7" fmla="*/ 57 h 57"/>
                    <a:gd name="T8" fmla="*/ 0 w 47"/>
                    <a:gd name="T9" fmla="*/ 3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57">
                      <a:moveTo>
                        <a:pt x="0" y="3"/>
                      </a:moveTo>
                      <a:lnTo>
                        <a:pt x="43" y="0"/>
                      </a:lnTo>
                      <a:lnTo>
                        <a:pt x="47" y="50"/>
                      </a:lnTo>
                      <a:lnTo>
                        <a:pt x="7" y="57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2" name="Freeform 24"/>
                <p:cNvSpPr>
                  <a:spLocks/>
                </p:cNvSpPr>
                <p:nvPr/>
              </p:nvSpPr>
              <p:spPr bwMode="auto">
                <a:xfrm rot="-573052">
                  <a:off x="2084" y="2756"/>
                  <a:ext cx="61" cy="69"/>
                </a:xfrm>
                <a:custGeom>
                  <a:avLst/>
                  <a:gdLst>
                    <a:gd name="T0" fmla="*/ 22 w 69"/>
                    <a:gd name="T1" fmla="*/ 14 h 79"/>
                    <a:gd name="T2" fmla="*/ 11 w 69"/>
                    <a:gd name="T3" fmla="*/ 25 h 79"/>
                    <a:gd name="T4" fmla="*/ 54 w 69"/>
                    <a:gd name="T5" fmla="*/ 21 h 79"/>
                    <a:gd name="T6" fmla="*/ 44 w 69"/>
                    <a:gd name="T7" fmla="*/ 11 h 79"/>
                    <a:gd name="T8" fmla="*/ 47 w 69"/>
                    <a:gd name="T9" fmla="*/ 61 h 79"/>
                    <a:gd name="T10" fmla="*/ 54 w 69"/>
                    <a:gd name="T11" fmla="*/ 50 h 79"/>
                    <a:gd name="T12" fmla="*/ 15 w 69"/>
                    <a:gd name="T13" fmla="*/ 57 h 79"/>
                    <a:gd name="T14" fmla="*/ 29 w 69"/>
                    <a:gd name="T15" fmla="*/ 68 h 79"/>
                    <a:gd name="T16" fmla="*/ 22 w 69"/>
                    <a:gd name="T17" fmla="*/ 14 h 79"/>
                    <a:gd name="T18" fmla="*/ 0 w 69"/>
                    <a:gd name="T19" fmla="*/ 14 h 79"/>
                    <a:gd name="T20" fmla="*/ 8 w 69"/>
                    <a:gd name="T21" fmla="*/ 68 h 79"/>
                    <a:gd name="T22" fmla="*/ 8 w 69"/>
                    <a:gd name="T23" fmla="*/ 71 h 79"/>
                    <a:gd name="T24" fmla="*/ 11 w 69"/>
                    <a:gd name="T25" fmla="*/ 75 h 79"/>
                    <a:gd name="T26" fmla="*/ 15 w 69"/>
                    <a:gd name="T27" fmla="*/ 79 h 79"/>
                    <a:gd name="T28" fmla="*/ 18 w 69"/>
                    <a:gd name="T29" fmla="*/ 79 h 79"/>
                    <a:gd name="T30" fmla="*/ 22 w 69"/>
                    <a:gd name="T31" fmla="*/ 79 h 79"/>
                    <a:gd name="T32" fmla="*/ 62 w 69"/>
                    <a:gd name="T33" fmla="*/ 71 h 79"/>
                    <a:gd name="T34" fmla="*/ 65 w 69"/>
                    <a:gd name="T35" fmla="*/ 68 h 79"/>
                    <a:gd name="T36" fmla="*/ 69 w 69"/>
                    <a:gd name="T37" fmla="*/ 64 h 79"/>
                    <a:gd name="T38" fmla="*/ 69 w 69"/>
                    <a:gd name="T39" fmla="*/ 61 h 79"/>
                    <a:gd name="T40" fmla="*/ 65 w 69"/>
                    <a:gd name="T41" fmla="*/ 11 h 79"/>
                    <a:gd name="T42" fmla="*/ 65 w 69"/>
                    <a:gd name="T43" fmla="*/ 7 h 79"/>
                    <a:gd name="T44" fmla="*/ 62 w 69"/>
                    <a:gd name="T45" fmla="*/ 3 h 79"/>
                    <a:gd name="T46" fmla="*/ 58 w 69"/>
                    <a:gd name="T47" fmla="*/ 0 h 79"/>
                    <a:gd name="T48" fmla="*/ 54 w 69"/>
                    <a:gd name="T49" fmla="*/ 0 h 79"/>
                    <a:gd name="T50" fmla="*/ 11 w 69"/>
                    <a:gd name="T51" fmla="*/ 3 h 79"/>
                    <a:gd name="T52" fmla="*/ 8 w 69"/>
                    <a:gd name="T53" fmla="*/ 3 h 79"/>
                    <a:gd name="T54" fmla="*/ 4 w 69"/>
                    <a:gd name="T55" fmla="*/ 7 h 79"/>
                    <a:gd name="T56" fmla="*/ 0 w 69"/>
                    <a:gd name="T57" fmla="*/ 11 h 79"/>
                    <a:gd name="T58" fmla="*/ 0 w 69"/>
                    <a:gd name="T59" fmla="*/ 14 h 79"/>
                    <a:gd name="T60" fmla="*/ 22 w 69"/>
                    <a:gd name="T61" fmla="*/ 1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69" h="79">
                      <a:moveTo>
                        <a:pt x="22" y="14"/>
                      </a:moveTo>
                      <a:lnTo>
                        <a:pt x="11" y="25"/>
                      </a:lnTo>
                      <a:lnTo>
                        <a:pt x="54" y="21"/>
                      </a:lnTo>
                      <a:lnTo>
                        <a:pt x="44" y="11"/>
                      </a:lnTo>
                      <a:lnTo>
                        <a:pt x="47" y="61"/>
                      </a:lnTo>
                      <a:lnTo>
                        <a:pt x="54" y="50"/>
                      </a:lnTo>
                      <a:lnTo>
                        <a:pt x="15" y="57"/>
                      </a:lnTo>
                      <a:lnTo>
                        <a:pt x="29" y="68"/>
                      </a:lnTo>
                      <a:lnTo>
                        <a:pt x="22" y="14"/>
                      </a:lnTo>
                      <a:lnTo>
                        <a:pt x="0" y="14"/>
                      </a:lnTo>
                      <a:lnTo>
                        <a:pt x="8" y="68"/>
                      </a:lnTo>
                      <a:lnTo>
                        <a:pt x="8" y="71"/>
                      </a:lnTo>
                      <a:lnTo>
                        <a:pt x="11" y="75"/>
                      </a:lnTo>
                      <a:lnTo>
                        <a:pt x="15" y="79"/>
                      </a:lnTo>
                      <a:lnTo>
                        <a:pt x="18" y="79"/>
                      </a:lnTo>
                      <a:lnTo>
                        <a:pt x="22" y="79"/>
                      </a:lnTo>
                      <a:lnTo>
                        <a:pt x="62" y="71"/>
                      </a:lnTo>
                      <a:lnTo>
                        <a:pt x="65" y="68"/>
                      </a:lnTo>
                      <a:lnTo>
                        <a:pt x="69" y="64"/>
                      </a:lnTo>
                      <a:lnTo>
                        <a:pt x="69" y="61"/>
                      </a:lnTo>
                      <a:lnTo>
                        <a:pt x="65" y="11"/>
                      </a:lnTo>
                      <a:lnTo>
                        <a:pt x="65" y="7"/>
                      </a:lnTo>
                      <a:lnTo>
                        <a:pt x="62" y="3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11" y="3"/>
                      </a:lnTo>
                      <a:lnTo>
                        <a:pt x="8" y="3"/>
                      </a:lnTo>
                      <a:lnTo>
                        <a:pt x="4" y="7"/>
                      </a:lnTo>
                      <a:lnTo>
                        <a:pt x="0" y="11"/>
                      </a:lnTo>
                      <a:lnTo>
                        <a:pt x="0" y="14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3" name="Freeform 25"/>
                <p:cNvSpPr>
                  <a:spLocks/>
                </p:cNvSpPr>
                <p:nvPr/>
              </p:nvSpPr>
              <p:spPr bwMode="auto">
                <a:xfrm rot="-573052">
                  <a:off x="2161" y="2747"/>
                  <a:ext cx="42" cy="48"/>
                </a:xfrm>
                <a:custGeom>
                  <a:avLst/>
                  <a:gdLst>
                    <a:gd name="T0" fmla="*/ 0 w 47"/>
                    <a:gd name="T1" fmla="*/ 4 h 54"/>
                    <a:gd name="T2" fmla="*/ 40 w 47"/>
                    <a:gd name="T3" fmla="*/ 0 h 54"/>
                    <a:gd name="T4" fmla="*/ 47 w 47"/>
                    <a:gd name="T5" fmla="*/ 51 h 54"/>
                    <a:gd name="T6" fmla="*/ 4 w 47"/>
                    <a:gd name="T7" fmla="*/ 54 h 54"/>
                    <a:gd name="T8" fmla="*/ 0 w 47"/>
                    <a:gd name="T9" fmla="*/ 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54">
                      <a:moveTo>
                        <a:pt x="0" y="4"/>
                      </a:moveTo>
                      <a:lnTo>
                        <a:pt x="40" y="0"/>
                      </a:lnTo>
                      <a:lnTo>
                        <a:pt x="47" y="51"/>
                      </a:lnTo>
                      <a:lnTo>
                        <a:pt x="4" y="5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4" name="Freeform 26"/>
                <p:cNvSpPr>
                  <a:spLocks/>
                </p:cNvSpPr>
                <p:nvPr/>
              </p:nvSpPr>
              <p:spPr bwMode="auto">
                <a:xfrm rot="-573052">
                  <a:off x="2152" y="2738"/>
                  <a:ext cx="61" cy="66"/>
                </a:xfrm>
                <a:custGeom>
                  <a:avLst/>
                  <a:gdLst>
                    <a:gd name="T0" fmla="*/ 21 w 68"/>
                    <a:gd name="T1" fmla="*/ 14 h 75"/>
                    <a:gd name="T2" fmla="*/ 10 w 68"/>
                    <a:gd name="T3" fmla="*/ 25 h 75"/>
                    <a:gd name="T4" fmla="*/ 50 w 68"/>
                    <a:gd name="T5" fmla="*/ 21 h 75"/>
                    <a:gd name="T6" fmla="*/ 39 w 68"/>
                    <a:gd name="T7" fmla="*/ 10 h 75"/>
                    <a:gd name="T8" fmla="*/ 46 w 68"/>
                    <a:gd name="T9" fmla="*/ 61 h 75"/>
                    <a:gd name="T10" fmla="*/ 57 w 68"/>
                    <a:gd name="T11" fmla="*/ 50 h 75"/>
                    <a:gd name="T12" fmla="*/ 14 w 68"/>
                    <a:gd name="T13" fmla="*/ 53 h 75"/>
                    <a:gd name="T14" fmla="*/ 25 w 68"/>
                    <a:gd name="T15" fmla="*/ 64 h 75"/>
                    <a:gd name="T16" fmla="*/ 21 w 68"/>
                    <a:gd name="T17" fmla="*/ 14 h 75"/>
                    <a:gd name="T18" fmla="*/ 0 w 68"/>
                    <a:gd name="T19" fmla="*/ 14 h 75"/>
                    <a:gd name="T20" fmla="*/ 3 w 68"/>
                    <a:gd name="T21" fmla="*/ 64 h 75"/>
                    <a:gd name="T22" fmla="*/ 3 w 68"/>
                    <a:gd name="T23" fmla="*/ 68 h 75"/>
                    <a:gd name="T24" fmla="*/ 7 w 68"/>
                    <a:gd name="T25" fmla="*/ 71 h 75"/>
                    <a:gd name="T26" fmla="*/ 10 w 68"/>
                    <a:gd name="T27" fmla="*/ 75 h 75"/>
                    <a:gd name="T28" fmla="*/ 14 w 68"/>
                    <a:gd name="T29" fmla="*/ 75 h 75"/>
                    <a:gd name="T30" fmla="*/ 57 w 68"/>
                    <a:gd name="T31" fmla="*/ 71 h 75"/>
                    <a:gd name="T32" fmla="*/ 61 w 68"/>
                    <a:gd name="T33" fmla="*/ 71 h 75"/>
                    <a:gd name="T34" fmla="*/ 64 w 68"/>
                    <a:gd name="T35" fmla="*/ 68 h 75"/>
                    <a:gd name="T36" fmla="*/ 68 w 68"/>
                    <a:gd name="T37" fmla="*/ 64 h 75"/>
                    <a:gd name="T38" fmla="*/ 68 w 68"/>
                    <a:gd name="T39" fmla="*/ 61 h 75"/>
                    <a:gd name="T40" fmla="*/ 61 w 68"/>
                    <a:gd name="T41" fmla="*/ 10 h 75"/>
                    <a:gd name="T42" fmla="*/ 61 w 68"/>
                    <a:gd name="T43" fmla="*/ 7 h 75"/>
                    <a:gd name="T44" fmla="*/ 57 w 68"/>
                    <a:gd name="T45" fmla="*/ 3 h 75"/>
                    <a:gd name="T46" fmla="*/ 53 w 68"/>
                    <a:gd name="T47" fmla="*/ 0 h 75"/>
                    <a:gd name="T48" fmla="*/ 50 w 68"/>
                    <a:gd name="T49" fmla="*/ 0 h 75"/>
                    <a:gd name="T50" fmla="*/ 10 w 68"/>
                    <a:gd name="T51" fmla="*/ 3 h 75"/>
                    <a:gd name="T52" fmla="*/ 7 w 68"/>
                    <a:gd name="T53" fmla="*/ 3 h 75"/>
                    <a:gd name="T54" fmla="*/ 3 w 68"/>
                    <a:gd name="T55" fmla="*/ 7 h 75"/>
                    <a:gd name="T56" fmla="*/ 0 w 68"/>
                    <a:gd name="T57" fmla="*/ 10 h 75"/>
                    <a:gd name="T58" fmla="*/ 0 w 68"/>
                    <a:gd name="T59" fmla="*/ 14 h 75"/>
                    <a:gd name="T60" fmla="*/ 21 w 68"/>
                    <a:gd name="T61" fmla="*/ 1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68" h="75">
                      <a:moveTo>
                        <a:pt x="21" y="14"/>
                      </a:moveTo>
                      <a:lnTo>
                        <a:pt x="10" y="25"/>
                      </a:lnTo>
                      <a:lnTo>
                        <a:pt x="50" y="21"/>
                      </a:lnTo>
                      <a:lnTo>
                        <a:pt x="39" y="10"/>
                      </a:lnTo>
                      <a:lnTo>
                        <a:pt x="46" y="61"/>
                      </a:lnTo>
                      <a:lnTo>
                        <a:pt x="57" y="50"/>
                      </a:lnTo>
                      <a:lnTo>
                        <a:pt x="14" y="53"/>
                      </a:lnTo>
                      <a:lnTo>
                        <a:pt x="25" y="64"/>
                      </a:lnTo>
                      <a:lnTo>
                        <a:pt x="21" y="14"/>
                      </a:lnTo>
                      <a:lnTo>
                        <a:pt x="0" y="14"/>
                      </a:lnTo>
                      <a:lnTo>
                        <a:pt x="3" y="64"/>
                      </a:lnTo>
                      <a:lnTo>
                        <a:pt x="3" y="68"/>
                      </a:lnTo>
                      <a:lnTo>
                        <a:pt x="7" y="71"/>
                      </a:lnTo>
                      <a:lnTo>
                        <a:pt x="10" y="75"/>
                      </a:lnTo>
                      <a:lnTo>
                        <a:pt x="14" y="75"/>
                      </a:lnTo>
                      <a:lnTo>
                        <a:pt x="57" y="71"/>
                      </a:lnTo>
                      <a:lnTo>
                        <a:pt x="61" y="71"/>
                      </a:lnTo>
                      <a:lnTo>
                        <a:pt x="64" y="68"/>
                      </a:lnTo>
                      <a:lnTo>
                        <a:pt x="68" y="64"/>
                      </a:lnTo>
                      <a:lnTo>
                        <a:pt x="68" y="61"/>
                      </a:lnTo>
                      <a:lnTo>
                        <a:pt x="61" y="10"/>
                      </a:lnTo>
                      <a:lnTo>
                        <a:pt x="61" y="7"/>
                      </a:lnTo>
                      <a:lnTo>
                        <a:pt x="57" y="3"/>
                      </a:lnTo>
                      <a:lnTo>
                        <a:pt x="53" y="0"/>
                      </a:lnTo>
                      <a:lnTo>
                        <a:pt x="50" y="0"/>
                      </a:lnTo>
                      <a:lnTo>
                        <a:pt x="10" y="3"/>
                      </a:lnTo>
                      <a:lnTo>
                        <a:pt x="7" y="3"/>
                      </a:lnTo>
                      <a:lnTo>
                        <a:pt x="3" y="7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1" y="1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5" name="Freeform 27"/>
                <p:cNvSpPr>
                  <a:spLocks/>
                </p:cNvSpPr>
                <p:nvPr/>
              </p:nvSpPr>
              <p:spPr bwMode="auto">
                <a:xfrm rot="-573052">
                  <a:off x="2225" y="2727"/>
                  <a:ext cx="43" cy="51"/>
                </a:xfrm>
                <a:custGeom>
                  <a:avLst/>
                  <a:gdLst>
                    <a:gd name="T0" fmla="*/ 0 w 47"/>
                    <a:gd name="T1" fmla="*/ 7 h 57"/>
                    <a:gd name="T2" fmla="*/ 43 w 47"/>
                    <a:gd name="T3" fmla="*/ 0 h 57"/>
                    <a:gd name="T4" fmla="*/ 47 w 47"/>
                    <a:gd name="T5" fmla="*/ 53 h 57"/>
                    <a:gd name="T6" fmla="*/ 7 w 47"/>
                    <a:gd name="T7" fmla="*/ 57 h 57"/>
                    <a:gd name="T8" fmla="*/ 0 w 47"/>
                    <a:gd name="T9" fmla="*/ 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57">
                      <a:moveTo>
                        <a:pt x="0" y="7"/>
                      </a:moveTo>
                      <a:lnTo>
                        <a:pt x="43" y="0"/>
                      </a:lnTo>
                      <a:lnTo>
                        <a:pt x="47" y="53"/>
                      </a:lnTo>
                      <a:lnTo>
                        <a:pt x="7" y="5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6" name="Freeform 28"/>
                <p:cNvSpPr>
                  <a:spLocks/>
                </p:cNvSpPr>
                <p:nvPr/>
              </p:nvSpPr>
              <p:spPr bwMode="auto">
                <a:xfrm rot="-573052">
                  <a:off x="2216" y="2718"/>
                  <a:ext cx="61" cy="69"/>
                </a:xfrm>
                <a:custGeom>
                  <a:avLst/>
                  <a:gdLst>
                    <a:gd name="T0" fmla="*/ 22 w 68"/>
                    <a:gd name="T1" fmla="*/ 18 h 79"/>
                    <a:gd name="T2" fmla="*/ 11 w 68"/>
                    <a:gd name="T3" fmla="*/ 29 h 79"/>
                    <a:gd name="T4" fmla="*/ 54 w 68"/>
                    <a:gd name="T5" fmla="*/ 21 h 79"/>
                    <a:gd name="T6" fmla="*/ 43 w 68"/>
                    <a:gd name="T7" fmla="*/ 11 h 79"/>
                    <a:gd name="T8" fmla="*/ 47 w 68"/>
                    <a:gd name="T9" fmla="*/ 64 h 79"/>
                    <a:gd name="T10" fmla="*/ 58 w 68"/>
                    <a:gd name="T11" fmla="*/ 54 h 79"/>
                    <a:gd name="T12" fmla="*/ 18 w 68"/>
                    <a:gd name="T13" fmla="*/ 57 h 79"/>
                    <a:gd name="T14" fmla="*/ 29 w 68"/>
                    <a:gd name="T15" fmla="*/ 68 h 79"/>
                    <a:gd name="T16" fmla="*/ 22 w 68"/>
                    <a:gd name="T17" fmla="*/ 18 h 79"/>
                    <a:gd name="T18" fmla="*/ 0 w 68"/>
                    <a:gd name="T19" fmla="*/ 18 h 79"/>
                    <a:gd name="T20" fmla="*/ 7 w 68"/>
                    <a:gd name="T21" fmla="*/ 68 h 79"/>
                    <a:gd name="T22" fmla="*/ 7 w 68"/>
                    <a:gd name="T23" fmla="*/ 72 h 79"/>
                    <a:gd name="T24" fmla="*/ 11 w 68"/>
                    <a:gd name="T25" fmla="*/ 75 h 79"/>
                    <a:gd name="T26" fmla="*/ 14 w 68"/>
                    <a:gd name="T27" fmla="*/ 79 h 79"/>
                    <a:gd name="T28" fmla="*/ 18 w 68"/>
                    <a:gd name="T29" fmla="*/ 79 h 79"/>
                    <a:gd name="T30" fmla="*/ 58 w 68"/>
                    <a:gd name="T31" fmla="*/ 75 h 79"/>
                    <a:gd name="T32" fmla="*/ 61 w 68"/>
                    <a:gd name="T33" fmla="*/ 75 h 79"/>
                    <a:gd name="T34" fmla="*/ 65 w 68"/>
                    <a:gd name="T35" fmla="*/ 72 h 79"/>
                    <a:gd name="T36" fmla="*/ 68 w 68"/>
                    <a:gd name="T37" fmla="*/ 68 h 79"/>
                    <a:gd name="T38" fmla="*/ 68 w 68"/>
                    <a:gd name="T39" fmla="*/ 64 h 79"/>
                    <a:gd name="T40" fmla="*/ 65 w 68"/>
                    <a:gd name="T41" fmla="*/ 11 h 79"/>
                    <a:gd name="T42" fmla="*/ 65 w 68"/>
                    <a:gd name="T43" fmla="*/ 7 h 79"/>
                    <a:gd name="T44" fmla="*/ 61 w 68"/>
                    <a:gd name="T45" fmla="*/ 4 h 79"/>
                    <a:gd name="T46" fmla="*/ 58 w 68"/>
                    <a:gd name="T47" fmla="*/ 0 h 79"/>
                    <a:gd name="T48" fmla="*/ 54 w 68"/>
                    <a:gd name="T49" fmla="*/ 0 h 79"/>
                    <a:gd name="T50" fmla="*/ 11 w 68"/>
                    <a:gd name="T51" fmla="*/ 7 h 79"/>
                    <a:gd name="T52" fmla="*/ 7 w 68"/>
                    <a:gd name="T53" fmla="*/ 7 h 79"/>
                    <a:gd name="T54" fmla="*/ 4 w 68"/>
                    <a:gd name="T55" fmla="*/ 11 h 79"/>
                    <a:gd name="T56" fmla="*/ 0 w 68"/>
                    <a:gd name="T57" fmla="*/ 14 h 79"/>
                    <a:gd name="T58" fmla="*/ 0 w 68"/>
                    <a:gd name="T59" fmla="*/ 18 h 79"/>
                    <a:gd name="T60" fmla="*/ 22 w 68"/>
                    <a:gd name="T61" fmla="*/ 18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68" h="79">
                      <a:moveTo>
                        <a:pt x="22" y="18"/>
                      </a:moveTo>
                      <a:lnTo>
                        <a:pt x="11" y="29"/>
                      </a:lnTo>
                      <a:lnTo>
                        <a:pt x="54" y="21"/>
                      </a:lnTo>
                      <a:lnTo>
                        <a:pt x="43" y="11"/>
                      </a:lnTo>
                      <a:lnTo>
                        <a:pt x="47" y="64"/>
                      </a:lnTo>
                      <a:lnTo>
                        <a:pt x="58" y="54"/>
                      </a:lnTo>
                      <a:lnTo>
                        <a:pt x="18" y="57"/>
                      </a:lnTo>
                      <a:lnTo>
                        <a:pt x="29" y="68"/>
                      </a:lnTo>
                      <a:lnTo>
                        <a:pt x="22" y="18"/>
                      </a:lnTo>
                      <a:lnTo>
                        <a:pt x="0" y="18"/>
                      </a:lnTo>
                      <a:lnTo>
                        <a:pt x="7" y="68"/>
                      </a:lnTo>
                      <a:lnTo>
                        <a:pt x="7" y="72"/>
                      </a:lnTo>
                      <a:lnTo>
                        <a:pt x="11" y="75"/>
                      </a:lnTo>
                      <a:lnTo>
                        <a:pt x="14" y="79"/>
                      </a:lnTo>
                      <a:lnTo>
                        <a:pt x="18" y="79"/>
                      </a:lnTo>
                      <a:lnTo>
                        <a:pt x="58" y="75"/>
                      </a:lnTo>
                      <a:lnTo>
                        <a:pt x="61" y="75"/>
                      </a:lnTo>
                      <a:lnTo>
                        <a:pt x="65" y="72"/>
                      </a:lnTo>
                      <a:lnTo>
                        <a:pt x="68" y="68"/>
                      </a:lnTo>
                      <a:lnTo>
                        <a:pt x="68" y="64"/>
                      </a:lnTo>
                      <a:lnTo>
                        <a:pt x="65" y="11"/>
                      </a:lnTo>
                      <a:lnTo>
                        <a:pt x="65" y="7"/>
                      </a:lnTo>
                      <a:lnTo>
                        <a:pt x="61" y="4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11" y="7"/>
                      </a:lnTo>
                      <a:lnTo>
                        <a:pt x="7" y="7"/>
                      </a:lnTo>
                      <a:lnTo>
                        <a:pt x="4" y="11"/>
                      </a:lnTo>
                      <a:lnTo>
                        <a:pt x="0" y="14"/>
                      </a:lnTo>
                      <a:lnTo>
                        <a:pt x="0" y="18"/>
                      </a:lnTo>
                      <a:lnTo>
                        <a:pt x="22" y="18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7" name="Freeform 29"/>
                <p:cNvSpPr>
                  <a:spLocks/>
                </p:cNvSpPr>
                <p:nvPr/>
              </p:nvSpPr>
              <p:spPr bwMode="auto">
                <a:xfrm rot="-573052">
                  <a:off x="2294" y="2712"/>
                  <a:ext cx="44" cy="47"/>
                </a:xfrm>
                <a:custGeom>
                  <a:avLst/>
                  <a:gdLst>
                    <a:gd name="T0" fmla="*/ 0 w 50"/>
                    <a:gd name="T1" fmla="*/ 4 h 54"/>
                    <a:gd name="T2" fmla="*/ 43 w 50"/>
                    <a:gd name="T3" fmla="*/ 0 h 54"/>
                    <a:gd name="T4" fmla="*/ 50 w 50"/>
                    <a:gd name="T5" fmla="*/ 50 h 54"/>
                    <a:gd name="T6" fmla="*/ 3 w 50"/>
                    <a:gd name="T7" fmla="*/ 54 h 54"/>
                    <a:gd name="T8" fmla="*/ 0 w 50"/>
                    <a:gd name="T9" fmla="*/ 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4">
                      <a:moveTo>
                        <a:pt x="0" y="4"/>
                      </a:moveTo>
                      <a:lnTo>
                        <a:pt x="43" y="0"/>
                      </a:lnTo>
                      <a:lnTo>
                        <a:pt x="50" y="50"/>
                      </a:lnTo>
                      <a:lnTo>
                        <a:pt x="3" y="5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8" name="Freeform 30"/>
                <p:cNvSpPr>
                  <a:spLocks/>
                </p:cNvSpPr>
                <p:nvPr/>
              </p:nvSpPr>
              <p:spPr bwMode="auto">
                <a:xfrm rot="-573052">
                  <a:off x="2284" y="2702"/>
                  <a:ext cx="64" cy="67"/>
                </a:xfrm>
                <a:custGeom>
                  <a:avLst/>
                  <a:gdLst>
                    <a:gd name="T0" fmla="*/ 22 w 72"/>
                    <a:gd name="T1" fmla="*/ 15 h 76"/>
                    <a:gd name="T2" fmla="*/ 11 w 72"/>
                    <a:gd name="T3" fmla="*/ 25 h 76"/>
                    <a:gd name="T4" fmla="*/ 54 w 72"/>
                    <a:gd name="T5" fmla="*/ 22 h 76"/>
                    <a:gd name="T6" fmla="*/ 43 w 72"/>
                    <a:gd name="T7" fmla="*/ 11 h 76"/>
                    <a:gd name="T8" fmla="*/ 50 w 72"/>
                    <a:gd name="T9" fmla="*/ 61 h 76"/>
                    <a:gd name="T10" fmla="*/ 61 w 72"/>
                    <a:gd name="T11" fmla="*/ 50 h 76"/>
                    <a:gd name="T12" fmla="*/ 14 w 72"/>
                    <a:gd name="T13" fmla="*/ 54 h 76"/>
                    <a:gd name="T14" fmla="*/ 25 w 72"/>
                    <a:gd name="T15" fmla="*/ 65 h 76"/>
                    <a:gd name="T16" fmla="*/ 22 w 72"/>
                    <a:gd name="T17" fmla="*/ 15 h 76"/>
                    <a:gd name="T18" fmla="*/ 0 w 72"/>
                    <a:gd name="T19" fmla="*/ 15 h 76"/>
                    <a:gd name="T20" fmla="*/ 4 w 72"/>
                    <a:gd name="T21" fmla="*/ 65 h 76"/>
                    <a:gd name="T22" fmla="*/ 4 w 72"/>
                    <a:gd name="T23" fmla="*/ 68 h 76"/>
                    <a:gd name="T24" fmla="*/ 7 w 72"/>
                    <a:gd name="T25" fmla="*/ 72 h 76"/>
                    <a:gd name="T26" fmla="*/ 11 w 72"/>
                    <a:gd name="T27" fmla="*/ 76 h 76"/>
                    <a:gd name="T28" fmla="*/ 14 w 72"/>
                    <a:gd name="T29" fmla="*/ 76 h 76"/>
                    <a:gd name="T30" fmla="*/ 61 w 72"/>
                    <a:gd name="T31" fmla="*/ 72 h 76"/>
                    <a:gd name="T32" fmla="*/ 65 w 72"/>
                    <a:gd name="T33" fmla="*/ 72 h 76"/>
                    <a:gd name="T34" fmla="*/ 68 w 72"/>
                    <a:gd name="T35" fmla="*/ 68 h 76"/>
                    <a:gd name="T36" fmla="*/ 72 w 72"/>
                    <a:gd name="T37" fmla="*/ 65 h 76"/>
                    <a:gd name="T38" fmla="*/ 72 w 72"/>
                    <a:gd name="T39" fmla="*/ 61 h 76"/>
                    <a:gd name="T40" fmla="*/ 65 w 72"/>
                    <a:gd name="T41" fmla="*/ 11 h 76"/>
                    <a:gd name="T42" fmla="*/ 65 w 72"/>
                    <a:gd name="T43" fmla="*/ 8 h 76"/>
                    <a:gd name="T44" fmla="*/ 61 w 72"/>
                    <a:gd name="T45" fmla="*/ 4 h 76"/>
                    <a:gd name="T46" fmla="*/ 58 w 72"/>
                    <a:gd name="T47" fmla="*/ 0 h 76"/>
                    <a:gd name="T48" fmla="*/ 54 w 72"/>
                    <a:gd name="T49" fmla="*/ 0 h 76"/>
                    <a:gd name="T50" fmla="*/ 11 w 72"/>
                    <a:gd name="T51" fmla="*/ 4 h 76"/>
                    <a:gd name="T52" fmla="*/ 7 w 72"/>
                    <a:gd name="T53" fmla="*/ 4 h 76"/>
                    <a:gd name="T54" fmla="*/ 4 w 72"/>
                    <a:gd name="T55" fmla="*/ 8 h 76"/>
                    <a:gd name="T56" fmla="*/ 0 w 72"/>
                    <a:gd name="T57" fmla="*/ 11 h 76"/>
                    <a:gd name="T58" fmla="*/ 0 w 72"/>
                    <a:gd name="T59" fmla="*/ 15 h 76"/>
                    <a:gd name="T60" fmla="*/ 22 w 72"/>
                    <a:gd name="T61" fmla="*/ 15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2" h="76">
                      <a:moveTo>
                        <a:pt x="22" y="15"/>
                      </a:moveTo>
                      <a:lnTo>
                        <a:pt x="11" y="25"/>
                      </a:lnTo>
                      <a:lnTo>
                        <a:pt x="54" y="22"/>
                      </a:lnTo>
                      <a:lnTo>
                        <a:pt x="43" y="11"/>
                      </a:lnTo>
                      <a:lnTo>
                        <a:pt x="50" y="61"/>
                      </a:lnTo>
                      <a:lnTo>
                        <a:pt x="61" y="50"/>
                      </a:lnTo>
                      <a:lnTo>
                        <a:pt x="14" y="54"/>
                      </a:lnTo>
                      <a:lnTo>
                        <a:pt x="25" y="65"/>
                      </a:lnTo>
                      <a:lnTo>
                        <a:pt x="22" y="15"/>
                      </a:lnTo>
                      <a:lnTo>
                        <a:pt x="0" y="15"/>
                      </a:lnTo>
                      <a:lnTo>
                        <a:pt x="4" y="65"/>
                      </a:lnTo>
                      <a:lnTo>
                        <a:pt x="4" y="68"/>
                      </a:lnTo>
                      <a:lnTo>
                        <a:pt x="7" y="72"/>
                      </a:lnTo>
                      <a:lnTo>
                        <a:pt x="11" y="76"/>
                      </a:lnTo>
                      <a:lnTo>
                        <a:pt x="14" y="76"/>
                      </a:lnTo>
                      <a:lnTo>
                        <a:pt x="61" y="72"/>
                      </a:lnTo>
                      <a:lnTo>
                        <a:pt x="65" y="72"/>
                      </a:lnTo>
                      <a:lnTo>
                        <a:pt x="68" y="68"/>
                      </a:lnTo>
                      <a:lnTo>
                        <a:pt x="72" y="65"/>
                      </a:lnTo>
                      <a:lnTo>
                        <a:pt x="72" y="61"/>
                      </a:lnTo>
                      <a:lnTo>
                        <a:pt x="65" y="11"/>
                      </a:lnTo>
                      <a:lnTo>
                        <a:pt x="65" y="8"/>
                      </a:lnTo>
                      <a:lnTo>
                        <a:pt x="61" y="4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11" y="4"/>
                      </a:lnTo>
                      <a:lnTo>
                        <a:pt x="7" y="4"/>
                      </a:lnTo>
                      <a:lnTo>
                        <a:pt x="4" y="8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22" y="15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9" name="Freeform 31"/>
                <p:cNvSpPr>
                  <a:spLocks/>
                </p:cNvSpPr>
                <p:nvPr/>
              </p:nvSpPr>
              <p:spPr bwMode="auto">
                <a:xfrm rot="-573052">
                  <a:off x="2360" y="2695"/>
                  <a:ext cx="44" cy="47"/>
                </a:xfrm>
                <a:custGeom>
                  <a:avLst/>
                  <a:gdLst>
                    <a:gd name="T0" fmla="*/ 0 w 50"/>
                    <a:gd name="T1" fmla="*/ 4 h 54"/>
                    <a:gd name="T2" fmla="*/ 43 w 50"/>
                    <a:gd name="T3" fmla="*/ 0 h 54"/>
                    <a:gd name="T4" fmla="*/ 50 w 50"/>
                    <a:gd name="T5" fmla="*/ 50 h 54"/>
                    <a:gd name="T6" fmla="*/ 4 w 50"/>
                    <a:gd name="T7" fmla="*/ 54 h 54"/>
                    <a:gd name="T8" fmla="*/ 0 w 50"/>
                    <a:gd name="T9" fmla="*/ 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4">
                      <a:moveTo>
                        <a:pt x="0" y="4"/>
                      </a:moveTo>
                      <a:lnTo>
                        <a:pt x="43" y="0"/>
                      </a:lnTo>
                      <a:lnTo>
                        <a:pt x="50" y="50"/>
                      </a:lnTo>
                      <a:lnTo>
                        <a:pt x="4" y="5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20" name="Freeform 32"/>
                <p:cNvSpPr>
                  <a:spLocks/>
                </p:cNvSpPr>
                <p:nvPr/>
              </p:nvSpPr>
              <p:spPr bwMode="auto">
                <a:xfrm rot="-573052">
                  <a:off x="2351" y="2685"/>
                  <a:ext cx="63" cy="66"/>
                </a:xfrm>
                <a:custGeom>
                  <a:avLst/>
                  <a:gdLst>
                    <a:gd name="T0" fmla="*/ 22 w 72"/>
                    <a:gd name="T1" fmla="*/ 15 h 75"/>
                    <a:gd name="T2" fmla="*/ 11 w 72"/>
                    <a:gd name="T3" fmla="*/ 25 h 75"/>
                    <a:gd name="T4" fmla="*/ 54 w 72"/>
                    <a:gd name="T5" fmla="*/ 22 h 75"/>
                    <a:gd name="T6" fmla="*/ 43 w 72"/>
                    <a:gd name="T7" fmla="*/ 11 h 75"/>
                    <a:gd name="T8" fmla="*/ 51 w 72"/>
                    <a:gd name="T9" fmla="*/ 61 h 75"/>
                    <a:gd name="T10" fmla="*/ 61 w 72"/>
                    <a:gd name="T11" fmla="*/ 50 h 75"/>
                    <a:gd name="T12" fmla="*/ 15 w 72"/>
                    <a:gd name="T13" fmla="*/ 54 h 75"/>
                    <a:gd name="T14" fmla="*/ 25 w 72"/>
                    <a:gd name="T15" fmla="*/ 65 h 75"/>
                    <a:gd name="T16" fmla="*/ 22 w 72"/>
                    <a:gd name="T17" fmla="*/ 15 h 75"/>
                    <a:gd name="T18" fmla="*/ 0 w 72"/>
                    <a:gd name="T19" fmla="*/ 15 h 75"/>
                    <a:gd name="T20" fmla="*/ 4 w 72"/>
                    <a:gd name="T21" fmla="*/ 65 h 75"/>
                    <a:gd name="T22" fmla="*/ 4 w 72"/>
                    <a:gd name="T23" fmla="*/ 68 h 75"/>
                    <a:gd name="T24" fmla="*/ 7 w 72"/>
                    <a:gd name="T25" fmla="*/ 72 h 75"/>
                    <a:gd name="T26" fmla="*/ 11 w 72"/>
                    <a:gd name="T27" fmla="*/ 75 h 75"/>
                    <a:gd name="T28" fmla="*/ 15 w 72"/>
                    <a:gd name="T29" fmla="*/ 75 h 75"/>
                    <a:gd name="T30" fmla="*/ 61 w 72"/>
                    <a:gd name="T31" fmla="*/ 72 h 75"/>
                    <a:gd name="T32" fmla="*/ 65 w 72"/>
                    <a:gd name="T33" fmla="*/ 72 h 75"/>
                    <a:gd name="T34" fmla="*/ 69 w 72"/>
                    <a:gd name="T35" fmla="*/ 68 h 75"/>
                    <a:gd name="T36" fmla="*/ 72 w 72"/>
                    <a:gd name="T37" fmla="*/ 65 h 75"/>
                    <a:gd name="T38" fmla="*/ 72 w 72"/>
                    <a:gd name="T39" fmla="*/ 61 h 75"/>
                    <a:gd name="T40" fmla="*/ 65 w 72"/>
                    <a:gd name="T41" fmla="*/ 11 h 75"/>
                    <a:gd name="T42" fmla="*/ 65 w 72"/>
                    <a:gd name="T43" fmla="*/ 7 h 75"/>
                    <a:gd name="T44" fmla="*/ 61 w 72"/>
                    <a:gd name="T45" fmla="*/ 4 h 75"/>
                    <a:gd name="T46" fmla="*/ 58 w 72"/>
                    <a:gd name="T47" fmla="*/ 0 h 75"/>
                    <a:gd name="T48" fmla="*/ 54 w 72"/>
                    <a:gd name="T49" fmla="*/ 0 h 75"/>
                    <a:gd name="T50" fmla="*/ 11 w 72"/>
                    <a:gd name="T51" fmla="*/ 4 h 75"/>
                    <a:gd name="T52" fmla="*/ 7 w 72"/>
                    <a:gd name="T53" fmla="*/ 4 h 75"/>
                    <a:gd name="T54" fmla="*/ 4 w 72"/>
                    <a:gd name="T55" fmla="*/ 7 h 75"/>
                    <a:gd name="T56" fmla="*/ 0 w 72"/>
                    <a:gd name="T57" fmla="*/ 11 h 75"/>
                    <a:gd name="T58" fmla="*/ 0 w 72"/>
                    <a:gd name="T59" fmla="*/ 15 h 75"/>
                    <a:gd name="T60" fmla="*/ 22 w 72"/>
                    <a:gd name="T61" fmla="*/ 1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2" h="75">
                      <a:moveTo>
                        <a:pt x="22" y="15"/>
                      </a:moveTo>
                      <a:lnTo>
                        <a:pt x="11" y="25"/>
                      </a:lnTo>
                      <a:lnTo>
                        <a:pt x="54" y="22"/>
                      </a:lnTo>
                      <a:lnTo>
                        <a:pt x="43" y="11"/>
                      </a:lnTo>
                      <a:lnTo>
                        <a:pt x="51" y="61"/>
                      </a:lnTo>
                      <a:lnTo>
                        <a:pt x="61" y="50"/>
                      </a:lnTo>
                      <a:lnTo>
                        <a:pt x="15" y="54"/>
                      </a:lnTo>
                      <a:lnTo>
                        <a:pt x="25" y="65"/>
                      </a:lnTo>
                      <a:lnTo>
                        <a:pt x="22" y="15"/>
                      </a:lnTo>
                      <a:lnTo>
                        <a:pt x="0" y="15"/>
                      </a:lnTo>
                      <a:lnTo>
                        <a:pt x="4" y="65"/>
                      </a:lnTo>
                      <a:lnTo>
                        <a:pt x="4" y="68"/>
                      </a:lnTo>
                      <a:lnTo>
                        <a:pt x="7" y="72"/>
                      </a:lnTo>
                      <a:lnTo>
                        <a:pt x="11" y="75"/>
                      </a:lnTo>
                      <a:lnTo>
                        <a:pt x="15" y="75"/>
                      </a:lnTo>
                      <a:lnTo>
                        <a:pt x="61" y="72"/>
                      </a:lnTo>
                      <a:lnTo>
                        <a:pt x="65" y="72"/>
                      </a:lnTo>
                      <a:lnTo>
                        <a:pt x="69" y="68"/>
                      </a:lnTo>
                      <a:lnTo>
                        <a:pt x="72" y="65"/>
                      </a:lnTo>
                      <a:lnTo>
                        <a:pt x="72" y="61"/>
                      </a:lnTo>
                      <a:lnTo>
                        <a:pt x="65" y="11"/>
                      </a:lnTo>
                      <a:lnTo>
                        <a:pt x="65" y="7"/>
                      </a:lnTo>
                      <a:lnTo>
                        <a:pt x="61" y="4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11" y="4"/>
                      </a:lnTo>
                      <a:lnTo>
                        <a:pt x="7" y="4"/>
                      </a:lnTo>
                      <a:lnTo>
                        <a:pt x="4" y="7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22" y="15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21" name="Freeform 33"/>
                <p:cNvSpPr>
                  <a:spLocks/>
                </p:cNvSpPr>
                <p:nvPr/>
              </p:nvSpPr>
              <p:spPr bwMode="auto">
                <a:xfrm rot="-573052">
                  <a:off x="2425" y="2674"/>
                  <a:ext cx="44" cy="50"/>
                </a:xfrm>
                <a:custGeom>
                  <a:avLst/>
                  <a:gdLst>
                    <a:gd name="T0" fmla="*/ 0 w 50"/>
                    <a:gd name="T1" fmla="*/ 4 h 57"/>
                    <a:gd name="T2" fmla="*/ 46 w 50"/>
                    <a:gd name="T3" fmla="*/ 0 h 57"/>
                    <a:gd name="T4" fmla="*/ 50 w 50"/>
                    <a:gd name="T5" fmla="*/ 50 h 57"/>
                    <a:gd name="T6" fmla="*/ 7 w 50"/>
                    <a:gd name="T7" fmla="*/ 57 h 57"/>
                    <a:gd name="T8" fmla="*/ 0 w 50"/>
                    <a:gd name="T9" fmla="*/ 4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7">
                      <a:moveTo>
                        <a:pt x="0" y="4"/>
                      </a:moveTo>
                      <a:lnTo>
                        <a:pt x="46" y="0"/>
                      </a:lnTo>
                      <a:lnTo>
                        <a:pt x="50" y="50"/>
                      </a:lnTo>
                      <a:lnTo>
                        <a:pt x="7" y="57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22" name="Freeform 34"/>
                <p:cNvSpPr>
                  <a:spLocks/>
                </p:cNvSpPr>
                <p:nvPr/>
              </p:nvSpPr>
              <p:spPr bwMode="auto">
                <a:xfrm rot="-573052">
                  <a:off x="2416" y="2664"/>
                  <a:ext cx="63" cy="70"/>
                </a:xfrm>
                <a:custGeom>
                  <a:avLst/>
                  <a:gdLst>
                    <a:gd name="T0" fmla="*/ 21 w 72"/>
                    <a:gd name="T1" fmla="*/ 15 h 79"/>
                    <a:gd name="T2" fmla="*/ 11 w 72"/>
                    <a:gd name="T3" fmla="*/ 26 h 79"/>
                    <a:gd name="T4" fmla="*/ 57 w 72"/>
                    <a:gd name="T5" fmla="*/ 22 h 79"/>
                    <a:gd name="T6" fmla="*/ 46 w 72"/>
                    <a:gd name="T7" fmla="*/ 11 h 79"/>
                    <a:gd name="T8" fmla="*/ 50 w 72"/>
                    <a:gd name="T9" fmla="*/ 61 h 79"/>
                    <a:gd name="T10" fmla="*/ 61 w 72"/>
                    <a:gd name="T11" fmla="*/ 51 h 79"/>
                    <a:gd name="T12" fmla="*/ 18 w 72"/>
                    <a:gd name="T13" fmla="*/ 58 h 79"/>
                    <a:gd name="T14" fmla="*/ 28 w 72"/>
                    <a:gd name="T15" fmla="*/ 68 h 79"/>
                    <a:gd name="T16" fmla="*/ 21 w 72"/>
                    <a:gd name="T17" fmla="*/ 15 h 79"/>
                    <a:gd name="T18" fmla="*/ 0 w 72"/>
                    <a:gd name="T19" fmla="*/ 15 h 79"/>
                    <a:gd name="T20" fmla="*/ 7 w 72"/>
                    <a:gd name="T21" fmla="*/ 68 h 79"/>
                    <a:gd name="T22" fmla="*/ 7 w 72"/>
                    <a:gd name="T23" fmla="*/ 72 h 79"/>
                    <a:gd name="T24" fmla="*/ 11 w 72"/>
                    <a:gd name="T25" fmla="*/ 76 h 79"/>
                    <a:gd name="T26" fmla="*/ 14 w 72"/>
                    <a:gd name="T27" fmla="*/ 79 h 79"/>
                    <a:gd name="T28" fmla="*/ 18 w 72"/>
                    <a:gd name="T29" fmla="*/ 79 h 79"/>
                    <a:gd name="T30" fmla="*/ 61 w 72"/>
                    <a:gd name="T31" fmla="*/ 72 h 79"/>
                    <a:gd name="T32" fmla="*/ 64 w 72"/>
                    <a:gd name="T33" fmla="*/ 72 h 79"/>
                    <a:gd name="T34" fmla="*/ 68 w 72"/>
                    <a:gd name="T35" fmla="*/ 68 h 79"/>
                    <a:gd name="T36" fmla="*/ 72 w 72"/>
                    <a:gd name="T37" fmla="*/ 65 h 79"/>
                    <a:gd name="T38" fmla="*/ 72 w 72"/>
                    <a:gd name="T39" fmla="*/ 61 h 79"/>
                    <a:gd name="T40" fmla="*/ 68 w 72"/>
                    <a:gd name="T41" fmla="*/ 11 h 79"/>
                    <a:gd name="T42" fmla="*/ 68 w 72"/>
                    <a:gd name="T43" fmla="*/ 8 h 79"/>
                    <a:gd name="T44" fmla="*/ 64 w 72"/>
                    <a:gd name="T45" fmla="*/ 4 h 79"/>
                    <a:gd name="T46" fmla="*/ 61 w 72"/>
                    <a:gd name="T47" fmla="*/ 0 h 79"/>
                    <a:gd name="T48" fmla="*/ 57 w 72"/>
                    <a:gd name="T49" fmla="*/ 0 h 79"/>
                    <a:gd name="T50" fmla="*/ 11 w 72"/>
                    <a:gd name="T51" fmla="*/ 4 h 79"/>
                    <a:gd name="T52" fmla="*/ 7 w 72"/>
                    <a:gd name="T53" fmla="*/ 4 h 79"/>
                    <a:gd name="T54" fmla="*/ 3 w 72"/>
                    <a:gd name="T55" fmla="*/ 8 h 79"/>
                    <a:gd name="T56" fmla="*/ 0 w 72"/>
                    <a:gd name="T57" fmla="*/ 11 h 79"/>
                    <a:gd name="T58" fmla="*/ 0 w 72"/>
                    <a:gd name="T59" fmla="*/ 15 h 79"/>
                    <a:gd name="T60" fmla="*/ 21 w 72"/>
                    <a:gd name="T61" fmla="*/ 1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2" h="79">
                      <a:moveTo>
                        <a:pt x="21" y="15"/>
                      </a:moveTo>
                      <a:lnTo>
                        <a:pt x="11" y="26"/>
                      </a:lnTo>
                      <a:lnTo>
                        <a:pt x="57" y="22"/>
                      </a:lnTo>
                      <a:lnTo>
                        <a:pt x="46" y="11"/>
                      </a:lnTo>
                      <a:lnTo>
                        <a:pt x="50" y="61"/>
                      </a:lnTo>
                      <a:lnTo>
                        <a:pt x="61" y="51"/>
                      </a:lnTo>
                      <a:lnTo>
                        <a:pt x="18" y="58"/>
                      </a:lnTo>
                      <a:lnTo>
                        <a:pt x="28" y="68"/>
                      </a:lnTo>
                      <a:lnTo>
                        <a:pt x="21" y="15"/>
                      </a:lnTo>
                      <a:lnTo>
                        <a:pt x="0" y="15"/>
                      </a:lnTo>
                      <a:lnTo>
                        <a:pt x="7" y="68"/>
                      </a:lnTo>
                      <a:lnTo>
                        <a:pt x="7" y="72"/>
                      </a:lnTo>
                      <a:lnTo>
                        <a:pt x="11" y="76"/>
                      </a:lnTo>
                      <a:lnTo>
                        <a:pt x="14" y="79"/>
                      </a:lnTo>
                      <a:lnTo>
                        <a:pt x="18" y="79"/>
                      </a:lnTo>
                      <a:lnTo>
                        <a:pt x="61" y="72"/>
                      </a:lnTo>
                      <a:lnTo>
                        <a:pt x="64" y="72"/>
                      </a:lnTo>
                      <a:lnTo>
                        <a:pt x="68" y="68"/>
                      </a:lnTo>
                      <a:lnTo>
                        <a:pt x="72" y="65"/>
                      </a:lnTo>
                      <a:lnTo>
                        <a:pt x="72" y="61"/>
                      </a:lnTo>
                      <a:lnTo>
                        <a:pt x="68" y="11"/>
                      </a:lnTo>
                      <a:lnTo>
                        <a:pt x="68" y="8"/>
                      </a:lnTo>
                      <a:lnTo>
                        <a:pt x="64" y="4"/>
                      </a:lnTo>
                      <a:lnTo>
                        <a:pt x="61" y="0"/>
                      </a:lnTo>
                      <a:lnTo>
                        <a:pt x="57" y="0"/>
                      </a:lnTo>
                      <a:lnTo>
                        <a:pt x="11" y="4"/>
                      </a:lnTo>
                      <a:lnTo>
                        <a:pt x="7" y="4"/>
                      </a:lnTo>
                      <a:lnTo>
                        <a:pt x="3" y="8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21" y="15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23" name="Freeform 35"/>
                <p:cNvSpPr>
                  <a:spLocks/>
                </p:cNvSpPr>
                <p:nvPr/>
              </p:nvSpPr>
              <p:spPr bwMode="auto">
                <a:xfrm rot="-573052">
                  <a:off x="2829" y="2537"/>
                  <a:ext cx="19" cy="26"/>
                </a:xfrm>
                <a:custGeom>
                  <a:avLst/>
                  <a:gdLst>
                    <a:gd name="T0" fmla="*/ 22 w 22"/>
                    <a:gd name="T1" fmla="*/ 22 h 29"/>
                    <a:gd name="T2" fmla="*/ 18 w 22"/>
                    <a:gd name="T3" fmla="*/ 4 h 29"/>
                    <a:gd name="T4" fmla="*/ 15 w 22"/>
                    <a:gd name="T5" fmla="*/ 0 h 29"/>
                    <a:gd name="T6" fmla="*/ 8 w 22"/>
                    <a:gd name="T7" fmla="*/ 0 h 29"/>
                    <a:gd name="T8" fmla="*/ 0 w 22"/>
                    <a:gd name="T9" fmla="*/ 15 h 29"/>
                    <a:gd name="T10" fmla="*/ 0 w 22"/>
                    <a:gd name="T11" fmla="*/ 29 h 29"/>
                    <a:gd name="T12" fmla="*/ 22 w 22"/>
                    <a:gd name="T13" fmla="*/ 29 h 29"/>
                    <a:gd name="T14" fmla="*/ 22 w 22"/>
                    <a:gd name="T15" fmla="*/ 2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29">
                      <a:moveTo>
                        <a:pt x="22" y="22"/>
                      </a:moveTo>
                      <a:lnTo>
                        <a:pt x="18" y="4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0" y="15"/>
                      </a:lnTo>
                      <a:lnTo>
                        <a:pt x="0" y="29"/>
                      </a:lnTo>
                      <a:lnTo>
                        <a:pt x="22" y="29"/>
                      </a:lnTo>
                      <a:lnTo>
                        <a:pt x="22" y="2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24" name="Freeform 36"/>
                <p:cNvSpPr>
                  <a:spLocks/>
                </p:cNvSpPr>
                <p:nvPr/>
              </p:nvSpPr>
              <p:spPr bwMode="auto">
                <a:xfrm rot="-573052">
                  <a:off x="2838" y="2609"/>
                  <a:ext cx="22" cy="25"/>
                </a:xfrm>
                <a:custGeom>
                  <a:avLst/>
                  <a:gdLst>
                    <a:gd name="T0" fmla="*/ 25 w 25"/>
                    <a:gd name="T1" fmla="*/ 7 h 28"/>
                    <a:gd name="T2" fmla="*/ 21 w 25"/>
                    <a:gd name="T3" fmla="*/ 25 h 28"/>
                    <a:gd name="T4" fmla="*/ 18 w 25"/>
                    <a:gd name="T5" fmla="*/ 28 h 28"/>
                    <a:gd name="T6" fmla="*/ 7 w 25"/>
                    <a:gd name="T7" fmla="*/ 28 h 28"/>
                    <a:gd name="T8" fmla="*/ 0 w 25"/>
                    <a:gd name="T9" fmla="*/ 14 h 28"/>
                    <a:gd name="T10" fmla="*/ 0 w 25"/>
                    <a:gd name="T11" fmla="*/ 0 h 28"/>
                    <a:gd name="T12" fmla="*/ 21 w 25"/>
                    <a:gd name="T13" fmla="*/ 0 h 28"/>
                    <a:gd name="T14" fmla="*/ 25 w 25"/>
                    <a:gd name="T15" fmla="*/ 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28">
                      <a:moveTo>
                        <a:pt x="25" y="7"/>
                      </a:moveTo>
                      <a:lnTo>
                        <a:pt x="21" y="25"/>
                      </a:lnTo>
                      <a:lnTo>
                        <a:pt x="18" y="28"/>
                      </a:lnTo>
                      <a:lnTo>
                        <a:pt x="7" y="28"/>
                      </a:lnTo>
                      <a:lnTo>
                        <a:pt x="0" y="14"/>
                      </a:ln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5" y="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25" name="Freeform 37"/>
                <p:cNvSpPr>
                  <a:spLocks/>
                </p:cNvSpPr>
                <p:nvPr/>
              </p:nvSpPr>
              <p:spPr bwMode="auto">
                <a:xfrm rot="-573052">
                  <a:off x="2828" y="2530"/>
                  <a:ext cx="29" cy="111"/>
                </a:xfrm>
                <a:custGeom>
                  <a:avLst/>
                  <a:gdLst>
                    <a:gd name="T0" fmla="*/ 25 w 33"/>
                    <a:gd name="T1" fmla="*/ 40 h 126"/>
                    <a:gd name="T2" fmla="*/ 33 w 33"/>
                    <a:gd name="T3" fmla="*/ 36 h 126"/>
                    <a:gd name="T4" fmla="*/ 33 w 33"/>
                    <a:gd name="T5" fmla="*/ 15 h 126"/>
                    <a:gd name="T6" fmla="*/ 29 w 33"/>
                    <a:gd name="T7" fmla="*/ 15 h 126"/>
                    <a:gd name="T8" fmla="*/ 29 w 33"/>
                    <a:gd name="T9" fmla="*/ 4 h 126"/>
                    <a:gd name="T10" fmla="*/ 22 w 33"/>
                    <a:gd name="T11" fmla="*/ 4 h 126"/>
                    <a:gd name="T12" fmla="*/ 25 w 33"/>
                    <a:gd name="T13" fmla="*/ 4 h 126"/>
                    <a:gd name="T14" fmla="*/ 18 w 33"/>
                    <a:gd name="T15" fmla="*/ 0 h 126"/>
                    <a:gd name="T16" fmla="*/ 11 w 33"/>
                    <a:gd name="T17" fmla="*/ 0 h 126"/>
                    <a:gd name="T18" fmla="*/ 11 w 33"/>
                    <a:gd name="T19" fmla="*/ 4 h 126"/>
                    <a:gd name="T20" fmla="*/ 7 w 33"/>
                    <a:gd name="T21" fmla="*/ 4 h 126"/>
                    <a:gd name="T22" fmla="*/ 7 w 33"/>
                    <a:gd name="T23" fmla="*/ 11 h 126"/>
                    <a:gd name="T24" fmla="*/ 11 w 33"/>
                    <a:gd name="T25" fmla="*/ 7 h 126"/>
                    <a:gd name="T26" fmla="*/ 4 w 33"/>
                    <a:gd name="T27" fmla="*/ 7 h 126"/>
                    <a:gd name="T28" fmla="*/ 4 w 33"/>
                    <a:gd name="T29" fmla="*/ 25 h 126"/>
                    <a:gd name="T30" fmla="*/ 7 w 33"/>
                    <a:gd name="T31" fmla="*/ 22 h 126"/>
                    <a:gd name="T32" fmla="*/ 0 w 33"/>
                    <a:gd name="T33" fmla="*/ 22 h 126"/>
                    <a:gd name="T34" fmla="*/ 0 w 33"/>
                    <a:gd name="T35" fmla="*/ 104 h 126"/>
                    <a:gd name="T36" fmla="*/ 4 w 33"/>
                    <a:gd name="T37" fmla="*/ 111 h 126"/>
                    <a:gd name="T38" fmla="*/ 4 w 33"/>
                    <a:gd name="T39" fmla="*/ 108 h 126"/>
                    <a:gd name="T40" fmla="*/ 4 w 33"/>
                    <a:gd name="T41" fmla="*/ 122 h 126"/>
                    <a:gd name="T42" fmla="*/ 7 w 33"/>
                    <a:gd name="T43" fmla="*/ 122 h 126"/>
                    <a:gd name="T44" fmla="*/ 7 w 33"/>
                    <a:gd name="T45" fmla="*/ 126 h 126"/>
                    <a:gd name="T46" fmla="*/ 22 w 33"/>
                    <a:gd name="T47" fmla="*/ 126 h 126"/>
                    <a:gd name="T48" fmla="*/ 18 w 33"/>
                    <a:gd name="T49" fmla="*/ 126 h 126"/>
                    <a:gd name="T50" fmla="*/ 22 w 33"/>
                    <a:gd name="T51" fmla="*/ 122 h 126"/>
                    <a:gd name="T52" fmla="*/ 25 w 33"/>
                    <a:gd name="T53" fmla="*/ 122 h 126"/>
                    <a:gd name="T54" fmla="*/ 25 w 33"/>
                    <a:gd name="T55" fmla="*/ 118 h 126"/>
                    <a:gd name="T56" fmla="*/ 29 w 33"/>
                    <a:gd name="T57" fmla="*/ 115 h 126"/>
                    <a:gd name="T58" fmla="*/ 29 w 33"/>
                    <a:gd name="T59" fmla="*/ 90 h 126"/>
                    <a:gd name="T60" fmla="*/ 22 w 33"/>
                    <a:gd name="T61" fmla="*/ 90 h 126"/>
                    <a:gd name="T62" fmla="*/ 22 w 33"/>
                    <a:gd name="T63" fmla="*/ 93 h 126"/>
                    <a:gd name="T64" fmla="*/ 22 w 33"/>
                    <a:gd name="T65" fmla="*/ 115 h 126"/>
                    <a:gd name="T66" fmla="*/ 25 w 33"/>
                    <a:gd name="T67" fmla="*/ 111 h 126"/>
                    <a:gd name="T68" fmla="*/ 18 w 33"/>
                    <a:gd name="T69" fmla="*/ 111 h 126"/>
                    <a:gd name="T70" fmla="*/ 18 w 33"/>
                    <a:gd name="T71" fmla="*/ 115 h 126"/>
                    <a:gd name="T72" fmla="*/ 15 w 33"/>
                    <a:gd name="T73" fmla="*/ 115 h 126"/>
                    <a:gd name="T74" fmla="*/ 15 w 33"/>
                    <a:gd name="T75" fmla="*/ 122 h 126"/>
                    <a:gd name="T76" fmla="*/ 18 w 33"/>
                    <a:gd name="T77" fmla="*/ 118 h 126"/>
                    <a:gd name="T78" fmla="*/ 15 w 33"/>
                    <a:gd name="T79" fmla="*/ 118 h 126"/>
                    <a:gd name="T80" fmla="*/ 15 w 33"/>
                    <a:gd name="T81" fmla="*/ 115 h 126"/>
                    <a:gd name="T82" fmla="*/ 11 w 33"/>
                    <a:gd name="T83" fmla="*/ 108 h 126"/>
                    <a:gd name="T84" fmla="*/ 11 w 33"/>
                    <a:gd name="T85" fmla="*/ 104 h 126"/>
                    <a:gd name="T86" fmla="*/ 7 w 33"/>
                    <a:gd name="T87" fmla="*/ 104 h 126"/>
                    <a:gd name="T88" fmla="*/ 7 w 33"/>
                    <a:gd name="T89" fmla="*/ 29 h 126"/>
                    <a:gd name="T90" fmla="*/ 11 w 33"/>
                    <a:gd name="T91" fmla="*/ 25 h 126"/>
                    <a:gd name="T92" fmla="*/ 11 w 33"/>
                    <a:gd name="T93" fmla="*/ 15 h 126"/>
                    <a:gd name="T94" fmla="*/ 15 w 33"/>
                    <a:gd name="T95" fmla="*/ 11 h 126"/>
                    <a:gd name="T96" fmla="*/ 18 w 33"/>
                    <a:gd name="T97" fmla="*/ 11 h 126"/>
                    <a:gd name="T98" fmla="*/ 18 w 33"/>
                    <a:gd name="T99" fmla="*/ 7 h 126"/>
                    <a:gd name="T100" fmla="*/ 18 w 33"/>
                    <a:gd name="T101" fmla="*/ 11 h 126"/>
                    <a:gd name="T102" fmla="*/ 22 w 33"/>
                    <a:gd name="T103" fmla="*/ 11 h 126"/>
                    <a:gd name="T104" fmla="*/ 22 w 33"/>
                    <a:gd name="T105" fmla="*/ 15 h 126"/>
                    <a:gd name="T106" fmla="*/ 25 w 33"/>
                    <a:gd name="T107" fmla="*/ 22 h 126"/>
                    <a:gd name="T108" fmla="*/ 25 w 33"/>
                    <a:gd name="T109" fmla="*/ 18 h 126"/>
                    <a:gd name="T110" fmla="*/ 25 w 33"/>
                    <a:gd name="T111" fmla="*/ 36 h 126"/>
                    <a:gd name="T112" fmla="*/ 25 w 33"/>
                    <a:gd name="T113" fmla="*/ 32 h 126"/>
                    <a:gd name="T114" fmla="*/ 25 w 33"/>
                    <a:gd name="T115" fmla="*/ 4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3" h="126">
                      <a:moveTo>
                        <a:pt x="25" y="40"/>
                      </a:moveTo>
                      <a:lnTo>
                        <a:pt x="33" y="36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9" y="4"/>
                      </a:lnTo>
                      <a:lnTo>
                        <a:pt x="22" y="4"/>
                      </a:lnTo>
                      <a:lnTo>
                        <a:pt x="25" y="4"/>
                      </a:ln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11" y="4"/>
                      </a:lnTo>
                      <a:lnTo>
                        <a:pt x="7" y="4"/>
                      </a:lnTo>
                      <a:lnTo>
                        <a:pt x="7" y="11"/>
                      </a:lnTo>
                      <a:lnTo>
                        <a:pt x="11" y="7"/>
                      </a:lnTo>
                      <a:lnTo>
                        <a:pt x="4" y="7"/>
                      </a:lnTo>
                      <a:lnTo>
                        <a:pt x="4" y="25"/>
                      </a:lnTo>
                      <a:lnTo>
                        <a:pt x="7" y="22"/>
                      </a:lnTo>
                      <a:lnTo>
                        <a:pt x="0" y="22"/>
                      </a:lnTo>
                      <a:lnTo>
                        <a:pt x="0" y="104"/>
                      </a:lnTo>
                      <a:lnTo>
                        <a:pt x="4" y="111"/>
                      </a:lnTo>
                      <a:lnTo>
                        <a:pt x="4" y="108"/>
                      </a:lnTo>
                      <a:lnTo>
                        <a:pt x="4" y="122"/>
                      </a:lnTo>
                      <a:lnTo>
                        <a:pt x="7" y="122"/>
                      </a:lnTo>
                      <a:lnTo>
                        <a:pt x="7" y="126"/>
                      </a:lnTo>
                      <a:lnTo>
                        <a:pt x="22" y="126"/>
                      </a:lnTo>
                      <a:lnTo>
                        <a:pt x="18" y="126"/>
                      </a:lnTo>
                      <a:lnTo>
                        <a:pt x="22" y="122"/>
                      </a:lnTo>
                      <a:lnTo>
                        <a:pt x="25" y="122"/>
                      </a:lnTo>
                      <a:lnTo>
                        <a:pt x="25" y="118"/>
                      </a:lnTo>
                      <a:lnTo>
                        <a:pt x="29" y="115"/>
                      </a:lnTo>
                      <a:lnTo>
                        <a:pt x="29" y="90"/>
                      </a:lnTo>
                      <a:lnTo>
                        <a:pt x="22" y="90"/>
                      </a:lnTo>
                      <a:lnTo>
                        <a:pt x="22" y="93"/>
                      </a:lnTo>
                      <a:lnTo>
                        <a:pt x="22" y="115"/>
                      </a:lnTo>
                      <a:lnTo>
                        <a:pt x="25" y="111"/>
                      </a:lnTo>
                      <a:lnTo>
                        <a:pt x="18" y="111"/>
                      </a:lnTo>
                      <a:lnTo>
                        <a:pt x="18" y="115"/>
                      </a:lnTo>
                      <a:lnTo>
                        <a:pt x="15" y="115"/>
                      </a:lnTo>
                      <a:lnTo>
                        <a:pt x="15" y="122"/>
                      </a:lnTo>
                      <a:lnTo>
                        <a:pt x="18" y="118"/>
                      </a:lnTo>
                      <a:lnTo>
                        <a:pt x="15" y="118"/>
                      </a:lnTo>
                      <a:lnTo>
                        <a:pt x="15" y="115"/>
                      </a:lnTo>
                      <a:lnTo>
                        <a:pt x="11" y="108"/>
                      </a:lnTo>
                      <a:lnTo>
                        <a:pt x="11" y="104"/>
                      </a:lnTo>
                      <a:lnTo>
                        <a:pt x="7" y="104"/>
                      </a:lnTo>
                      <a:lnTo>
                        <a:pt x="7" y="29"/>
                      </a:lnTo>
                      <a:lnTo>
                        <a:pt x="11" y="25"/>
                      </a:lnTo>
                      <a:lnTo>
                        <a:pt x="11" y="15"/>
                      </a:lnTo>
                      <a:lnTo>
                        <a:pt x="15" y="11"/>
                      </a:lnTo>
                      <a:lnTo>
                        <a:pt x="18" y="11"/>
                      </a:lnTo>
                      <a:lnTo>
                        <a:pt x="18" y="7"/>
                      </a:lnTo>
                      <a:lnTo>
                        <a:pt x="18" y="11"/>
                      </a:lnTo>
                      <a:lnTo>
                        <a:pt x="22" y="11"/>
                      </a:lnTo>
                      <a:lnTo>
                        <a:pt x="22" y="15"/>
                      </a:lnTo>
                      <a:lnTo>
                        <a:pt x="25" y="22"/>
                      </a:lnTo>
                      <a:lnTo>
                        <a:pt x="25" y="18"/>
                      </a:lnTo>
                      <a:lnTo>
                        <a:pt x="25" y="36"/>
                      </a:lnTo>
                      <a:lnTo>
                        <a:pt x="25" y="32"/>
                      </a:lnTo>
                      <a:lnTo>
                        <a:pt x="25" y="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69645" name="Group 38"/>
              <p:cNvGrpSpPr>
                <a:grpSpLocks/>
              </p:cNvGrpSpPr>
              <p:nvPr/>
            </p:nvGrpSpPr>
            <p:grpSpPr bwMode="auto">
              <a:xfrm>
                <a:off x="2896" y="2520"/>
                <a:ext cx="29" cy="110"/>
                <a:chOff x="3046" y="2616"/>
                <a:chExt cx="29" cy="110"/>
              </a:xfrm>
            </p:grpSpPr>
            <p:sp>
              <p:nvSpPr>
                <p:cNvPr id="473127" name="Freeform 39"/>
                <p:cNvSpPr>
                  <a:spLocks/>
                </p:cNvSpPr>
                <p:nvPr/>
              </p:nvSpPr>
              <p:spPr bwMode="auto">
                <a:xfrm>
                  <a:off x="3051" y="2622"/>
                  <a:ext cx="19" cy="25"/>
                </a:xfrm>
                <a:custGeom>
                  <a:avLst/>
                  <a:gdLst>
                    <a:gd name="T0" fmla="*/ 22 w 22"/>
                    <a:gd name="T1" fmla="*/ 21 h 28"/>
                    <a:gd name="T2" fmla="*/ 18 w 22"/>
                    <a:gd name="T3" fmla="*/ 3 h 28"/>
                    <a:gd name="T4" fmla="*/ 15 w 22"/>
                    <a:gd name="T5" fmla="*/ 0 h 28"/>
                    <a:gd name="T6" fmla="*/ 4 w 22"/>
                    <a:gd name="T7" fmla="*/ 0 h 28"/>
                    <a:gd name="T8" fmla="*/ 0 w 22"/>
                    <a:gd name="T9" fmla="*/ 14 h 28"/>
                    <a:gd name="T10" fmla="*/ 0 w 22"/>
                    <a:gd name="T11" fmla="*/ 28 h 28"/>
                    <a:gd name="T12" fmla="*/ 22 w 22"/>
                    <a:gd name="T13" fmla="*/ 28 h 28"/>
                    <a:gd name="T14" fmla="*/ 22 w 22"/>
                    <a:gd name="T15" fmla="*/ 2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28">
                      <a:moveTo>
                        <a:pt x="22" y="21"/>
                      </a:moveTo>
                      <a:lnTo>
                        <a:pt x="18" y="3"/>
                      </a:lnTo>
                      <a:lnTo>
                        <a:pt x="15" y="0"/>
                      </a:lnTo>
                      <a:lnTo>
                        <a:pt x="4" y="0"/>
                      </a:lnTo>
                      <a:lnTo>
                        <a:pt x="0" y="14"/>
                      </a:lnTo>
                      <a:lnTo>
                        <a:pt x="0" y="28"/>
                      </a:lnTo>
                      <a:lnTo>
                        <a:pt x="22" y="28"/>
                      </a:lnTo>
                      <a:lnTo>
                        <a:pt x="22" y="21"/>
                      </a:lnTo>
                      <a:close/>
                    </a:path>
                  </a:pathLst>
                </a:custGeom>
                <a:solidFill>
                  <a:srgbClr val="FFBDBD"/>
                </a:solidFill>
                <a:ln w="0">
                  <a:solidFill>
                    <a:srgbClr val="FF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28" name="Freeform 40"/>
                <p:cNvSpPr>
                  <a:spLocks/>
                </p:cNvSpPr>
                <p:nvPr/>
              </p:nvSpPr>
              <p:spPr bwMode="auto">
                <a:xfrm>
                  <a:off x="3049" y="2694"/>
                  <a:ext cx="21" cy="26"/>
                </a:xfrm>
                <a:custGeom>
                  <a:avLst/>
                  <a:gdLst>
                    <a:gd name="T0" fmla="*/ 25 w 25"/>
                    <a:gd name="T1" fmla="*/ 7 h 29"/>
                    <a:gd name="T2" fmla="*/ 21 w 25"/>
                    <a:gd name="T3" fmla="*/ 25 h 29"/>
                    <a:gd name="T4" fmla="*/ 14 w 25"/>
                    <a:gd name="T5" fmla="*/ 29 h 29"/>
                    <a:gd name="T6" fmla="*/ 7 w 25"/>
                    <a:gd name="T7" fmla="*/ 29 h 29"/>
                    <a:gd name="T8" fmla="*/ 0 w 25"/>
                    <a:gd name="T9" fmla="*/ 15 h 29"/>
                    <a:gd name="T10" fmla="*/ 0 w 25"/>
                    <a:gd name="T11" fmla="*/ 0 h 29"/>
                    <a:gd name="T12" fmla="*/ 21 w 25"/>
                    <a:gd name="T13" fmla="*/ 0 h 29"/>
                    <a:gd name="T14" fmla="*/ 25 w 25"/>
                    <a:gd name="T15" fmla="*/ 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29">
                      <a:moveTo>
                        <a:pt x="25" y="7"/>
                      </a:moveTo>
                      <a:lnTo>
                        <a:pt x="21" y="25"/>
                      </a:lnTo>
                      <a:lnTo>
                        <a:pt x="14" y="29"/>
                      </a:lnTo>
                      <a:lnTo>
                        <a:pt x="7" y="29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5" y="7"/>
                      </a:lnTo>
                      <a:close/>
                    </a:path>
                  </a:pathLst>
                </a:custGeom>
                <a:solidFill>
                  <a:srgbClr val="FFBDBD"/>
                </a:solidFill>
                <a:ln w="0">
                  <a:solidFill>
                    <a:srgbClr val="FF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29" name="Freeform 41"/>
                <p:cNvSpPr>
                  <a:spLocks/>
                </p:cNvSpPr>
                <p:nvPr/>
              </p:nvSpPr>
              <p:spPr bwMode="auto">
                <a:xfrm>
                  <a:off x="3046" y="2616"/>
                  <a:ext cx="29" cy="110"/>
                </a:xfrm>
                <a:custGeom>
                  <a:avLst/>
                  <a:gdLst>
                    <a:gd name="T0" fmla="*/ 25 w 33"/>
                    <a:gd name="T1" fmla="*/ 39 h 125"/>
                    <a:gd name="T2" fmla="*/ 33 w 33"/>
                    <a:gd name="T3" fmla="*/ 35 h 125"/>
                    <a:gd name="T4" fmla="*/ 33 w 33"/>
                    <a:gd name="T5" fmla="*/ 14 h 125"/>
                    <a:gd name="T6" fmla="*/ 29 w 33"/>
                    <a:gd name="T7" fmla="*/ 14 h 125"/>
                    <a:gd name="T8" fmla="*/ 29 w 33"/>
                    <a:gd name="T9" fmla="*/ 3 h 125"/>
                    <a:gd name="T10" fmla="*/ 22 w 33"/>
                    <a:gd name="T11" fmla="*/ 3 h 125"/>
                    <a:gd name="T12" fmla="*/ 25 w 33"/>
                    <a:gd name="T13" fmla="*/ 3 h 125"/>
                    <a:gd name="T14" fmla="*/ 18 w 33"/>
                    <a:gd name="T15" fmla="*/ 0 h 125"/>
                    <a:gd name="T16" fmla="*/ 11 w 33"/>
                    <a:gd name="T17" fmla="*/ 0 h 125"/>
                    <a:gd name="T18" fmla="*/ 11 w 33"/>
                    <a:gd name="T19" fmla="*/ 3 h 125"/>
                    <a:gd name="T20" fmla="*/ 7 w 33"/>
                    <a:gd name="T21" fmla="*/ 3 h 125"/>
                    <a:gd name="T22" fmla="*/ 7 w 33"/>
                    <a:gd name="T23" fmla="*/ 10 h 125"/>
                    <a:gd name="T24" fmla="*/ 11 w 33"/>
                    <a:gd name="T25" fmla="*/ 7 h 125"/>
                    <a:gd name="T26" fmla="*/ 4 w 33"/>
                    <a:gd name="T27" fmla="*/ 7 h 125"/>
                    <a:gd name="T28" fmla="*/ 4 w 33"/>
                    <a:gd name="T29" fmla="*/ 25 h 125"/>
                    <a:gd name="T30" fmla="*/ 7 w 33"/>
                    <a:gd name="T31" fmla="*/ 21 h 125"/>
                    <a:gd name="T32" fmla="*/ 0 w 33"/>
                    <a:gd name="T33" fmla="*/ 21 h 125"/>
                    <a:gd name="T34" fmla="*/ 0 w 33"/>
                    <a:gd name="T35" fmla="*/ 104 h 125"/>
                    <a:gd name="T36" fmla="*/ 4 w 33"/>
                    <a:gd name="T37" fmla="*/ 111 h 125"/>
                    <a:gd name="T38" fmla="*/ 4 w 33"/>
                    <a:gd name="T39" fmla="*/ 107 h 125"/>
                    <a:gd name="T40" fmla="*/ 4 w 33"/>
                    <a:gd name="T41" fmla="*/ 121 h 125"/>
                    <a:gd name="T42" fmla="*/ 7 w 33"/>
                    <a:gd name="T43" fmla="*/ 121 h 125"/>
                    <a:gd name="T44" fmla="*/ 7 w 33"/>
                    <a:gd name="T45" fmla="*/ 125 h 125"/>
                    <a:gd name="T46" fmla="*/ 22 w 33"/>
                    <a:gd name="T47" fmla="*/ 125 h 125"/>
                    <a:gd name="T48" fmla="*/ 18 w 33"/>
                    <a:gd name="T49" fmla="*/ 125 h 125"/>
                    <a:gd name="T50" fmla="*/ 22 w 33"/>
                    <a:gd name="T51" fmla="*/ 121 h 125"/>
                    <a:gd name="T52" fmla="*/ 25 w 33"/>
                    <a:gd name="T53" fmla="*/ 121 h 125"/>
                    <a:gd name="T54" fmla="*/ 25 w 33"/>
                    <a:gd name="T55" fmla="*/ 118 h 125"/>
                    <a:gd name="T56" fmla="*/ 29 w 33"/>
                    <a:gd name="T57" fmla="*/ 114 h 125"/>
                    <a:gd name="T58" fmla="*/ 29 w 33"/>
                    <a:gd name="T59" fmla="*/ 86 h 125"/>
                    <a:gd name="T60" fmla="*/ 22 w 33"/>
                    <a:gd name="T61" fmla="*/ 86 h 125"/>
                    <a:gd name="T62" fmla="*/ 22 w 33"/>
                    <a:gd name="T63" fmla="*/ 89 h 125"/>
                    <a:gd name="T64" fmla="*/ 22 w 33"/>
                    <a:gd name="T65" fmla="*/ 114 h 125"/>
                    <a:gd name="T66" fmla="*/ 22 w 33"/>
                    <a:gd name="T67" fmla="*/ 111 h 125"/>
                    <a:gd name="T68" fmla="*/ 25 w 33"/>
                    <a:gd name="T69" fmla="*/ 111 h 125"/>
                    <a:gd name="T70" fmla="*/ 18 w 33"/>
                    <a:gd name="T71" fmla="*/ 111 h 125"/>
                    <a:gd name="T72" fmla="*/ 18 w 33"/>
                    <a:gd name="T73" fmla="*/ 114 h 125"/>
                    <a:gd name="T74" fmla="*/ 15 w 33"/>
                    <a:gd name="T75" fmla="*/ 114 h 125"/>
                    <a:gd name="T76" fmla="*/ 15 w 33"/>
                    <a:gd name="T77" fmla="*/ 121 h 125"/>
                    <a:gd name="T78" fmla="*/ 18 w 33"/>
                    <a:gd name="T79" fmla="*/ 118 h 125"/>
                    <a:gd name="T80" fmla="*/ 15 w 33"/>
                    <a:gd name="T81" fmla="*/ 118 h 125"/>
                    <a:gd name="T82" fmla="*/ 15 w 33"/>
                    <a:gd name="T83" fmla="*/ 114 h 125"/>
                    <a:gd name="T84" fmla="*/ 11 w 33"/>
                    <a:gd name="T85" fmla="*/ 114 h 125"/>
                    <a:gd name="T86" fmla="*/ 11 w 33"/>
                    <a:gd name="T87" fmla="*/ 107 h 125"/>
                    <a:gd name="T88" fmla="*/ 11 w 33"/>
                    <a:gd name="T89" fmla="*/ 104 h 125"/>
                    <a:gd name="T90" fmla="*/ 7 w 33"/>
                    <a:gd name="T91" fmla="*/ 104 h 125"/>
                    <a:gd name="T92" fmla="*/ 7 w 33"/>
                    <a:gd name="T93" fmla="*/ 28 h 125"/>
                    <a:gd name="T94" fmla="*/ 11 w 33"/>
                    <a:gd name="T95" fmla="*/ 25 h 125"/>
                    <a:gd name="T96" fmla="*/ 11 w 33"/>
                    <a:gd name="T97" fmla="*/ 14 h 125"/>
                    <a:gd name="T98" fmla="*/ 15 w 33"/>
                    <a:gd name="T99" fmla="*/ 10 h 125"/>
                    <a:gd name="T100" fmla="*/ 18 w 33"/>
                    <a:gd name="T101" fmla="*/ 10 h 125"/>
                    <a:gd name="T102" fmla="*/ 18 w 33"/>
                    <a:gd name="T103" fmla="*/ 7 h 125"/>
                    <a:gd name="T104" fmla="*/ 18 w 33"/>
                    <a:gd name="T105" fmla="*/ 10 h 125"/>
                    <a:gd name="T106" fmla="*/ 22 w 33"/>
                    <a:gd name="T107" fmla="*/ 10 h 125"/>
                    <a:gd name="T108" fmla="*/ 22 w 33"/>
                    <a:gd name="T109" fmla="*/ 14 h 125"/>
                    <a:gd name="T110" fmla="*/ 25 w 33"/>
                    <a:gd name="T111" fmla="*/ 21 h 125"/>
                    <a:gd name="T112" fmla="*/ 25 w 33"/>
                    <a:gd name="T113" fmla="*/ 18 h 125"/>
                    <a:gd name="T114" fmla="*/ 25 w 33"/>
                    <a:gd name="T115" fmla="*/ 35 h 125"/>
                    <a:gd name="T116" fmla="*/ 25 w 33"/>
                    <a:gd name="T117" fmla="*/ 32 h 125"/>
                    <a:gd name="T118" fmla="*/ 25 w 33"/>
                    <a:gd name="T119" fmla="*/ 39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3" h="125">
                      <a:moveTo>
                        <a:pt x="25" y="39"/>
                      </a:moveTo>
                      <a:lnTo>
                        <a:pt x="33" y="35"/>
                      </a:lnTo>
                      <a:lnTo>
                        <a:pt x="33" y="14"/>
                      </a:lnTo>
                      <a:lnTo>
                        <a:pt x="29" y="14"/>
                      </a:lnTo>
                      <a:lnTo>
                        <a:pt x="29" y="3"/>
                      </a:lnTo>
                      <a:lnTo>
                        <a:pt x="22" y="3"/>
                      </a:lnTo>
                      <a:lnTo>
                        <a:pt x="25" y="3"/>
                      </a:ln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11" y="3"/>
                      </a:lnTo>
                      <a:lnTo>
                        <a:pt x="7" y="3"/>
                      </a:lnTo>
                      <a:lnTo>
                        <a:pt x="7" y="10"/>
                      </a:lnTo>
                      <a:lnTo>
                        <a:pt x="11" y="7"/>
                      </a:lnTo>
                      <a:lnTo>
                        <a:pt x="4" y="7"/>
                      </a:lnTo>
                      <a:lnTo>
                        <a:pt x="4" y="25"/>
                      </a:lnTo>
                      <a:lnTo>
                        <a:pt x="7" y="21"/>
                      </a:lnTo>
                      <a:lnTo>
                        <a:pt x="0" y="21"/>
                      </a:lnTo>
                      <a:lnTo>
                        <a:pt x="0" y="104"/>
                      </a:lnTo>
                      <a:lnTo>
                        <a:pt x="4" y="111"/>
                      </a:lnTo>
                      <a:lnTo>
                        <a:pt x="4" y="107"/>
                      </a:lnTo>
                      <a:lnTo>
                        <a:pt x="4" y="121"/>
                      </a:lnTo>
                      <a:lnTo>
                        <a:pt x="7" y="121"/>
                      </a:lnTo>
                      <a:lnTo>
                        <a:pt x="7" y="125"/>
                      </a:lnTo>
                      <a:lnTo>
                        <a:pt x="22" y="125"/>
                      </a:lnTo>
                      <a:lnTo>
                        <a:pt x="18" y="125"/>
                      </a:lnTo>
                      <a:lnTo>
                        <a:pt x="22" y="121"/>
                      </a:lnTo>
                      <a:lnTo>
                        <a:pt x="25" y="121"/>
                      </a:lnTo>
                      <a:lnTo>
                        <a:pt x="25" y="118"/>
                      </a:lnTo>
                      <a:lnTo>
                        <a:pt x="29" y="114"/>
                      </a:lnTo>
                      <a:lnTo>
                        <a:pt x="29" y="86"/>
                      </a:lnTo>
                      <a:lnTo>
                        <a:pt x="22" y="86"/>
                      </a:lnTo>
                      <a:lnTo>
                        <a:pt x="22" y="89"/>
                      </a:lnTo>
                      <a:lnTo>
                        <a:pt x="22" y="114"/>
                      </a:lnTo>
                      <a:lnTo>
                        <a:pt x="22" y="111"/>
                      </a:lnTo>
                      <a:lnTo>
                        <a:pt x="25" y="111"/>
                      </a:lnTo>
                      <a:lnTo>
                        <a:pt x="18" y="111"/>
                      </a:lnTo>
                      <a:lnTo>
                        <a:pt x="18" y="114"/>
                      </a:lnTo>
                      <a:lnTo>
                        <a:pt x="15" y="114"/>
                      </a:lnTo>
                      <a:lnTo>
                        <a:pt x="15" y="121"/>
                      </a:lnTo>
                      <a:lnTo>
                        <a:pt x="18" y="118"/>
                      </a:lnTo>
                      <a:lnTo>
                        <a:pt x="15" y="118"/>
                      </a:lnTo>
                      <a:lnTo>
                        <a:pt x="15" y="114"/>
                      </a:lnTo>
                      <a:lnTo>
                        <a:pt x="11" y="114"/>
                      </a:lnTo>
                      <a:lnTo>
                        <a:pt x="11" y="107"/>
                      </a:lnTo>
                      <a:lnTo>
                        <a:pt x="11" y="104"/>
                      </a:lnTo>
                      <a:lnTo>
                        <a:pt x="7" y="104"/>
                      </a:lnTo>
                      <a:lnTo>
                        <a:pt x="7" y="28"/>
                      </a:lnTo>
                      <a:lnTo>
                        <a:pt x="11" y="25"/>
                      </a:lnTo>
                      <a:lnTo>
                        <a:pt x="11" y="14"/>
                      </a:lnTo>
                      <a:lnTo>
                        <a:pt x="15" y="10"/>
                      </a:lnTo>
                      <a:lnTo>
                        <a:pt x="18" y="10"/>
                      </a:lnTo>
                      <a:lnTo>
                        <a:pt x="18" y="7"/>
                      </a:lnTo>
                      <a:lnTo>
                        <a:pt x="18" y="10"/>
                      </a:lnTo>
                      <a:lnTo>
                        <a:pt x="22" y="10"/>
                      </a:lnTo>
                      <a:lnTo>
                        <a:pt x="22" y="14"/>
                      </a:lnTo>
                      <a:lnTo>
                        <a:pt x="25" y="21"/>
                      </a:lnTo>
                      <a:lnTo>
                        <a:pt x="25" y="18"/>
                      </a:lnTo>
                      <a:lnTo>
                        <a:pt x="25" y="35"/>
                      </a:lnTo>
                      <a:lnTo>
                        <a:pt x="25" y="32"/>
                      </a:lnTo>
                      <a:lnTo>
                        <a:pt x="25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</p:grpSp>
        </p:grpSp>
        <p:graphicFrame>
          <p:nvGraphicFramePr>
            <p:cNvPr id="69642" name="Object 42"/>
            <p:cNvGraphicFramePr>
              <a:graphicFrameLocks noChangeAspect="1"/>
            </p:cNvGraphicFramePr>
            <p:nvPr/>
          </p:nvGraphicFramePr>
          <p:xfrm>
            <a:off x="1842" y="2511"/>
            <a:ext cx="1342" cy="1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86" name="Designer Zeichnung" r:id="rId15" imgW="914400" imgH="914400" progId="Designer.Drawing.7">
                    <p:embed/>
                  </p:oleObj>
                </mc:Choice>
                <mc:Fallback>
                  <p:oleObj name="Designer Zeichnung" r:id="rId15" imgW="914400" imgH="914400" progId="Designer.Drawing.7">
                    <p:embed/>
                    <p:pic>
                      <p:nvPicPr>
                        <p:cNvPr id="69642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2" y="2511"/>
                          <a:ext cx="1342" cy="1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643" name="Object 43"/>
            <p:cNvGraphicFramePr>
              <a:graphicFrameLocks noChangeAspect="1"/>
            </p:cNvGraphicFramePr>
            <p:nvPr/>
          </p:nvGraphicFramePr>
          <p:xfrm>
            <a:off x="546" y="1341"/>
            <a:ext cx="919" cy="8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87" name="Designer Zeichnung" r:id="rId17" imgW="914400" imgH="914400" progId="Designer.Drawing.7">
                    <p:embed/>
                  </p:oleObj>
                </mc:Choice>
                <mc:Fallback>
                  <p:oleObj name="Designer Zeichnung" r:id="rId17" imgW="914400" imgH="914400" progId="Designer.Drawing.7">
                    <p:embed/>
                    <p:pic>
                      <p:nvPicPr>
                        <p:cNvPr id="69643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6" y="1341"/>
                          <a:ext cx="919" cy="8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9639" name="Rectangle 44"/>
          <p:cNvSpPr>
            <a:spLocks noChangeArrowheads="1"/>
          </p:cNvSpPr>
          <p:nvPr/>
        </p:nvSpPr>
        <p:spPr bwMode="auto">
          <a:xfrm>
            <a:off x="879676" y="434238"/>
            <a:ext cx="9369224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52600" indent="-3810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9800" indent="-3810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7000" indent="-3810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4200" indent="-3810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81400" indent="-3810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8600" indent="-3810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Intra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</a:t>
            </a: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rani</a:t>
            </a:r>
            <a:r>
              <a:rPr lang="cs-CZ" altLang="en-US" sz="4400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ální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(</a:t>
            </a:r>
            <a:r>
              <a:rPr lang="cs-CZ" altLang="en-US" sz="44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inv</a:t>
            </a:r>
            <a:r>
              <a:rPr lang="en-GB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</a:t>
            </a:r>
            <a:r>
              <a:rPr lang="cs-CZ" altLang="en-US" sz="4400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zivní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)</a:t>
            </a:r>
            <a:r>
              <a:rPr lang="en-GB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7175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7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7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49" descr="Retur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6" b="29554"/>
          <a:stretch/>
        </p:blipFill>
        <p:spPr bwMode="auto">
          <a:xfrm>
            <a:off x="4127500" y="1128705"/>
            <a:ext cx="5163906" cy="466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Rectangle 7"/>
          <p:cNvSpPr>
            <a:spLocks noChangeArrowheads="1"/>
          </p:cNvSpPr>
          <p:nvPr/>
        </p:nvSpPr>
        <p:spPr bwMode="auto">
          <a:xfrm>
            <a:off x="682907" y="359375"/>
            <a:ext cx="91216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-609600">
              <a:lnSpc>
                <a:spcPct val="90000"/>
              </a:lnSpc>
              <a:spcBef>
                <a:spcPct val="0"/>
              </a:spcBef>
            </a:pPr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frekvenční pásma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B580D874-A51E-47F7-B7E4-16009AEA3BDE}"/>
              </a:ext>
            </a:extLst>
          </p:cNvPr>
          <p:cNvSpPr txBox="1"/>
          <p:nvPr/>
        </p:nvSpPr>
        <p:spPr>
          <a:xfrm>
            <a:off x="2913352" y="4766294"/>
            <a:ext cx="11528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0,5-4 Hz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C04BF7FC-79A7-4A3E-8667-8735F67AAF7B}"/>
              </a:ext>
            </a:extLst>
          </p:cNvPr>
          <p:cNvSpPr txBox="1"/>
          <p:nvPr/>
        </p:nvSpPr>
        <p:spPr>
          <a:xfrm>
            <a:off x="2871456" y="3694354"/>
            <a:ext cx="9396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4-8 Hz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44CC29CF-03C8-42DE-90B1-98AEDA153DD1}"/>
              </a:ext>
            </a:extLst>
          </p:cNvPr>
          <p:cNvSpPr txBox="1"/>
          <p:nvPr/>
        </p:nvSpPr>
        <p:spPr>
          <a:xfrm>
            <a:off x="2885807" y="1249278"/>
            <a:ext cx="12250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13-30 Hz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EDD852E2-DDF4-4EFF-8E9E-708FBF2BD668}"/>
              </a:ext>
            </a:extLst>
          </p:cNvPr>
          <p:cNvSpPr/>
          <p:nvPr/>
        </p:nvSpPr>
        <p:spPr bwMode="auto">
          <a:xfrm>
            <a:off x="2331926" y="4817842"/>
            <a:ext cx="648072" cy="2970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B9611EF3-DF88-4EB5-8220-2D944A1F204A}"/>
              </a:ext>
            </a:extLst>
          </p:cNvPr>
          <p:cNvSpPr/>
          <p:nvPr/>
        </p:nvSpPr>
        <p:spPr bwMode="auto">
          <a:xfrm>
            <a:off x="2257274" y="3717772"/>
            <a:ext cx="648072" cy="2970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595EA56-0669-4FD9-9B6C-FE0C8B9EE99C}"/>
              </a:ext>
            </a:extLst>
          </p:cNvPr>
          <p:cNvSpPr/>
          <p:nvPr/>
        </p:nvSpPr>
        <p:spPr bwMode="auto">
          <a:xfrm>
            <a:off x="2333196" y="2372765"/>
            <a:ext cx="848985" cy="4613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8E7AB831-72DA-4481-B133-97687F3FB89D}"/>
              </a:ext>
            </a:extLst>
          </p:cNvPr>
          <p:cNvSpPr/>
          <p:nvPr/>
        </p:nvSpPr>
        <p:spPr bwMode="auto">
          <a:xfrm>
            <a:off x="2182958" y="1203616"/>
            <a:ext cx="848985" cy="4613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F1CE376-85D2-4A92-B534-D2F4EBF7F7DB}"/>
              </a:ext>
            </a:extLst>
          </p:cNvPr>
          <p:cNvSpPr/>
          <p:nvPr/>
        </p:nvSpPr>
        <p:spPr>
          <a:xfrm>
            <a:off x="2389280" y="2206166"/>
            <a:ext cx="436338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D37C560-3560-40FD-85C3-58D7269B5C79}"/>
              </a:ext>
            </a:extLst>
          </p:cNvPr>
          <p:cNvSpPr/>
          <p:nvPr/>
        </p:nvSpPr>
        <p:spPr>
          <a:xfrm>
            <a:off x="2376841" y="4673961"/>
            <a:ext cx="41389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6ABC889-1D73-4CE1-B264-967C4E6CEFA0}"/>
              </a:ext>
            </a:extLst>
          </p:cNvPr>
          <p:cNvSpPr/>
          <p:nvPr/>
        </p:nvSpPr>
        <p:spPr>
          <a:xfrm>
            <a:off x="2393742" y="3573891"/>
            <a:ext cx="423514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ϑ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EA6EE2B-3701-492C-ADC5-0306120AD8F0}"/>
              </a:ext>
            </a:extLst>
          </p:cNvPr>
          <p:cNvSpPr/>
          <p:nvPr/>
        </p:nvSpPr>
        <p:spPr>
          <a:xfrm>
            <a:off x="2376841" y="1071356"/>
            <a:ext cx="434734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5B920116-00EB-447F-8F58-FE0E49B4FD3D}"/>
              </a:ext>
            </a:extLst>
          </p:cNvPr>
          <p:cNvSpPr txBox="1"/>
          <p:nvPr/>
        </p:nvSpPr>
        <p:spPr>
          <a:xfrm>
            <a:off x="2934574" y="2325150"/>
            <a:ext cx="108234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8-13 Hz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42">
            <a:extLst>
              <a:ext uri="{FF2B5EF4-FFF2-40B4-BE49-F238E27FC236}">
                <a16:creationId xmlns:a16="http://schemas.microsoft.com/office/drawing/2014/main" id="{9D52EB91-E615-44DC-9159-A06951532329}"/>
              </a:ext>
            </a:extLst>
          </p:cNvPr>
          <p:cNvGrpSpPr>
            <a:grpSpLocks/>
          </p:cNvGrpSpPr>
          <p:nvPr/>
        </p:nvGrpSpPr>
        <p:grpSpPr bwMode="auto">
          <a:xfrm>
            <a:off x="5420166" y="5862930"/>
            <a:ext cx="2483483" cy="755792"/>
            <a:chOff x="5148064" y="4969634"/>
            <a:chExt cx="4967522" cy="1578609"/>
          </a:xfrm>
        </p:grpSpPr>
        <p:cxnSp>
          <p:nvCxnSpPr>
            <p:cNvPr id="17" name="Straight Connector 43">
              <a:extLst>
                <a:ext uri="{FF2B5EF4-FFF2-40B4-BE49-F238E27FC236}">
                  <a16:creationId xmlns:a16="http://schemas.microsoft.com/office/drawing/2014/main" id="{BADFCE9A-54E7-4148-B928-906BF42C29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48064" y="5445224"/>
              <a:ext cx="2464444" cy="0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44">
              <a:extLst>
                <a:ext uri="{FF2B5EF4-FFF2-40B4-BE49-F238E27FC236}">
                  <a16:creationId xmlns:a16="http://schemas.microsoft.com/office/drawing/2014/main" id="{84C102D1-D7AF-48B4-814E-8AE258AA782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619530" y="4969634"/>
              <a:ext cx="0" cy="1008112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45">
              <a:extLst>
                <a:ext uri="{FF2B5EF4-FFF2-40B4-BE49-F238E27FC236}">
                  <a16:creationId xmlns:a16="http://schemas.microsoft.com/office/drawing/2014/main" id="{B09FA23D-B04D-4A5B-ADE0-CA5E78765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9294" y="5583972"/>
              <a:ext cx="1190203" cy="964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cs-CZ" altLang="en-US" b="0" dirty="0">
                  <a:latin typeface="Arial" panose="020B0604020202020204" pitchFamily="34" charset="0"/>
                  <a:cs typeface="Arial" panose="020B0604020202020204" pitchFamily="34" charset="0"/>
                </a:rPr>
                <a:t>1 s</a:t>
              </a:r>
              <a:endParaRPr lang="en-US" altLang="en-US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46">
              <a:extLst>
                <a:ext uri="{FF2B5EF4-FFF2-40B4-BE49-F238E27FC236}">
                  <a16:creationId xmlns:a16="http://schemas.microsoft.com/office/drawing/2014/main" id="{DD87042F-959D-4674-B7BC-0EE3169F12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3536" y="5012024"/>
              <a:ext cx="2322050" cy="964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0" dirty="0"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n-US" altLang="en-US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uV</a:t>
              </a:r>
              <a:endParaRPr lang="en-US" altLang="en-US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5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ChangeArrowheads="1"/>
          </p:cNvSpPr>
          <p:nvPr/>
        </p:nvSpPr>
        <p:spPr bwMode="auto">
          <a:xfrm>
            <a:off x="3648075" y="16383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67971" name="Rectangle 3"/>
          <p:cNvSpPr>
            <a:spLocks noChangeArrowheads="1"/>
          </p:cNvSpPr>
          <p:nvPr/>
        </p:nvSpPr>
        <p:spPr bwMode="auto">
          <a:xfrm>
            <a:off x="3648075" y="16335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67972" name="Rectangle 4"/>
          <p:cNvSpPr>
            <a:spLocks noChangeArrowheads="1"/>
          </p:cNvSpPr>
          <p:nvPr/>
        </p:nvSpPr>
        <p:spPr bwMode="auto">
          <a:xfrm>
            <a:off x="3219450" y="24860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67973" name="Picture 5" descr="C:\Documents and Settings\uživatel\Plocha\vudea\BSSW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8324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7974" name="Rectangle 6"/>
          <p:cNvSpPr>
            <a:spLocks noChangeArrowheads="1"/>
          </p:cNvSpPr>
          <p:nvPr/>
        </p:nvSpPr>
        <p:spPr bwMode="auto">
          <a:xfrm>
            <a:off x="5257800" y="1295400"/>
            <a:ext cx="1066800" cy="76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67975" name="Group 7"/>
          <p:cNvGrpSpPr>
            <a:grpSpLocks/>
          </p:cNvGrpSpPr>
          <p:nvPr/>
        </p:nvGrpSpPr>
        <p:grpSpPr bwMode="auto">
          <a:xfrm>
            <a:off x="4572000" y="1295400"/>
            <a:ext cx="5791200" cy="4876800"/>
            <a:chOff x="1920" y="816"/>
            <a:chExt cx="3648" cy="3072"/>
          </a:xfrm>
        </p:grpSpPr>
        <p:sp>
          <p:nvSpPr>
            <p:cNvPr id="467976" name="Line 8"/>
            <p:cNvSpPr>
              <a:spLocks noChangeShapeType="1"/>
            </p:cNvSpPr>
            <p:nvPr/>
          </p:nvSpPr>
          <p:spPr bwMode="auto">
            <a:xfrm flipH="1">
              <a:off x="1920" y="816"/>
              <a:ext cx="432" cy="9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67977" name="Line 9"/>
            <p:cNvSpPr>
              <a:spLocks noChangeShapeType="1"/>
            </p:cNvSpPr>
            <p:nvPr/>
          </p:nvSpPr>
          <p:spPr bwMode="auto">
            <a:xfrm>
              <a:off x="2976" y="816"/>
              <a:ext cx="2592" cy="9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67978" name="Line 10"/>
            <p:cNvSpPr>
              <a:spLocks noChangeShapeType="1"/>
            </p:cNvSpPr>
            <p:nvPr/>
          </p:nvSpPr>
          <p:spPr bwMode="auto">
            <a:xfrm flipH="1">
              <a:off x="1920" y="1296"/>
              <a:ext cx="432" cy="25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67979" name="Line 11"/>
            <p:cNvSpPr>
              <a:spLocks noChangeShapeType="1"/>
            </p:cNvSpPr>
            <p:nvPr/>
          </p:nvSpPr>
          <p:spPr bwMode="auto">
            <a:xfrm>
              <a:off x="3024" y="1296"/>
              <a:ext cx="2544" cy="25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467980" name="Picture 12" descr="C:\Documents and Settings\uživatel\Plocha\vudea\BSSW2de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19401"/>
            <a:ext cx="5791200" cy="335597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7981" name="Group 13"/>
          <p:cNvGrpSpPr>
            <a:grpSpLocks/>
          </p:cNvGrpSpPr>
          <p:nvPr/>
        </p:nvGrpSpPr>
        <p:grpSpPr bwMode="auto">
          <a:xfrm>
            <a:off x="2133600" y="3962400"/>
            <a:ext cx="2438400" cy="1981200"/>
            <a:chOff x="384" y="2496"/>
            <a:chExt cx="1536" cy="1248"/>
          </a:xfrm>
        </p:grpSpPr>
        <p:pic>
          <p:nvPicPr>
            <p:cNvPr id="467982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496"/>
              <a:ext cx="1134" cy="1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7983" name="Line 15"/>
            <p:cNvSpPr>
              <a:spLocks noChangeShapeType="1"/>
            </p:cNvSpPr>
            <p:nvPr/>
          </p:nvSpPr>
          <p:spPr bwMode="auto">
            <a:xfrm>
              <a:off x="816" y="2928"/>
              <a:ext cx="288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67984" name="Line 16"/>
            <p:cNvSpPr>
              <a:spLocks noChangeShapeType="1"/>
            </p:cNvSpPr>
            <p:nvPr/>
          </p:nvSpPr>
          <p:spPr bwMode="auto">
            <a:xfrm>
              <a:off x="1104" y="3264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67985" name="Line 17"/>
            <p:cNvSpPr>
              <a:spLocks noChangeShapeType="1"/>
            </p:cNvSpPr>
            <p:nvPr/>
          </p:nvSpPr>
          <p:spPr bwMode="auto">
            <a:xfrm flipV="1">
              <a:off x="1152" y="2544"/>
              <a:ext cx="288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67986" name="Line 18"/>
            <p:cNvSpPr>
              <a:spLocks noChangeShapeType="1"/>
            </p:cNvSpPr>
            <p:nvPr/>
          </p:nvSpPr>
          <p:spPr bwMode="auto">
            <a:xfrm>
              <a:off x="1440" y="2544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92"/>
            <a:ext cx="10515600" cy="926576"/>
          </a:xfrm>
        </p:spPr>
        <p:txBody>
          <a:bodyPr/>
          <a:lstStyle/>
          <a:p>
            <a:r>
              <a:rPr lang="cs-CZ" dirty="0" smtClean="0"/>
              <a:t>Záchvat absence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7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648075" y="16383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3648075" y="16335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1269" name="Group 2"/>
          <p:cNvGrpSpPr>
            <a:grpSpLocks/>
          </p:cNvGrpSpPr>
          <p:nvPr/>
        </p:nvGrpSpPr>
        <p:grpSpPr bwMode="auto">
          <a:xfrm>
            <a:off x="2782889" y="2192338"/>
            <a:ext cx="7634287" cy="3041650"/>
            <a:chOff x="1475656" y="1412776"/>
            <a:chExt cx="7001431" cy="3306142"/>
          </a:xfrm>
        </p:grpSpPr>
        <p:pic>
          <p:nvPicPr>
            <p:cNvPr id="11291" name="Picture 21" descr="C:\Documents and Settings\uživatel\Plocha\vudea\BSSW2det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58" t="-282" r="262" b="35912"/>
            <a:stretch>
              <a:fillRect/>
            </a:stretch>
          </p:blipFill>
          <p:spPr bwMode="auto">
            <a:xfrm>
              <a:off x="1475656" y="1412776"/>
              <a:ext cx="5827343" cy="273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5330884" y="3428211"/>
              <a:ext cx="1872290" cy="9369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446742" y="3566255"/>
              <a:ext cx="1872290" cy="11526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870205" y="3526567"/>
              <a:ext cx="190724" cy="11526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604797" y="3935521"/>
              <a:ext cx="1872290" cy="4296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cxnSp>
        <p:nvCxnSpPr>
          <p:cNvPr id="11270" name="Straight Arrow Connector 4"/>
          <p:cNvCxnSpPr>
            <a:cxnSpLocks noChangeShapeType="1"/>
          </p:cNvCxnSpPr>
          <p:nvPr/>
        </p:nvCxnSpPr>
        <p:spPr bwMode="auto">
          <a:xfrm flipV="1">
            <a:off x="3841751" y="3806825"/>
            <a:ext cx="2047875" cy="0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1" name="Straight Arrow Connector 20"/>
          <p:cNvCxnSpPr>
            <a:cxnSpLocks noChangeShapeType="1"/>
          </p:cNvCxnSpPr>
          <p:nvPr/>
        </p:nvCxnSpPr>
        <p:spPr bwMode="auto">
          <a:xfrm>
            <a:off x="3054351" y="5935663"/>
            <a:ext cx="6081713" cy="0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2" name="Straight Arrow Connector 22"/>
          <p:cNvCxnSpPr>
            <a:cxnSpLocks noChangeShapeType="1"/>
          </p:cNvCxnSpPr>
          <p:nvPr/>
        </p:nvCxnSpPr>
        <p:spPr bwMode="auto">
          <a:xfrm flipV="1">
            <a:off x="3054350" y="4627563"/>
            <a:ext cx="590550" cy="0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3" name="Straight Arrow Connector 24"/>
          <p:cNvCxnSpPr>
            <a:cxnSpLocks noChangeShapeType="1"/>
          </p:cNvCxnSpPr>
          <p:nvPr/>
        </p:nvCxnSpPr>
        <p:spPr bwMode="auto">
          <a:xfrm>
            <a:off x="7751763" y="2276476"/>
            <a:ext cx="0" cy="2232025"/>
          </a:xfrm>
          <a:prstGeom prst="straightConnector1">
            <a:avLst/>
          </a:prstGeom>
          <a:noFill/>
          <a:ln w="63500" algn="ctr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4" name="Straight Arrow Connector 28"/>
          <p:cNvCxnSpPr>
            <a:cxnSpLocks noChangeShapeType="1"/>
          </p:cNvCxnSpPr>
          <p:nvPr/>
        </p:nvCxnSpPr>
        <p:spPr bwMode="auto">
          <a:xfrm>
            <a:off x="3054351" y="5332413"/>
            <a:ext cx="3103563" cy="0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75" name="TextBox 11"/>
          <p:cNvSpPr txBox="1">
            <a:spLocks noChangeArrowheads="1"/>
          </p:cNvSpPr>
          <p:nvPr/>
        </p:nvSpPr>
        <p:spPr bwMode="auto">
          <a:xfrm>
            <a:off x="4859339" y="5919788"/>
            <a:ext cx="2192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Trvání události</a:t>
            </a:r>
            <a:endParaRPr lang="en-US" altLang="en-US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6" name="TextBox 30"/>
          <p:cNvSpPr txBox="1">
            <a:spLocks noChangeArrowheads="1"/>
          </p:cNvSpPr>
          <p:nvPr/>
        </p:nvSpPr>
        <p:spPr bwMode="auto">
          <a:xfrm>
            <a:off x="3317875" y="5314951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Perioda</a:t>
            </a:r>
            <a:r>
              <a:rPr lang="en-US" altLang="en-US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en-US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frekvence</a:t>
            </a:r>
            <a:endParaRPr lang="en-US" altLang="en-US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7" name="TextBox 31"/>
          <p:cNvSpPr txBox="1">
            <a:spLocks noChangeArrowheads="1"/>
          </p:cNvSpPr>
          <p:nvPr/>
        </p:nvSpPr>
        <p:spPr bwMode="auto">
          <a:xfrm>
            <a:off x="4029075" y="3806826"/>
            <a:ext cx="1677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Trvání </a:t>
            </a:r>
            <a:r>
              <a:rPr lang="en-US" altLang="en-US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vlny</a:t>
            </a:r>
          </a:p>
        </p:txBody>
      </p:sp>
      <p:sp>
        <p:nvSpPr>
          <p:cNvPr id="11278" name="TextBox 32"/>
          <p:cNvSpPr txBox="1">
            <a:spLocks noChangeArrowheads="1"/>
          </p:cNvSpPr>
          <p:nvPr/>
        </p:nvSpPr>
        <p:spPr bwMode="auto">
          <a:xfrm>
            <a:off x="7032626" y="4495801"/>
            <a:ext cx="1554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Amplituda</a:t>
            </a:r>
          </a:p>
        </p:txBody>
      </p:sp>
      <p:cxnSp>
        <p:nvCxnSpPr>
          <p:cNvPr id="11279" name="Straight Arrow Connector 34"/>
          <p:cNvCxnSpPr>
            <a:cxnSpLocks noChangeShapeType="1"/>
          </p:cNvCxnSpPr>
          <p:nvPr/>
        </p:nvCxnSpPr>
        <p:spPr bwMode="auto">
          <a:xfrm>
            <a:off x="2849564" y="925513"/>
            <a:ext cx="3101975" cy="0"/>
          </a:xfrm>
          <a:prstGeom prst="straightConnector1">
            <a:avLst/>
          </a:prstGeom>
          <a:noFill/>
          <a:ln w="635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80" name="TextBox 35"/>
          <p:cNvSpPr txBox="1">
            <a:spLocks noChangeArrowheads="1"/>
          </p:cNvSpPr>
          <p:nvPr/>
        </p:nvSpPr>
        <p:spPr bwMode="auto">
          <a:xfrm>
            <a:off x="3113088" y="908051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>
                <a:latin typeface="Arial" panose="020B0604020202020204" pitchFamily="34" charset="0"/>
                <a:cs typeface="Arial" panose="020B0604020202020204" pitchFamily="34" charset="0"/>
              </a:rPr>
              <a:t>Komplex hrot-vlna</a:t>
            </a:r>
          </a:p>
        </p:txBody>
      </p:sp>
      <p:cxnSp>
        <p:nvCxnSpPr>
          <p:cNvPr id="11281" name="Straight Arrow Connector 36"/>
          <p:cNvCxnSpPr>
            <a:cxnSpLocks noChangeShapeType="1"/>
          </p:cNvCxnSpPr>
          <p:nvPr/>
        </p:nvCxnSpPr>
        <p:spPr bwMode="auto">
          <a:xfrm flipV="1">
            <a:off x="3994151" y="1700213"/>
            <a:ext cx="2047875" cy="0"/>
          </a:xfrm>
          <a:prstGeom prst="straightConnector1">
            <a:avLst/>
          </a:prstGeom>
          <a:noFill/>
          <a:ln w="635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2" name="Straight Arrow Connector 37"/>
          <p:cNvCxnSpPr>
            <a:cxnSpLocks noChangeShapeType="1"/>
          </p:cNvCxnSpPr>
          <p:nvPr/>
        </p:nvCxnSpPr>
        <p:spPr bwMode="auto">
          <a:xfrm flipV="1">
            <a:off x="3000376" y="1700213"/>
            <a:ext cx="588963" cy="0"/>
          </a:xfrm>
          <a:prstGeom prst="straightConnector1">
            <a:avLst/>
          </a:prstGeom>
          <a:noFill/>
          <a:ln w="635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83" name="TextBox 38"/>
          <p:cNvSpPr txBox="1">
            <a:spLocks noChangeArrowheads="1"/>
          </p:cNvSpPr>
          <p:nvPr/>
        </p:nvSpPr>
        <p:spPr bwMode="auto">
          <a:xfrm>
            <a:off x="4511676" y="1700213"/>
            <a:ext cx="887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>
                <a:latin typeface="Arial" panose="020B0604020202020204" pitchFamily="34" charset="0"/>
                <a:cs typeface="Arial" panose="020B0604020202020204" pitchFamily="34" charset="0"/>
              </a:rPr>
              <a:t> Vlna</a:t>
            </a:r>
          </a:p>
        </p:txBody>
      </p:sp>
      <p:sp>
        <p:nvSpPr>
          <p:cNvPr id="11284" name="TextBox 39"/>
          <p:cNvSpPr txBox="1">
            <a:spLocks noChangeArrowheads="1"/>
          </p:cNvSpPr>
          <p:nvPr/>
        </p:nvSpPr>
        <p:spPr bwMode="auto">
          <a:xfrm>
            <a:off x="2855913" y="1700213"/>
            <a:ext cx="766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>
                <a:latin typeface="Arial" panose="020B0604020202020204" pitchFamily="34" charset="0"/>
                <a:cs typeface="Arial" panose="020B0604020202020204" pitchFamily="34" charset="0"/>
              </a:rPr>
              <a:t>Hrot</a:t>
            </a:r>
          </a:p>
        </p:txBody>
      </p:sp>
      <p:sp>
        <p:nvSpPr>
          <p:cNvPr id="11285" name="TextBox 41"/>
          <p:cNvSpPr txBox="1">
            <a:spLocks noChangeArrowheads="1"/>
          </p:cNvSpPr>
          <p:nvPr/>
        </p:nvSpPr>
        <p:spPr bwMode="auto">
          <a:xfrm>
            <a:off x="2878138" y="4676776"/>
            <a:ext cx="1046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Trvání</a:t>
            </a:r>
            <a:endParaRPr lang="en-US" altLang="en-US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286" name="Group 42"/>
          <p:cNvGrpSpPr>
            <a:grpSpLocks/>
          </p:cNvGrpSpPr>
          <p:nvPr/>
        </p:nvGrpSpPr>
        <p:grpSpPr bwMode="auto">
          <a:xfrm>
            <a:off x="6821489" y="892176"/>
            <a:ext cx="3748087" cy="1076325"/>
            <a:chOff x="5148064" y="4969634"/>
            <a:chExt cx="3748296" cy="1076002"/>
          </a:xfrm>
        </p:grpSpPr>
        <p:cxnSp>
          <p:nvCxnSpPr>
            <p:cNvPr id="11287" name="Straight Connector 43"/>
            <p:cNvCxnSpPr>
              <a:cxnSpLocks noChangeShapeType="1"/>
            </p:cNvCxnSpPr>
            <p:nvPr/>
          </p:nvCxnSpPr>
          <p:spPr bwMode="auto">
            <a:xfrm>
              <a:off x="5148064" y="5445224"/>
              <a:ext cx="2464444" cy="0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88" name="Straight Connector 44"/>
            <p:cNvCxnSpPr>
              <a:cxnSpLocks noChangeShapeType="1"/>
            </p:cNvCxnSpPr>
            <p:nvPr/>
          </p:nvCxnSpPr>
          <p:spPr bwMode="auto">
            <a:xfrm flipV="1">
              <a:off x="7619530" y="4969634"/>
              <a:ext cx="0" cy="1008112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89" name="TextBox 45"/>
            <p:cNvSpPr txBox="1">
              <a:spLocks noChangeArrowheads="1"/>
            </p:cNvSpPr>
            <p:nvPr/>
          </p:nvSpPr>
          <p:spPr bwMode="auto">
            <a:xfrm>
              <a:off x="5809294" y="5583971"/>
              <a:ext cx="11945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0">
                  <a:latin typeface="Arial" panose="020B0604020202020204" pitchFamily="34" charset="0"/>
                  <a:cs typeface="Arial" panose="020B0604020202020204" pitchFamily="34" charset="0"/>
                </a:rPr>
                <a:t>300 ms</a:t>
              </a:r>
            </a:p>
          </p:txBody>
        </p:sp>
        <p:sp>
          <p:nvSpPr>
            <p:cNvPr id="11290" name="TextBox 46"/>
            <p:cNvSpPr txBox="1">
              <a:spLocks noChangeArrowheads="1"/>
            </p:cNvSpPr>
            <p:nvPr/>
          </p:nvSpPr>
          <p:spPr bwMode="auto">
            <a:xfrm>
              <a:off x="7735465" y="5242857"/>
              <a:ext cx="11608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0">
                  <a:latin typeface="Arial" panose="020B0604020202020204" pitchFamily="34" charset="0"/>
                  <a:cs typeface="Arial" panose="020B0604020202020204" pitchFamily="34" charset="0"/>
                </a:rPr>
                <a:t>100 uV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015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5" name="Object 4"/>
          <p:cNvGraphicFramePr>
            <a:graphicFrameLocks noChangeAspect="1"/>
          </p:cNvGraphicFramePr>
          <p:nvPr/>
        </p:nvGraphicFramePr>
        <p:xfrm>
          <a:off x="2286000" y="1295400"/>
          <a:ext cx="7620000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1" name="CorelPhotoPaint.Image.7" r:id="rId4" imgW="5955556" imgH="3593651" progId="CorelPhotoPaint.Image.7">
                  <p:embed/>
                </p:oleObj>
              </mc:Choice>
              <mc:Fallback>
                <p:oleObj name="CorelPhotoPaint.Image.7" r:id="rId4" imgW="5955556" imgH="3593651" progId="CorelPhotoPaint.Image.7">
                  <p:embed/>
                  <p:pic>
                    <p:nvPicPr>
                      <p:cNvPr id="9523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295400"/>
                        <a:ext cx="7620000" cy="4597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Evok</a:t>
            </a:r>
            <a:r>
              <a:rPr lang="cs-CZ" dirty="0" err="1" smtClean="0"/>
              <a:t>ované</a:t>
            </a:r>
            <a:r>
              <a:rPr lang="cs-CZ" dirty="0" smtClean="0"/>
              <a:t> potenciály – záznam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60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838200" y="338492"/>
            <a:ext cx="10515600" cy="9265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Evok</a:t>
            </a:r>
            <a:r>
              <a:rPr lang="cs-CZ" dirty="0" err="1"/>
              <a:t>ované</a:t>
            </a:r>
            <a:r>
              <a:rPr lang="cs-CZ" dirty="0"/>
              <a:t> potenciály – </a:t>
            </a:r>
            <a:r>
              <a:rPr lang="cs-CZ" dirty="0" smtClean="0"/>
              <a:t>průměrování</a:t>
            </a:r>
            <a:endParaRPr lang="en-GB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723" y="1323487"/>
            <a:ext cx="2776538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3" y="1171087"/>
            <a:ext cx="2801938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987" y="2195025"/>
            <a:ext cx="2801937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23" y="3287225"/>
            <a:ext cx="2801938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837" y="5319225"/>
            <a:ext cx="2801937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23" y="4306400"/>
            <a:ext cx="2801938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37" y="3295162"/>
            <a:ext cx="280352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23" y="4334975"/>
            <a:ext cx="2801938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23" y="5339862"/>
            <a:ext cx="2801938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Line 14"/>
          <p:cNvSpPr>
            <a:spLocks noChangeShapeType="1"/>
          </p:cNvSpPr>
          <p:nvPr/>
        </p:nvSpPr>
        <p:spPr bwMode="auto">
          <a:xfrm>
            <a:off x="4964723" y="2085487"/>
            <a:ext cx="304800" cy="542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H="1">
            <a:off x="6426811" y="2085487"/>
            <a:ext cx="290512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5858487" y="1339362"/>
            <a:ext cx="4540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+</a:t>
            </a:r>
            <a:endParaRPr lang="cs-CZ" alt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2907324" y="1153624"/>
            <a:ext cx="27098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>
                <a:latin typeface="Arial" panose="020B0604020202020204" pitchFamily="34" charset="0"/>
              </a:rPr>
              <a:t>Evokovan</a:t>
            </a:r>
            <a:r>
              <a:rPr lang="cs-CZ" altLang="en-US" sz="2000">
                <a:latin typeface="Arial" panose="020B0604020202020204" pitchFamily="34" charset="0"/>
              </a:rPr>
              <a:t>á odpověď</a:t>
            </a: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7022124" y="1077424"/>
            <a:ext cx="19923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>
                <a:latin typeface="Arial" panose="020B0604020202020204" pitchFamily="34" charset="0"/>
              </a:rPr>
              <a:t>Aktivita pozadí</a:t>
            </a: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2297723" y="4238136"/>
            <a:ext cx="22240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1800">
                <a:latin typeface="Arial" panose="020B0604020202020204" pitchFamily="34" charset="0"/>
              </a:rPr>
              <a:t>10x zprůměrováno</a:t>
            </a: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2307249" y="5216036"/>
            <a:ext cx="23526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1800">
                <a:latin typeface="Arial" panose="020B0604020202020204" pitchFamily="34" charset="0"/>
              </a:rPr>
              <a:t>100x zprůměrováno</a:t>
            </a:r>
          </a:p>
        </p:txBody>
      </p:sp>
      <p:sp>
        <p:nvSpPr>
          <p:cNvPr id="40" name="Text Box 21"/>
          <p:cNvSpPr txBox="1">
            <a:spLocks noChangeArrowheads="1"/>
          </p:cNvSpPr>
          <p:nvPr/>
        </p:nvSpPr>
        <p:spPr bwMode="auto">
          <a:xfrm>
            <a:off x="2269149" y="6254261"/>
            <a:ext cx="23526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1800">
                <a:latin typeface="Arial" panose="020B0604020202020204" pitchFamily="34" charset="0"/>
              </a:rPr>
              <a:t>200x zprůměrováno</a:t>
            </a:r>
          </a:p>
        </p:txBody>
      </p:sp>
      <p:sp>
        <p:nvSpPr>
          <p:cNvPr id="41" name="Text Box 22"/>
          <p:cNvSpPr txBox="1">
            <a:spLocks noChangeArrowheads="1"/>
          </p:cNvSpPr>
          <p:nvPr/>
        </p:nvSpPr>
        <p:spPr bwMode="auto">
          <a:xfrm>
            <a:off x="6745899" y="4190511"/>
            <a:ext cx="23526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1800">
                <a:latin typeface="Arial" panose="020B0604020202020204" pitchFamily="34" charset="0"/>
              </a:rPr>
              <a:t>500x zprůměrováno</a:t>
            </a:r>
          </a:p>
        </p:txBody>
      </p:sp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6755424" y="5168411"/>
            <a:ext cx="24796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1800">
                <a:latin typeface="Arial" panose="020B0604020202020204" pitchFamily="34" charset="0"/>
              </a:rPr>
              <a:t>1000x zprůměrováno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6717324" y="6206636"/>
            <a:ext cx="24796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1800">
                <a:latin typeface="Arial" panose="020B0604020202020204" pitchFamily="34" charset="0"/>
              </a:rPr>
              <a:t>3000x zprůměrováno</a:t>
            </a:r>
          </a:p>
        </p:txBody>
      </p:sp>
    </p:spTree>
    <p:extLst>
      <p:ext uri="{BB962C8B-B14F-4D97-AF65-F5344CB8AC3E}">
        <p14:creationId xmlns:p14="http://schemas.microsoft.com/office/powerpoint/2010/main" val="102548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Klidový membránový potenciál</a:t>
            </a:r>
            <a:endParaRPr lang="en-US" dirty="0"/>
          </a:p>
        </p:txBody>
      </p:sp>
      <p:pic>
        <p:nvPicPr>
          <p:cNvPr id="3" name="Picture 2" descr="https://upload.wikimedia.org/wikipedia/commons/thumb/f/fb/Basis_of_Membrane_Potential2.png/800px-Basis_of_Membrane_Potential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t="942" r="2504" b="1476"/>
          <a:stretch/>
        </p:blipFill>
        <p:spPr bwMode="auto">
          <a:xfrm>
            <a:off x="3931920" y="1351281"/>
            <a:ext cx="4312920" cy="50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14320" y="3007360"/>
            <a:ext cx="96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0 mV</a:t>
            </a:r>
            <a:endParaRPr lang="en-US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412480" y="3007360"/>
            <a:ext cx="132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-65 mV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122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821803" y="104172"/>
            <a:ext cx="9799305" cy="838200"/>
          </a:xfrm>
        </p:spPr>
        <p:txBody>
          <a:bodyPr>
            <a:noAutofit/>
          </a:bodyPr>
          <a:lstStyle/>
          <a:p>
            <a:r>
              <a:rPr lang="cs-CZ" altLang="en-US" dirty="0" smtClean="0"/>
              <a:t>Sluchové evokované potenciály</a:t>
            </a:r>
            <a:endParaRPr lang="cs-CZ" altLang="en-US" dirty="0"/>
          </a:p>
        </p:txBody>
      </p:sp>
      <p:pic>
        <p:nvPicPr>
          <p:cNvPr id="98307" name="Picture 3" descr="C:\staryH\jiruska\seminare\rekove\obrazky\bae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4552950" cy="4876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5380" name="Text Box 4"/>
          <p:cNvSpPr txBox="1">
            <a:spLocks noChangeArrowheads="1"/>
          </p:cNvSpPr>
          <p:nvPr/>
        </p:nvSpPr>
        <p:spPr bwMode="auto">
          <a:xfrm>
            <a:off x="6553200" y="1143000"/>
            <a:ext cx="38100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2000" dirty="0">
                <a:latin typeface="Arial" panose="020B0604020202020204" pitchFamily="34" charset="0"/>
              </a:rPr>
              <a:t>I - auditory nerve</a:t>
            </a:r>
          </a:p>
          <a:p>
            <a:pPr>
              <a:defRPr/>
            </a:pP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en-US" sz="2000" dirty="0">
                <a:latin typeface="Arial" panose="020B0604020202020204" pitchFamily="34" charset="0"/>
              </a:rPr>
              <a:t>II - </a:t>
            </a:r>
            <a:r>
              <a:rPr lang="cs-CZ" altLang="en-US" sz="2000" dirty="0" err="1">
                <a:latin typeface="Arial" panose="020B0604020202020204" pitchFamily="34" charset="0"/>
              </a:rPr>
              <a:t>cochlear</a:t>
            </a: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en-US" sz="2000" dirty="0">
                <a:latin typeface="Arial" panose="020B0604020202020204" pitchFamily="34" charset="0"/>
              </a:rPr>
              <a:t>III - superior </a:t>
            </a:r>
            <a:r>
              <a:rPr lang="cs-CZ" altLang="en-US" sz="2000" dirty="0" err="1">
                <a:latin typeface="Arial" panose="020B0604020202020204" pitchFamily="34" charset="0"/>
              </a:rPr>
              <a:t>olivary</a:t>
            </a:r>
            <a:r>
              <a:rPr lang="cs-CZ" altLang="en-US" sz="2000" dirty="0">
                <a:latin typeface="Arial" panose="020B0604020202020204" pitchFamily="34" charset="0"/>
              </a:rPr>
              <a:t> </a:t>
            </a:r>
            <a:r>
              <a:rPr lang="cs-CZ" altLang="en-US" sz="2000" dirty="0" err="1">
                <a:latin typeface="Arial" panose="020B0604020202020204" pitchFamily="34" charset="0"/>
              </a:rPr>
              <a:t>nuclei</a:t>
            </a: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en-US" sz="2000" dirty="0">
                <a:latin typeface="Arial" panose="020B0604020202020204" pitchFamily="34" charset="0"/>
              </a:rPr>
              <a:t>IV - </a:t>
            </a:r>
            <a:r>
              <a:rPr lang="cs-CZ" altLang="en-US" sz="2000" dirty="0" err="1">
                <a:latin typeface="Arial" panose="020B0604020202020204" pitchFamily="34" charset="0"/>
              </a:rPr>
              <a:t>lateral</a:t>
            </a:r>
            <a:r>
              <a:rPr lang="cs-CZ" altLang="en-US" sz="2000" dirty="0">
                <a:latin typeface="Arial" panose="020B0604020202020204" pitchFamily="34" charset="0"/>
              </a:rPr>
              <a:t> </a:t>
            </a:r>
            <a:r>
              <a:rPr lang="cs-CZ" altLang="en-US" sz="2000" dirty="0" err="1">
                <a:latin typeface="Arial" panose="020B0604020202020204" pitchFamily="34" charset="0"/>
              </a:rPr>
              <a:t>lemniscus</a:t>
            </a: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en-US" sz="2000" dirty="0">
                <a:latin typeface="Arial" panose="020B0604020202020204" pitchFamily="34" charset="0"/>
              </a:rPr>
              <a:t>V - </a:t>
            </a:r>
            <a:r>
              <a:rPr lang="cs-CZ" altLang="en-US" sz="2000" dirty="0" err="1">
                <a:latin typeface="Arial" panose="020B0604020202020204" pitchFamily="34" charset="0"/>
              </a:rPr>
              <a:t>inferior</a:t>
            </a:r>
            <a:r>
              <a:rPr lang="cs-CZ" altLang="en-US" sz="2000" dirty="0">
                <a:latin typeface="Arial" panose="020B0604020202020204" pitchFamily="34" charset="0"/>
              </a:rPr>
              <a:t> </a:t>
            </a:r>
            <a:r>
              <a:rPr lang="cs-CZ" altLang="en-US" sz="2000" dirty="0" err="1">
                <a:latin typeface="Arial" panose="020B0604020202020204" pitchFamily="34" charset="0"/>
              </a:rPr>
              <a:t>colliculi</a:t>
            </a: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en-US" sz="2000" dirty="0">
                <a:latin typeface="Arial" panose="020B0604020202020204" pitchFamily="34" charset="0"/>
              </a:rPr>
              <a:t>II+III - pons</a:t>
            </a:r>
          </a:p>
          <a:p>
            <a:pPr>
              <a:defRPr/>
            </a:pP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en-US" sz="2000" dirty="0">
                <a:latin typeface="Arial" panose="020B0604020202020204" pitchFamily="34" charset="0"/>
              </a:rPr>
              <a:t>IV+V - </a:t>
            </a:r>
            <a:r>
              <a:rPr lang="cs-CZ" altLang="en-US" sz="2000" dirty="0" err="1">
                <a:latin typeface="Arial" panose="020B0604020202020204" pitchFamily="34" charset="0"/>
              </a:rPr>
              <a:t>midbrain</a:t>
            </a: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endParaRPr lang="cs-CZ" altLang="en-US" sz="2000" dirty="0">
              <a:latin typeface="Arial" panose="020B0604020202020204" pitchFamily="34" charset="0"/>
            </a:endParaRP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2422526" y="6248400"/>
            <a:ext cx="34435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latin typeface="Arial" panose="020B0604020202020204" pitchFamily="34" charset="0"/>
              </a:rPr>
              <a:t>Left</a:t>
            </a:r>
            <a:r>
              <a:rPr lang="cs-CZ" altLang="en-US" sz="2000" b="0" dirty="0">
                <a:latin typeface="Arial" panose="020B0604020202020204" pitchFamily="34" charset="0"/>
              </a:rPr>
              <a:t> </a:t>
            </a:r>
            <a:r>
              <a:rPr lang="cs-CZ" altLang="en-US" sz="2000" b="0" dirty="0" err="1">
                <a:latin typeface="Arial" panose="020B0604020202020204" pitchFamily="34" charset="0"/>
              </a:rPr>
              <a:t>ear</a:t>
            </a:r>
            <a:r>
              <a:rPr lang="cs-CZ" altLang="en-US" sz="2000" b="0" dirty="0">
                <a:latin typeface="Arial" panose="020B0604020202020204" pitchFamily="34" charset="0"/>
              </a:rPr>
              <a:t> </a:t>
            </a:r>
            <a:r>
              <a:rPr lang="cs-CZ" altLang="en-US" sz="2000" b="0" dirty="0" err="1">
                <a:latin typeface="Arial" panose="020B0604020202020204" pitchFamily="34" charset="0"/>
              </a:rPr>
              <a:t>stimulation</a:t>
            </a:r>
            <a:r>
              <a:rPr lang="cs-CZ" altLang="en-US" sz="2000" b="0" dirty="0">
                <a:latin typeface="Arial" panose="020B0604020202020204" pitchFamily="34" charset="0"/>
              </a:rPr>
              <a:t> </a:t>
            </a:r>
            <a:r>
              <a:rPr lang="cs-CZ" altLang="en-US" sz="2000" b="0" dirty="0" err="1">
                <a:latin typeface="Arial" panose="020B0604020202020204" pitchFamily="34" charset="0"/>
              </a:rPr>
              <a:t>at</a:t>
            </a:r>
            <a:r>
              <a:rPr lang="cs-CZ" altLang="en-US" sz="2000" b="0" dirty="0">
                <a:latin typeface="Arial" panose="020B0604020202020204" pitchFamily="34" charset="0"/>
              </a:rPr>
              <a:t> 60 dB.</a:t>
            </a:r>
            <a:endParaRPr lang="cs-CZ" altLang="en-US" b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87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2906" y="188640"/>
            <a:ext cx="9299294" cy="1143000"/>
          </a:xfrm>
        </p:spPr>
        <p:txBody>
          <a:bodyPr/>
          <a:lstStyle/>
          <a:p>
            <a:r>
              <a:rPr lang="cs-CZ" dirty="0" smtClean="0"/>
              <a:t>Zrakové evokované potenciály</a:t>
            </a:r>
            <a:endParaRPr lang="en-US" dirty="0"/>
          </a:p>
        </p:txBody>
      </p:sp>
      <p:pic>
        <p:nvPicPr>
          <p:cNvPr id="203778" name="Picture 2" descr="Visually Evoked Potentials by Donnell J. Creel – Webvi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3140969"/>
            <a:ext cx="4464496" cy="359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993D25C-E23C-4F36-B792-20DBAA69F8D2}"/>
              </a:ext>
            </a:extLst>
          </p:cNvPr>
          <p:cNvSpPr/>
          <p:nvPr/>
        </p:nvSpPr>
        <p:spPr>
          <a:xfrm>
            <a:off x="2015718" y="1268761"/>
            <a:ext cx="8112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Pattern reversal evoked potentials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Pouhé blikání (novorozenci, pacienti v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komatu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7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7556" t="17801" r="15744" b="5900"/>
          <a:stretch/>
        </p:blipFill>
        <p:spPr>
          <a:xfrm>
            <a:off x="1919536" y="2597908"/>
            <a:ext cx="4046982" cy="30633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7950" t="16401" r="15350" b="6601"/>
          <a:stretch/>
        </p:blipFill>
        <p:spPr>
          <a:xfrm>
            <a:off x="6355229" y="2585208"/>
            <a:ext cx="4010191" cy="306334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993D25C-E23C-4F36-B792-20DBAA69F8D2}"/>
              </a:ext>
            </a:extLst>
          </p:cNvPr>
          <p:cNvSpPr/>
          <p:nvPr/>
        </p:nvSpPr>
        <p:spPr>
          <a:xfrm>
            <a:off x="2950608" y="18408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Zdravé oko</a:t>
            </a:r>
            <a:endParaRPr lang="en-GB" sz="2800" dirty="0">
              <a:latin typeface="Arial" panose="020B0604020202020204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993D25C-E23C-4F36-B792-20DBAA69F8D2}"/>
              </a:ext>
            </a:extLst>
          </p:cNvPr>
          <p:cNvSpPr/>
          <p:nvPr/>
        </p:nvSpPr>
        <p:spPr>
          <a:xfrm>
            <a:off x="7147558" y="1840830"/>
            <a:ext cx="2404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Nemocné oko</a:t>
            </a:r>
            <a:endParaRPr lang="en-GB" sz="2800" dirty="0">
              <a:latin typeface="Arial" panose="020B0604020202020204" pitchFamily="34" charset="0"/>
            </a:endParaRP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682906" y="188640"/>
            <a:ext cx="9299294" cy="1143000"/>
          </a:xfrm>
        </p:spPr>
        <p:txBody>
          <a:bodyPr/>
          <a:lstStyle/>
          <a:p>
            <a:r>
              <a:rPr lang="cs-CZ" dirty="0"/>
              <a:t>Zrakové evokované potenciály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E7116-5441-475C-9635-B72B933ED8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r>
              <a:rPr lang="cs-CZ" dirty="0" err="1" smtClean="0"/>
              <a:t>ědomí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1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Vědomí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Neexistuje obecně uznávaná definice</a:t>
            </a:r>
            <a:endParaRPr lang="en-US" dirty="0" smtClean="0"/>
          </a:p>
          <a:p>
            <a:r>
              <a:rPr lang="cs-CZ" dirty="0" smtClean="0"/>
              <a:t>Základní vědomí</a:t>
            </a:r>
          </a:p>
          <a:p>
            <a:pPr lvl="1"/>
            <a:r>
              <a:rPr lang="cs-CZ" dirty="0" smtClean="0"/>
              <a:t>Reakce na podněty z prostředí</a:t>
            </a:r>
            <a:endParaRPr lang="en-US" dirty="0" smtClean="0"/>
          </a:p>
          <a:p>
            <a:pPr lvl="1"/>
            <a:r>
              <a:rPr lang="cs-CZ" dirty="0" smtClean="0"/>
              <a:t>Emoce</a:t>
            </a:r>
            <a:endParaRPr lang="en-US" dirty="0" smtClean="0"/>
          </a:p>
          <a:p>
            <a:pPr lvl="1"/>
            <a:r>
              <a:rPr lang="cs-CZ" dirty="0" smtClean="0"/>
              <a:t>Postačuje funkce mozkového kmene</a:t>
            </a:r>
            <a:endParaRPr lang="en-US" dirty="0"/>
          </a:p>
          <a:p>
            <a:r>
              <a:rPr lang="cs-CZ" dirty="0" smtClean="0"/>
              <a:t>Vyšší formy vědomí</a:t>
            </a:r>
            <a:endParaRPr lang="en-US" dirty="0" smtClean="0"/>
          </a:p>
          <a:p>
            <a:pPr lvl="1"/>
            <a:r>
              <a:rPr lang="cs-CZ" dirty="0" smtClean="0"/>
              <a:t>Uvědomování si vlastní existence</a:t>
            </a:r>
            <a:endParaRPr lang="en-US" dirty="0" smtClean="0"/>
          </a:p>
          <a:p>
            <a:pPr lvl="1"/>
            <a:r>
              <a:rPr lang="cs-CZ" dirty="0" smtClean="0"/>
              <a:t>Nutná funkce kortexu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1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Kvantitativní poruchy vědomí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Somnolence</a:t>
            </a:r>
          </a:p>
          <a:p>
            <a:pPr lvl="1"/>
            <a:r>
              <a:rPr lang="cs-CZ" dirty="0" smtClean="0"/>
              <a:t>Pacient je ospalý</a:t>
            </a:r>
          </a:p>
          <a:p>
            <a:pPr lvl="1"/>
            <a:r>
              <a:rPr lang="cs-CZ" dirty="0" smtClean="0"/>
              <a:t>Na otázku reaguje ale s latencí</a:t>
            </a:r>
          </a:p>
          <a:p>
            <a:r>
              <a:rPr lang="cs-CZ" dirty="0" err="1" smtClean="0"/>
              <a:t>Sopor</a:t>
            </a:r>
            <a:endParaRPr lang="cs-CZ" dirty="0" smtClean="0"/>
          </a:p>
          <a:p>
            <a:pPr lvl="1"/>
            <a:r>
              <a:rPr lang="cs-CZ" dirty="0" smtClean="0"/>
              <a:t>Na oslovení nereaguje</a:t>
            </a:r>
          </a:p>
          <a:p>
            <a:pPr lvl="1"/>
            <a:r>
              <a:rPr lang="cs-CZ" dirty="0" smtClean="0"/>
              <a:t>Bolestivý podnět vyvolá obrannou reakci</a:t>
            </a:r>
          </a:p>
          <a:p>
            <a:r>
              <a:rPr lang="cs-CZ" dirty="0" smtClean="0"/>
              <a:t>Kóma</a:t>
            </a:r>
          </a:p>
          <a:p>
            <a:pPr lvl="1"/>
            <a:r>
              <a:rPr lang="cs-CZ" dirty="0" smtClean="0"/>
              <a:t>Nereaguje ani na bolestivý podnět</a:t>
            </a:r>
          </a:p>
          <a:p>
            <a:pPr lvl="1"/>
            <a:r>
              <a:rPr lang="cs-CZ" dirty="0" smtClean="0"/>
              <a:t>Chybí zornicový reflex</a:t>
            </a:r>
          </a:p>
          <a:p>
            <a:r>
              <a:rPr lang="cs-CZ" dirty="0"/>
              <a:t>Mozková </a:t>
            </a:r>
            <a:r>
              <a:rPr lang="cs-CZ" dirty="0" smtClean="0"/>
              <a:t>smrt</a:t>
            </a:r>
          </a:p>
          <a:p>
            <a:pPr lvl="1"/>
            <a:r>
              <a:rPr lang="cs-CZ" dirty="0" smtClean="0"/>
              <a:t>Zástava cirkulace v mozku</a:t>
            </a:r>
          </a:p>
          <a:p>
            <a:pPr lvl="1"/>
            <a:r>
              <a:rPr lang="cs-CZ" dirty="0" smtClean="0"/>
              <a:t>Zástava dýchání</a:t>
            </a:r>
            <a:endParaRPr lang="en-US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Synkopa</a:t>
            </a:r>
          </a:p>
          <a:p>
            <a:pPr lvl="1"/>
            <a:r>
              <a:rPr lang="cs-CZ" dirty="0" smtClean="0"/>
              <a:t>Přechodný stav v důsledku nedostatečného prokrvení mozku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64178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Kvalitativní poruchy vědomí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Amence</a:t>
            </a:r>
          </a:p>
          <a:p>
            <a:pPr lvl="1"/>
            <a:r>
              <a:rPr lang="cs-CZ" sz="2000" dirty="0" smtClean="0"/>
              <a:t>Zmatenost</a:t>
            </a:r>
          </a:p>
          <a:p>
            <a:pPr lvl="1"/>
            <a:r>
              <a:rPr lang="cs-CZ" sz="2000" dirty="0" smtClean="0"/>
              <a:t>Pacient neví, kde je a proč, je neklidný</a:t>
            </a:r>
          </a:p>
          <a:p>
            <a:r>
              <a:rPr lang="cs-CZ" sz="2400" dirty="0" smtClean="0"/>
              <a:t>Delirium</a:t>
            </a:r>
          </a:p>
          <a:p>
            <a:pPr lvl="1"/>
            <a:r>
              <a:rPr lang="cs-CZ" sz="2000" dirty="0" smtClean="0"/>
              <a:t>Vizuální halucinace</a:t>
            </a:r>
          </a:p>
          <a:p>
            <a:pPr lvl="1"/>
            <a:r>
              <a:rPr lang="cs-CZ" sz="2000" dirty="0" smtClean="0"/>
              <a:t>Změny nálad, neklid</a:t>
            </a:r>
          </a:p>
          <a:p>
            <a:r>
              <a:rPr lang="cs-CZ" sz="2400" dirty="0" smtClean="0"/>
              <a:t>Obnubilace</a:t>
            </a:r>
          </a:p>
          <a:p>
            <a:pPr lvl="1"/>
            <a:r>
              <a:rPr lang="cs-CZ" sz="2000" dirty="0" smtClean="0"/>
              <a:t>Mrákotný stav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363945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50" y="338492"/>
            <a:ext cx="11338560" cy="9265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Glasgow</a:t>
            </a:r>
            <a:r>
              <a:rPr lang="cs-CZ" dirty="0" err="1" smtClean="0"/>
              <a:t>ská</a:t>
            </a:r>
            <a:r>
              <a:rPr lang="cs-CZ" dirty="0" smtClean="0"/>
              <a:t> stupnice</a:t>
            </a:r>
            <a:r>
              <a:rPr lang="en-US" dirty="0" smtClean="0"/>
              <a:t> </a:t>
            </a:r>
            <a:r>
              <a:rPr lang="en-US" dirty="0" err="1" smtClean="0"/>
              <a:t>komatu</a:t>
            </a:r>
            <a:r>
              <a:rPr lang="en-US" dirty="0" smtClean="0"/>
              <a:t> (Glasgow coma scale)</a:t>
            </a:r>
            <a:endParaRPr lang="en-US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6856103"/>
              </p:ext>
            </p:extLst>
          </p:nvPr>
        </p:nvGraphicFramePr>
        <p:xfrm>
          <a:off x="521208" y="1348072"/>
          <a:ext cx="11420856" cy="4638676"/>
        </p:xfrm>
        <a:graphic>
          <a:graphicData uri="http://schemas.openxmlformats.org/drawingml/2006/table">
            <a:tbl>
              <a:tblPr/>
              <a:tblGrid>
                <a:gridCol w="1368086">
                  <a:extLst>
                    <a:ext uri="{9D8B030D-6E8A-4147-A177-3AD203B41FA5}">
                      <a16:colId xmlns:a16="http://schemas.microsoft.com/office/drawing/2014/main" val="2843476780"/>
                    </a:ext>
                  </a:extLst>
                </a:gridCol>
                <a:gridCol w="1436110">
                  <a:extLst>
                    <a:ext uri="{9D8B030D-6E8A-4147-A177-3AD203B41FA5}">
                      <a16:colId xmlns:a16="http://schemas.microsoft.com/office/drawing/2014/main" val="3340116230"/>
                    </a:ext>
                  </a:extLst>
                </a:gridCol>
                <a:gridCol w="1436110">
                  <a:extLst>
                    <a:ext uri="{9D8B030D-6E8A-4147-A177-3AD203B41FA5}">
                      <a16:colId xmlns:a16="http://schemas.microsoft.com/office/drawing/2014/main" val="2283145368"/>
                    </a:ext>
                  </a:extLst>
                </a:gridCol>
                <a:gridCol w="1436110">
                  <a:extLst>
                    <a:ext uri="{9D8B030D-6E8A-4147-A177-3AD203B41FA5}">
                      <a16:colId xmlns:a16="http://schemas.microsoft.com/office/drawing/2014/main" val="2264383189"/>
                    </a:ext>
                  </a:extLst>
                </a:gridCol>
                <a:gridCol w="1436110">
                  <a:extLst>
                    <a:ext uri="{9D8B030D-6E8A-4147-A177-3AD203B41FA5}">
                      <a16:colId xmlns:a16="http://schemas.microsoft.com/office/drawing/2014/main" val="1625121636"/>
                    </a:ext>
                  </a:extLst>
                </a:gridCol>
                <a:gridCol w="1436110">
                  <a:extLst>
                    <a:ext uri="{9D8B030D-6E8A-4147-A177-3AD203B41FA5}">
                      <a16:colId xmlns:a16="http://schemas.microsoft.com/office/drawing/2014/main" val="2475302430"/>
                    </a:ext>
                  </a:extLst>
                </a:gridCol>
                <a:gridCol w="1436110">
                  <a:extLst>
                    <a:ext uri="{9D8B030D-6E8A-4147-A177-3AD203B41FA5}">
                      <a16:colId xmlns:a16="http://schemas.microsoft.com/office/drawing/2014/main" val="1010240056"/>
                    </a:ext>
                  </a:extLst>
                </a:gridCol>
                <a:gridCol w="1436110">
                  <a:extLst>
                    <a:ext uri="{9D8B030D-6E8A-4147-A177-3AD203B41FA5}">
                      <a16:colId xmlns:a16="http://schemas.microsoft.com/office/drawing/2014/main" val="846678672"/>
                    </a:ext>
                  </a:extLst>
                </a:gridCol>
              </a:tblGrid>
              <a:tr h="598539"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Test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Nelze hodnotit (např.</a:t>
                      </a:r>
                      <a:r>
                        <a:rPr lang="cs-CZ" sz="1600" u="none" baseline="0" dirty="0" smtClean="0">
                          <a:solidFill>
                            <a:schemeClr val="tx1"/>
                          </a:solidFill>
                          <a:effectLst/>
                        </a:rPr>
                        <a:t> z důvodu)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103945"/>
                  </a:ext>
                </a:extLst>
              </a:tr>
              <a:tr h="710765"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Otevření očí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Poranění očí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Bez reakce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Na bolestivý podnět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Na slovní podnět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Spontánně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364544"/>
                  </a:ext>
                </a:extLst>
              </a:tr>
              <a:tr h="1159669"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Slovní odpověď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 err="1" smtClean="0">
                          <a:solidFill>
                            <a:schemeClr val="tx1"/>
                          </a:solidFill>
                          <a:effectLst/>
                        </a:rPr>
                        <a:t>Intuba</a:t>
                      </a:r>
                      <a:r>
                        <a:rPr lang="cs-CZ" sz="1600" u="none" dirty="0" err="1" smtClean="0">
                          <a:solidFill>
                            <a:schemeClr val="tx1"/>
                          </a:solidFill>
                          <a:effectLst/>
                        </a:rPr>
                        <a:t>ce</a:t>
                      </a:r>
                      <a:r>
                        <a:rPr lang="en-US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řečová porucha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Bez reakce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Nesrozumitelné zvuky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Jednotlivá nesouvisející slova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Zmatená,</a:t>
                      </a:r>
                      <a:r>
                        <a:rPr lang="cs-CZ" sz="1600" u="none" baseline="0" dirty="0" smtClean="0">
                          <a:solidFill>
                            <a:schemeClr val="tx1"/>
                          </a:solidFill>
                          <a:effectLst/>
                        </a:rPr>
                        <a:t> ale srozumitelná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Normální (orientován v čase a prostoru)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426198"/>
                  </a:ext>
                </a:extLst>
              </a:tr>
              <a:tr h="2169703"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Motorická odpověď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 err="1" smtClean="0">
                          <a:solidFill>
                            <a:schemeClr val="tx1"/>
                          </a:solidFill>
                          <a:effectLst/>
                        </a:rPr>
                        <a:t>Paral</a:t>
                      </a:r>
                      <a:r>
                        <a:rPr lang="cs-CZ" sz="1600" u="none" dirty="0" err="1" smtClean="0">
                          <a:solidFill>
                            <a:schemeClr val="tx1"/>
                          </a:solidFill>
                          <a:effectLst/>
                        </a:rPr>
                        <a:t>ýza</a:t>
                      </a:r>
                      <a:r>
                        <a:rPr lang="en-US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1600" u="none" dirty="0" err="1" smtClean="0">
                          <a:solidFill>
                            <a:schemeClr val="tx1"/>
                          </a:solidFill>
                          <a:effectLst/>
                        </a:rPr>
                        <a:t>hemipar</a:t>
                      </a:r>
                      <a:r>
                        <a:rPr lang="cs-CZ" sz="1600" u="none" dirty="0" err="1" smtClean="0">
                          <a:solidFill>
                            <a:schemeClr val="tx1"/>
                          </a:solidFill>
                          <a:effectLst/>
                        </a:rPr>
                        <a:t>éza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Bez reakce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Abnormální</a:t>
                      </a:r>
                      <a:r>
                        <a:rPr lang="cs-CZ" sz="1600" u="none" baseline="0" dirty="0" smtClean="0">
                          <a:solidFill>
                            <a:schemeClr val="tx1"/>
                          </a:solidFill>
                          <a:effectLst/>
                        </a:rPr>
                        <a:t> extenze</a:t>
                      </a:r>
                      <a:r>
                        <a:rPr lang="en-US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Abnormální</a:t>
                      </a:r>
                      <a:r>
                        <a:rPr lang="cs-CZ" sz="1600" u="none" baseline="0" dirty="0" smtClean="0">
                          <a:solidFill>
                            <a:schemeClr val="tx1"/>
                          </a:solidFill>
                          <a:effectLst/>
                        </a:rPr>
                        <a:t> flexe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Úniková reakce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Lokalizace podnětu (pohyb k podnětu)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Pohyb dle instrukcí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09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062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Glasgowská stupnice</a:t>
            </a:r>
            <a:r>
              <a:rPr lang="en-US" dirty="0" smtClean="0"/>
              <a:t> – v</a:t>
            </a:r>
            <a:r>
              <a:rPr lang="cs-CZ" dirty="0" err="1" smtClean="0"/>
              <a:t>yhodnocení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Porucha vědomí</a:t>
            </a:r>
            <a:endParaRPr lang="en-US" dirty="0"/>
          </a:p>
          <a:p>
            <a:pPr lvl="1"/>
            <a:r>
              <a:rPr lang="en-US" dirty="0" err="1" smtClean="0"/>
              <a:t>lehk</a:t>
            </a:r>
            <a:r>
              <a:rPr lang="cs-CZ" dirty="0" smtClean="0"/>
              <a:t>á</a:t>
            </a:r>
            <a:r>
              <a:rPr lang="en-US" dirty="0"/>
              <a:t> </a:t>
            </a:r>
            <a:r>
              <a:rPr lang="en-US" dirty="0" smtClean="0"/>
              <a:t>15–13</a:t>
            </a:r>
            <a:endParaRPr lang="en-US" dirty="0"/>
          </a:p>
          <a:p>
            <a:pPr lvl="1"/>
            <a:r>
              <a:rPr lang="en-US" dirty="0" err="1"/>
              <a:t>střední</a:t>
            </a:r>
            <a:r>
              <a:rPr lang="en-US" dirty="0"/>
              <a:t> </a:t>
            </a:r>
            <a:r>
              <a:rPr lang="en-US" dirty="0" smtClean="0"/>
              <a:t>12–9</a:t>
            </a:r>
            <a:endParaRPr lang="en-US" dirty="0"/>
          </a:p>
          <a:p>
            <a:pPr lvl="1"/>
            <a:r>
              <a:rPr lang="en-US" dirty="0" err="1" smtClean="0"/>
              <a:t>těžk</a:t>
            </a:r>
            <a:r>
              <a:rPr lang="cs-CZ" dirty="0" smtClean="0"/>
              <a:t>á</a:t>
            </a:r>
            <a:r>
              <a:rPr lang="en-US" dirty="0"/>
              <a:t> </a:t>
            </a:r>
            <a:r>
              <a:rPr lang="en-US" dirty="0" smtClean="0"/>
              <a:t>8–3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5402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E7116-5441-475C-9635-B72B933ED8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Spánek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6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Obrázek 98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2" t="9639" r="33141" b="40433"/>
          <a:stretch/>
        </p:blipFill>
        <p:spPr>
          <a:xfrm rot="16200000">
            <a:off x="2992343" y="2168381"/>
            <a:ext cx="3222049" cy="31440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253" y="2310946"/>
            <a:ext cx="2880656" cy="2905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148" y="2351532"/>
            <a:ext cx="2880486" cy="2905125"/>
          </a:xfrm>
          <a:prstGeom prst="rect">
            <a:avLst/>
          </a:prstGeom>
        </p:spPr>
      </p:pic>
      <p:grpSp>
        <p:nvGrpSpPr>
          <p:cNvPr id="4" name="Skupina 3"/>
          <p:cNvGrpSpPr/>
          <p:nvPr/>
        </p:nvGrpSpPr>
        <p:grpSpPr>
          <a:xfrm>
            <a:off x="5324129" y="3799719"/>
            <a:ext cx="932211" cy="1264661"/>
            <a:chOff x="5324129" y="3799719"/>
            <a:chExt cx="932211" cy="1264661"/>
          </a:xfrm>
        </p:grpSpPr>
        <p:pic>
          <p:nvPicPr>
            <p:cNvPr id="103" name="Obrázek 10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" t="40417" r="89816" b="43645"/>
            <a:stretch/>
          </p:blipFill>
          <p:spPr>
            <a:xfrm rot="17707319">
              <a:off x="5468885" y="4379204"/>
              <a:ext cx="540420" cy="829931"/>
            </a:xfrm>
            <a:prstGeom prst="rect">
              <a:avLst/>
            </a:prstGeom>
          </p:spPr>
        </p:pic>
        <p:pic>
          <p:nvPicPr>
            <p:cNvPr id="105" name="Obrázek 1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" t="40417" r="89816" b="43645"/>
            <a:stretch/>
          </p:blipFill>
          <p:spPr>
            <a:xfrm rot="16200000">
              <a:off x="5571165" y="3654963"/>
              <a:ext cx="540420" cy="829931"/>
            </a:xfrm>
            <a:prstGeom prst="rect">
              <a:avLst/>
            </a:prstGeom>
          </p:spPr>
        </p:pic>
      </p:grpSp>
      <p:grpSp>
        <p:nvGrpSpPr>
          <p:cNvPr id="3" name="Skupina 2"/>
          <p:cNvGrpSpPr/>
          <p:nvPr/>
        </p:nvGrpSpPr>
        <p:grpSpPr>
          <a:xfrm>
            <a:off x="3035165" y="3870896"/>
            <a:ext cx="788734" cy="687333"/>
            <a:chOff x="3035165" y="3870896"/>
            <a:chExt cx="788734" cy="687333"/>
          </a:xfrm>
        </p:grpSpPr>
        <p:pic>
          <p:nvPicPr>
            <p:cNvPr id="109" name="Obrázek 1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7" t="40788" r="79178" b="43274"/>
            <a:stretch/>
          </p:blipFill>
          <p:spPr>
            <a:xfrm rot="10838707">
              <a:off x="3382099" y="3870896"/>
              <a:ext cx="441800" cy="678477"/>
            </a:xfrm>
            <a:prstGeom prst="rect">
              <a:avLst/>
            </a:prstGeom>
          </p:spPr>
        </p:pic>
        <p:pic>
          <p:nvPicPr>
            <p:cNvPr id="110" name="Obrázek 10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7" t="40788" r="79178" b="43274"/>
            <a:stretch/>
          </p:blipFill>
          <p:spPr>
            <a:xfrm rot="10838707">
              <a:off x="3035165" y="3879752"/>
              <a:ext cx="441800" cy="678477"/>
            </a:xfrm>
            <a:prstGeom prst="rect">
              <a:avLst/>
            </a:prstGeom>
          </p:spPr>
        </p:pic>
      </p:grpSp>
      <p:grpSp>
        <p:nvGrpSpPr>
          <p:cNvPr id="7" name="Skupina 6"/>
          <p:cNvGrpSpPr/>
          <p:nvPr/>
        </p:nvGrpSpPr>
        <p:grpSpPr>
          <a:xfrm>
            <a:off x="3663467" y="3102422"/>
            <a:ext cx="1718762" cy="835827"/>
            <a:chOff x="3663467" y="3102422"/>
            <a:chExt cx="1718762" cy="835827"/>
          </a:xfrm>
        </p:grpSpPr>
        <p:pic>
          <p:nvPicPr>
            <p:cNvPr id="120" name="Obrázek 1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98" t="13868" r="824" b="72047"/>
            <a:stretch/>
          </p:blipFill>
          <p:spPr>
            <a:xfrm>
              <a:off x="4502410" y="3102422"/>
              <a:ext cx="879819" cy="835827"/>
            </a:xfrm>
            <a:prstGeom prst="rect">
              <a:avLst/>
            </a:prstGeom>
          </p:spPr>
        </p:pic>
        <p:pic>
          <p:nvPicPr>
            <p:cNvPr id="122" name="Obrázek 1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9" t="77622" r="86183" b="8293"/>
            <a:stretch/>
          </p:blipFill>
          <p:spPr>
            <a:xfrm>
              <a:off x="4650216" y="3220620"/>
              <a:ext cx="498003" cy="473102"/>
            </a:xfrm>
            <a:prstGeom prst="rect">
              <a:avLst/>
            </a:prstGeom>
          </p:spPr>
        </p:pic>
        <p:sp>
          <p:nvSpPr>
            <p:cNvPr id="123" name="Rectangle 34"/>
            <p:cNvSpPr>
              <a:spLocks noChangeArrowheads="1"/>
            </p:cNvSpPr>
            <p:nvPr/>
          </p:nvSpPr>
          <p:spPr bwMode="auto">
            <a:xfrm>
              <a:off x="3663467" y="3428712"/>
              <a:ext cx="100960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Glutam</a:t>
              </a:r>
              <a:r>
                <a:rPr lang="cs-CZ" altLang="en-US" sz="1386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</a:t>
              </a:r>
              <a:r>
                <a:rPr lang="en-US" altLang="en-US" sz="1386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7" name="Obrázek 9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2" t="61635" r="33141" b="-436"/>
          <a:stretch/>
        </p:blipFill>
        <p:spPr>
          <a:xfrm rot="16200000">
            <a:off x="5979405" y="2463934"/>
            <a:ext cx="3222049" cy="2517059"/>
          </a:xfrm>
          <a:prstGeom prst="rect">
            <a:avLst/>
          </a:prstGeom>
        </p:spPr>
      </p:pic>
      <p:pic>
        <p:nvPicPr>
          <p:cNvPr id="54" name="Obrázek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2" t="61635" r="33141" b="-436"/>
          <a:stretch/>
        </p:blipFill>
        <p:spPr>
          <a:xfrm rot="16200000">
            <a:off x="5979405" y="2463934"/>
            <a:ext cx="3222049" cy="251705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Excitační synapse</a:t>
            </a:r>
            <a:endParaRPr lang="en-US" dirty="0"/>
          </a:p>
        </p:txBody>
      </p:sp>
      <p:grpSp>
        <p:nvGrpSpPr>
          <p:cNvPr id="10" name="Skupina 9"/>
          <p:cNvGrpSpPr/>
          <p:nvPr/>
        </p:nvGrpSpPr>
        <p:grpSpPr>
          <a:xfrm>
            <a:off x="2914992" y="3868390"/>
            <a:ext cx="1018422" cy="1073999"/>
            <a:chOff x="2914992" y="3868390"/>
            <a:chExt cx="1018422" cy="1073999"/>
          </a:xfrm>
        </p:grpSpPr>
        <p:cxnSp>
          <p:nvCxnSpPr>
            <p:cNvPr id="111" name="Přímá spojnice se šipkou 110"/>
            <p:cNvCxnSpPr/>
            <p:nvPr/>
          </p:nvCxnSpPr>
          <p:spPr>
            <a:xfrm rot="5438707" flipH="1">
              <a:off x="3271946" y="4198927"/>
              <a:ext cx="661076" cy="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112" name="Přímá spojnice se šipkou 111"/>
            <p:cNvCxnSpPr/>
            <p:nvPr/>
          </p:nvCxnSpPr>
          <p:spPr>
            <a:xfrm rot="5438707" flipH="1">
              <a:off x="2925004" y="4214890"/>
              <a:ext cx="661076" cy="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 w="lg" len="lg"/>
            </a:ln>
            <a:effectLst/>
          </p:spPr>
        </p:cxnSp>
        <p:sp>
          <p:nvSpPr>
            <p:cNvPr id="113" name="Rectangle 34"/>
            <p:cNvSpPr>
              <a:spLocks noChangeArrowheads="1"/>
            </p:cNvSpPr>
            <p:nvPr/>
          </p:nvSpPr>
          <p:spPr bwMode="auto">
            <a:xfrm>
              <a:off x="2914992" y="4636793"/>
              <a:ext cx="64403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ctangle 34"/>
            <p:cNvSpPr>
              <a:spLocks noChangeArrowheads="1"/>
            </p:cNvSpPr>
            <p:nvPr/>
          </p:nvSpPr>
          <p:spPr bwMode="auto">
            <a:xfrm>
              <a:off x="3289381" y="4617692"/>
              <a:ext cx="64403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4813330" y="3846110"/>
            <a:ext cx="1397240" cy="1045653"/>
            <a:chOff x="4813330" y="3846110"/>
            <a:chExt cx="1397240" cy="1045653"/>
          </a:xfrm>
        </p:grpSpPr>
        <p:sp>
          <p:nvSpPr>
            <p:cNvPr id="107" name="Rectangle 34"/>
            <p:cNvSpPr>
              <a:spLocks noChangeArrowheads="1"/>
            </p:cNvSpPr>
            <p:nvPr/>
          </p:nvSpPr>
          <p:spPr bwMode="auto">
            <a:xfrm>
              <a:off x="4895250" y="3846110"/>
              <a:ext cx="704048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5" name="Přímá spojnice se šipkou 114"/>
            <p:cNvCxnSpPr/>
            <p:nvPr/>
          </p:nvCxnSpPr>
          <p:spPr>
            <a:xfrm flipH="1" flipV="1">
              <a:off x="5366871" y="4617692"/>
              <a:ext cx="642907" cy="27407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117" name="Přímá spojnice se šipkou 116"/>
            <p:cNvCxnSpPr/>
            <p:nvPr/>
          </p:nvCxnSpPr>
          <p:spPr>
            <a:xfrm flipH="1" flipV="1">
              <a:off x="5433693" y="4059673"/>
              <a:ext cx="776877" cy="586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 w="lg" len="lg"/>
            </a:ln>
            <a:effectLst/>
          </p:spPr>
        </p:cxnSp>
        <p:sp>
          <p:nvSpPr>
            <p:cNvPr id="118" name="Rectangle 34"/>
            <p:cNvSpPr>
              <a:spLocks noChangeArrowheads="1"/>
            </p:cNvSpPr>
            <p:nvPr/>
          </p:nvSpPr>
          <p:spPr bwMode="auto">
            <a:xfrm>
              <a:off x="4813330" y="4497155"/>
              <a:ext cx="704048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4" name="Rectangle 34"/>
          <p:cNvSpPr>
            <a:spLocks noChangeArrowheads="1"/>
          </p:cNvSpPr>
          <p:nvPr/>
        </p:nvSpPr>
        <p:spPr bwMode="auto">
          <a:xfrm>
            <a:off x="9710410" y="3651556"/>
            <a:ext cx="2222707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07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Postynaptic</a:t>
            </a:r>
            <a:r>
              <a:rPr lang="cs-CZ" altLang="en-US" sz="207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</a:t>
            </a:r>
            <a:r>
              <a:rPr lang="cs-CZ" altLang="en-US" sz="207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membrána</a:t>
            </a:r>
            <a:endParaRPr lang="en-US" altLang="en-US" sz="2078" i="1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Rectangle 34"/>
          <p:cNvSpPr>
            <a:spLocks noChangeArrowheads="1"/>
          </p:cNvSpPr>
          <p:nvPr/>
        </p:nvSpPr>
        <p:spPr bwMode="auto">
          <a:xfrm>
            <a:off x="622742" y="3660782"/>
            <a:ext cx="2165024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07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7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en-US" altLang="en-US" sz="207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ynaptic</a:t>
            </a:r>
            <a:r>
              <a:rPr lang="cs-CZ" altLang="en-US" sz="207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</a:t>
            </a:r>
            <a:r>
              <a:rPr lang="cs-CZ" altLang="en-US" sz="207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zakončení</a:t>
            </a:r>
            <a:endParaRPr lang="en-US" altLang="en-US" sz="2078" i="1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" name="Obrázek 1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77622" r="86183" b="8293"/>
          <a:stretch/>
        </p:blipFill>
        <p:spPr>
          <a:xfrm>
            <a:off x="6064401" y="3563553"/>
            <a:ext cx="498003" cy="473103"/>
          </a:xfrm>
          <a:prstGeom prst="rect">
            <a:avLst/>
          </a:prstGeom>
        </p:spPr>
      </p:pic>
      <p:pic>
        <p:nvPicPr>
          <p:cNvPr id="127" name="Obrázek 1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77622" r="86183" b="8293"/>
          <a:stretch/>
        </p:blipFill>
        <p:spPr>
          <a:xfrm>
            <a:off x="5883703" y="2982928"/>
            <a:ext cx="498003" cy="473103"/>
          </a:xfrm>
          <a:prstGeom prst="rect">
            <a:avLst/>
          </a:prstGeom>
        </p:spPr>
      </p:pic>
      <p:pic>
        <p:nvPicPr>
          <p:cNvPr id="128" name="Obrázek 1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77622" r="86183" b="8293"/>
          <a:stretch/>
        </p:blipFill>
        <p:spPr>
          <a:xfrm>
            <a:off x="5999936" y="3965584"/>
            <a:ext cx="498003" cy="473103"/>
          </a:xfrm>
          <a:prstGeom prst="rect">
            <a:avLst/>
          </a:prstGeom>
        </p:spPr>
      </p:pic>
      <p:pic>
        <p:nvPicPr>
          <p:cNvPr id="129" name="Obrázek 1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77622" r="86183" b="8293"/>
          <a:stretch/>
        </p:blipFill>
        <p:spPr>
          <a:xfrm>
            <a:off x="6134670" y="3188859"/>
            <a:ext cx="498003" cy="473103"/>
          </a:xfrm>
          <a:prstGeom prst="rect">
            <a:avLst/>
          </a:prstGeom>
        </p:spPr>
      </p:pic>
      <p:pic>
        <p:nvPicPr>
          <p:cNvPr id="130" name="Obrázek 1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77622" r="86183" b="8293"/>
          <a:stretch/>
        </p:blipFill>
        <p:spPr>
          <a:xfrm>
            <a:off x="6234236" y="3794859"/>
            <a:ext cx="498003" cy="473103"/>
          </a:xfrm>
          <a:prstGeom prst="rect">
            <a:avLst/>
          </a:prstGeom>
        </p:spPr>
      </p:pic>
      <p:pic>
        <p:nvPicPr>
          <p:cNvPr id="131" name="Obrázek 1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81387" r="89687" b="12326"/>
          <a:stretch/>
        </p:blipFill>
        <p:spPr>
          <a:xfrm>
            <a:off x="5365025" y="3045330"/>
            <a:ext cx="219955" cy="211156"/>
          </a:xfrm>
          <a:prstGeom prst="rect">
            <a:avLst/>
          </a:prstGeom>
        </p:spPr>
      </p:pic>
      <p:sp>
        <p:nvSpPr>
          <p:cNvPr id="132" name="Rectangle 34"/>
          <p:cNvSpPr>
            <a:spLocks noChangeArrowheads="1"/>
          </p:cNvSpPr>
          <p:nvPr/>
        </p:nvSpPr>
        <p:spPr bwMode="auto">
          <a:xfrm>
            <a:off x="5829642" y="5217150"/>
            <a:ext cx="2588043" cy="660822"/>
          </a:xfrm>
          <a:prstGeom prst="rect">
            <a:avLst/>
          </a:prstGeom>
          <a:noFill/>
          <a:ln w="47625">
            <a:noFill/>
          </a:ln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cs-CZ" altLang="en-US" sz="1847" dirty="0">
                <a:solidFill>
                  <a:srgbClr val="996E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AMPA a NMDA receptory</a:t>
            </a:r>
            <a:endParaRPr lang="en-US" altLang="en-US" sz="1847" i="1" baseline="30000" dirty="0">
              <a:solidFill>
                <a:srgbClr val="996E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TextBox 9">
            <a:extLst>
              <a:ext uri="{FF2B5EF4-FFF2-40B4-BE49-F238E27FC236}">
                <a16:creationId xmlns:a16="http://schemas.microsoft.com/office/drawing/2014/main" id="{05E02D6E-7C46-C347-0CFA-32D721E4C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867" y="5493251"/>
            <a:ext cx="2999540" cy="76944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Excita</a:t>
            </a:r>
            <a:r>
              <a:rPr kumimoji="0" lang="cs-CZ" altLang="en-US" sz="220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ční postsynaptický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potenci</a:t>
            </a:r>
            <a:r>
              <a:rPr kumimoji="0" lang="cs-CZ" altLang="en-US" sz="2200" b="0" i="0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ál</a:t>
            </a:r>
            <a:r>
              <a:rPr kumimoji="0" lang="cs-CZ" altLang="en-US" sz="220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altLang="en-US" sz="2200" b="0" i="0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" name="Picture 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A9442CC-2487-CC03-8590-489ED44FE6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9" t="34075" r="7081" b="52708"/>
          <a:stretch/>
        </p:blipFill>
        <p:spPr>
          <a:xfrm>
            <a:off x="8508876" y="4923288"/>
            <a:ext cx="3128235" cy="855518"/>
          </a:xfrm>
          <a:prstGeom prst="rect">
            <a:avLst/>
          </a:prstGeom>
        </p:spPr>
      </p:pic>
      <p:grpSp>
        <p:nvGrpSpPr>
          <p:cNvPr id="13" name="Skupina 12"/>
          <p:cNvGrpSpPr/>
          <p:nvPr/>
        </p:nvGrpSpPr>
        <p:grpSpPr>
          <a:xfrm>
            <a:off x="6245947" y="2794607"/>
            <a:ext cx="807912" cy="1885389"/>
            <a:chOff x="6245947" y="2794607"/>
            <a:chExt cx="807912" cy="1885389"/>
          </a:xfrm>
        </p:grpSpPr>
        <p:pic>
          <p:nvPicPr>
            <p:cNvPr id="100" name="Obrázek 9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5" t="55984" r="68596" b="28724"/>
            <a:stretch/>
          </p:blipFill>
          <p:spPr>
            <a:xfrm rot="16200000">
              <a:off x="6438139" y="3419778"/>
              <a:ext cx="515161" cy="716279"/>
            </a:xfrm>
            <a:prstGeom prst="rect">
              <a:avLst/>
            </a:prstGeom>
          </p:spPr>
        </p:pic>
        <p:pic>
          <p:nvPicPr>
            <p:cNvPr id="102" name="Obrázek 10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5" t="55984" r="68596" b="28724"/>
            <a:stretch/>
          </p:blipFill>
          <p:spPr>
            <a:xfrm rot="15338140">
              <a:off x="6346506" y="2694048"/>
              <a:ext cx="515161" cy="716279"/>
            </a:xfrm>
            <a:prstGeom prst="rect">
              <a:avLst/>
            </a:prstGeom>
          </p:spPr>
        </p:pic>
        <p:pic>
          <p:nvPicPr>
            <p:cNvPr id="101" name="Obrázek 10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5" t="55984" r="68596" b="28724"/>
            <a:stretch/>
          </p:blipFill>
          <p:spPr>
            <a:xfrm rot="17084931">
              <a:off x="6375092" y="4064276"/>
              <a:ext cx="515161" cy="716279"/>
            </a:xfrm>
            <a:prstGeom prst="rect">
              <a:avLst/>
            </a:prstGeom>
          </p:spPr>
        </p:pic>
      </p:grpSp>
      <p:grpSp>
        <p:nvGrpSpPr>
          <p:cNvPr id="14" name="Skupina 13"/>
          <p:cNvGrpSpPr/>
          <p:nvPr/>
        </p:nvGrpSpPr>
        <p:grpSpPr>
          <a:xfrm>
            <a:off x="6257144" y="2933899"/>
            <a:ext cx="1436251" cy="1782414"/>
            <a:chOff x="6257144" y="2933899"/>
            <a:chExt cx="1436251" cy="1782414"/>
          </a:xfrm>
        </p:grpSpPr>
        <p:sp>
          <p:nvSpPr>
            <p:cNvPr id="133" name="Rectangle 34"/>
            <p:cNvSpPr>
              <a:spLocks noChangeArrowheads="1"/>
            </p:cNvSpPr>
            <p:nvPr/>
          </p:nvSpPr>
          <p:spPr bwMode="auto">
            <a:xfrm>
              <a:off x="7049362" y="3707019"/>
              <a:ext cx="64403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4" name="Přímá spojnice se šipkou 133"/>
            <p:cNvCxnSpPr/>
            <p:nvPr/>
          </p:nvCxnSpPr>
          <p:spPr>
            <a:xfrm>
              <a:off x="6280289" y="4332497"/>
              <a:ext cx="764299" cy="205455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135" name="Přímá spojnice se šipkou 134"/>
            <p:cNvCxnSpPr/>
            <p:nvPr/>
          </p:nvCxnSpPr>
          <p:spPr>
            <a:xfrm>
              <a:off x="6337581" y="3777918"/>
              <a:ext cx="784013" cy="7749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136" name="Přímá spojnice se šipkou 135"/>
            <p:cNvCxnSpPr/>
            <p:nvPr/>
          </p:nvCxnSpPr>
          <p:spPr>
            <a:xfrm flipV="1">
              <a:off x="6257144" y="2933899"/>
              <a:ext cx="778538" cy="207139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 w="lg" len="lg"/>
            </a:ln>
            <a:effectLst/>
          </p:spPr>
        </p:cxnSp>
        <p:sp>
          <p:nvSpPr>
            <p:cNvPr id="137" name="Rectangle 34"/>
            <p:cNvSpPr>
              <a:spLocks noChangeArrowheads="1"/>
            </p:cNvSpPr>
            <p:nvPr/>
          </p:nvSpPr>
          <p:spPr bwMode="auto">
            <a:xfrm>
              <a:off x="6857457" y="2963580"/>
              <a:ext cx="64403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ectangle 34"/>
            <p:cNvSpPr>
              <a:spLocks noChangeArrowheads="1"/>
            </p:cNvSpPr>
            <p:nvPr/>
          </p:nvSpPr>
          <p:spPr bwMode="auto">
            <a:xfrm>
              <a:off x="6774482" y="3184870"/>
              <a:ext cx="64403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Rectangle 34"/>
            <p:cNvSpPr>
              <a:spLocks noChangeArrowheads="1"/>
            </p:cNvSpPr>
            <p:nvPr/>
          </p:nvSpPr>
          <p:spPr bwMode="auto">
            <a:xfrm>
              <a:off x="7009125" y="4189427"/>
              <a:ext cx="64403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34"/>
            <p:cNvSpPr>
              <a:spLocks noChangeArrowheads="1"/>
            </p:cNvSpPr>
            <p:nvPr/>
          </p:nvSpPr>
          <p:spPr bwMode="auto">
            <a:xfrm>
              <a:off x="6926151" y="4410717"/>
              <a:ext cx="64403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Rectangle 34"/>
            <p:cNvSpPr>
              <a:spLocks noChangeArrowheads="1"/>
            </p:cNvSpPr>
            <p:nvPr/>
          </p:nvSpPr>
          <p:spPr bwMode="auto">
            <a:xfrm>
              <a:off x="6990058" y="3526064"/>
              <a:ext cx="64403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Rectangle 34"/>
          <p:cNvSpPr>
            <a:spLocks noChangeArrowheads="1"/>
          </p:cNvSpPr>
          <p:nvPr/>
        </p:nvSpPr>
        <p:spPr bwMode="auto">
          <a:xfrm>
            <a:off x="4404873" y="2998979"/>
            <a:ext cx="1009603" cy="30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386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</a:t>
            </a:r>
            <a:r>
              <a:rPr lang="cs-CZ" altLang="en-US" sz="1386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en-US" sz="1386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altLang="en-US" sz="1386" i="1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60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5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spánek?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4509304" cy="4638583"/>
          </a:xfrm>
        </p:spPr>
        <p:txBody>
          <a:bodyPr/>
          <a:lstStyle/>
          <a:p>
            <a:r>
              <a:rPr lang="cs-CZ" sz="3200" dirty="0" smtClean="0"/>
              <a:t>Základní fyziologická potřeba</a:t>
            </a:r>
            <a:endParaRPr lang="en-US" sz="3200" dirty="0" smtClean="0"/>
          </a:p>
          <a:p>
            <a:r>
              <a:rPr lang="cs-CZ" sz="3200" dirty="0" smtClean="0"/>
              <a:t>Behaviorální stav</a:t>
            </a:r>
            <a:endParaRPr lang="en-US" sz="3200" dirty="0" smtClean="0"/>
          </a:p>
          <a:p>
            <a:pPr lvl="1"/>
            <a:r>
              <a:rPr lang="en-US" sz="2800" dirty="0" err="1" smtClean="0"/>
              <a:t>Rever</a:t>
            </a:r>
            <a:r>
              <a:rPr lang="cs-CZ" sz="2800" dirty="0" err="1" smtClean="0"/>
              <a:t>zibilní</a:t>
            </a:r>
            <a:endParaRPr lang="en-US" sz="2800" dirty="0" smtClean="0"/>
          </a:p>
          <a:p>
            <a:pPr lvl="1"/>
            <a:r>
              <a:rPr lang="cs-CZ" sz="2800" dirty="0" smtClean="0"/>
              <a:t>Nízká interakce s okolím</a:t>
            </a:r>
            <a:endParaRPr lang="en-US" sz="2800" dirty="0"/>
          </a:p>
          <a:p>
            <a:pPr lvl="1"/>
            <a:r>
              <a:rPr lang="cs-CZ" sz="2800" dirty="0" smtClean="0"/>
              <a:t>Nízká pohybová aktivita</a:t>
            </a:r>
            <a:endParaRPr lang="en-US" sz="2800" dirty="0"/>
          </a:p>
          <a:p>
            <a:pPr lvl="1"/>
            <a:r>
              <a:rPr lang="en-US" sz="2800" dirty="0" err="1" smtClean="0"/>
              <a:t>Stereotyp</a:t>
            </a:r>
            <a:r>
              <a:rPr lang="cs-CZ" sz="2800" dirty="0" smtClean="0"/>
              <a:t>ní </a:t>
            </a:r>
            <a:r>
              <a:rPr lang="cs-CZ" sz="2800" dirty="0" err="1" smtClean="0"/>
              <a:t>postury</a:t>
            </a:r>
            <a:endParaRPr lang="en-US" sz="2800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170" y="2397865"/>
            <a:ext cx="6101776" cy="260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2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Polysomnogra</a:t>
            </a:r>
            <a:r>
              <a:rPr lang="cs-CZ" dirty="0" err="1" smtClean="0"/>
              <a:t>fie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5509846" cy="4638583"/>
          </a:xfrm>
        </p:spPr>
        <p:txBody>
          <a:bodyPr/>
          <a:lstStyle/>
          <a:p>
            <a:r>
              <a:rPr lang="cs-CZ" dirty="0" smtClean="0"/>
              <a:t>Záznam různých fyziologických signálů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01" y="2682556"/>
            <a:ext cx="5239522" cy="3711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343" y="590310"/>
            <a:ext cx="5264887" cy="61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9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Fáze spánku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3205" y="1614665"/>
            <a:ext cx="5240846" cy="463858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REM (Rapid eye movements)</a:t>
            </a:r>
          </a:p>
          <a:p>
            <a:pPr lvl="1"/>
            <a:r>
              <a:rPr lang="cs-CZ" sz="2800" dirty="0" smtClean="0"/>
              <a:t>Pohyby očí</a:t>
            </a:r>
            <a:endParaRPr lang="en-US" sz="2800" dirty="0" smtClean="0"/>
          </a:p>
          <a:p>
            <a:pPr lvl="1"/>
            <a:r>
              <a:rPr lang="cs-CZ" sz="2800" dirty="0" smtClean="0"/>
              <a:t>Vymizení svalového tonu</a:t>
            </a:r>
            <a:endParaRPr lang="en-US" sz="2800" dirty="0" smtClean="0"/>
          </a:p>
          <a:p>
            <a:pPr lvl="2"/>
            <a:r>
              <a:rPr lang="cs-CZ" dirty="0" smtClean="0"/>
              <a:t>Nikoli v</a:t>
            </a:r>
            <a:r>
              <a:rPr lang="en-US" dirty="0" smtClean="0"/>
              <a:t> REM behavioral disorder (RBD)</a:t>
            </a:r>
            <a:endParaRPr lang="en-US" dirty="0"/>
          </a:p>
          <a:p>
            <a:pPr lvl="1"/>
            <a:r>
              <a:rPr lang="cs-CZ" sz="2800" dirty="0" smtClean="0"/>
              <a:t>Vyšší </a:t>
            </a:r>
            <a:r>
              <a:rPr lang="cs-CZ" sz="2800" dirty="0" err="1" smtClean="0"/>
              <a:t>neuronální</a:t>
            </a:r>
            <a:r>
              <a:rPr lang="cs-CZ" sz="2800" dirty="0" smtClean="0"/>
              <a:t> aktivita</a:t>
            </a:r>
            <a:endParaRPr lang="en-US" sz="2800" dirty="0"/>
          </a:p>
          <a:p>
            <a:pPr lvl="1"/>
            <a:r>
              <a:rPr lang="cs-CZ" sz="2800" dirty="0" smtClean="0"/>
              <a:t>Vyšší metabolismus</a:t>
            </a:r>
            <a:endParaRPr lang="en-US" sz="2800" dirty="0" smtClean="0"/>
          </a:p>
          <a:p>
            <a:pPr lvl="1"/>
            <a:r>
              <a:rPr lang="cs-CZ" sz="2800" dirty="0" smtClean="0"/>
              <a:t>EEG podobné bdělému</a:t>
            </a:r>
            <a:endParaRPr lang="en-US" sz="2800" dirty="0" smtClean="0"/>
          </a:p>
          <a:p>
            <a:pPr lvl="1"/>
            <a:r>
              <a:rPr lang="en-US" sz="2800" dirty="0" smtClean="0"/>
              <a:t>“Paradox</a:t>
            </a:r>
            <a:r>
              <a:rPr lang="cs-CZ" sz="2800" dirty="0" smtClean="0"/>
              <a:t>ní spánek</a:t>
            </a:r>
            <a:r>
              <a:rPr lang="en-US" sz="2800" dirty="0" smtClean="0"/>
              <a:t>”</a:t>
            </a:r>
            <a:endParaRPr lang="en-US" sz="2800" dirty="0"/>
          </a:p>
          <a:p>
            <a:pPr lvl="1"/>
            <a:r>
              <a:rPr lang="cs-CZ" sz="2800" dirty="0" smtClean="0"/>
              <a:t>Snění</a:t>
            </a:r>
            <a:endParaRPr lang="en-US" sz="3200" dirty="0" smtClean="0"/>
          </a:p>
          <a:p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83432" y="1617225"/>
            <a:ext cx="4833395" cy="4638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Non-REM</a:t>
            </a:r>
          </a:p>
          <a:p>
            <a:pPr lvl="1"/>
            <a:r>
              <a:rPr lang="cs-CZ" sz="2800" dirty="0" smtClean="0"/>
              <a:t>Klasifikace</a:t>
            </a:r>
            <a:r>
              <a:rPr lang="en-US" sz="2800" dirty="0" smtClean="0"/>
              <a:t> NREM 1-3</a:t>
            </a:r>
          </a:p>
          <a:p>
            <a:pPr lvl="1"/>
            <a:r>
              <a:rPr lang="cs-CZ" sz="2800" dirty="0" smtClean="0"/>
              <a:t>Nebo</a:t>
            </a:r>
            <a:r>
              <a:rPr lang="en-US" sz="2800" dirty="0" smtClean="0"/>
              <a:t> Stage 1-4</a:t>
            </a:r>
          </a:p>
          <a:p>
            <a:pPr lvl="1"/>
            <a:r>
              <a:rPr lang="cs-CZ" sz="2800" dirty="0" smtClean="0"/>
              <a:t>Nízká </a:t>
            </a:r>
            <a:r>
              <a:rPr lang="cs-CZ" sz="2800" dirty="0" err="1" smtClean="0"/>
              <a:t>neuronální</a:t>
            </a:r>
            <a:r>
              <a:rPr lang="cs-CZ" sz="2800" dirty="0" smtClean="0"/>
              <a:t> aktivita</a:t>
            </a:r>
            <a:endParaRPr lang="en-US" sz="2800" dirty="0" smtClean="0"/>
          </a:p>
          <a:p>
            <a:pPr lvl="1"/>
            <a:r>
              <a:rPr lang="cs-CZ" sz="2800" dirty="0" smtClean="0"/>
              <a:t>Nejnižší metabolismus mozku</a:t>
            </a:r>
            <a:endParaRPr lang="en-US" sz="2800" dirty="0" smtClean="0"/>
          </a:p>
          <a:p>
            <a:pPr lvl="1"/>
            <a:r>
              <a:rPr lang="cs-CZ" sz="2800" dirty="0" smtClean="0"/>
              <a:t>Snížená aktivita sympatiku</a:t>
            </a:r>
          </a:p>
          <a:p>
            <a:pPr lvl="1"/>
            <a:r>
              <a:rPr lang="cs-CZ" altLang="en-US" sz="2800" dirty="0">
                <a:latin typeface="Arial" panose="020B0604020202020204" pitchFamily="34" charset="0"/>
              </a:rPr>
              <a:t>Svalový tonus a reflexy intaktní</a:t>
            </a:r>
          </a:p>
          <a:p>
            <a:pPr lvl="1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0548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Spánkové</a:t>
            </a:r>
            <a:r>
              <a:rPr lang="en-US" dirty="0" smtClean="0"/>
              <a:t> EEG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7643" y="1240966"/>
            <a:ext cx="1259581" cy="4805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</a:t>
            </a:r>
          </a:p>
          <a:p>
            <a:pPr marL="0" indent="0">
              <a:buNone/>
            </a:pPr>
            <a:r>
              <a:rPr lang="en-US" dirty="0" smtClean="0"/>
              <a:t>A</a:t>
            </a:r>
          </a:p>
          <a:p>
            <a:pPr marL="0" indent="0">
              <a:buNone/>
            </a:pPr>
            <a:r>
              <a:rPr lang="en-US" dirty="0" smtClean="0"/>
              <a:t>T</a:t>
            </a:r>
          </a:p>
          <a:p>
            <a:pPr marL="0" indent="0">
              <a:buNone/>
            </a:pPr>
            <a:r>
              <a:rPr lang="en-US" dirty="0" smtClean="0"/>
              <a:t>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Drink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Blood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5012" r="10441" b="62314"/>
          <a:stretch/>
        </p:blipFill>
        <p:spPr>
          <a:xfrm>
            <a:off x="2585508" y="1938329"/>
            <a:ext cx="4729484" cy="679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3579" r="10422" b="76149"/>
          <a:stretch/>
        </p:blipFill>
        <p:spPr>
          <a:xfrm>
            <a:off x="2585508" y="5250697"/>
            <a:ext cx="4730495" cy="550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91199" r="10642" b="1137"/>
          <a:stretch/>
        </p:blipFill>
        <p:spPr>
          <a:xfrm>
            <a:off x="2585508" y="5826761"/>
            <a:ext cx="4718831" cy="410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088" r="82864" b="87466"/>
          <a:stretch/>
        </p:blipFill>
        <p:spPr>
          <a:xfrm>
            <a:off x="2585508" y="1434273"/>
            <a:ext cx="904944" cy="559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745" t="2725" r="47585" b="87133"/>
          <a:stretch/>
        </p:blipFill>
        <p:spPr>
          <a:xfrm>
            <a:off x="5387625" y="1431636"/>
            <a:ext cx="1830874" cy="560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1296" t="1798" r="12732" b="87965"/>
          <a:stretch/>
        </p:blipFill>
        <p:spPr>
          <a:xfrm>
            <a:off x="3490453" y="1431636"/>
            <a:ext cx="1899712" cy="5580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37976" r="10441" b="46528"/>
          <a:stretch/>
        </p:blipFill>
        <p:spPr>
          <a:xfrm>
            <a:off x="2585508" y="2586401"/>
            <a:ext cx="4729484" cy="8304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53994" r="10441" b="11090"/>
          <a:stretch/>
        </p:blipFill>
        <p:spPr>
          <a:xfrm>
            <a:off x="2585508" y="3378489"/>
            <a:ext cx="4729484" cy="18711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77274" y="2332653"/>
            <a:ext cx="100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4-7 Hz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508310" y="1726162"/>
            <a:ext cx="100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12-30 Hz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456780" y="1698170"/>
            <a:ext cx="100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8-12 Hz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739953" y="3965509"/>
            <a:ext cx="100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1-4 Hz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682345" y="5010538"/>
            <a:ext cx="100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1-4 Hz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299785" y="5523721"/>
            <a:ext cx="100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12-30 Hz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4114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Hypnogram</a:t>
            </a:r>
            <a:r>
              <a:rPr lang="en-US" dirty="0" smtClean="0"/>
              <a:t>, </a:t>
            </a:r>
            <a:r>
              <a:rPr lang="cs-CZ" dirty="0" smtClean="0"/>
              <a:t>spánkové cykly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69711"/>
            <a:ext cx="10515600" cy="1042565"/>
          </a:xfrm>
        </p:spPr>
        <p:txBody>
          <a:bodyPr/>
          <a:lstStyle/>
          <a:p>
            <a:r>
              <a:rPr lang="cs-CZ" dirty="0" smtClean="0"/>
              <a:t>Délka cyklu </a:t>
            </a:r>
            <a:r>
              <a:rPr lang="en-US" dirty="0" smtClean="0"/>
              <a:t>90 – 110 </a:t>
            </a:r>
            <a:r>
              <a:rPr lang="en-US" dirty="0" err="1" smtClean="0"/>
              <a:t>minu</a:t>
            </a:r>
            <a:r>
              <a:rPr lang="cs-CZ" dirty="0"/>
              <a:t>t</a:t>
            </a:r>
            <a:endParaRPr lang="en-GB" dirty="0" smtClean="0"/>
          </a:p>
          <a:p>
            <a:r>
              <a:rPr lang="en-US" dirty="0" smtClean="0"/>
              <a:t>4 – 6</a:t>
            </a:r>
            <a:r>
              <a:rPr lang="cs-CZ" dirty="0" smtClean="0"/>
              <a:t> cyklů během jedné noci</a:t>
            </a:r>
            <a:endParaRPr lang="en-US" dirty="0" smtClean="0"/>
          </a:p>
        </p:txBody>
      </p:sp>
      <p:grpSp>
        <p:nvGrpSpPr>
          <p:cNvPr id="5" name="Skupina 6">
            <a:extLst>
              <a:ext uri="{FF2B5EF4-FFF2-40B4-BE49-F238E27FC236}">
                <a16:creationId xmlns:a16="http://schemas.microsoft.com/office/drawing/2014/main" id="{5CA2D74D-C186-4E20-BCAD-44B6C0AAF5F2}"/>
              </a:ext>
            </a:extLst>
          </p:cNvPr>
          <p:cNvGrpSpPr/>
          <p:nvPr/>
        </p:nvGrpSpPr>
        <p:grpSpPr>
          <a:xfrm>
            <a:off x="1226916" y="1215342"/>
            <a:ext cx="9745883" cy="3657599"/>
            <a:chOff x="0" y="1196752"/>
            <a:chExt cx="8789622" cy="3189698"/>
          </a:xfrm>
        </p:grpSpPr>
        <p:pic>
          <p:nvPicPr>
            <p:cNvPr id="6" name="Obrázek 3">
              <a:extLst>
                <a:ext uri="{FF2B5EF4-FFF2-40B4-BE49-F238E27FC236}">
                  <a16:creationId xmlns:a16="http://schemas.microsoft.com/office/drawing/2014/main" id="{FC55DDDA-39C7-4FD5-8E45-60BC82A44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863" t="17769" r="9838" b="39981"/>
            <a:stretch/>
          </p:blipFill>
          <p:spPr>
            <a:xfrm>
              <a:off x="0" y="1196752"/>
              <a:ext cx="8789622" cy="2880320"/>
            </a:xfrm>
            <a:prstGeom prst="rect">
              <a:avLst/>
            </a:prstGeom>
          </p:spPr>
        </p:pic>
        <p:pic>
          <p:nvPicPr>
            <p:cNvPr id="7" name="Obrázek 4">
              <a:extLst>
                <a:ext uri="{FF2B5EF4-FFF2-40B4-BE49-F238E27FC236}">
                  <a16:creationId xmlns:a16="http://schemas.microsoft.com/office/drawing/2014/main" id="{1A6271CB-3F09-42DF-BF02-BD0B0965C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097" t="71148" r="11416" b="23820"/>
            <a:stretch/>
          </p:blipFill>
          <p:spPr>
            <a:xfrm>
              <a:off x="1269157" y="4041357"/>
              <a:ext cx="7335291" cy="345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72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Fyziologické změny během spánku</a:t>
            </a:r>
            <a:endParaRPr lang="en-GB" dirty="0"/>
          </a:p>
        </p:txBody>
      </p:sp>
      <p:grpSp>
        <p:nvGrpSpPr>
          <p:cNvPr id="4" name="Skupina 6">
            <a:extLst>
              <a:ext uri="{FF2B5EF4-FFF2-40B4-BE49-F238E27FC236}">
                <a16:creationId xmlns:a16="http://schemas.microsoft.com/office/drawing/2014/main" id="{5CA2D74D-C186-4E20-BCAD-44B6C0AAF5F2}"/>
              </a:ext>
            </a:extLst>
          </p:cNvPr>
          <p:cNvGrpSpPr/>
          <p:nvPr/>
        </p:nvGrpSpPr>
        <p:grpSpPr>
          <a:xfrm>
            <a:off x="1054108" y="1641057"/>
            <a:ext cx="8789622" cy="3189698"/>
            <a:chOff x="0" y="1196752"/>
            <a:chExt cx="8789622" cy="3189698"/>
          </a:xfrm>
        </p:grpSpPr>
        <p:pic>
          <p:nvPicPr>
            <p:cNvPr id="5" name="Obrázek 3">
              <a:extLst>
                <a:ext uri="{FF2B5EF4-FFF2-40B4-BE49-F238E27FC236}">
                  <a16:creationId xmlns:a16="http://schemas.microsoft.com/office/drawing/2014/main" id="{FC55DDDA-39C7-4FD5-8E45-60BC82A44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863" t="17769" r="9838" b="39981"/>
            <a:stretch/>
          </p:blipFill>
          <p:spPr>
            <a:xfrm>
              <a:off x="0" y="1196752"/>
              <a:ext cx="8789622" cy="2880320"/>
            </a:xfrm>
            <a:prstGeom prst="rect">
              <a:avLst/>
            </a:prstGeom>
          </p:spPr>
        </p:pic>
        <p:pic>
          <p:nvPicPr>
            <p:cNvPr id="6" name="Obrázek 4">
              <a:extLst>
                <a:ext uri="{FF2B5EF4-FFF2-40B4-BE49-F238E27FC236}">
                  <a16:creationId xmlns:a16="http://schemas.microsoft.com/office/drawing/2014/main" id="{1A6271CB-3F09-42DF-BF02-BD0B0965C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097" t="71148" r="11416" b="23820"/>
            <a:stretch/>
          </p:blipFill>
          <p:spPr>
            <a:xfrm>
              <a:off x="1269157" y="4041357"/>
              <a:ext cx="7335291" cy="345093"/>
            </a:xfrm>
            <a:prstGeom prst="rect">
              <a:avLst/>
            </a:prstGeom>
          </p:spPr>
        </p:pic>
      </p:grpSp>
      <p:grpSp>
        <p:nvGrpSpPr>
          <p:cNvPr id="7" name="Skupina 16">
            <a:extLst>
              <a:ext uri="{FF2B5EF4-FFF2-40B4-BE49-F238E27FC236}">
                <a16:creationId xmlns:a16="http://schemas.microsoft.com/office/drawing/2014/main" id="{C31625F5-3AE7-45AE-A924-A36DD94F800F}"/>
              </a:ext>
            </a:extLst>
          </p:cNvPr>
          <p:cNvGrpSpPr/>
          <p:nvPr/>
        </p:nvGrpSpPr>
        <p:grpSpPr>
          <a:xfrm>
            <a:off x="1477096" y="1214959"/>
            <a:ext cx="8789622" cy="3189698"/>
            <a:chOff x="0" y="1196752"/>
            <a:chExt cx="8789622" cy="3189698"/>
          </a:xfrm>
        </p:grpSpPr>
        <p:pic>
          <p:nvPicPr>
            <p:cNvPr id="8" name="Obrázek 18">
              <a:extLst>
                <a:ext uri="{FF2B5EF4-FFF2-40B4-BE49-F238E27FC236}">
                  <a16:creationId xmlns:a16="http://schemas.microsoft.com/office/drawing/2014/main" id="{3F550FBB-17CB-42B3-929D-0704B70A6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863" t="17769" r="9838" b="39981"/>
            <a:stretch/>
          </p:blipFill>
          <p:spPr>
            <a:xfrm>
              <a:off x="0" y="1196752"/>
              <a:ext cx="8789622" cy="2880320"/>
            </a:xfrm>
            <a:prstGeom prst="rect">
              <a:avLst/>
            </a:prstGeom>
          </p:spPr>
        </p:pic>
        <p:pic>
          <p:nvPicPr>
            <p:cNvPr id="9" name="Obrázek 20">
              <a:extLst>
                <a:ext uri="{FF2B5EF4-FFF2-40B4-BE49-F238E27FC236}">
                  <a16:creationId xmlns:a16="http://schemas.microsoft.com/office/drawing/2014/main" id="{DBB47094-DC9B-404E-A1E8-71FEDE520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097" t="71148" r="11416" b="23820"/>
            <a:stretch/>
          </p:blipFill>
          <p:spPr>
            <a:xfrm>
              <a:off x="1269157" y="4041357"/>
              <a:ext cx="7335291" cy="345093"/>
            </a:xfrm>
            <a:prstGeom prst="rect">
              <a:avLst/>
            </a:prstGeom>
          </p:spPr>
        </p:pic>
      </p:grpSp>
      <p:pic>
        <p:nvPicPr>
          <p:cNvPr id="10" name="Obrázek 1">
            <a:extLst>
              <a:ext uri="{FF2B5EF4-FFF2-40B4-BE49-F238E27FC236}">
                <a16:creationId xmlns:a16="http://schemas.microsoft.com/office/drawing/2014/main" id="{B16730B1-9FF1-4333-991C-7440EB479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3" t="25094" r="11413" b="50000"/>
          <a:stretch/>
        </p:blipFill>
        <p:spPr>
          <a:xfrm>
            <a:off x="1409734" y="4483920"/>
            <a:ext cx="8705917" cy="17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2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170534"/>
            <a:ext cx="10515600" cy="926576"/>
          </a:xfrm>
        </p:spPr>
        <p:txBody>
          <a:bodyPr/>
          <a:lstStyle/>
          <a:p>
            <a:r>
              <a:rPr lang="cs-CZ" dirty="0"/>
              <a:t>Fyziologické změny během spánku</a:t>
            </a:r>
            <a:endParaRPr lang="en-GB" dirty="0"/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B16730B1-9FF1-4333-991C-7440EB479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6" t="50001" r="12110" b="17720"/>
          <a:stretch/>
        </p:blipFill>
        <p:spPr>
          <a:xfrm>
            <a:off x="1147665" y="3170598"/>
            <a:ext cx="8248262" cy="964107"/>
          </a:xfrm>
          <a:prstGeom prst="rect">
            <a:avLst/>
          </a:prstGeom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E182EFD3-EB51-43BD-9EAB-2F00F46551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0" t="23628" r="11413" b="40478"/>
          <a:stretch/>
        </p:blipFill>
        <p:spPr>
          <a:xfrm>
            <a:off x="1334278" y="4148372"/>
            <a:ext cx="8145624" cy="979729"/>
          </a:xfrm>
          <a:prstGeom prst="rect">
            <a:avLst/>
          </a:prstGeom>
        </p:spPr>
      </p:pic>
      <p:pic>
        <p:nvPicPr>
          <p:cNvPr id="11" name="Obrázek 18">
            <a:extLst>
              <a:ext uri="{FF2B5EF4-FFF2-40B4-BE49-F238E27FC236}">
                <a16:creationId xmlns:a16="http://schemas.microsoft.com/office/drawing/2014/main" id="{3F550FBB-17CB-42B3-929D-0704B70A6C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3" t="17769" r="9838" b="39981"/>
          <a:stretch/>
        </p:blipFill>
        <p:spPr>
          <a:xfrm>
            <a:off x="1239261" y="982504"/>
            <a:ext cx="8425543" cy="22005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3760" y="3434080"/>
            <a:ext cx="1402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Heart rate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39416" y="4449048"/>
            <a:ext cx="1402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Respiration</a:t>
            </a:r>
            <a:endParaRPr lang="en-GB" dirty="0"/>
          </a:p>
        </p:txBody>
      </p:sp>
      <p:pic>
        <p:nvPicPr>
          <p:cNvPr id="16" name="Obrázek 2">
            <a:extLst>
              <a:ext uri="{FF2B5EF4-FFF2-40B4-BE49-F238E27FC236}">
                <a16:creationId xmlns:a16="http://schemas.microsoft.com/office/drawing/2014/main" id="{E182EFD3-EB51-43BD-9EAB-2F00F46551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82" t="58451" r="11481" b="12307"/>
          <a:stretch/>
        </p:blipFill>
        <p:spPr>
          <a:xfrm>
            <a:off x="1310640" y="5120640"/>
            <a:ext cx="8158480" cy="1148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0240" y="5438616"/>
            <a:ext cx="16226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Penile erection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14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Spánek během vývoje a stárnutí</a:t>
            </a:r>
            <a:endParaRPr lang="en-GB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81F90C82-2291-47D8-B2FB-CA6D886F2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5" t="28024" r="7499" b="10442"/>
          <a:stretch/>
        </p:blipFill>
        <p:spPr>
          <a:xfrm>
            <a:off x="1505378" y="1387624"/>
            <a:ext cx="9650302" cy="482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4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20" y="338492"/>
            <a:ext cx="10607040" cy="926576"/>
          </a:xfrm>
        </p:spPr>
        <p:txBody>
          <a:bodyPr>
            <a:normAutofit/>
          </a:bodyPr>
          <a:lstStyle/>
          <a:p>
            <a:r>
              <a:rPr lang="cs-CZ" dirty="0" smtClean="0"/>
              <a:t>Řízení vědomí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5217160" cy="500838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Ascending reticular activating system (ARAS)</a:t>
            </a:r>
          </a:p>
          <a:p>
            <a:pPr lvl="1"/>
            <a:r>
              <a:rPr lang="cs-CZ" dirty="0" smtClean="0"/>
              <a:t>Spoje do kůry a thalamu</a:t>
            </a:r>
          </a:p>
          <a:p>
            <a:pPr lvl="1"/>
            <a:r>
              <a:rPr lang="cs-CZ" dirty="0"/>
              <a:t>Všechny</a:t>
            </a:r>
            <a:r>
              <a:rPr lang="en-US" dirty="0"/>
              <a:t> </a:t>
            </a:r>
            <a:r>
              <a:rPr lang="cs-CZ" dirty="0"/>
              <a:t>k</a:t>
            </a:r>
            <a:r>
              <a:rPr lang="en-US" dirty="0" err="1"/>
              <a:t>omponent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en-US" dirty="0" err="1"/>
              <a:t>inerv</a:t>
            </a:r>
            <a:r>
              <a:rPr lang="cs-CZ" dirty="0" err="1"/>
              <a:t>ovány</a:t>
            </a:r>
            <a:r>
              <a:rPr lang="en-US" dirty="0"/>
              <a:t> orexin</a:t>
            </a:r>
            <a:r>
              <a:rPr lang="cs-CZ" dirty="0" err="1"/>
              <a:t>ovými</a:t>
            </a:r>
            <a:r>
              <a:rPr lang="en-US" dirty="0"/>
              <a:t> neuron</a:t>
            </a:r>
            <a:r>
              <a:rPr lang="cs-CZ" dirty="0"/>
              <a:t>y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Orexin/</a:t>
            </a:r>
            <a:r>
              <a:rPr lang="en-US" dirty="0" err="1" smtClean="0"/>
              <a:t>hypocretin</a:t>
            </a:r>
            <a:endParaRPr lang="en-US" dirty="0" smtClean="0"/>
          </a:p>
          <a:p>
            <a:pPr lvl="1"/>
            <a:r>
              <a:rPr lang="en-US" dirty="0" err="1" smtClean="0"/>
              <a:t>Neuropeptid</a:t>
            </a:r>
            <a:endParaRPr lang="en-US" dirty="0" smtClean="0"/>
          </a:p>
          <a:p>
            <a:pPr lvl="1"/>
            <a:r>
              <a:rPr lang="cs-CZ" dirty="0" smtClean="0"/>
              <a:t>Udržuje bdělost</a:t>
            </a:r>
            <a:endParaRPr lang="en-US" dirty="0" smtClean="0"/>
          </a:p>
          <a:p>
            <a:pPr lvl="1"/>
            <a:r>
              <a:rPr lang="cs-CZ" dirty="0" smtClean="0"/>
              <a:t>Pouze</a:t>
            </a:r>
            <a:r>
              <a:rPr lang="en-US" dirty="0" smtClean="0"/>
              <a:t> 50 000 </a:t>
            </a:r>
            <a:r>
              <a:rPr lang="cs-CZ" dirty="0" smtClean="0"/>
              <a:t>až</a:t>
            </a:r>
            <a:r>
              <a:rPr lang="en-US" dirty="0" smtClean="0"/>
              <a:t> 80 000 orexin</a:t>
            </a:r>
            <a:r>
              <a:rPr lang="cs-CZ" dirty="0" err="1" smtClean="0"/>
              <a:t>ových</a:t>
            </a:r>
            <a:r>
              <a:rPr lang="en-US" dirty="0" smtClean="0"/>
              <a:t> neuron</a:t>
            </a:r>
            <a:r>
              <a:rPr lang="cs-CZ" dirty="0" smtClean="0"/>
              <a:t>ů, v laterálním hypotalamu</a:t>
            </a:r>
            <a:endParaRPr lang="en-US" dirty="0" smtClean="0"/>
          </a:p>
          <a:p>
            <a:pPr lvl="1"/>
            <a:r>
              <a:rPr lang="cs-CZ" dirty="0" smtClean="0"/>
              <a:t>Nedostatek </a:t>
            </a:r>
            <a:r>
              <a:rPr lang="cs-CZ" dirty="0" err="1" smtClean="0"/>
              <a:t>orexinových</a:t>
            </a:r>
            <a:r>
              <a:rPr lang="cs-CZ" dirty="0" smtClean="0"/>
              <a:t> neuronů</a:t>
            </a:r>
            <a:r>
              <a:rPr lang="en-US" dirty="0" smtClean="0"/>
              <a:t> -&gt; </a:t>
            </a:r>
            <a:r>
              <a:rPr lang="en-US" dirty="0" err="1" smtClean="0"/>
              <a:t>nar</a:t>
            </a:r>
            <a:r>
              <a:rPr lang="cs-CZ" dirty="0" smtClean="0"/>
              <a:t>k</a:t>
            </a:r>
            <a:r>
              <a:rPr lang="en-US" dirty="0" err="1" smtClean="0"/>
              <a:t>oleps</a:t>
            </a:r>
            <a:r>
              <a:rPr lang="cs-CZ" dirty="0" err="1" smtClean="0"/>
              <a:t>ie</a:t>
            </a:r>
            <a:endParaRPr lang="en-US" dirty="0" smtClean="0"/>
          </a:p>
          <a:p>
            <a:endParaRPr lang="en-GB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7396"/>
          <a:stretch/>
        </p:blipFill>
        <p:spPr>
          <a:xfrm>
            <a:off x="6187739" y="1509779"/>
            <a:ext cx="5780741" cy="444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0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</a:t>
            </a:r>
            <a:r>
              <a:rPr lang="cs-CZ" dirty="0" smtClean="0"/>
              <a:t>k</a:t>
            </a:r>
            <a:r>
              <a:rPr lang="en-US" dirty="0" err="1" smtClean="0"/>
              <a:t>oleps</a:t>
            </a:r>
            <a:r>
              <a:rPr lang="cs-CZ" dirty="0" err="1" smtClean="0"/>
              <a:t>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5237480" cy="4638583"/>
          </a:xfrm>
        </p:spPr>
        <p:txBody>
          <a:bodyPr>
            <a:normAutofit/>
          </a:bodyPr>
          <a:lstStyle/>
          <a:p>
            <a:r>
              <a:rPr lang="cs-CZ" dirty="0"/>
              <a:t>Zhoršená kvalita spánku</a:t>
            </a:r>
            <a:endParaRPr lang="en-GB" dirty="0"/>
          </a:p>
          <a:p>
            <a:r>
              <a:rPr lang="cs-CZ" dirty="0" smtClean="0"/>
              <a:t>Zvýšená denní ospalost</a:t>
            </a:r>
            <a:endParaRPr lang="en-US" dirty="0" smtClean="0"/>
          </a:p>
          <a:p>
            <a:r>
              <a:rPr lang="cs-CZ" dirty="0" smtClean="0"/>
              <a:t>Náhlá usnutí přes den</a:t>
            </a:r>
            <a:endParaRPr lang="en-US" dirty="0" smtClean="0"/>
          </a:p>
          <a:p>
            <a:r>
              <a:rPr lang="cs-CZ" dirty="0" smtClean="0"/>
              <a:t>Spánek začíná REM fází</a:t>
            </a:r>
            <a:endParaRPr lang="en-US" dirty="0" smtClean="0"/>
          </a:p>
          <a:p>
            <a:r>
              <a:rPr lang="cs-CZ" dirty="0" smtClean="0"/>
              <a:t>Kataplexie</a:t>
            </a:r>
            <a:endParaRPr lang="en-US" dirty="0" smtClean="0"/>
          </a:p>
          <a:p>
            <a:pPr lvl="1"/>
            <a:r>
              <a:rPr lang="cs-CZ" dirty="0" smtClean="0"/>
              <a:t>Náhlá ztráta svalového tonu, zatímco pacient je při vědomí</a:t>
            </a:r>
            <a:endParaRPr lang="en-US" dirty="0" smtClean="0"/>
          </a:p>
          <a:p>
            <a:pPr lvl="1"/>
            <a:r>
              <a:rPr lang="cs-CZ" dirty="0" smtClean="0"/>
              <a:t>Sestupná </a:t>
            </a:r>
            <a:r>
              <a:rPr lang="cs-CZ" dirty="0" err="1" smtClean="0"/>
              <a:t>retikulospinální</a:t>
            </a:r>
            <a:r>
              <a:rPr lang="cs-CZ" dirty="0" smtClean="0"/>
              <a:t> dráha (jako v REM spánku)</a:t>
            </a:r>
            <a:endParaRPr lang="en-US" dirty="0" smtClean="0"/>
          </a:p>
        </p:txBody>
      </p:sp>
      <p:pic>
        <p:nvPicPr>
          <p:cNvPr id="4" name="Picture 2" descr="http://i287.photobucket.com/albums/ll151/kevVral/PSGs/HypnogramcomparisonNand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931" y="192043"/>
            <a:ext cx="5169877" cy="595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66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Obrázek 98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2" t="9639" r="33141" b="40433"/>
          <a:stretch/>
        </p:blipFill>
        <p:spPr>
          <a:xfrm rot="16200000">
            <a:off x="2992343" y="2168381"/>
            <a:ext cx="3222049" cy="31440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253" y="2310946"/>
            <a:ext cx="2880656" cy="2905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148" y="2351532"/>
            <a:ext cx="2880486" cy="2905125"/>
          </a:xfrm>
          <a:prstGeom prst="rect">
            <a:avLst/>
          </a:prstGeom>
        </p:spPr>
      </p:pic>
      <p:grpSp>
        <p:nvGrpSpPr>
          <p:cNvPr id="4" name="Skupina 3"/>
          <p:cNvGrpSpPr/>
          <p:nvPr/>
        </p:nvGrpSpPr>
        <p:grpSpPr>
          <a:xfrm>
            <a:off x="5324129" y="3799719"/>
            <a:ext cx="932211" cy="1264661"/>
            <a:chOff x="5324129" y="3799719"/>
            <a:chExt cx="932211" cy="1264661"/>
          </a:xfrm>
        </p:grpSpPr>
        <p:pic>
          <p:nvPicPr>
            <p:cNvPr id="103" name="Obrázek 10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" t="40417" r="89816" b="43645"/>
            <a:stretch/>
          </p:blipFill>
          <p:spPr>
            <a:xfrm rot="17707319">
              <a:off x="5468885" y="4379204"/>
              <a:ext cx="540420" cy="829931"/>
            </a:xfrm>
            <a:prstGeom prst="rect">
              <a:avLst/>
            </a:prstGeom>
          </p:spPr>
        </p:pic>
        <p:pic>
          <p:nvPicPr>
            <p:cNvPr id="105" name="Obrázek 1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" t="40417" r="89816" b="43645"/>
            <a:stretch/>
          </p:blipFill>
          <p:spPr>
            <a:xfrm rot="16200000">
              <a:off x="5571165" y="3654963"/>
              <a:ext cx="540420" cy="829931"/>
            </a:xfrm>
            <a:prstGeom prst="rect">
              <a:avLst/>
            </a:prstGeom>
          </p:spPr>
        </p:pic>
      </p:grpSp>
      <p:grpSp>
        <p:nvGrpSpPr>
          <p:cNvPr id="3" name="Skupina 2"/>
          <p:cNvGrpSpPr/>
          <p:nvPr/>
        </p:nvGrpSpPr>
        <p:grpSpPr>
          <a:xfrm>
            <a:off x="3035165" y="3870896"/>
            <a:ext cx="788734" cy="687333"/>
            <a:chOff x="3035165" y="3870896"/>
            <a:chExt cx="788734" cy="687333"/>
          </a:xfrm>
        </p:grpSpPr>
        <p:pic>
          <p:nvPicPr>
            <p:cNvPr id="109" name="Obrázek 1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7" t="40788" r="79178" b="43274"/>
            <a:stretch/>
          </p:blipFill>
          <p:spPr>
            <a:xfrm rot="10838707">
              <a:off x="3382099" y="3870896"/>
              <a:ext cx="441800" cy="678477"/>
            </a:xfrm>
            <a:prstGeom prst="rect">
              <a:avLst/>
            </a:prstGeom>
          </p:spPr>
        </p:pic>
        <p:pic>
          <p:nvPicPr>
            <p:cNvPr id="110" name="Obrázek 10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7" t="40788" r="79178" b="43274"/>
            <a:stretch/>
          </p:blipFill>
          <p:spPr>
            <a:xfrm rot="10838707">
              <a:off x="3035165" y="3879752"/>
              <a:ext cx="441800" cy="678477"/>
            </a:xfrm>
            <a:prstGeom prst="rect">
              <a:avLst/>
            </a:prstGeom>
          </p:spPr>
        </p:pic>
      </p:grpSp>
      <p:grpSp>
        <p:nvGrpSpPr>
          <p:cNvPr id="7" name="Skupina 6"/>
          <p:cNvGrpSpPr/>
          <p:nvPr/>
        </p:nvGrpSpPr>
        <p:grpSpPr>
          <a:xfrm>
            <a:off x="3663467" y="3102422"/>
            <a:ext cx="1718762" cy="835827"/>
            <a:chOff x="3663467" y="3102422"/>
            <a:chExt cx="1718762" cy="835827"/>
          </a:xfrm>
        </p:grpSpPr>
        <p:pic>
          <p:nvPicPr>
            <p:cNvPr id="120" name="Obrázek 1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98" t="13868" r="824" b="72047"/>
            <a:stretch/>
          </p:blipFill>
          <p:spPr>
            <a:xfrm>
              <a:off x="4502410" y="3102422"/>
              <a:ext cx="879819" cy="835827"/>
            </a:xfrm>
            <a:prstGeom prst="rect">
              <a:avLst/>
            </a:prstGeom>
          </p:spPr>
        </p:pic>
        <p:pic>
          <p:nvPicPr>
            <p:cNvPr id="122" name="Obrázek 1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9" t="77622" r="86183" b="8293"/>
            <a:stretch/>
          </p:blipFill>
          <p:spPr>
            <a:xfrm>
              <a:off x="4650216" y="3220620"/>
              <a:ext cx="498003" cy="473102"/>
            </a:xfrm>
            <a:prstGeom prst="rect">
              <a:avLst/>
            </a:prstGeom>
          </p:spPr>
        </p:pic>
        <p:sp>
          <p:nvSpPr>
            <p:cNvPr id="123" name="Rectangle 34"/>
            <p:cNvSpPr>
              <a:spLocks noChangeArrowheads="1"/>
            </p:cNvSpPr>
            <p:nvPr/>
          </p:nvSpPr>
          <p:spPr bwMode="auto">
            <a:xfrm>
              <a:off x="3663467" y="3428712"/>
              <a:ext cx="100960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Glutam</a:t>
              </a:r>
              <a:r>
                <a:rPr lang="cs-CZ" altLang="en-US" sz="1386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</a:t>
              </a:r>
              <a:r>
                <a:rPr lang="en-US" altLang="en-US" sz="1386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7" name="Obrázek 9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2" t="61635" r="33141" b="-436"/>
          <a:stretch/>
        </p:blipFill>
        <p:spPr>
          <a:xfrm rot="16200000">
            <a:off x="5979405" y="2463934"/>
            <a:ext cx="3222049" cy="2517059"/>
          </a:xfrm>
          <a:prstGeom prst="rect">
            <a:avLst/>
          </a:prstGeom>
        </p:spPr>
      </p:pic>
      <p:pic>
        <p:nvPicPr>
          <p:cNvPr id="54" name="Obrázek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2" t="61635" r="33141" b="-436"/>
          <a:stretch/>
        </p:blipFill>
        <p:spPr>
          <a:xfrm rot="16200000">
            <a:off x="5979405" y="2463934"/>
            <a:ext cx="3222049" cy="251705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Inhibiční synapse</a:t>
            </a:r>
            <a:endParaRPr lang="en-US" dirty="0"/>
          </a:p>
        </p:txBody>
      </p:sp>
      <p:sp>
        <p:nvSpPr>
          <p:cNvPr id="124" name="Rectangle 34"/>
          <p:cNvSpPr>
            <a:spLocks noChangeArrowheads="1"/>
          </p:cNvSpPr>
          <p:nvPr/>
        </p:nvSpPr>
        <p:spPr bwMode="auto">
          <a:xfrm>
            <a:off x="9710410" y="3651556"/>
            <a:ext cx="2222707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07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Postynaptic</a:t>
            </a:r>
            <a:r>
              <a:rPr lang="cs-CZ" altLang="en-US" sz="207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</a:t>
            </a:r>
            <a:r>
              <a:rPr lang="cs-CZ" altLang="en-US" sz="207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membrána</a:t>
            </a:r>
            <a:endParaRPr lang="en-US" altLang="en-US" sz="2078" i="1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Rectangle 34"/>
          <p:cNvSpPr>
            <a:spLocks noChangeArrowheads="1"/>
          </p:cNvSpPr>
          <p:nvPr/>
        </p:nvSpPr>
        <p:spPr bwMode="auto">
          <a:xfrm>
            <a:off x="622742" y="3660782"/>
            <a:ext cx="2165024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07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7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en-US" altLang="en-US" sz="207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ynaptic</a:t>
            </a:r>
            <a:r>
              <a:rPr lang="cs-CZ" altLang="en-US" sz="2078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</a:t>
            </a:r>
            <a:r>
              <a:rPr lang="cs-CZ" altLang="en-US" sz="207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zakončení</a:t>
            </a:r>
            <a:endParaRPr lang="en-US" altLang="en-US" sz="2078" i="1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Rectangle 34"/>
          <p:cNvSpPr>
            <a:spLocks noChangeArrowheads="1"/>
          </p:cNvSpPr>
          <p:nvPr/>
        </p:nvSpPr>
        <p:spPr bwMode="auto">
          <a:xfrm>
            <a:off x="5829642" y="5217150"/>
            <a:ext cx="2588043" cy="660822"/>
          </a:xfrm>
          <a:prstGeom prst="rect">
            <a:avLst/>
          </a:prstGeom>
          <a:noFill/>
          <a:ln w="47625">
            <a:noFill/>
          </a:ln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cs-CZ" altLang="en-US" sz="1847" dirty="0">
                <a:solidFill>
                  <a:srgbClr val="996E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AMPA a NMDA receptory</a:t>
            </a:r>
            <a:endParaRPr lang="en-US" altLang="en-US" sz="1847" i="1" baseline="30000" dirty="0">
              <a:solidFill>
                <a:srgbClr val="996E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6245947" y="2794607"/>
            <a:ext cx="807912" cy="1885389"/>
            <a:chOff x="6245947" y="2794607"/>
            <a:chExt cx="807912" cy="1885389"/>
          </a:xfrm>
        </p:grpSpPr>
        <p:pic>
          <p:nvPicPr>
            <p:cNvPr id="100" name="Obrázek 9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5" t="55984" r="68596" b="28724"/>
            <a:stretch/>
          </p:blipFill>
          <p:spPr>
            <a:xfrm rot="16200000">
              <a:off x="6438139" y="3419778"/>
              <a:ext cx="515161" cy="716279"/>
            </a:xfrm>
            <a:prstGeom prst="rect">
              <a:avLst/>
            </a:prstGeom>
          </p:spPr>
        </p:pic>
        <p:pic>
          <p:nvPicPr>
            <p:cNvPr id="102" name="Obrázek 10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5" t="55984" r="68596" b="28724"/>
            <a:stretch/>
          </p:blipFill>
          <p:spPr>
            <a:xfrm rot="15338140">
              <a:off x="6346506" y="2694048"/>
              <a:ext cx="515161" cy="716279"/>
            </a:xfrm>
            <a:prstGeom prst="rect">
              <a:avLst/>
            </a:prstGeom>
          </p:spPr>
        </p:pic>
        <p:pic>
          <p:nvPicPr>
            <p:cNvPr id="101" name="Obrázek 10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5" t="55984" r="68596" b="28724"/>
            <a:stretch/>
          </p:blipFill>
          <p:spPr>
            <a:xfrm rot="17084931">
              <a:off x="6375092" y="4064276"/>
              <a:ext cx="515161" cy="716279"/>
            </a:xfrm>
            <a:prstGeom prst="rect">
              <a:avLst/>
            </a:prstGeom>
          </p:spPr>
        </p:pic>
      </p:grpSp>
      <p:sp>
        <p:nvSpPr>
          <p:cNvPr id="58" name="Rectangle 34"/>
          <p:cNvSpPr>
            <a:spLocks noChangeArrowheads="1"/>
          </p:cNvSpPr>
          <p:nvPr/>
        </p:nvSpPr>
        <p:spPr bwMode="auto">
          <a:xfrm>
            <a:off x="4404873" y="2998979"/>
            <a:ext cx="1009603" cy="30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386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</a:t>
            </a:r>
            <a:r>
              <a:rPr lang="cs-CZ" altLang="en-US" sz="1386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en-US" sz="1386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altLang="en-US" sz="1386" i="1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6443025" y="113694"/>
            <a:ext cx="4118954" cy="3583189"/>
            <a:chOff x="6443025" y="113694"/>
            <a:chExt cx="4118954" cy="3583189"/>
          </a:xfrm>
        </p:grpSpPr>
        <p:sp>
          <p:nvSpPr>
            <p:cNvPr id="80" name="Rectangle 34">
              <a:extLst>
                <a:ext uri="{FF2B5EF4-FFF2-40B4-BE49-F238E27FC236}">
                  <a16:creationId xmlns:a16="http://schemas.microsoft.com/office/drawing/2014/main" id="{B1714854-F33E-D39C-00C1-3B415B30A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025" y="1636579"/>
              <a:ext cx="704048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  <a:r>
                <a:rPr lang="en-US" altLang="en-US" sz="1386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endParaRPr lang="en-US" altLang="en-US" sz="1386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Obrázek 8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876" b="64772"/>
            <a:stretch/>
          </p:blipFill>
          <p:spPr>
            <a:xfrm rot="5106064">
              <a:off x="6835592" y="354169"/>
              <a:ext cx="2762735" cy="2281786"/>
            </a:xfrm>
            <a:prstGeom prst="rect">
              <a:avLst/>
            </a:prstGeom>
          </p:spPr>
        </p:pic>
        <p:pic>
          <p:nvPicPr>
            <p:cNvPr id="55" name="Obrázek 5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7" t="40788" r="79178" b="43274"/>
            <a:stretch/>
          </p:blipFill>
          <p:spPr>
            <a:xfrm rot="7839054">
              <a:off x="8078097" y="642769"/>
              <a:ext cx="482230" cy="759199"/>
            </a:xfrm>
            <a:prstGeom prst="rect">
              <a:avLst/>
            </a:prstGeom>
          </p:spPr>
        </p:pic>
        <p:pic>
          <p:nvPicPr>
            <p:cNvPr id="56" name="Obrázek 5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26" t="525" r="23396" b="85390"/>
            <a:stretch/>
          </p:blipFill>
          <p:spPr>
            <a:xfrm rot="5106064">
              <a:off x="7878680" y="1459174"/>
              <a:ext cx="984494" cy="912314"/>
            </a:xfrm>
            <a:prstGeom prst="rect">
              <a:avLst/>
            </a:prstGeom>
          </p:spPr>
        </p:pic>
        <p:pic>
          <p:nvPicPr>
            <p:cNvPr id="57" name="Obrázek 5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4" t="79846" r="69578" b="6069"/>
            <a:stretch/>
          </p:blipFill>
          <p:spPr>
            <a:xfrm rot="5400000">
              <a:off x="8070808" y="1707464"/>
              <a:ext cx="525343" cy="486828"/>
            </a:xfrm>
            <a:prstGeom prst="rect">
              <a:avLst/>
            </a:prstGeom>
          </p:spPr>
        </p:pic>
        <p:pic>
          <p:nvPicPr>
            <p:cNvPr id="59" name="Obrázek 5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7" t="40788" r="79178" b="43274"/>
            <a:stretch/>
          </p:blipFill>
          <p:spPr>
            <a:xfrm rot="7589816">
              <a:off x="8353714" y="286656"/>
              <a:ext cx="494363" cy="740566"/>
            </a:xfrm>
            <a:prstGeom prst="rect">
              <a:avLst/>
            </a:prstGeom>
          </p:spPr>
        </p:pic>
        <p:sp>
          <p:nvSpPr>
            <p:cNvPr id="60" name="Rectangle 34"/>
            <p:cNvSpPr>
              <a:spLocks noChangeArrowheads="1"/>
            </p:cNvSpPr>
            <p:nvPr/>
          </p:nvSpPr>
          <p:spPr bwMode="auto">
            <a:xfrm>
              <a:off x="7784546" y="1624418"/>
              <a:ext cx="1129719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GABA</a:t>
              </a:r>
              <a:endParaRPr lang="en-US" altLang="en-US" sz="1386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34"/>
            <p:cNvSpPr>
              <a:spLocks noChangeArrowheads="1"/>
            </p:cNvSpPr>
            <p:nvPr/>
          </p:nvSpPr>
          <p:spPr bwMode="auto">
            <a:xfrm>
              <a:off x="8858840" y="920736"/>
              <a:ext cx="1703139" cy="41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2078" dirty="0">
                  <a:solidFill>
                    <a:srgbClr val="2E6C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Interneuron</a:t>
              </a:r>
              <a:endParaRPr lang="en-US" altLang="en-US" sz="2078" i="1" baseline="30000" dirty="0">
                <a:solidFill>
                  <a:srgbClr val="2E6CA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2" name="Obrázek 6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6" t="40256" r="69430" b="43521"/>
            <a:stretch/>
          </p:blipFill>
          <p:spPr>
            <a:xfrm rot="2056732">
              <a:off x="6910797" y="2141176"/>
              <a:ext cx="498835" cy="655332"/>
            </a:xfrm>
            <a:prstGeom prst="rect">
              <a:avLst/>
            </a:prstGeom>
          </p:spPr>
        </p:pic>
        <p:pic>
          <p:nvPicPr>
            <p:cNvPr id="63" name="Obrázek 6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6" t="40256" r="69430" b="43521"/>
            <a:stretch/>
          </p:blipFill>
          <p:spPr>
            <a:xfrm rot="2056732">
              <a:off x="7337582" y="2478697"/>
              <a:ext cx="498835" cy="655332"/>
            </a:xfrm>
            <a:prstGeom prst="rect">
              <a:avLst/>
            </a:prstGeom>
          </p:spPr>
        </p:pic>
        <p:pic>
          <p:nvPicPr>
            <p:cNvPr id="64" name="Obrázek 6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6" t="40256" r="69430" b="43521"/>
            <a:stretch/>
          </p:blipFill>
          <p:spPr>
            <a:xfrm rot="2056732">
              <a:off x="7783670" y="2790884"/>
              <a:ext cx="498835" cy="655332"/>
            </a:xfrm>
            <a:prstGeom prst="rect">
              <a:avLst/>
            </a:prstGeom>
          </p:spPr>
        </p:pic>
        <p:sp>
          <p:nvSpPr>
            <p:cNvPr id="65" name="Rectangle 34"/>
            <p:cNvSpPr>
              <a:spLocks noChangeArrowheads="1"/>
            </p:cNvSpPr>
            <p:nvPr/>
          </p:nvSpPr>
          <p:spPr bwMode="auto">
            <a:xfrm>
              <a:off x="8181226" y="2883389"/>
              <a:ext cx="2364852" cy="376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847" dirty="0">
                  <a:solidFill>
                    <a:srgbClr val="5882B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GABA</a:t>
              </a:r>
              <a:r>
                <a:rPr lang="cs-CZ" altLang="en-US" sz="1847" dirty="0">
                  <a:solidFill>
                    <a:srgbClr val="5882B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 receptory</a:t>
              </a:r>
              <a:endParaRPr lang="en-US" altLang="en-US" sz="1847" i="1" baseline="30000" dirty="0">
                <a:solidFill>
                  <a:srgbClr val="5882B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6" name="Přímá spojnice se šipkou 67">
              <a:extLst>
                <a:ext uri="{FF2B5EF4-FFF2-40B4-BE49-F238E27FC236}">
                  <a16:creationId xmlns:a16="http://schemas.microsoft.com/office/drawing/2014/main" id="{2FD0409E-5F95-220E-666A-6F44D7E88676}"/>
                </a:ext>
              </a:extLst>
            </p:cNvPr>
            <p:cNvCxnSpPr/>
            <p:nvPr/>
          </p:nvCxnSpPr>
          <p:spPr>
            <a:xfrm>
              <a:off x="8091599" y="861003"/>
              <a:ext cx="515612" cy="40865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nice se šipkou 68">
              <a:extLst>
                <a:ext uri="{FF2B5EF4-FFF2-40B4-BE49-F238E27FC236}">
                  <a16:creationId xmlns:a16="http://schemas.microsoft.com/office/drawing/2014/main" id="{05D04C2B-94C4-433E-7186-965451F10D16}"/>
                </a:ext>
              </a:extLst>
            </p:cNvPr>
            <p:cNvCxnSpPr/>
            <p:nvPr/>
          </p:nvCxnSpPr>
          <p:spPr>
            <a:xfrm>
              <a:off x="8343090" y="475095"/>
              <a:ext cx="555472" cy="40208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Obrázek 69">
              <a:extLst>
                <a:ext uri="{FF2B5EF4-FFF2-40B4-BE49-F238E27FC236}">
                  <a16:creationId xmlns:a16="http://schemas.microsoft.com/office/drawing/2014/main" id="{FEE4B6BC-3F71-D3EE-7A8F-8FFD823D8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4" t="79846" r="69578" b="6069"/>
            <a:stretch/>
          </p:blipFill>
          <p:spPr>
            <a:xfrm rot="5400000">
              <a:off x="7765262" y="2448836"/>
              <a:ext cx="525343" cy="486828"/>
            </a:xfrm>
            <a:prstGeom prst="rect">
              <a:avLst/>
            </a:prstGeom>
          </p:spPr>
        </p:pic>
        <p:pic>
          <p:nvPicPr>
            <p:cNvPr id="69" name="Obrázek 71">
              <a:extLst>
                <a:ext uri="{FF2B5EF4-FFF2-40B4-BE49-F238E27FC236}">
                  <a16:creationId xmlns:a16="http://schemas.microsoft.com/office/drawing/2014/main" id="{CB7449B2-7796-A304-1941-7982FBA2C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4" t="79846" r="69578" b="6069"/>
            <a:stretch/>
          </p:blipFill>
          <p:spPr>
            <a:xfrm rot="5400000">
              <a:off x="7334248" y="2134263"/>
              <a:ext cx="525343" cy="486828"/>
            </a:xfrm>
            <a:prstGeom prst="rect">
              <a:avLst/>
            </a:prstGeom>
          </p:spPr>
        </p:pic>
        <p:pic>
          <p:nvPicPr>
            <p:cNvPr id="70" name="Obrázek 74">
              <a:extLst>
                <a:ext uri="{FF2B5EF4-FFF2-40B4-BE49-F238E27FC236}">
                  <a16:creationId xmlns:a16="http://schemas.microsoft.com/office/drawing/2014/main" id="{E96B001B-9E65-BFBF-304E-77F8E35C9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4" t="79846" r="69578" b="6069"/>
            <a:stretch/>
          </p:blipFill>
          <p:spPr>
            <a:xfrm rot="5400000">
              <a:off x="8155023" y="2598507"/>
              <a:ext cx="525343" cy="486828"/>
            </a:xfrm>
            <a:prstGeom prst="rect">
              <a:avLst/>
            </a:prstGeom>
          </p:spPr>
        </p:pic>
        <p:sp>
          <p:nvSpPr>
            <p:cNvPr id="71" name="Rectangle 34">
              <a:extLst>
                <a:ext uri="{FF2B5EF4-FFF2-40B4-BE49-F238E27FC236}">
                  <a16:creationId xmlns:a16="http://schemas.microsoft.com/office/drawing/2014/main" id="{25047C1C-3E0F-5F9D-F478-63861662B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4933" y="3042197"/>
              <a:ext cx="704048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cs-CZ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cs-CZ" altLang="en-US" sz="1386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altLang="en-US" sz="1386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34">
              <a:extLst>
                <a:ext uri="{FF2B5EF4-FFF2-40B4-BE49-F238E27FC236}">
                  <a16:creationId xmlns:a16="http://schemas.microsoft.com/office/drawing/2014/main" id="{913A3050-0550-E8CE-D968-8B6842B4F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3509" y="2794349"/>
              <a:ext cx="704048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cs-CZ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cs-CZ" altLang="en-US" sz="1386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altLang="en-US" sz="1386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3" name="Přímá spojnice se šipkou 77">
              <a:extLst>
                <a:ext uri="{FF2B5EF4-FFF2-40B4-BE49-F238E27FC236}">
                  <a16:creationId xmlns:a16="http://schemas.microsoft.com/office/drawing/2014/main" id="{52FB7730-0E93-086D-684A-66B2DDA2C744}"/>
                </a:ext>
              </a:extLst>
            </p:cNvPr>
            <p:cNvCxnSpPr/>
            <p:nvPr/>
          </p:nvCxnSpPr>
          <p:spPr>
            <a:xfrm flipH="1">
              <a:off x="6989903" y="2198089"/>
              <a:ext cx="354860" cy="5150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nice se šipkou 79">
              <a:extLst>
                <a:ext uri="{FF2B5EF4-FFF2-40B4-BE49-F238E27FC236}">
                  <a16:creationId xmlns:a16="http://schemas.microsoft.com/office/drawing/2014/main" id="{3FD29F3B-446A-F4E4-FC5C-234BFAFFEA49}"/>
                </a:ext>
              </a:extLst>
            </p:cNvPr>
            <p:cNvCxnSpPr/>
            <p:nvPr/>
          </p:nvCxnSpPr>
          <p:spPr>
            <a:xfrm flipH="1">
              <a:off x="7399664" y="2573073"/>
              <a:ext cx="354860" cy="5150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Přímá spojnice se šipkou 80">
              <a:extLst>
                <a:ext uri="{FF2B5EF4-FFF2-40B4-BE49-F238E27FC236}">
                  <a16:creationId xmlns:a16="http://schemas.microsoft.com/office/drawing/2014/main" id="{F3A467F4-AB78-E57F-97B7-1886A73C1523}"/>
                </a:ext>
              </a:extLst>
            </p:cNvPr>
            <p:cNvCxnSpPr/>
            <p:nvPr/>
          </p:nvCxnSpPr>
          <p:spPr>
            <a:xfrm flipH="1">
              <a:off x="7855104" y="2857896"/>
              <a:ext cx="354860" cy="5150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34">
              <a:extLst>
                <a:ext uri="{FF2B5EF4-FFF2-40B4-BE49-F238E27FC236}">
                  <a16:creationId xmlns:a16="http://schemas.microsoft.com/office/drawing/2014/main" id="{CD2CF8F9-AE56-5479-4C49-8A488DCF2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3134" y="3391287"/>
              <a:ext cx="704048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cs-CZ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cs-CZ" altLang="en-US" sz="1386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altLang="en-US" sz="1386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34">
              <a:extLst>
                <a:ext uri="{FF2B5EF4-FFF2-40B4-BE49-F238E27FC236}">
                  <a16:creationId xmlns:a16="http://schemas.microsoft.com/office/drawing/2014/main" id="{5BE09D24-82C1-59F0-AE6A-8D6E0FFBB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8599" y="3256981"/>
              <a:ext cx="704048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cs-CZ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cs-CZ" altLang="en-US" sz="1386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altLang="en-US" sz="1386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Obrázek 143">
              <a:extLst>
                <a:ext uri="{FF2B5EF4-FFF2-40B4-BE49-F238E27FC236}">
                  <a16:creationId xmlns:a16="http://schemas.microsoft.com/office/drawing/2014/main" id="{22D780C9-078D-6ED8-429B-465EAB650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" t="40417" r="89816" b="43645"/>
            <a:stretch/>
          </p:blipFill>
          <p:spPr>
            <a:xfrm rot="16200000">
              <a:off x="7107104" y="1393331"/>
              <a:ext cx="540420" cy="829931"/>
            </a:xfrm>
            <a:prstGeom prst="rect">
              <a:avLst/>
            </a:prstGeom>
          </p:spPr>
        </p:pic>
        <p:sp>
          <p:nvSpPr>
            <p:cNvPr id="79" name="Rectangle 34">
              <a:extLst>
                <a:ext uri="{FF2B5EF4-FFF2-40B4-BE49-F238E27FC236}">
                  <a16:creationId xmlns:a16="http://schemas.microsoft.com/office/drawing/2014/main" id="{BC9CB3E5-4F42-52AE-C433-19591B4A6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427" y="810362"/>
              <a:ext cx="704048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  <a:r>
                <a:rPr lang="en-US" altLang="en-US" sz="1386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endParaRPr lang="en-US" altLang="en-US" sz="1386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1" name="Obrázek 143">
              <a:extLst>
                <a:ext uri="{FF2B5EF4-FFF2-40B4-BE49-F238E27FC236}">
                  <a16:creationId xmlns:a16="http://schemas.microsoft.com/office/drawing/2014/main" id="{096691EF-80B7-2B1B-4D08-B0DEBCBE1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" t="40417" r="89816" b="43645"/>
            <a:stretch/>
          </p:blipFill>
          <p:spPr>
            <a:xfrm rot="19524877">
              <a:off x="7419101" y="884048"/>
              <a:ext cx="540420" cy="829931"/>
            </a:xfrm>
            <a:prstGeom prst="rect">
              <a:avLst/>
            </a:prstGeom>
          </p:spPr>
        </p:pic>
        <p:cxnSp>
          <p:nvCxnSpPr>
            <p:cNvPr id="82" name="Přímá spojnice se šipkou 155">
              <a:extLst>
                <a:ext uri="{FF2B5EF4-FFF2-40B4-BE49-F238E27FC236}">
                  <a16:creationId xmlns:a16="http://schemas.microsoft.com/office/drawing/2014/main" id="{931D4C24-B09C-E086-691E-09E6C6F8969B}"/>
                </a:ext>
              </a:extLst>
            </p:cNvPr>
            <p:cNvCxnSpPr>
              <a:cxnSpLocks/>
              <a:endCxn id="81" idx="2"/>
            </p:cNvCxnSpPr>
            <p:nvPr/>
          </p:nvCxnSpPr>
          <p:spPr>
            <a:xfrm>
              <a:off x="7576181" y="1094774"/>
              <a:ext cx="348678" cy="545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Přímá spojnice se šipkou 155">
              <a:extLst>
                <a:ext uri="{FF2B5EF4-FFF2-40B4-BE49-F238E27FC236}">
                  <a16:creationId xmlns:a16="http://schemas.microsoft.com/office/drawing/2014/main" id="{C011CFBD-B8AF-67F1-DE55-F75330012C16}"/>
                </a:ext>
              </a:extLst>
            </p:cNvPr>
            <p:cNvCxnSpPr>
              <a:cxnSpLocks/>
              <a:stCxn id="78" idx="0"/>
              <a:endCxn id="78" idx="2"/>
            </p:cNvCxnSpPr>
            <p:nvPr/>
          </p:nvCxnSpPr>
          <p:spPr>
            <a:xfrm flipV="1">
              <a:off x="6962349" y="1808296"/>
              <a:ext cx="829931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Skupina 11"/>
          <p:cNvGrpSpPr/>
          <p:nvPr/>
        </p:nvGrpSpPr>
        <p:grpSpPr>
          <a:xfrm>
            <a:off x="8556250" y="4731600"/>
            <a:ext cx="3336271" cy="1531092"/>
            <a:chOff x="8556250" y="4731600"/>
            <a:chExt cx="3336271" cy="1531092"/>
          </a:xfrm>
        </p:grpSpPr>
        <p:sp>
          <p:nvSpPr>
            <p:cNvPr id="85" name="TextBox 9">
              <a:extLst>
                <a:ext uri="{FF2B5EF4-FFF2-40B4-BE49-F238E27FC236}">
                  <a16:creationId xmlns:a16="http://schemas.microsoft.com/office/drawing/2014/main" id="{96242DC1-B406-C50E-AF2E-1E7A86D1B1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56250" y="5493251"/>
              <a:ext cx="2914772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cs-CZ" altLang="en-US" sz="2200" b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Inhibční</a:t>
              </a:r>
              <a:r>
                <a:rPr lang="cs-CZ" altLang="en-US" sz="2200" b="0" dirty="0">
                  <a:latin typeface="Calibri" panose="020F0502020204030204" pitchFamily="34" charset="0"/>
                  <a:cs typeface="Calibri" panose="020F0502020204030204" pitchFamily="34" charset="0"/>
                </a:rPr>
                <a:t> postsynaptický </a:t>
              </a:r>
            </a:p>
            <a:p>
              <a:pPr algn="ctr"/>
              <a:r>
                <a:rPr lang="en-US" altLang="en-US" sz="2200" b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potenci</a:t>
              </a:r>
              <a:r>
                <a:rPr lang="cs-CZ" altLang="en-US" sz="2200" b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ál</a:t>
              </a:r>
              <a:r>
                <a:rPr lang="cs-CZ" altLang="en-US" sz="2200" b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altLang="en-US" sz="22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6" name="Picture 24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6188F50B-C0CD-BF14-56FB-F917ED8AB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9" t="34075" r="7081" b="52708"/>
            <a:stretch/>
          </p:blipFill>
          <p:spPr>
            <a:xfrm flipV="1">
              <a:off x="8764286" y="4731600"/>
              <a:ext cx="3128235" cy="83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Narkoleps</a:t>
            </a:r>
            <a:r>
              <a:rPr lang="cs-CZ" dirty="0" err="1" smtClean="0"/>
              <a:t>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6639560" cy="4638583"/>
          </a:xfrm>
        </p:spPr>
        <p:txBody>
          <a:bodyPr>
            <a:normAutofit/>
          </a:bodyPr>
          <a:lstStyle/>
          <a:p>
            <a:r>
              <a:rPr lang="en-US" dirty="0" smtClean="0"/>
              <a:t>Mechanism</a:t>
            </a:r>
            <a:r>
              <a:rPr lang="cs-CZ" dirty="0" err="1" smtClean="0"/>
              <a:t>us</a:t>
            </a:r>
            <a:endParaRPr lang="en-US" dirty="0" smtClean="0"/>
          </a:p>
          <a:p>
            <a:pPr lvl="1"/>
            <a:r>
              <a:rPr lang="cs-CZ" dirty="0" smtClean="0"/>
              <a:t>Nedostatek </a:t>
            </a:r>
            <a:r>
              <a:rPr lang="cs-CZ" dirty="0" err="1" smtClean="0"/>
              <a:t>orexinových</a:t>
            </a:r>
            <a:r>
              <a:rPr lang="cs-CZ" dirty="0" smtClean="0"/>
              <a:t> neuronů</a:t>
            </a:r>
            <a:endParaRPr lang="en-US" dirty="0" smtClean="0"/>
          </a:p>
          <a:p>
            <a:r>
              <a:rPr lang="cs-CZ" dirty="0" smtClean="0"/>
              <a:t>Příčiny</a:t>
            </a:r>
            <a:endParaRPr lang="en-US" dirty="0" smtClean="0"/>
          </a:p>
          <a:p>
            <a:pPr lvl="1"/>
            <a:r>
              <a:rPr lang="en-US" dirty="0" smtClean="0"/>
              <a:t>Genetic</a:t>
            </a:r>
            <a:r>
              <a:rPr lang="cs-CZ" dirty="0" err="1" smtClean="0"/>
              <a:t>ká</a:t>
            </a:r>
            <a:r>
              <a:rPr lang="en-US" dirty="0" smtClean="0"/>
              <a:t> </a:t>
            </a:r>
            <a:r>
              <a:rPr lang="en-US" dirty="0" err="1" smtClean="0"/>
              <a:t>predispo</a:t>
            </a:r>
            <a:r>
              <a:rPr lang="cs-CZ" dirty="0" err="1" smtClean="0"/>
              <a:t>zice</a:t>
            </a:r>
            <a:endParaRPr lang="en-US" dirty="0" smtClean="0"/>
          </a:p>
          <a:p>
            <a:pPr lvl="1"/>
            <a:r>
              <a:rPr lang="cs-CZ" dirty="0" smtClean="0"/>
              <a:t>Faktory prostředí</a:t>
            </a:r>
            <a:endParaRPr lang="en-US" dirty="0" smtClean="0"/>
          </a:p>
          <a:p>
            <a:pPr lvl="2"/>
            <a:r>
              <a:rPr lang="en-US" dirty="0" err="1" smtClean="0"/>
              <a:t>Autoimun</a:t>
            </a:r>
            <a:r>
              <a:rPr lang="cs-CZ" dirty="0" err="1" smtClean="0"/>
              <a:t>itní</a:t>
            </a:r>
            <a:r>
              <a:rPr lang="cs-CZ" dirty="0" smtClean="0"/>
              <a:t> porucha spuštěná infekcí H1N1</a:t>
            </a:r>
            <a:endParaRPr lang="en-US" dirty="0" smtClean="0"/>
          </a:p>
          <a:p>
            <a:r>
              <a:rPr lang="cs-CZ" dirty="0" smtClean="0"/>
              <a:t>Léčba</a:t>
            </a:r>
            <a:endParaRPr lang="en-US" dirty="0" smtClean="0"/>
          </a:p>
          <a:p>
            <a:pPr lvl="1"/>
            <a:r>
              <a:rPr lang="cs-CZ" dirty="0" smtClean="0"/>
              <a:t>Amfetaminy</a:t>
            </a:r>
            <a:endParaRPr lang="en-US" dirty="0" smtClean="0"/>
          </a:p>
          <a:p>
            <a:pPr lvl="1"/>
            <a:r>
              <a:rPr lang="en-US" dirty="0" err="1" smtClean="0"/>
              <a:t>Tricy</a:t>
            </a:r>
            <a:r>
              <a:rPr lang="cs-CZ" dirty="0" smtClean="0"/>
              <a:t>k</a:t>
            </a:r>
            <a:r>
              <a:rPr lang="en-US" dirty="0" err="1" smtClean="0"/>
              <a:t>lic</a:t>
            </a:r>
            <a:r>
              <a:rPr lang="cs-CZ" dirty="0" err="1" smtClean="0"/>
              <a:t>ká</a:t>
            </a:r>
            <a:r>
              <a:rPr lang="en-US" dirty="0" smtClean="0"/>
              <a:t> </a:t>
            </a:r>
            <a:r>
              <a:rPr lang="cs-CZ" dirty="0" smtClean="0"/>
              <a:t>antidepresiva, SSRI</a:t>
            </a:r>
            <a:endParaRPr lang="en-US" dirty="0" smtClean="0"/>
          </a:p>
          <a:p>
            <a:pPr lvl="1"/>
            <a:r>
              <a:rPr lang="cs-CZ" dirty="0" smtClean="0"/>
              <a:t>Náhrada </a:t>
            </a:r>
            <a:r>
              <a:rPr lang="cs-CZ" dirty="0" err="1" smtClean="0"/>
              <a:t>orexinu</a:t>
            </a:r>
            <a:r>
              <a:rPr lang="cs-CZ" dirty="0" smtClean="0"/>
              <a:t> (zatím experimentálně)</a:t>
            </a:r>
            <a:endParaRPr lang="en-US" dirty="0" smtClean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0"/>
          <a:stretch/>
        </p:blipFill>
        <p:spPr bwMode="auto">
          <a:xfrm>
            <a:off x="8664496" y="1209319"/>
            <a:ext cx="231917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8"/>
          <a:stretch/>
        </p:blipFill>
        <p:spPr bwMode="auto">
          <a:xfrm flipH="1">
            <a:off x="8644711" y="3618925"/>
            <a:ext cx="2171428" cy="224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 rotWithShape="1">
          <a:blip r:embed="rId4">
            <a:lum bright="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46" r="85077"/>
          <a:stretch/>
        </p:blipFill>
        <p:spPr bwMode="auto">
          <a:xfrm>
            <a:off x="8592488" y="5453364"/>
            <a:ext cx="654605" cy="40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86830" y="842075"/>
            <a:ext cx="26356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0" dirty="0" err="1">
                <a:latin typeface="Arial" panose="020B0604020202020204" pitchFamily="34" charset="0"/>
              </a:rPr>
              <a:t>norm</a:t>
            </a:r>
            <a:r>
              <a:rPr lang="en-GB" sz="2000" b="0" dirty="0">
                <a:latin typeface="Arial" panose="020B0604020202020204" pitchFamily="34" charset="0"/>
              </a:rPr>
              <a:t>al</a:t>
            </a:r>
            <a:r>
              <a:rPr lang="cs-CZ" sz="2000" b="0" dirty="0">
                <a:latin typeface="Arial" panose="020B0604020202020204" pitchFamily="34" charset="0"/>
              </a:rPr>
              <a:t> hypothalamus</a:t>
            </a:r>
            <a:endParaRPr lang="en-US" sz="2000" b="0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4906" y="3309141"/>
            <a:ext cx="1425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0" dirty="0" err="1">
                <a:latin typeface="Arial" panose="020B0604020202020204" pitchFamily="34" charset="0"/>
              </a:rPr>
              <a:t>nar</a:t>
            </a:r>
            <a:r>
              <a:rPr lang="en-GB" sz="2000" b="0" dirty="0" err="1">
                <a:latin typeface="Arial" panose="020B0604020202020204" pitchFamily="34" charset="0"/>
              </a:rPr>
              <a:t>colepsy</a:t>
            </a:r>
            <a:endParaRPr lang="en-US" sz="2000" b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5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Úloha spánku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Není zcela objasněna</a:t>
            </a:r>
            <a:endParaRPr lang="en-US" dirty="0" smtClean="0"/>
          </a:p>
          <a:p>
            <a:r>
              <a:rPr lang="cs-CZ" dirty="0" smtClean="0"/>
              <a:t>Kognice</a:t>
            </a:r>
            <a:endParaRPr lang="en-US" dirty="0" smtClean="0"/>
          </a:p>
          <a:p>
            <a:pPr lvl="1"/>
            <a:r>
              <a:rPr lang="cs-CZ" dirty="0" smtClean="0"/>
              <a:t>Konsolidace paměti</a:t>
            </a:r>
            <a:endParaRPr lang="en-US" dirty="0" smtClean="0"/>
          </a:p>
          <a:p>
            <a:r>
              <a:rPr lang="cs-CZ" dirty="0" smtClean="0"/>
              <a:t>Odbourávání toxinů</a:t>
            </a:r>
            <a:endParaRPr lang="en-US" dirty="0" smtClean="0"/>
          </a:p>
          <a:p>
            <a:r>
              <a:rPr lang="cs-CZ" dirty="0" smtClean="0"/>
              <a:t>Vyšší aktivita imunitního systému během spánku</a:t>
            </a:r>
            <a:endParaRPr lang="en-US" dirty="0" smtClean="0"/>
          </a:p>
          <a:p>
            <a:endParaRPr lang="en-US" dirty="0"/>
          </a:p>
          <a:p>
            <a:r>
              <a:rPr lang="cs-CZ" dirty="0" smtClean="0"/>
              <a:t>Spánková deprivace</a:t>
            </a:r>
            <a:endParaRPr lang="en-US" dirty="0" smtClean="0"/>
          </a:p>
          <a:p>
            <a:pPr lvl="1"/>
            <a:r>
              <a:rPr lang="cs-CZ" dirty="0" smtClean="0"/>
              <a:t>Následována kompenzací</a:t>
            </a:r>
            <a:endParaRPr lang="en-US" dirty="0" smtClean="0"/>
          </a:p>
          <a:p>
            <a:pPr lvl="1"/>
            <a:r>
              <a:rPr lang="cs-CZ" dirty="0" smtClean="0"/>
              <a:t>Těžká spánková deprivace vede ke smrti</a:t>
            </a: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79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E7116-5441-475C-9635-B72B933ED8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Cir</a:t>
            </a:r>
            <a:r>
              <a:rPr lang="cs-CZ" dirty="0" smtClean="0"/>
              <a:t>k</a:t>
            </a:r>
            <a:r>
              <a:rPr lang="en-US" dirty="0" err="1" smtClean="0"/>
              <a:t>adi</a:t>
            </a:r>
            <a:r>
              <a:rPr lang="cs-CZ" dirty="0" err="1" smtClean="0"/>
              <a:t>ánní</a:t>
            </a:r>
            <a:r>
              <a:rPr lang="en-US" dirty="0" smtClean="0"/>
              <a:t> </a:t>
            </a:r>
            <a:r>
              <a:rPr lang="cs-CZ" dirty="0" smtClean="0"/>
              <a:t>rytmus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91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</a:t>
            </a:r>
            <a:r>
              <a:rPr lang="cs-CZ" dirty="0"/>
              <a:t>k</a:t>
            </a:r>
            <a:r>
              <a:rPr lang="en-US" dirty="0" err="1"/>
              <a:t>adi</a:t>
            </a:r>
            <a:r>
              <a:rPr lang="cs-CZ" dirty="0" err="1"/>
              <a:t>ánní</a:t>
            </a:r>
            <a:r>
              <a:rPr lang="en-US" dirty="0"/>
              <a:t> </a:t>
            </a:r>
            <a:r>
              <a:rPr lang="cs-CZ" dirty="0" smtClean="0"/>
              <a:t>rytmus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Změna chování v důsledku střídání dne a noci</a:t>
            </a:r>
            <a:endParaRPr lang="en-US" dirty="0" smtClean="0"/>
          </a:p>
          <a:p>
            <a:r>
              <a:rPr lang="cs-CZ" dirty="0" smtClean="0"/>
              <a:t>Předvídání dne a noci je výhodné</a:t>
            </a:r>
            <a:endParaRPr lang="en-US" dirty="0" smtClean="0"/>
          </a:p>
          <a:p>
            <a:r>
              <a:rPr lang="cs-CZ" dirty="0" smtClean="0"/>
              <a:t>Organizmy vyvinuly c</a:t>
            </a:r>
            <a:r>
              <a:rPr lang="en-US" dirty="0" err="1" smtClean="0"/>
              <a:t>ircadi</a:t>
            </a:r>
            <a:r>
              <a:rPr lang="cs-CZ" dirty="0" err="1" smtClean="0"/>
              <a:t>ánní</a:t>
            </a:r>
            <a:r>
              <a:rPr lang="cs-CZ" dirty="0" smtClean="0"/>
              <a:t> hodiny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</a:t>
            </a:r>
            <a:r>
              <a:rPr lang="cs-CZ" dirty="0" err="1" smtClean="0"/>
              <a:t>kulární</a:t>
            </a:r>
            <a:r>
              <a:rPr lang="en-US" dirty="0" smtClean="0"/>
              <a:t> mechanism</a:t>
            </a:r>
            <a:r>
              <a:rPr lang="cs-CZ" dirty="0" err="1" smtClean="0"/>
              <a:t>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4191000" cy="4638583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Cirkadiánní molekulární oscilátor v každé buňce na Zemi</a:t>
            </a:r>
            <a:endParaRPr lang="en-US" dirty="0" smtClean="0"/>
          </a:p>
          <a:p>
            <a:r>
              <a:rPr lang="en-US" dirty="0" err="1" smtClean="0"/>
              <a:t>Princip</a:t>
            </a:r>
            <a:r>
              <a:rPr lang="en-US" dirty="0" smtClean="0"/>
              <a:t>: </a:t>
            </a:r>
            <a:r>
              <a:rPr lang="cs-CZ" dirty="0" smtClean="0"/>
              <a:t>Syntetizovaný protein inhibuje svou vlastní transkripci zpětnovazebním mechanizmem</a:t>
            </a:r>
            <a:endParaRPr lang="en-US" dirty="0" smtClean="0"/>
          </a:p>
          <a:p>
            <a:r>
              <a:rPr lang="cs-CZ" dirty="0" smtClean="0"/>
              <a:t>V lidském těle musí být oscilátory buněk synchronizovány</a:t>
            </a:r>
            <a:endParaRPr lang="en-US" dirty="0" smtClean="0"/>
          </a:p>
          <a:p>
            <a:pPr lvl="1"/>
            <a:r>
              <a:rPr lang="en-US" dirty="0" err="1" smtClean="0"/>
              <a:t>Suprachia</a:t>
            </a:r>
            <a:r>
              <a:rPr lang="cs-CZ" dirty="0" smtClean="0"/>
              <a:t>z</a:t>
            </a:r>
            <a:r>
              <a:rPr lang="en-US" dirty="0" err="1" smtClean="0"/>
              <a:t>matic</a:t>
            </a:r>
            <a:r>
              <a:rPr lang="cs-CZ" dirty="0" err="1" smtClean="0"/>
              <a:t>ké</a:t>
            </a:r>
            <a:r>
              <a:rPr lang="cs-CZ" dirty="0" smtClean="0"/>
              <a:t> jádro </a:t>
            </a:r>
            <a:r>
              <a:rPr lang="en-US" dirty="0" smtClean="0"/>
              <a:t>(SCN)</a:t>
            </a:r>
            <a:endParaRPr lang="en-GB" dirty="0"/>
          </a:p>
        </p:txBody>
      </p:sp>
      <p:pic>
        <p:nvPicPr>
          <p:cNvPr id="5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89" y="885169"/>
            <a:ext cx="6973230" cy="533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Synchronizace </a:t>
            </a:r>
            <a:r>
              <a:rPr lang="cs-CZ" dirty="0" err="1" smtClean="0"/>
              <a:t>suprachiazmatickým</a:t>
            </a:r>
            <a:r>
              <a:rPr lang="cs-CZ" dirty="0" smtClean="0"/>
              <a:t> jádrem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9747"/>
          <a:stretch/>
        </p:blipFill>
        <p:spPr>
          <a:xfrm>
            <a:off x="732715" y="3631328"/>
            <a:ext cx="6450405" cy="2972672"/>
          </a:xfrm>
          <a:prstGeom prst="rect">
            <a:avLst/>
          </a:prstGeom>
        </p:spPr>
      </p:pic>
      <p:pic>
        <p:nvPicPr>
          <p:cNvPr id="5" name="Picture 2" descr="VÃ½sledek obrÃ¡zku pro hormone circad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85" y="1526696"/>
            <a:ext cx="3014748" cy="304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ouvisejÃ­cÃ­ obrÃ¡z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19941" r="6395"/>
          <a:stretch/>
        </p:blipFill>
        <p:spPr bwMode="auto">
          <a:xfrm>
            <a:off x="8043644" y="4573746"/>
            <a:ext cx="4027830" cy="14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Ã½sledek obrÃ¡zku pro retina anatom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/>
          <a:stretch/>
        </p:blipFill>
        <p:spPr bwMode="auto">
          <a:xfrm>
            <a:off x="429348" y="1214587"/>
            <a:ext cx="2832011" cy="248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96640" y="1645920"/>
            <a:ext cx="4124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Ganglio</a:t>
            </a:r>
            <a:r>
              <a:rPr lang="cs-CZ" sz="2000" dirty="0" err="1" smtClean="0"/>
              <a:t>vé</a:t>
            </a:r>
            <a:r>
              <a:rPr lang="cs-CZ" sz="2000" dirty="0" smtClean="0"/>
              <a:t> buňky v sítnici (nikoli tyčinky a čípky)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Posílají informaci o světle do </a:t>
            </a:r>
            <a:r>
              <a:rPr lang="cs-CZ" sz="2000" dirty="0" err="1" smtClean="0"/>
              <a:t>suprachiazmatického</a:t>
            </a:r>
            <a:r>
              <a:rPr lang="cs-CZ" sz="2000" dirty="0" smtClean="0"/>
              <a:t> jádra (SCN)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1792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Poškození </a:t>
            </a:r>
            <a:r>
              <a:rPr lang="cs-CZ" dirty="0" err="1" smtClean="0"/>
              <a:t>suprachiazmatického</a:t>
            </a:r>
            <a:r>
              <a:rPr lang="cs-CZ" dirty="0" smtClean="0"/>
              <a:t> jádra</a:t>
            </a:r>
            <a:endParaRPr lang="en-GB" dirty="0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1490D416-B642-4E1A-B9DF-FA5962AF9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08" b="50304"/>
          <a:stretch/>
        </p:blipFill>
        <p:spPr bwMode="auto">
          <a:xfrm>
            <a:off x="626944" y="2136311"/>
            <a:ext cx="5544616" cy="386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D299C02E-5677-4A63-901E-E1E911258D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48292" r="48809" b="-24"/>
          <a:stretch/>
        </p:blipFill>
        <p:spPr bwMode="auto">
          <a:xfrm>
            <a:off x="7014602" y="1965597"/>
            <a:ext cx="3785478" cy="402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68880" y="1605280"/>
            <a:ext cx="3921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Normal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355840" y="1574800"/>
            <a:ext cx="3921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SCN lesion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351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Volnoběžná perioda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4841240" cy="4638583"/>
          </a:xfrm>
        </p:spPr>
        <p:txBody>
          <a:bodyPr/>
          <a:lstStyle/>
          <a:p>
            <a:r>
              <a:rPr lang="cs-CZ" dirty="0" smtClean="0"/>
              <a:t>V konstantní tmě nebo světle</a:t>
            </a:r>
            <a:endParaRPr lang="en-US" dirty="0" smtClean="0"/>
          </a:p>
          <a:p>
            <a:r>
              <a:rPr lang="en-US" dirty="0" smtClean="0"/>
              <a:t>SCN </a:t>
            </a:r>
            <a:r>
              <a:rPr lang="en-US" dirty="0" err="1" smtClean="0"/>
              <a:t>osc</a:t>
            </a:r>
            <a:r>
              <a:rPr lang="cs-CZ" dirty="0" err="1" smtClean="0"/>
              <a:t>iluje</a:t>
            </a:r>
            <a:r>
              <a:rPr lang="cs-CZ" dirty="0" smtClean="0"/>
              <a:t> s přibližně 24hodinovou periodou</a:t>
            </a:r>
            <a:endParaRPr lang="en-US" dirty="0" smtClean="0"/>
          </a:p>
          <a:p>
            <a:r>
              <a:rPr lang="cs-CZ" dirty="0" smtClean="0"/>
              <a:t>U většiny lidí 24 – 25 hodin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361" y="979278"/>
            <a:ext cx="4724347" cy="504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7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Chronoterap</a:t>
            </a:r>
            <a:r>
              <a:rPr lang="cs-CZ" dirty="0" err="1" smtClean="0"/>
              <a:t>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Podávání léčby v době, kdy je nejúčinnější/má nejmenší nežádoucí účinky</a:t>
            </a:r>
            <a:endParaRPr lang="en-US" dirty="0" smtClean="0"/>
          </a:p>
          <a:p>
            <a:pPr lvl="1"/>
            <a:r>
              <a:rPr lang="cs-CZ" dirty="0" smtClean="0"/>
              <a:t>Infarkty myokardu nejčastější ráno, kdy je nejvyšší tlak krve</a:t>
            </a:r>
            <a:r>
              <a:rPr lang="en-US" dirty="0" smtClean="0"/>
              <a:t> -&gt; </a:t>
            </a:r>
            <a:r>
              <a:rPr lang="cs-CZ" dirty="0" smtClean="0"/>
              <a:t>nejvhodnější čas pro podávání léků na vysoký krevní tlak</a:t>
            </a:r>
            <a:endParaRPr lang="en-US" dirty="0" smtClean="0"/>
          </a:p>
          <a:p>
            <a:pPr lvl="1"/>
            <a:r>
              <a:rPr lang="cs-CZ" dirty="0" smtClean="0"/>
              <a:t>Antiepileptika podávána v době, kde pacient mívá nejvíce záchvatů</a:t>
            </a:r>
          </a:p>
          <a:p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780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Děkuji za pozornost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704356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/>
              <a:t>Dotazy</a:t>
            </a:r>
            <a:r>
              <a:rPr lang="en-US" dirty="0" smtClean="0"/>
              <a:t>?</a:t>
            </a:r>
          </a:p>
          <a:p>
            <a:pPr marL="0" indent="0" algn="ctr">
              <a:buNone/>
            </a:pPr>
            <a:r>
              <a:rPr lang="cs-CZ" dirty="0" smtClean="0"/>
              <a:t>Komentáře</a:t>
            </a:r>
            <a:r>
              <a:rPr lang="en-US" dirty="0" smtClean="0"/>
              <a:t>?</a:t>
            </a:r>
          </a:p>
          <a:p>
            <a:pPr marL="0" indent="0" algn="ctr">
              <a:buNone/>
            </a:pPr>
            <a:r>
              <a:rPr lang="cs-CZ" dirty="0" smtClean="0"/>
              <a:t>Nápady</a:t>
            </a:r>
            <a:r>
              <a:rPr lang="en-US" dirty="0" smtClean="0"/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kudlaceksystem@gmail.com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55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2L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D1C29"/>
      </a:accent1>
      <a:accent2>
        <a:srgbClr val="616161"/>
      </a:accent2>
      <a:accent3>
        <a:srgbClr val="E6E6E6"/>
      </a:accent3>
      <a:accent4>
        <a:srgbClr val="F57373"/>
      </a:accent4>
      <a:accent5>
        <a:srgbClr val="FA9114"/>
      </a:accent5>
      <a:accent6>
        <a:srgbClr val="914B05"/>
      </a:accent6>
      <a:hlink>
        <a:srgbClr val="ED1C29"/>
      </a:hlink>
      <a:folHlink>
        <a:srgbClr val="B41B1B"/>
      </a:folHlink>
    </a:clrScheme>
    <a:fontScheme name="Vlastní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9723</TotalTime>
  <Words>2285</Words>
  <Application>Microsoft Office PowerPoint</Application>
  <PresentationFormat>Širokoúhlá obrazovka</PresentationFormat>
  <Paragraphs>756</Paragraphs>
  <Slides>100</Slides>
  <Notes>18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100</vt:i4>
      </vt:variant>
    </vt:vector>
  </HeadingPairs>
  <TitlesOfParts>
    <vt:vector size="108" baseType="lpstr">
      <vt:lpstr>Agency FB</vt:lpstr>
      <vt:lpstr>Arial</vt:lpstr>
      <vt:lpstr>Calibri</vt:lpstr>
      <vt:lpstr>Motiv Office</vt:lpstr>
      <vt:lpstr>Image</vt:lpstr>
      <vt:lpstr>CorelPhotoPaint.Image.11</vt:lpstr>
      <vt:lpstr>Designer Zeichnung</vt:lpstr>
      <vt:lpstr>CorelPhotoPaint.Image.7</vt:lpstr>
      <vt:lpstr>Elektroencefalografie, vědomí, spánek, cirkadiánní rytmus</vt:lpstr>
      <vt:lpstr>Elektroencefalografie (EEG)</vt:lpstr>
      <vt:lpstr>Elektroencefalografie (EEG)</vt:lpstr>
      <vt:lpstr>Skalpové EEG</vt:lpstr>
      <vt:lpstr>Elektroencefalografie (EEG)</vt:lpstr>
      <vt:lpstr>Prezentace aplikace PowerPoint</vt:lpstr>
      <vt:lpstr>Klidový membránový potenciál</vt:lpstr>
      <vt:lpstr>Excitační synapse</vt:lpstr>
      <vt:lpstr>Inhibiční synapse</vt:lpstr>
      <vt:lpstr>Intracelulární měření – patch clamp</vt:lpstr>
      <vt:lpstr>Spontánní postsynaptické proudy</vt:lpstr>
      <vt:lpstr>Depolarizační pulz, akční potenciály</vt:lpstr>
      <vt:lpstr>Původ EEG signálu</vt:lpstr>
      <vt:lpstr>Původ EEG signálu</vt:lpstr>
      <vt:lpstr>Původ EEG signálu</vt:lpstr>
      <vt:lpstr>Původ EEG signálu</vt:lpstr>
      <vt:lpstr>Původ EEG signálu</vt:lpstr>
      <vt:lpstr>Původ EEG signálu</vt:lpstr>
      <vt:lpstr>Původ EEG signálu</vt:lpstr>
      <vt:lpstr>Původ EEG signálu</vt:lpstr>
      <vt:lpstr>Původ EEG signálu</vt:lpstr>
      <vt:lpstr>Původ EEG signálu</vt:lpstr>
      <vt:lpstr>Původ EEG signálu</vt:lpstr>
      <vt:lpstr>Původ EEG signálu</vt:lpstr>
      <vt:lpstr>Siločáry a ekvipotenciály elektrického pole</vt:lpstr>
      <vt:lpstr>Siločáry a ekvipotenciály elektrického pole</vt:lpstr>
      <vt:lpstr>Elektrické pole okolo neuronu</vt:lpstr>
      <vt:lpstr>Morfologie, amplituda a délka EEG vln</vt:lpstr>
      <vt:lpstr>Morfologie, amplituda a délka EEG vln</vt:lpstr>
      <vt:lpstr>Vzdálenost elektrody od generátoru proudu</vt:lpstr>
      <vt:lpstr>Morfologie, amplituda a délka EEG vln</vt:lpstr>
      <vt:lpstr>Synchronizace synaptických potenciálů</vt:lpstr>
      <vt:lpstr>Synchronizace synaptických potenciálů</vt:lpstr>
      <vt:lpstr>Synaptické vs. akční potenciály</vt:lpstr>
      <vt:lpstr>Synchronizace akčních potenciálů</vt:lpstr>
      <vt:lpstr>Morfologie, amplituda a délka EEG vln</vt:lpstr>
      <vt:lpstr>Vliv orientace elektrody a elektrického pole</vt:lpstr>
      <vt:lpstr>Vliv orientace elektrody a elektrického pole</vt:lpstr>
      <vt:lpstr>Magnetoencefalografie</vt:lpstr>
      <vt:lpstr>Morfologie, amplituda a délka EEG vln</vt:lpstr>
      <vt:lpstr>Vliv anatomického uspořádání</vt:lpstr>
      <vt:lpstr>Vliv anatomického uspořádání</vt:lpstr>
      <vt:lpstr>Prezentace aplikace PowerPoint</vt:lpstr>
      <vt:lpstr>Skalpové EEG</vt:lpstr>
      <vt:lpstr>Prezentace aplikace PowerPoint</vt:lpstr>
      <vt:lpstr>Prezentace aplikace PowerPoint</vt:lpstr>
      <vt:lpstr>Montáž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EEG při bdění</vt:lpstr>
      <vt:lpstr>Epilepsie temporálního laloku</vt:lpstr>
      <vt:lpstr>Epilepsie temporálního laloku</vt:lpstr>
      <vt:lpstr>Hluboké struktury</vt:lpstr>
      <vt:lpstr>Prezentace aplikace PowerPoint</vt:lpstr>
      <vt:lpstr>Epilepsie temporálního laloku s přídavnými předními temporálními elektrodami</vt:lpstr>
      <vt:lpstr>Prezentace aplikace PowerPoint</vt:lpstr>
      <vt:lpstr>Prezentace aplikace PowerPoint</vt:lpstr>
      <vt:lpstr>Prezentace aplikace PowerPoint</vt:lpstr>
      <vt:lpstr>Prezentace aplikace PowerPoint</vt:lpstr>
      <vt:lpstr>Záchvat absence</vt:lpstr>
      <vt:lpstr>Prezentace aplikace PowerPoint</vt:lpstr>
      <vt:lpstr>Evokované potenciály – záznam</vt:lpstr>
      <vt:lpstr>Prezentace aplikace PowerPoint</vt:lpstr>
      <vt:lpstr>Sluchové evokované potenciály</vt:lpstr>
      <vt:lpstr>Zrakové evokované potenciály</vt:lpstr>
      <vt:lpstr>Zrakové evokované potenciály</vt:lpstr>
      <vt:lpstr>Vědomí</vt:lpstr>
      <vt:lpstr>Vědomí</vt:lpstr>
      <vt:lpstr>Kvantitativní poruchy vědomí</vt:lpstr>
      <vt:lpstr>Kvalitativní poruchy vědomí</vt:lpstr>
      <vt:lpstr>Glasgowská stupnice komatu (Glasgow coma scale)</vt:lpstr>
      <vt:lpstr>Glasgowská stupnice – vyhodnocení</vt:lpstr>
      <vt:lpstr>Spánek</vt:lpstr>
      <vt:lpstr>Co je spánek?</vt:lpstr>
      <vt:lpstr>Polysomnografie</vt:lpstr>
      <vt:lpstr>Fáze spánku</vt:lpstr>
      <vt:lpstr>Spánkové EEG</vt:lpstr>
      <vt:lpstr>Hypnogram, spánkové cykly</vt:lpstr>
      <vt:lpstr>Fyziologické změny během spánku</vt:lpstr>
      <vt:lpstr>Fyziologické změny během spánku</vt:lpstr>
      <vt:lpstr>Spánek během vývoje a stárnutí</vt:lpstr>
      <vt:lpstr>Řízení vědomí</vt:lpstr>
      <vt:lpstr>Narkolepsie</vt:lpstr>
      <vt:lpstr>Narkolepsie</vt:lpstr>
      <vt:lpstr>Úloha spánku</vt:lpstr>
      <vt:lpstr>Cirkadiánní rytmus</vt:lpstr>
      <vt:lpstr>Cirkadiánní rytmus</vt:lpstr>
      <vt:lpstr>Molekulární mechanismus</vt:lpstr>
      <vt:lpstr>Synchronizace suprachiazmatickým jádrem</vt:lpstr>
      <vt:lpstr>Poškození suprachiazmatického jádra</vt:lpstr>
      <vt:lpstr>Volnoběžná perioda</vt:lpstr>
      <vt:lpstr>Chronoterapie</vt:lpstr>
      <vt:lpstr>Děkuji za pozornost</vt:lpstr>
      <vt:lpstr>Poruchy vědomí – jiná klasifikace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Alex Vinšů</dc:creator>
  <cp:lastModifiedBy>Jan Kudlacek</cp:lastModifiedBy>
  <cp:revision>982</cp:revision>
  <cp:lastPrinted>2018-03-12T16:32:20Z</cp:lastPrinted>
  <dcterms:created xsi:type="dcterms:W3CDTF">2018-03-05T11:03:15Z</dcterms:created>
  <dcterms:modified xsi:type="dcterms:W3CDTF">2024-04-17T13:10:00Z</dcterms:modified>
</cp:coreProperties>
</file>