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57" r:id="rId4"/>
    <p:sldId id="270" r:id="rId5"/>
    <p:sldId id="281" r:id="rId6"/>
    <p:sldId id="273" r:id="rId7"/>
    <p:sldId id="283" r:id="rId8"/>
    <p:sldId id="276" r:id="rId9"/>
    <p:sldId id="269" r:id="rId10"/>
    <p:sldId id="278" r:id="rId11"/>
    <p:sldId id="260" r:id="rId12"/>
    <p:sldId id="266" r:id="rId13"/>
    <p:sldId id="277" r:id="rId14"/>
    <p:sldId id="274" r:id="rId15"/>
    <p:sldId id="261" r:id="rId16"/>
    <p:sldId id="258" r:id="rId17"/>
    <p:sldId id="279" r:id="rId18"/>
    <p:sldId id="267" r:id="rId19"/>
    <p:sldId id="262" r:id="rId20"/>
    <p:sldId id="289" r:id="rId21"/>
    <p:sldId id="263" r:id="rId22"/>
    <p:sldId id="287" r:id="rId23"/>
    <p:sldId id="286" r:id="rId24"/>
    <p:sldId id="282" r:id="rId25"/>
    <p:sldId id="288" r:id="rId26"/>
    <p:sldId id="280" r:id="rId27"/>
    <p:sldId id="265" r:id="rId28"/>
    <p:sldId id="284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8530" autoAdjust="0"/>
  </p:normalViewPr>
  <p:slideViewPr>
    <p:cSldViewPr snapToGrid="0">
      <p:cViewPr varScale="1">
        <p:scale>
          <a:sx n="51" d="100"/>
          <a:sy n="51" d="100"/>
        </p:scale>
        <p:origin x="12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5DAF-E09F-41B1-9CAD-6E1A995E0711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6E75-57F7-49DB-AD47-08DE91089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38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5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840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0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22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01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 err="1">
                <a:solidFill>
                  <a:srgbClr val="FF0000"/>
                </a:solidFill>
              </a:rPr>
              <a:t>Morfologische</a:t>
            </a:r>
            <a:r>
              <a:rPr lang="cs-CZ" i="0" baseline="0" dirty="0">
                <a:solidFill>
                  <a:srgbClr val="FF0000"/>
                </a:solidFill>
              </a:rPr>
              <a:t> </a:t>
            </a:r>
            <a:r>
              <a:rPr lang="cs-CZ" i="0" baseline="0" dirty="0" err="1">
                <a:solidFill>
                  <a:srgbClr val="FF0000"/>
                </a:solidFill>
              </a:rPr>
              <a:t>indeling</a:t>
            </a:r>
            <a:r>
              <a:rPr lang="cs-CZ" i="0" baseline="0" dirty="0">
                <a:solidFill>
                  <a:srgbClr val="FF0000"/>
                </a:solidFill>
              </a:rPr>
              <a:t>: ohebné x neohebné…</a:t>
            </a:r>
            <a:endParaRPr lang="cs-CZ" i="0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8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 err="1">
                <a:solidFill>
                  <a:srgbClr val="FF0000"/>
                </a:solidFill>
              </a:rPr>
              <a:t>Morfologische</a:t>
            </a:r>
            <a:r>
              <a:rPr lang="cs-CZ" i="0" baseline="0" dirty="0">
                <a:solidFill>
                  <a:srgbClr val="FF0000"/>
                </a:solidFill>
              </a:rPr>
              <a:t> </a:t>
            </a:r>
            <a:r>
              <a:rPr lang="cs-CZ" i="0" baseline="0" dirty="0" err="1">
                <a:solidFill>
                  <a:srgbClr val="FF0000"/>
                </a:solidFill>
              </a:rPr>
              <a:t>indeling</a:t>
            </a:r>
            <a:r>
              <a:rPr lang="cs-CZ" i="0" baseline="0" dirty="0">
                <a:solidFill>
                  <a:srgbClr val="FF0000"/>
                </a:solidFill>
              </a:rPr>
              <a:t>: ohebné x neohebné…</a:t>
            </a:r>
            <a:endParaRPr lang="cs-CZ" i="0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04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formálně poznáme,</a:t>
            </a:r>
            <a:r>
              <a:rPr lang="cs-CZ" baseline="0" dirty="0"/>
              <a:t> o který slovní druh se jedná?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4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3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Jak formálně poznáme,</a:t>
            </a:r>
            <a:r>
              <a:rPr lang="cs-CZ" baseline="0" dirty="0"/>
              <a:t> o který slovní druh se jedná</a:t>
            </a:r>
            <a:r>
              <a:rPr lang="cs-CZ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Voorbeelden</a:t>
            </a:r>
            <a:r>
              <a:rPr lang="cs-CZ" baseline="0" dirty="0" smtClean="0"/>
              <a:t> van </a:t>
            </a:r>
            <a:r>
              <a:rPr lang="cs-CZ" baseline="0" dirty="0" err="1" smtClean="0"/>
              <a:t>conversie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droom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leven</a:t>
            </a:r>
            <a:r>
              <a:rPr lang="cs-CZ" baseline="0" dirty="0" smtClean="0"/>
              <a:t>)  en homonymie  (maar, </a:t>
            </a:r>
            <a:r>
              <a:rPr lang="cs-CZ" baseline="0" dirty="0" err="1" smtClean="0"/>
              <a:t>zijn</a:t>
            </a:r>
            <a:r>
              <a:rPr lang="cs-CZ" baseline="0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sz="2200" b="1" i="1" u="sng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err="1"/>
              <a:t>Morfologische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:  </a:t>
            </a:r>
            <a:r>
              <a:rPr lang="cs-CZ" dirty="0" err="1"/>
              <a:t>welke</a:t>
            </a:r>
            <a:r>
              <a:rPr lang="cs-CZ" dirty="0"/>
              <a:t> </a:t>
            </a:r>
            <a:r>
              <a:rPr lang="cs-CZ" dirty="0" err="1"/>
              <a:t>vormen</a:t>
            </a:r>
            <a:r>
              <a:rPr lang="cs-CZ" dirty="0"/>
              <a:t> kan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woord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?</a:t>
            </a:r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9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06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err="1"/>
              <a:t>Morfologische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:  </a:t>
            </a:r>
            <a:r>
              <a:rPr lang="cs-CZ" dirty="0" err="1"/>
              <a:t>welke</a:t>
            </a:r>
            <a:r>
              <a:rPr lang="cs-CZ" dirty="0"/>
              <a:t> </a:t>
            </a:r>
            <a:r>
              <a:rPr lang="cs-CZ" dirty="0" err="1"/>
              <a:t>vormen</a:t>
            </a:r>
            <a:r>
              <a:rPr lang="cs-CZ" dirty="0"/>
              <a:t> kan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woord</a:t>
            </a:r>
            <a:r>
              <a:rPr lang="cs-CZ" dirty="0"/>
              <a:t> </a:t>
            </a:r>
            <a:r>
              <a:rPr lang="cs-CZ" dirty="0" err="1"/>
              <a:t>hebben</a:t>
            </a:r>
            <a:r>
              <a:rPr lang="cs-CZ" dirty="0"/>
              <a:t>?</a:t>
            </a:r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45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0" i="1" u="none" dirty="0" err="1" smtClean="0">
                <a:solidFill>
                  <a:srgbClr val="FF0000"/>
                </a:solidFill>
              </a:rPr>
              <a:t>voorbeelden</a:t>
            </a:r>
            <a:r>
              <a:rPr lang="cs-CZ" sz="1400" i="1" u="none" dirty="0" smtClean="0">
                <a:solidFill>
                  <a:srgbClr val="FF0000"/>
                </a:solidFill>
              </a:rPr>
              <a:t>: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400" b="1" i="1" dirty="0" err="1" smtClean="0">
                <a:solidFill>
                  <a:srgbClr val="FF0000"/>
                </a:solidFill>
              </a:rPr>
              <a:t>schoonheid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eigendom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blijschap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ruimte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smtClean="0">
                <a:solidFill>
                  <a:srgbClr val="FF0000"/>
                </a:solidFill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dirty="0" smtClean="0">
                <a:solidFill>
                  <a:srgbClr val="FF0000"/>
                </a:solidFill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baseline="0" dirty="0" smtClean="0">
                <a:solidFill>
                  <a:srgbClr val="FF0000"/>
                </a:solidFill>
              </a:rPr>
              <a:t>        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kapper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werkgever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kapster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werkster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assisstente</a:t>
            </a:r>
            <a:r>
              <a:rPr lang="cs-CZ" sz="1400" b="1" i="1" dirty="0" smtClean="0">
                <a:solidFill>
                  <a:srgbClr val="FF0000"/>
                </a:solidFill>
              </a:rPr>
              <a:t>,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 docente, </a:t>
            </a:r>
            <a:r>
              <a:rPr lang="cs-CZ" sz="1400" b="1" i="1" baseline="0" dirty="0" err="1" smtClean="0">
                <a:solidFill>
                  <a:srgbClr val="FF0000"/>
                </a:solidFill>
              </a:rPr>
              <a:t>kunstenaar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, </a:t>
            </a:r>
            <a:r>
              <a:rPr lang="cs-CZ" sz="1400" b="1" i="1" baseline="0" dirty="0" err="1" smtClean="0">
                <a:solidFill>
                  <a:srgbClr val="FF0000"/>
                </a:solidFill>
              </a:rPr>
              <a:t>eigenaar</a:t>
            </a:r>
            <a:r>
              <a:rPr lang="cs-CZ" sz="1400" b="1" i="1" baseline="0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dommerik</a:t>
            </a:r>
            <a:r>
              <a:rPr lang="cs-CZ" sz="1400" b="1" baseline="0" dirty="0" smtClean="0"/>
              <a:t>, </a:t>
            </a:r>
            <a:r>
              <a:rPr lang="cs-CZ" sz="1400" b="1" baseline="0" dirty="0" err="1" smtClean="0"/>
              <a:t>stommerik</a:t>
            </a:r>
            <a:r>
              <a:rPr lang="cs-CZ" sz="1400" b="1" baseline="0" dirty="0" smtClean="0"/>
              <a:t>, </a:t>
            </a:r>
            <a:r>
              <a:rPr lang="cs-CZ" sz="1400" b="1" baseline="0" dirty="0" err="1" smtClean="0"/>
              <a:t>luierik</a:t>
            </a:r>
            <a:r>
              <a:rPr lang="cs-CZ" sz="1400" b="1" baseline="0" dirty="0" smtClean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i="1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1" baseline="0" dirty="0" smtClean="0">
                <a:solidFill>
                  <a:srgbClr val="FF0000"/>
                </a:solidFill>
              </a:rPr>
              <a:t>2.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haalbaar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eetbaar</a:t>
            </a:r>
            <a:r>
              <a:rPr lang="cs-CZ" sz="1400" dirty="0" smtClean="0"/>
              <a:t>,</a:t>
            </a:r>
            <a:r>
              <a:rPr lang="cs-CZ" sz="1400" b="1" i="1" dirty="0" smtClean="0">
                <a:solidFill>
                  <a:srgbClr val="FF0000"/>
                </a:solidFill>
              </a:rPr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heerlijk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vriendelijk</a:t>
            </a:r>
            <a:r>
              <a:rPr lang="cs-CZ" sz="1400" dirty="0" smtClean="0"/>
              <a:t>,</a:t>
            </a:r>
            <a:r>
              <a:rPr lang="cs-CZ" sz="1400" baseline="0" dirty="0" smtClean="0"/>
              <a:t>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kinderloos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i="1" dirty="0" err="1" smtClean="0">
                <a:solidFill>
                  <a:srgbClr val="FF0000"/>
                </a:solidFill>
              </a:rPr>
              <a:t>dakloos</a:t>
            </a:r>
            <a:r>
              <a:rPr lang="cs-CZ" sz="1400" b="1" i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/>
              <a:t>spijtig</a:t>
            </a:r>
            <a:r>
              <a:rPr lang="cs-CZ" sz="1400" dirty="0" smtClean="0"/>
              <a:t>, </a:t>
            </a:r>
            <a:r>
              <a:rPr lang="cs-CZ" sz="1400" b="1" dirty="0" err="1" smtClean="0"/>
              <a:t>gelig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voedzaam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werkzaam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spaarzaam</a:t>
            </a: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zilver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goud,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ijzer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beton,papier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en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houten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betonnen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wollen</a:t>
            </a:r>
            <a:r>
              <a:rPr lang="cs-C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400" b="1" i="1" dirty="0" smtClean="0">
              <a:solidFill>
                <a:srgbClr val="FF0000"/>
              </a:solidFill>
            </a:endParaRPr>
          </a:p>
          <a:p>
            <a:r>
              <a:rPr lang="cs-CZ" sz="1400" b="1" i="0" u="none" dirty="0" smtClean="0">
                <a:solidFill>
                  <a:srgbClr val="FF0000"/>
                </a:solidFill>
              </a:rPr>
              <a:t>3.</a:t>
            </a:r>
          </a:p>
          <a:p>
            <a:r>
              <a:rPr lang="cs-CZ" sz="1400" b="1" i="1" u="none" dirty="0" err="1" smtClean="0">
                <a:solidFill>
                  <a:srgbClr val="FF0000"/>
                </a:solidFill>
              </a:rPr>
              <a:t>Beroepshalve</a:t>
            </a:r>
            <a:r>
              <a:rPr lang="cs-CZ" sz="1400" i="1" u="none" baseline="0" dirty="0" smtClean="0">
                <a:solidFill>
                  <a:srgbClr val="FF0000"/>
                </a:solidFill>
              </a:rPr>
              <a:t> = po odborné stránce </a:t>
            </a:r>
          </a:p>
          <a:p>
            <a:r>
              <a:rPr lang="cs-CZ" sz="1400" b="1" i="1" dirty="0" err="1" smtClean="0">
                <a:solidFill>
                  <a:srgbClr val="FF0000"/>
                </a:solidFill>
              </a:rPr>
              <a:t>Hemelwaarts</a:t>
            </a:r>
            <a:r>
              <a:rPr lang="cs-CZ" sz="1400" b="1" i="1" dirty="0" smtClean="0">
                <a:solidFill>
                  <a:srgbClr val="FF0000"/>
                </a:solidFill>
              </a:rPr>
              <a:t> </a:t>
            </a:r>
            <a:r>
              <a:rPr lang="cs-CZ" sz="1400" b="0" i="1" dirty="0" smtClean="0">
                <a:solidFill>
                  <a:srgbClr val="FF0000"/>
                </a:solidFill>
              </a:rPr>
              <a:t>=</a:t>
            </a:r>
            <a:r>
              <a:rPr lang="cs-CZ" sz="1400" b="0" i="1" baseline="0" dirty="0" smtClean="0">
                <a:solidFill>
                  <a:srgbClr val="FF0000"/>
                </a:solidFill>
              </a:rPr>
              <a:t> do nebe, k nebi</a:t>
            </a:r>
            <a:endParaRPr lang="cs-CZ" sz="1400" b="0" i="1" u="none" dirty="0" smtClean="0">
              <a:solidFill>
                <a:srgbClr val="FF0000"/>
              </a:solidFill>
            </a:endParaRPr>
          </a:p>
          <a:p>
            <a:endParaRPr lang="cs-CZ" sz="1400" i="1" u="none" dirty="0" smtClean="0">
              <a:solidFill>
                <a:srgbClr val="FF0000"/>
              </a:solidFill>
            </a:endParaRPr>
          </a:p>
          <a:p>
            <a:endParaRPr lang="cs-CZ" u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84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F12-B3B8-45FC-A283-446F0CDAF29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18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F12-B3B8-45FC-A283-446F0CDAF29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59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voorspelbaar</a:t>
            </a:r>
            <a:r>
              <a:rPr lang="cs-CZ" dirty="0" smtClean="0"/>
              <a:t> = </a:t>
            </a:r>
            <a:r>
              <a:rPr lang="cs-CZ" dirty="0" err="1" smtClean="0"/>
              <a:t>berekenbaar</a:t>
            </a:r>
            <a:r>
              <a:rPr lang="cs-CZ" dirty="0" smtClean="0"/>
              <a:t> = lze odhadnout</a:t>
            </a:r>
            <a:r>
              <a:rPr lang="cs-CZ" baseline="0" dirty="0" smtClean="0"/>
              <a:t> význam, je předpověditelná?</a:t>
            </a:r>
          </a:p>
          <a:p>
            <a:endParaRPr lang="cs-CZ" baseline="0" dirty="0" smtClean="0"/>
          </a:p>
          <a:p>
            <a:r>
              <a:rPr lang="cs-CZ" baseline="0" dirty="0" smtClean="0"/>
              <a:t>LET OP- ve slovech </a:t>
            </a:r>
            <a:r>
              <a:rPr lang="cs-CZ" dirty="0" err="1" smtClean="0"/>
              <a:t>Herinneren</a:t>
            </a:r>
            <a:r>
              <a:rPr lang="cs-CZ" baseline="0" dirty="0" smtClean="0"/>
              <a:t> / </a:t>
            </a:r>
            <a:r>
              <a:rPr lang="cs-CZ" dirty="0" err="1" smtClean="0"/>
              <a:t>Heremieten</a:t>
            </a:r>
            <a:r>
              <a:rPr lang="cs-CZ" baseline="0" dirty="0" smtClean="0"/>
              <a:t> / </a:t>
            </a:r>
            <a:r>
              <a:rPr lang="cs-CZ" baseline="0" dirty="0" err="1" smtClean="0"/>
              <a:t>H</a:t>
            </a:r>
            <a:r>
              <a:rPr lang="cs-CZ" dirty="0" err="1" smtClean="0"/>
              <a:t>ertogen</a:t>
            </a:r>
            <a:r>
              <a:rPr lang="cs-CZ" dirty="0" smtClean="0"/>
              <a:t> – HER- není předpona.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31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52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baseline="0" dirty="0" smtClean="0"/>
              <a:t> jaký slovní druh se jedná + vytvořte další příklady se stejným </a:t>
            </a:r>
            <a:r>
              <a:rPr lang="cs-CZ" baseline="0" dirty="0" err="1" smtClean="0"/>
              <a:t>suffixem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98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dirty="0" smtClean="0"/>
              <a:t>morfologie + </a:t>
            </a:r>
            <a:r>
              <a:rPr lang="cs-CZ" sz="1200" dirty="0" err="1" smtClean="0"/>
              <a:t>syntaxis</a:t>
            </a:r>
            <a:r>
              <a:rPr lang="cs-CZ" sz="1200" dirty="0" smtClean="0"/>
              <a:t> = </a:t>
            </a:r>
            <a:r>
              <a:rPr lang="cs-CZ" sz="1200" dirty="0" err="1" smtClean="0"/>
              <a:t>kern</a:t>
            </a:r>
            <a:r>
              <a:rPr lang="cs-CZ" sz="1200" dirty="0" smtClean="0"/>
              <a:t> van </a:t>
            </a:r>
            <a:r>
              <a:rPr lang="cs-CZ" sz="1200" dirty="0" err="1" smtClean="0"/>
              <a:t>grammatica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/>
              <a:t>Morfologie </a:t>
            </a:r>
            <a:r>
              <a:rPr lang="cs-CZ" b="1" u="sng" dirty="0"/>
              <a:t>= </a:t>
            </a: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u="sng" dirty="0" smtClean="0"/>
              <a:t>tvarosloví (= vyplývá z názvu) -  </a:t>
            </a:r>
            <a:r>
              <a:rPr lang="cs-CZ" dirty="0" err="1"/>
              <a:t>Bestudeert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b="1" dirty="0" err="1"/>
              <a:t>woord</a:t>
            </a:r>
            <a:r>
              <a:rPr lang="cs-CZ" b="1" dirty="0"/>
              <a:t> en de </a:t>
            </a:r>
            <a:r>
              <a:rPr lang="cs-CZ" b="1" dirty="0" err="1"/>
              <a:t>vormen</a:t>
            </a:r>
            <a:r>
              <a:rPr lang="cs-CZ" b="1" dirty="0"/>
              <a:t> </a:t>
            </a:r>
            <a:r>
              <a:rPr lang="cs-CZ" dirty="0" err="1" smtClean="0"/>
              <a:t>ervan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Bestudeert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morfologische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categorieën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plural</a:t>
            </a:r>
            <a:r>
              <a:rPr lang="cs-CZ" baseline="0" dirty="0" smtClean="0"/>
              <a:t>, casus, </a:t>
            </a:r>
            <a:r>
              <a:rPr lang="cs-CZ" baseline="0" dirty="0" err="1" smtClean="0"/>
              <a:t>tijd</a:t>
            </a:r>
            <a:r>
              <a:rPr lang="cs-CZ" baseline="0" dirty="0" smtClean="0"/>
              <a:t>…)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 dirty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="1" dirty="0" err="1">
                <a:sym typeface="Wingdings" pitchFamily="2" charset="2"/>
              </a:rPr>
              <a:t>w</a:t>
            </a:r>
            <a:r>
              <a:rPr lang="cs-CZ" b="1" u="sng" dirty="0" err="1"/>
              <a:t>oordvormingprocedés</a:t>
            </a:r>
            <a:r>
              <a:rPr lang="cs-CZ" b="1" u="sng" dirty="0"/>
              <a:t> = </a:t>
            </a:r>
            <a:r>
              <a:rPr lang="cs-CZ" dirty="0" err="1">
                <a:sym typeface="Wingdings" pitchFamily="2" charset="2"/>
              </a:rPr>
              <a:t>nieuwe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woorden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uit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bestaand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materiaal</a:t>
            </a:r>
            <a:r>
              <a:rPr lang="cs-CZ" b="1" u="sng" dirty="0"/>
              <a:t> </a:t>
            </a:r>
            <a:endParaRPr lang="cs-CZ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b="1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00" b="1" dirty="0" err="1" smtClean="0"/>
              <a:t>woordstructuur</a:t>
            </a:r>
            <a:r>
              <a:rPr lang="cs-CZ" sz="1200" b="1" dirty="0" smtClean="0"/>
              <a:t> </a:t>
            </a:r>
            <a:r>
              <a:rPr lang="cs-CZ" sz="1200" dirty="0" smtClean="0"/>
              <a:t> -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woorden</a:t>
            </a:r>
            <a:r>
              <a:rPr lang="cs-CZ" sz="1200" baseline="0" dirty="0" smtClean="0"/>
              <a:t> </a:t>
            </a:r>
            <a:r>
              <a:rPr lang="cs-CZ" sz="1200" dirty="0" smtClean="0"/>
              <a:t>in </a:t>
            </a:r>
            <a:r>
              <a:rPr lang="cs-CZ" sz="1200" dirty="0" err="1" smtClean="0"/>
              <a:t>stukjes</a:t>
            </a:r>
            <a:r>
              <a:rPr lang="cs-CZ" sz="1200" dirty="0" smtClean="0"/>
              <a:t> </a:t>
            </a:r>
            <a:r>
              <a:rPr lang="cs-CZ" sz="1200" dirty="0" err="1" smtClean="0"/>
              <a:t>knippen</a:t>
            </a:r>
            <a:r>
              <a:rPr lang="cs-CZ" sz="1200" baseline="0" dirty="0" smtClean="0"/>
              <a:t> – z čeho se slovo skládá (při hledání ve slovníku </a:t>
            </a:r>
            <a:r>
              <a:rPr lang="cs-CZ" sz="1200" b="1" i="1" baseline="0" dirty="0" smtClean="0"/>
              <a:t>„</a:t>
            </a:r>
            <a:r>
              <a:rPr lang="cs-CZ" sz="1200" b="1" i="1" baseline="0" dirty="0" err="1" smtClean="0"/>
              <a:t>onjuiste</a:t>
            </a:r>
            <a:r>
              <a:rPr lang="cs-CZ" sz="1200" b="1" i="1" baseline="0" dirty="0" smtClean="0"/>
              <a:t> </a:t>
            </a:r>
            <a:r>
              <a:rPr lang="cs-CZ" sz="1200" b="1" i="1" baseline="0" dirty="0" err="1" smtClean="0"/>
              <a:t>antwoorden</a:t>
            </a:r>
            <a:r>
              <a:rPr lang="cs-CZ" sz="1200" baseline="0" dirty="0" smtClean="0"/>
              <a:t>“ – stačí najít </a:t>
            </a:r>
            <a:r>
              <a:rPr lang="cs-CZ" sz="1200" b="1" i="1" baseline="0" dirty="0" smtClean="0"/>
              <a:t>JUIST</a:t>
            </a:r>
            <a:r>
              <a:rPr lang="cs-CZ" sz="1200" baseline="0" dirty="0" smtClean="0"/>
              <a:t>, nehledáme </a:t>
            </a:r>
            <a:r>
              <a:rPr lang="cs-CZ" sz="1200" i="1" baseline="0" dirty="0" err="1" smtClean="0"/>
              <a:t>onjuiste</a:t>
            </a:r>
            <a:r>
              <a:rPr lang="cs-CZ" sz="1200" baseline="0" dirty="0" smtClean="0"/>
              <a:t>…</a:t>
            </a:r>
            <a:endParaRPr lang="en-GB" sz="12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u="sng" dirty="0" smtClean="0"/>
              <a:t>Pomůže nám </a:t>
            </a:r>
            <a:r>
              <a:rPr lang="cs-CZ" b="1" u="sng" dirty="0" smtClean="0"/>
              <a:t>určit člen u </a:t>
            </a:r>
            <a:r>
              <a:rPr lang="cs-CZ" b="1" u="sng" dirty="0" err="1" smtClean="0"/>
              <a:t>subst</a:t>
            </a:r>
            <a:r>
              <a:rPr lang="cs-CZ" b="1" u="sng" dirty="0" smtClean="0"/>
              <a:t>. (sufixy</a:t>
            </a:r>
            <a:r>
              <a:rPr lang="cs-CZ" b="1" u="sng" baseline="0" dirty="0" smtClean="0"/>
              <a:t> –de a –</a:t>
            </a:r>
            <a:r>
              <a:rPr lang="cs-CZ" b="1" u="sng" baseline="0" dirty="0" err="1" smtClean="0"/>
              <a:t>ing</a:t>
            </a:r>
            <a:r>
              <a:rPr lang="cs-CZ" b="1" u="sng" baseline="0" dirty="0" smtClean="0"/>
              <a:t> se pojí se členem „de“ – de </a:t>
            </a:r>
            <a:r>
              <a:rPr lang="cs-CZ" b="1" u="sng" baseline="0" dirty="0" err="1" smtClean="0"/>
              <a:t>liefde</a:t>
            </a:r>
            <a:r>
              <a:rPr lang="cs-CZ" b="1" u="sng" baseline="0" dirty="0" smtClean="0"/>
              <a:t>, de verte, de </a:t>
            </a:r>
            <a:r>
              <a:rPr lang="cs-CZ" b="1" u="sng" baseline="0" dirty="0" err="1" smtClean="0"/>
              <a:t>opening</a:t>
            </a:r>
            <a:r>
              <a:rPr lang="cs-CZ" b="1" u="sng" baseline="0" dirty="0" smtClean="0"/>
              <a:t>, de </a:t>
            </a:r>
            <a:r>
              <a:rPr lang="cs-CZ" b="1" u="sng" baseline="0" dirty="0" err="1" smtClean="0"/>
              <a:t>woning</a:t>
            </a:r>
            <a:r>
              <a:rPr lang="cs-CZ" b="1" u="sng" baseline="0" dirty="0" smtClean="0"/>
              <a:t>….)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57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i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Lukken</a:t>
            </a:r>
            <a:r>
              <a:rPr lang="cs-CZ" sz="2800" i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cs-CZ" sz="2800" i="1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geluk</a:t>
            </a:r>
            <a:r>
              <a:rPr lang="cs-CZ" sz="2800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cs-CZ" sz="2800" i="1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ongeluk</a:t>
            </a:r>
            <a:endParaRPr lang="en-GB" sz="2800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64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sz="1200" i="1" dirty="0" err="1" smtClean="0">
                <a:solidFill>
                  <a:srgbClr val="FF0000"/>
                </a:solidFill>
              </a:rPr>
              <a:t>groen</a:t>
            </a:r>
            <a:r>
              <a:rPr lang="cs-CZ" sz="1200" i="1" dirty="0" smtClean="0">
                <a:solidFill>
                  <a:srgbClr val="FF0000"/>
                </a:solidFill>
              </a:rPr>
              <a:t>    	x  </a:t>
            </a:r>
            <a:r>
              <a:rPr lang="cs-CZ" sz="1200" i="1" dirty="0" err="1" smtClean="0">
                <a:solidFill>
                  <a:srgbClr val="FF0000"/>
                </a:solidFill>
              </a:rPr>
              <a:t>groenig</a:t>
            </a:r>
            <a:r>
              <a:rPr lang="cs-CZ" sz="1200" i="1" dirty="0" smtClean="0">
                <a:solidFill>
                  <a:srgbClr val="FF0000"/>
                </a:solidFill>
              </a:rPr>
              <a:t>  </a:t>
            </a:r>
            <a:r>
              <a:rPr lang="cs-CZ" sz="1200" dirty="0" smtClean="0"/>
              <a:t>(do zelena)  </a:t>
            </a:r>
            <a:r>
              <a:rPr lang="cs-CZ" sz="1200" i="1" dirty="0" smtClean="0">
                <a:solidFill>
                  <a:srgbClr val="FF0000"/>
                </a:solidFill>
              </a:rPr>
              <a:t>x  </a:t>
            </a:r>
            <a:r>
              <a:rPr lang="cs-CZ" sz="1200" i="1" dirty="0" err="1" smtClean="0">
                <a:solidFill>
                  <a:srgbClr val="FF0000"/>
                </a:solidFill>
              </a:rPr>
              <a:t>groenachtig</a:t>
            </a:r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dirty="0" smtClean="0"/>
              <a:t>(s nádechem)</a:t>
            </a:r>
          </a:p>
          <a:p>
            <a:r>
              <a:rPr lang="cs-CZ" sz="1200" i="1" dirty="0" smtClean="0">
                <a:solidFill>
                  <a:srgbClr val="FF0000"/>
                </a:solidFill>
              </a:rPr>
              <a:t> </a:t>
            </a:r>
            <a:r>
              <a:rPr lang="cs-CZ" sz="1200" i="1" dirty="0" err="1" smtClean="0">
                <a:solidFill>
                  <a:srgbClr val="FF0000"/>
                </a:solidFill>
              </a:rPr>
              <a:t>studentes</a:t>
            </a:r>
            <a:r>
              <a:rPr lang="cs-CZ" sz="1200" i="1" dirty="0" smtClean="0">
                <a:solidFill>
                  <a:srgbClr val="FF0000"/>
                </a:solidFill>
              </a:rPr>
              <a:t>   (</a:t>
            </a:r>
            <a:r>
              <a:rPr lang="cs-CZ" sz="1200" i="1" dirty="0" err="1" smtClean="0">
                <a:solidFill>
                  <a:srgbClr val="FF0000"/>
                </a:solidFill>
              </a:rPr>
              <a:t>zensky</a:t>
            </a:r>
            <a:r>
              <a:rPr lang="cs-CZ" sz="1200" i="1" dirty="0" smtClean="0">
                <a:solidFill>
                  <a:srgbClr val="FF0000"/>
                </a:solidFill>
              </a:rPr>
              <a:t> rod)  	x  </a:t>
            </a:r>
            <a:r>
              <a:rPr lang="cs-CZ" sz="1200" i="1" dirty="0" err="1" smtClean="0">
                <a:solidFill>
                  <a:srgbClr val="FF0000"/>
                </a:solidFill>
              </a:rPr>
              <a:t>studenten</a:t>
            </a:r>
            <a:r>
              <a:rPr lang="cs-CZ" sz="1200" i="1" dirty="0" smtClean="0">
                <a:solidFill>
                  <a:srgbClr val="FF0000"/>
                </a:solidFill>
              </a:rPr>
              <a:t> (</a:t>
            </a:r>
            <a:r>
              <a:rPr lang="cs-CZ" sz="1200" i="1" dirty="0" err="1" smtClean="0">
                <a:solidFill>
                  <a:srgbClr val="FF0000"/>
                </a:solidFill>
              </a:rPr>
              <a:t>muzsky</a:t>
            </a:r>
            <a:r>
              <a:rPr lang="cs-CZ" sz="1200" i="1" dirty="0" smtClean="0">
                <a:solidFill>
                  <a:srgbClr val="FF0000"/>
                </a:solidFill>
              </a:rPr>
              <a:t> + </a:t>
            </a:r>
            <a:r>
              <a:rPr lang="cs-CZ" sz="1200" i="1" dirty="0" err="1" smtClean="0">
                <a:solidFill>
                  <a:srgbClr val="FF0000"/>
                </a:solidFill>
              </a:rPr>
              <a:t>spolecny</a:t>
            </a:r>
            <a:r>
              <a:rPr lang="cs-CZ" sz="1200" i="1" dirty="0" smtClean="0">
                <a:solidFill>
                  <a:srgbClr val="FF0000"/>
                </a:solidFill>
              </a:rPr>
              <a:t> rod)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4. Analogie </a:t>
            </a:r>
            <a:r>
              <a:rPr lang="cs-CZ" i="1" dirty="0" smtClean="0"/>
              <a:t>ver +</a:t>
            </a:r>
            <a:r>
              <a:rPr lang="cs-CZ" i="1" baseline="0" dirty="0" smtClean="0"/>
              <a:t> sloveso </a:t>
            </a:r>
            <a:r>
              <a:rPr lang="cs-CZ" baseline="0" dirty="0" smtClean="0"/>
              <a:t>– </a:t>
            </a:r>
            <a:r>
              <a:rPr lang="cs-CZ" baseline="0" dirty="0" err="1" smtClean="0"/>
              <a:t>verouderen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verzieken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verwennen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verbraden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verbranden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verbitteren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verdonkeren</a:t>
            </a:r>
            <a:r>
              <a:rPr lang="cs-CZ" baseline="0" dirty="0" smtClean="0"/>
              <a:t> …</a:t>
            </a:r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94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Die </a:t>
            </a:r>
            <a:r>
              <a:rPr lang="cs-CZ" sz="1200" dirty="0" err="1" smtClean="0"/>
              <a:t>match</a:t>
            </a:r>
            <a:r>
              <a:rPr lang="nl-NL" sz="1200" dirty="0" smtClean="0"/>
              <a:t> </a:t>
            </a:r>
            <a:r>
              <a:rPr lang="cs-CZ" sz="1200" dirty="0" smtClean="0"/>
              <a:t>van </a:t>
            </a:r>
            <a:r>
              <a:rPr lang="cs-CZ" sz="1200" dirty="0" err="1" smtClean="0"/>
              <a:t>vandaag</a:t>
            </a:r>
            <a:r>
              <a:rPr lang="cs-CZ" sz="1200" dirty="0" smtClean="0"/>
              <a:t> </a:t>
            </a:r>
            <a:r>
              <a:rPr lang="nl-NL" sz="1200" dirty="0" smtClean="0"/>
              <a:t>was </a:t>
            </a:r>
            <a:r>
              <a:rPr lang="cs-CZ" sz="1200" dirty="0" smtClean="0"/>
              <a:t>(</a:t>
            </a:r>
            <a:r>
              <a:rPr lang="nl-NL" sz="1200" dirty="0" smtClean="0"/>
              <a:t>een</a:t>
            </a:r>
            <a:r>
              <a:rPr lang="cs-CZ" sz="1200" dirty="0" smtClean="0"/>
              <a:t>)</a:t>
            </a:r>
            <a:r>
              <a:rPr lang="nl-NL" sz="1200" dirty="0" smtClean="0"/>
              <a:t> topper.</a:t>
            </a:r>
            <a:r>
              <a:rPr lang="cs-CZ" sz="1200" dirty="0" smtClean="0"/>
              <a:t> / </a:t>
            </a:r>
            <a:r>
              <a:rPr lang="cs-CZ" sz="1200" dirty="0" err="1" smtClean="0"/>
              <a:t>Zijn</a:t>
            </a:r>
            <a:r>
              <a:rPr lang="cs-CZ" sz="1200" dirty="0" smtClean="0"/>
              <a:t> </a:t>
            </a:r>
            <a:r>
              <a:rPr lang="cs-CZ" sz="1200" dirty="0" err="1" smtClean="0"/>
              <a:t>feest</a:t>
            </a:r>
            <a:r>
              <a:rPr lang="cs-CZ" sz="1200" dirty="0" smtClean="0"/>
              <a:t> </a:t>
            </a:r>
            <a:r>
              <a:rPr lang="cs-CZ" sz="1200" dirty="0" err="1" smtClean="0"/>
              <a:t>was</a:t>
            </a:r>
            <a:r>
              <a:rPr lang="cs-CZ" sz="1200" dirty="0" smtClean="0"/>
              <a:t> (</a:t>
            </a:r>
            <a:r>
              <a:rPr lang="cs-CZ" sz="1200" dirty="0" err="1" smtClean="0"/>
              <a:t>een</a:t>
            </a:r>
            <a:r>
              <a:rPr lang="cs-CZ" sz="1200" dirty="0" smtClean="0"/>
              <a:t>??) </a:t>
            </a:r>
            <a:r>
              <a:rPr lang="cs-CZ" sz="1200" dirty="0" err="1" smtClean="0"/>
              <a:t>toffer</a:t>
            </a:r>
            <a:r>
              <a:rPr lang="cs-CZ" sz="1200" baseline="0" dirty="0" smtClean="0"/>
              <a:t> dan </a:t>
            </a:r>
            <a:r>
              <a:rPr lang="cs-CZ" sz="1200" baseline="0" dirty="0" err="1" smtClean="0"/>
              <a:t>die</a:t>
            </a:r>
            <a:r>
              <a:rPr lang="cs-CZ" sz="1200" baseline="0" dirty="0" smtClean="0"/>
              <a:t> van </a:t>
            </a:r>
            <a:r>
              <a:rPr lang="cs-CZ" sz="1200" baseline="0" dirty="0" err="1" smtClean="0"/>
              <a:t>haar</a:t>
            </a:r>
            <a:endParaRPr lang="cs-CZ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err="1" smtClean="0"/>
              <a:t>Hij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is</a:t>
            </a:r>
            <a:r>
              <a:rPr lang="cs-CZ" sz="1200" baseline="0" dirty="0" smtClean="0"/>
              <a:t> </a:t>
            </a:r>
            <a:r>
              <a:rPr lang="cs-CZ" sz="1200" dirty="0" smtClean="0"/>
              <a:t>(</a:t>
            </a:r>
            <a:r>
              <a:rPr lang="nl-NL" sz="1200" dirty="0" smtClean="0"/>
              <a:t>een</a:t>
            </a:r>
            <a:r>
              <a:rPr lang="cs-CZ" sz="1200" dirty="0" smtClean="0"/>
              <a:t>)</a:t>
            </a:r>
            <a:r>
              <a:rPr lang="nl-NL" sz="1200" dirty="0" smtClean="0"/>
              <a:t> topper in </a:t>
            </a:r>
            <a:r>
              <a:rPr lang="cs-CZ" sz="1200" dirty="0" smtClean="0"/>
              <a:t>judo.</a:t>
            </a:r>
            <a:r>
              <a:rPr lang="cs-CZ" sz="1200" baseline="0" dirty="0" smtClean="0"/>
              <a:t>  = </a:t>
            </a:r>
            <a:r>
              <a:rPr lang="cs-CZ" sz="1200" baseline="0" dirty="0" err="1" smtClean="0"/>
              <a:t>subst</a:t>
            </a:r>
            <a:r>
              <a:rPr lang="cs-CZ" sz="1200" baseline="0" dirty="0" smtClean="0"/>
              <a:t>. / </a:t>
            </a:r>
            <a:r>
              <a:rPr lang="cs-CZ" sz="1200" baseline="0" dirty="0" err="1" smtClean="0"/>
              <a:t>Haar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broer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is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toffer</a:t>
            </a:r>
            <a:r>
              <a:rPr lang="cs-CZ" sz="1200" baseline="0" dirty="0" smtClean="0"/>
              <a:t> (dan …) = </a:t>
            </a:r>
            <a:r>
              <a:rPr lang="cs-CZ" sz="1200" baseline="0" dirty="0" err="1" smtClean="0"/>
              <a:t>adj</a:t>
            </a:r>
            <a:r>
              <a:rPr lang="cs-CZ" sz="12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i="1" kern="12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smtClean="0"/>
              <a:t>-</a:t>
            </a:r>
            <a:r>
              <a:rPr lang="cs-CZ" sz="1200" baseline="0" dirty="0" err="1" smtClean="0"/>
              <a:t>er</a:t>
            </a:r>
            <a:r>
              <a:rPr lang="cs-CZ" sz="1200" baseline="0" dirty="0" smtClean="0"/>
              <a:t> / - en /  -</a:t>
            </a:r>
            <a:r>
              <a:rPr lang="cs-CZ" sz="1200" baseline="0" dirty="0" err="1" smtClean="0"/>
              <a:t>te</a:t>
            </a:r>
            <a:r>
              <a:rPr lang="cs-CZ" sz="1200" baseline="0" dirty="0" smtClean="0"/>
              <a:t>  / -de- </a:t>
            </a:r>
            <a:r>
              <a:rPr lang="cs-CZ" sz="1200" baseline="0" dirty="0" err="1" smtClean="0"/>
              <a:t>homymní</a:t>
            </a:r>
            <a:r>
              <a:rPr lang="cs-CZ" sz="1200" baseline="0" dirty="0" smtClean="0"/>
              <a:t> přípony (</a:t>
            </a:r>
            <a:r>
              <a:rPr lang="cs-CZ" sz="1200" baseline="0" dirty="0" err="1" smtClean="0"/>
              <a:t>homonymische</a:t>
            </a:r>
            <a:r>
              <a:rPr lang="cs-CZ" sz="1200" baseline="0" dirty="0" smtClean="0"/>
              <a:t> </a:t>
            </a:r>
            <a:r>
              <a:rPr lang="cs-CZ" sz="1200" baseline="0" dirty="0" err="1" smtClean="0"/>
              <a:t>suffixen</a:t>
            </a:r>
            <a:r>
              <a:rPr lang="cs-CZ" sz="1200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4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Suffixen</a:t>
            </a:r>
            <a:r>
              <a:rPr lang="cs-CZ" dirty="0" smtClean="0"/>
              <a:t> (+ </a:t>
            </a:r>
            <a:r>
              <a:rPr lang="cs-CZ" dirty="0" err="1" smtClean="0"/>
              <a:t>een</a:t>
            </a:r>
            <a:r>
              <a:rPr lang="cs-CZ" dirty="0" smtClean="0"/>
              <a:t> </a:t>
            </a:r>
            <a:r>
              <a:rPr lang="cs-CZ" dirty="0" err="1" smtClean="0"/>
              <a:t>aantal</a:t>
            </a:r>
            <a:r>
              <a:rPr lang="cs-CZ" baseline="0" dirty="0" smtClean="0"/>
              <a:t> </a:t>
            </a:r>
            <a:r>
              <a:rPr lang="cs-CZ" dirty="0" err="1" smtClean="0"/>
              <a:t>prefixen</a:t>
            </a:r>
            <a:r>
              <a:rPr lang="cs-CZ" dirty="0" smtClean="0"/>
              <a:t>) </a:t>
            </a:r>
            <a:r>
              <a:rPr lang="cs-CZ" b="1" dirty="0" err="1" smtClean="0"/>
              <a:t>wijzen</a:t>
            </a:r>
            <a:r>
              <a:rPr lang="cs-CZ" b="1" dirty="0" smtClean="0"/>
              <a:t> op </a:t>
            </a:r>
            <a:r>
              <a:rPr lang="cs-CZ" b="1" dirty="0" err="1" smtClean="0"/>
              <a:t>een</a:t>
            </a:r>
            <a:r>
              <a:rPr lang="cs-CZ" b="1" dirty="0" smtClean="0"/>
              <a:t> </a:t>
            </a:r>
            <a:r>
              <a:rPr lang="cs-CZ" b="1" dirty="0" err="1" smtClean="0"/>
              <a:t>bepaald</a:t>
            </a:r>
            <a:r>
              <a:rPr lang="cs-CZ" b="1" dirty="0" smtClean="0"/>
              <a:t> </a:t>
            </a:r>
            <a:r>
              <a:rPr lang="cs-CZ" b="1" dirty="0" err="1" smtClean="0"/>
              <a:t>woordsoort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 x </a:t>
            </a:r>
          </a:p>
          <a:p>
            <a:endParaRPr lang="cs-CZ" b="1" dirty="0" smtClean="0"/>
          </a:p>
          <a:p>
            <a:r>
              <a:rPr lang="cs-CZ" b="1" dirty="0" smtClean="0"/>
              <a:t>Maar </a:t>
            </a:r>
            <a:r>
              <a:rPr lang="cs-CZ" b="1" dirty="0" err="1" smtClean="0"/>
              <a:t>er</a:t>
            </a:r>
            <a:r>
              <a:rPr lang="cs-CZ" b="1" dirty="0" smtClean="0"/>
              <a:t> </a:t>
            </a:r>
            <a:r>
              <a:rPr lang="cs-CZ" b="1" dirty="0" err="1" smtClean="0"/>
              <a:t>zijn</a:t>
            </a:r>
            <a:r>
              <a:rPr lang="cs-CZ" b="1" dirty="0" smtClean="0"/>
              <a:t> </a:t>
            </a:r>
            <a:r>
              <a:rPr lang="cs-CZ" b="1" dirty="0" err="1" smtClean="0"/>
              <a:t>ook</a:t>
            </a:r>
            <a:r>
              <a:rPr lang="cs-CZ" b="1" dirty="0" smtClean="0"/>
              <a:t> </a:t>
            </a:r>
            <a:r>
              <a:rPr lang="cs-CZ" b="1" dirty="0" err="1" smtClean="0"/>
              <a:t>homonymische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affixen</a:t>
            </a:r>
            <a:r>
              <a:rPr lang="cs-CZ" b="1" baseline="0" dirty="0" smtClean="0"/>
              <a:t>:</a:t>
            </a:r>
          </a:p>
          <a:p>
            <a:endParaRPr lang="cs-CZ" b="1" baseline="0" dirty="0" smtClean="0"/>
          </a:p>
          <a:p>
            <a:r>
              <a:rPr lang="cs-CZ" b="1" baseline="0" dirty="0" smtClean="0"/>
              <a:t>- e / </a:t>
            </a:r>
            <a:r>
              <a:rPr lang="cs-CZ" b="1" baseline="0" dirty="0" err="1" smtClean="0"/>
              <a:t>te</a:t>
            </a:r>
            <a:r>
              <a:rPr lang="cs-CZ" b="1" baseline="0" dirty="0" smtClean="0"/>
              <a:t> / de/ </a:t>
            </a:r>
            <a:r>
              <a:rPr lang="cs-CZ" b="1" baseline="0" dirty="0" err="1" smtClean="0"/>
              <a:t>er</a:t>
            </a:r>
            <a:r>
              <a:rPr lang="cs-CZ" b="1" baseline="0" dirty="0" smtClean="0"/>
              <a:t> / en 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GB" b="0" dirty="0" smtClean="0"/>
              <a:t>v</a:t>
            </a:r>
            <a:r>
              <a:rPr lang="cs-CZ" b="0" dirty="0" err="1" smtClean="0"/>
              <a:t>oorbeelden</a:t>
            </a:r>
            <a:r>
              <a:rPr lang="cs-CZ" b="0" baseline="0" dirty="0" smtClean="0"/>
              <a:t> van h</a:t>
            </a:r>
            <a:r>
              <a:rPr lang="cs-CZ" b="0" dirty="0" smtClean="0"/>
              <a:t>omonymie van </a:t>
            </a:r>
            <a:r>
              <a:rPr lang="cs-CZ" b="0" dirty="0" err="1" smtClean="0"/>
              <a:t>suffixen</a:t>
            </a:r>
            <a:r>
              <a:rPr lang="cs-CZ" b="0" dirty="0" smtClean="0"/>
              <a:t> in </a:t>
            </a:r>
            <a:r>
              <a:rPr lang="cs-CZ" b="0" dirty="0" err="1" smtClean="0"/>
              <a:t>het</a:t>
            </a:r>
            <a:r>
              <a:rPr lang="cs-CZ" b="0" dirty="0" smtClean="0"/>
              <a:t> Engels</a:t>
            </a:r>
            <a:r>
              <a:rPr lang="cs-CZ" b="1" dirty="0" smtClean="0"/>
              <a:t>: 	</a:t>
            </a:r>
            <a:r>
              <a:rPr lang="cs-CZ" dirty="0" smtClean="0"/>
              <a:t>- al: </a:t>
            </a:r>
            <a:r>
              <a:rPr lang="cs-CZ" i="1" dirty="0" err="1" smtClean="0">
                <a:solidFill>
                  <a:srgbClr val="FF0000"/>
                </a:solidFill>
              </a:rPr>
              <a:t>critical</a:t>
            </a:r>
            <a:r>
              <a:rPr lang="cs-CZ" i="1" dirty="0" smtClean="0">
                <a:solidFill>
                  <a:srgbClr val="FF0000"/>
                </a:solidFill>
              </a:rPr>
              <a:t>  x  </a:t>
            </a:r>
            <a:r>
              <a:rPr lang="cs-CZ" i="1" dirty="0" err="1" smtClean="0">
                <a:solidFill>
                  <a:srgbClr val="FF0000"/>
                </a:solidFill>
              </a:rPr>
              <a:t>denial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				</a:t>
            </a:r>
            <a:r>
              <a:rPr lang="cs-CZ" dirty="0" smtClean="0"/>
              <a:t>- </a:t>
            </a:r>
            <a:r>
              <a:rPr lang="cs-CZ" dirty="0" err="1" smtClean="0"/>
              <a:t>ly</a:t>
            </a:r>
            <a:r>
              <a:rPr lang="cs-CZ" dirty="0" smtClean="0"/>
              <a:t>: </a:t>
            </a:r>
            <a:r>
              <a:rPr lang="cs-CZ" sz="1400" i="1" dirty="0" err="1" smtClean="0">
                <a:solidFill>
                  <a:srgbClr val="FF0000"/>
                </a:solidFill>
              </a:rPr>
              <a:t>slowly</a:t>
            </a:r>
            <a:r>
              <a:rPr lang="cs-CZ" sz="1400" i="1" dirty="0" smtClean="0">
                <a:solidFill>
                  <a:srgbClr val="FF0000"/>
                </a:solidFill>
              </a:rPr>
              <a:t>  x  </a:t>
            </a:r>
            <a:r>
              <a:rPr lang="cs-CZ" sz="1400" i="1" dirty="0" err="1" smtClean="0">
                <a:solidFill>
                  <a:srgbClr val="FF0000"/>
                </a:solidFill>
              </a:rPr>
              <a:t>friendly</a:t>
            </a:r>
            <a:endParaRPr lang="cs-CZ" sz="1400" i="1" dirty="0" smtClean="0">
              <a:solidFill>
                <a:srgbClr val="FF0000"/>
              </a:solidFill>
            </a:endParaRPr>
          </a:p>
          <a:p>
            <a:r>
              <a:rPr lang="cs-CZ" sz="1400" i="1" dirty="0" smtClean="0">
                <a:solidFill>
                  <a:srgbClr val="FF0000"/>
                </a:solidFill>
              </a:rPr>
              <a:t>				-s:</a:t>
            </a:r>
            <a:r>
              <a:rPr lang="cs-CZ" sz="1400" i="1" baseline="0" dirty="0" smtClean="0">
                <a:solidFill>
                  <a:srgbClr val="FF0000"/>
                </a:solidFill>
              </a:rPr>
              <a:t>   </a:t>
            </a:r>
            <a:r>
              <a:rPr lang="cs-CZ" sz="1400" i="1" dirty="0" err="1" smtClean="0">
                <a:solidFill>
                  <a:srgbClr val="FF0000"/>
                </a:solidFill>
              </a:rPr>
              <a:t>chang</a:t>
            </a:r>
            <a:r>
              <a:rPr lang="cs-CZ" sz="1400" i="1" u="sng" dirty="0" err="1" smtClean="0">
                <a:solidFill>
                  <a:srgbClr val="FF0000"/>
                </a:solidFill>
              </a:rPr>
              <a:t>es</a:t>
            </a:r>
            <a:r>
              <a:rPr lang="cs-CZ" sz="1400" i="1" u="sng" dirty="0" smtClean="0">
                <a:solidFill>
                  <a:srgbClr val="FF0000"/>
                </a:solidFill>
              </a:rPr>
              <a:t> </a:t>
            </a:r>
            <a:r>
              <a:rPr lang="cs-CZ" sz="1400" i="1" u="none" dirty="0" smtClean="0">
                <a:solidFill>
                  <a:srgbClr val="FF0000"/>
                </a:solidFill>
              </a:rPr>
              <a:t>(V x S)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25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GB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monomorfematische</a:t>
            </a:r>
            <a:r>
              <a:rPr lang="cs-CZ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woorden</a:t>
            </a:r>
            <a:r>
              <a:rPr lang="cs-CZ" sz="1200" dirty="0" smtClean="0">
                <a:sym typeface="Wingdings" pitchFamily="2" charset="2"/>
              </a:rPr>
              <a:t> (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blauw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vrouw</a:t>
            </a:r>
            <a:r>
              <a:rPr lang="cs-CZ" sz="1200" dirty="0" smtClean="0">
                <a:sym typeface="Wingdings" pitchFamily="2" charset="2"/>
              </a:rPr>
              <a:t>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sz="1200" baseline="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polymorfematische</a:t>
            </a:r>
            <a:r>
              <a:rPr lang="cs-CZ" sz="1200" dirty="0" smtClean="0">
                <a:sym typeface="Wingdings" pitchFamily="2" charset="2"/>
              </a:rPr>
              <a:t> </a:t>
            </a:r>
            <a:r>
              <a:rPr lang="cs-CZ" sz="1200" dirty="0" err="1" smtClean="0">
                <a:sym typeface="Wingdings" pitchFamily="2" charset="2"/>
              </a:rPr>
              <a:t>woorden</a:t>
            </a:r>
            <a:r>
              <a:rPr lang="en-GB" sz="1200" dirty="0" smtClean="0">
                <a:sym typeface="Wingdings" pitchFamily="2" charset="2"/>
              </a:rPr>
              <a:t>  </a:t>
            </a:r>
            <a:r>
              <a:rPr lang="cs-CZ" sz="1200" dirty="0" smtClean="0">
                <a:sym typeface="Wingdings" pitchFamily="2" charset="2"/>
              </a:rPr>
              <a:t>(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te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donker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blauw</a:t>
            </a:r>
            <a:r>
              <a:rPr lang="cs-CZ" sz="1200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sz="1200" i="1" dirty="0" err="1" smtClean="0">
                <a:solidFill>
                  <a:srgbClr val="FF0000"/>
                </a:solidFill>
                <a:sym typeface="Wingdings" pitchFamily="2" charset="2"/>
              </a:rPr>
              <a:t>vrouw</a:t>
            </a:r>
            <a:r>
              <a:rPr lang="en-GB" sz="1200" i="1" dirty="0" err="1" smtClean="0">
                <a:solidFill>
                  <a:srgbClr val="FF0000"/>
                </a:solidFill>
                <a:sym typeface="Wingdings" pitchFamily="2" charset="2"/>
              </a:rPr>
              <a:t>en</a:t>
            </a:r>
            <a:r>
              <a:rPr lang="cs-CZ" sz="1200" dirty="0" smtClean="0">
                <a:sym typeface="Wingdings" pitchFamily="2" charset="2"/>
              </a:rPr>
              <a:t>) 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12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12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B6E75-57F7-49DB-AD47-08DE910890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6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91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0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4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6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17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061D-1557-4A83-8783-C071F51281C3}" type="datetimeFigureOut">
              <a:rPr lang="cs-CZ" smtClean="0"/>
              <a:t>18.09.2024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1258-2557-473D-A623-A891B72F31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.nl/" TargetMode="External"/><Relationship Id="rId2" Type="http://schemas.openxmlformats.org/officeDocument/2006/relationships/hyperlink" Target="https://woordenlijst.org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eq.korpus.cz/" TargetMode="External"/><Relationship Id="rId4" Type="http://schemas.openxmlformats.org/officeDocument/2006/relationships/hyperlink" Target="https://www.vandale.n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4848" y="506776"/>
            <a:ext cx="9834283" cy="170757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Morfologie van </a:t>
            </a:r>
            <a:r>
              <a:rPr lang="cs-CZ" b="1" dirty="0" err="1">
                <a:latin typeface="+mn-lt"/>
              </a:rPr>
              <a:t>het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 smtClean="0">
                <a:latin typeface="+mn-lt"/>
              </a:rPr>
              <a:t>Nederlands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r>
              <a:rPr lang="cs-CZ" sz="7300" b="1" dirty="0" err="1">
                <a:solidFill>
                  <a:srgbClr val="00B050"/>
                </a:solidFill>
                <a:latin typeface="+mn-lt"/>
              </a:rPr>
              <a:t>Inleiding</a:t>
            </a:r>
            <a:endParaRPr lang="cs-CZ" sz="7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32202" y="5321403"/>
            <a:ext cx="5633290" cy="1115851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0070C0"/>
                </a:solidFill>
              </a:rPr>
              <a:t>2de </a:t>
            </a:r>
            <a:r>
              <a:rPr lang="cs-CZ" sz="3000" b="1" dirty="0" err="1">
                <a:solidFill>
                  <a:srgbClr val="0070C0"/>
                </a:solidFill>
              </a:rPr>
              <a:t>j</a:t>
            </a:r>
            <a:r>
              <a:rPr lang="cs-CZ" sz="3000" b="1" dirty="0" err="1" smtClean="0">
                <a:solidFill>
                  <a:srgbClr val="0070C0"/>
                </a:solidFill>
              </a:rPr>
              <a:t>aar</a:t>
            </a:r>
            <a:r>
              <a:rPr lang="cs-CZ" sz="3000" b="1" dirty="0">
                <a:solidFill>
                  <a:srgbClr val="0070C0"/>
                </a:solidFill>
              </a:rPr>
              <a:t>, </a:t>
            </a:r>
            <a:r>
              <a:rPr lang="en-GB" sz="3000" b="1" dirty="0" smtClean="0">
                <a:solidFill>
                  <a:srgbClr val="0070C0"/>
                </a:solidFill>
              </a:rPr>
              <a:t>20</a:t>
            </a:r>
            <a:r>
              <a:rPr lang="cs-CZ" sz="3000" b="1" smtClean="0">
                <a:solidFill>
                  <a:srgbClr val="0070C0"/>
                </a:solidFill>
              </a:rPr>
              <a:t>24/25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©Iva Rezková, </a:t>
            </a:r>
            <a:r>
              <a:rPr lang="cs-CZ" b="1" dirty="0" err="1" smtClean="0">
                <a:solidFill>
                  <a:srgbClr val="C00000"/>
                </a:solidFill>
              </a:rPr>
              <a:t>iva.rezkova</a:t>
            </a:r>
            <a:r>
              <a:rPr lang="en-US" b="1" dirty="0">
                <a:solidFill>
                  <a:srgbClr val="C00000"/>
                </a:solidFill>
              </a:rPr>
              <a:t>@ff.cuni.cz</a:t>
            </a: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r="1458" b="12280"/>
          <a:stretch/>
        </p:blipFill>
        <p:spPr>
          <a:xfrm>
            <a:off x="5182773" y="2500829"/>
            <a:ext cx="6186528" cy="39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750015"/>
            <a:ext cx="10828962" cy="60617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949" y="1278194"/>
            <a:ext cx="11497444" cy="55798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Welke</a:t>
            </a:r>
            <a:r>
              <a:rPr lang="cs-CZ" sz="3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types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morfemen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sz="35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onderscheiden</a:t>
            </a:r>
            <a:r>
              <a:rPr lang="cs-CZ" sz="3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rgbClr val="7030A0"/>
                </a:solidFill>
              </a:rPr>
              <a:t>v</a:t>
            </a:r>
            <a:r>
              <a:rPr lang="cs-CZ" dirty="0" err="1" smtClean="0">
                <a:solidFill>
                  <a:srgbClr val="7030A0"/>
                </a:solidFill>
              </a:rPr>
              <a:t>rije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>
                <a:solidFill>
                  <a:srgbClr val="7030A0"/>
                </a:solidFill>
              </a:rPr>
              <a:t>  x  </a:t>
            </a:r>
            <a:r>
              <a:rPr lang="cs-CZ" dirty="0" err="1" smtClean="0">
                <a:solidFill>
                  <a:srgbClr val="7030A0"/>
                </a:solidFill>
              </a:rPr>
              <a:t>gebonden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/>
              <a:t> 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suffix</a:t>
            </a:r>
            <a:r>
              <a:rPr lang="cs-CZ" b="1" dirty="0">
                <a:solidFill>
                  <a:srgbClr val="7030A0"/>
                </a:solidFill>
              </a:rPr>
              <a:t>, prefix, </a:t>
            </a:r>
            <a:r>
              <a:rPr lang="cs-CZ" b="1" dirty="0" err="1" smtClean="0">
                <a:solidFill>
                  <a:srgbClr val="7030A0"/>
                </a:solidFill>
              </a:rPr>
              <a:t>interfix</a:t>
            </a:r>
            <a:r>
              <a:rPr lang="cs-CZ" b="1" dirty="0" smtClean="0">
                <a:solidFill>
                  <a:srgbClr val="7030A0"/>
                </a:solidFill>
              </a:rPr>
              <a:t>, </a:t>
            </a:r>
            <a:r>
              <a:rPr lang="cs-CZ" b="1" dirty="0" err="1" smtClean="0">
                <a:solidFill>
                  <a:srgbClr val="7030A0"/>
                </a:solidFill>
              </a:rPr>
              <a:t>circumfix</a:t>
            </a:r>
            <a:endParaRPr lang="cs-CZ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nulmorfeem</a:t>
            </a:r>
            <a:r>
              <a:rPr lang="cs-CZ" b="1" dirty="0" smtClean="0"/>
              <a:t> , </a:t>
            </a:r>
            <a:r>
              <a:rPr lang="cs-CZ" b="1" dirty="0" err="1" smtClean="0">
                <a:solidFill>
                  <a:srgbClr val="7030A0"/>
                </a:solidFill>
              </a:rPr>
              <a:t>allomorf</a:t>
            </a:r>
            <a:r>
              <a:rPr lang="cs-CZ" b="1" dirty="0" smtClean="0">
                <a:solidFill>
                  <a:srgbClr val="7030A0"/>
                </a:solidFill>
              </a:rPr>
              <a:t>/ </a:t>
            </a:r>
            <a:r>
              <a:rPr lang="cs-CZ" b="1" dirty="0" err="1" smtClean="0">
                <a:solidFill>
                  <a:srgbClr val="7030A0"/>
                </a:solidFill>
              </a:rPr>
              <a:t>synonieme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b="1" dirty="0" smtClean="0"/>
              <a:t>, </a:t>
            </a:r>
            <a:r>
              <a:rPr lang="cs-CZ" b="1" dirty="0" err="1" smtClean="0">
                <a:solidFill>
                  <a:srgbClr val="7030A0"/>
                </a:solidFill>
              </a:rPr>
              <a:t>homomieme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endParaRPr lang="cs-CZ" dirty="0">
              <a:solidFill>
                <a:srgbClr val="7030A0"/>
              </a:solidFill>
            </a:endParaRPr>
          </a:p>
          <a:p>
            <a:endParaRPr lang="cs-CZ" dirty="0" smtClean="0"/>
          </a:p>
          <a:p>
            <a:r>
              <a:rPr lang="cs-CZ" i="1" dirty="0" smtClean="0"/>
              <a:t>de </a:t>
            </a:r>
            <a:r>
              <a:rPr lang="cs-CZ" i="1" dirty="0" err="1"/>
              <a:t>zomer</a:t>
            </a:r>
            <a:r>
              <a:rPr lang="cs-CZ" i="1" dirty="0"/>
              <a:t> vol </a:t>
            </a:r>
            <a:r>
              <a:rPr lang="cs-CZ" b="1" i="1" dirty="0" err="1"/>
              <a:t>biertjes</a:t>
            </a:r>
            <a:r>
              <a:rPr lang="cs-CZ" b="1" i="1" dirty="0"/>
              <a:t>, </a:t>
            </a:r>
            <a:r>
              <a:rPr lang="cs-CZ" b="1" i="1" dirty="0" err="1"/>
              <a:t>boekjes</a:t>
            </a:r>
            <a:r>
              <a:rPr lang="cs-CZ" b="1" i="1" dirty="0"/>
              <a:t> en </a:t>
            </a:r>
            <a:r>
              <a:rPr lang="cs-CZ" b="1" i="1" dirty="0" err="1"/>
              <a:t>filmpjes</a:t>
            </a:r>
            <a:r>
              <a:rPr lang="cs-CZ" b="1" i="1" dirty="0"/>
              <a:t>  </a:t>
            </a:r>
            <a:endParaRPr lang="cs-CZ" i="1" u="sng" dirty="0"/>
          </a:p>
          <a:p>
            <a:r>
              <a:rPr lang="cs-CZ" b="1" i="1" dirty="0" err="1" smtClean="0"/>
              <a:t>ver</a:t>
            </a:r>
            <a:r>
              <a:rPr lang="cs-CZ" i="1" dirty="0" err="1" smtClean="0"/>
              <a:t>staan</a:t>
            </a:r>
            <a:r>
              <a:rPr lang="cs-CZ" b="1" i="1" dirty="0"/>
              <a:t>, </a:t>
            </a:r>
            <a:r>
              <a:rPr lang="cs-CZ" b="1" i="1" dirty="0" err="1"/>
              <a:t>be</a:t>
            </a:r>
            <a:r>
              <a:rPr lang="cs-CZ" i="1" dirty="0" err="1"/>
              <a:t>grijpen</a:t>
            </a:r>
            <a:r>
              <a:rPr lang="cs-CZ" b="1" i="1" dirty="0"/>
              <a:t>, </a:t>
            </a:r>
            <a:r>
              <a:rPr lang="cs-CZ" b="1" i="1" dirty="0" err="1"/>
              <a:t>her</a:t>
            </a:r>
            <a:r>
              <a:rPr lang="cs-CZ" i="1" dirty="0" err="1"/>
              <a:t>halen</a:t>
            </a:r>
            <a:r>
              <a:rPr lang="cs-CZ" i="1" dirty="0"/>
              <a:t>   </a:t>
            </a:r>
            <a:endParaRPr lang="cs-CZ" i="1" u="sng" dirty="0"/>
          </a:p>
          <a:p>
            <a:r>
              <a:rPr lang="cs-CZ" i="1" dirty="0" err="1" smtClean="0"/>
              <a:t>manne</a:t>
            </a:r>
            <a:r>
              <a:rPr lang="cs-CZ" b="1" i="1" dirty="0" err="1" smtClean="0"/>
              <a:t>lijk</a:t>
            </a:r>
            <a:r>
              <a:rPr lang="cs-CZ" i="1" dirty="0"/>
              <a:t>, </a:t>
            </a:r>
            <a:r>
              <a:rPr lang="cs-CZ" i="1" dirty="0" err="1"/>
              <a:t>man</a:t>
            </a:r>
            <a:r>
              <a:rPr lang="cs-CZ" b="1" i="1" dirty="0" err="1"/>
              <a:t>nen</a:t>
            </a:r>
            <a:r>
              <a:rPr lang="cs-CZ" i="1" dirty="0"/>
              <a:t>, </a:t>
            </a:r>
            <a:r>
              <a:rPr lang="cs-CZ" i="1" dirty="0" err="1"/>
              <a:t>man</a:t>
            </a:r>
            <a:r>
              <a:rPr lang="cs-CZ" b="1" i="1" dirty="0" err="1"/>
              <a:t>netje</a:t>
            </a:r>
            <a:r>
              <a:rPr lang="cs-CZ" b="1" i="1" dirty="0"/>
              <a:t>  </a:t>
            </a:r>
            <a:r>
              <a:rPr lang="cs-CZ" i="1" dirty="0"/>
              <a:t> </a:t>
            </a:r>
            <a:endParaRPr lang="cs-CZ" i="1" u="sng" dirty="0"/>
          </a:p>
          <a:p>
            <a:r>
              <a:rPr lang="cs-CZ" i="1" dirty="0" err="1" smtClean="0"/>
              <a:t>ik</a:t>
            </a:r>
            <a:r>
              <a:rPr lang="cs-CZ" i="1" dirty="0" smtClean="0"/>
              <a:t> </a:t>
            </a:r>
            <a:r>
              <a:rPr lang="cs-CZ" b="1" i="1" dirty="0" err="1" smtClean="0"/>
              <a:t>werk</a:t>
            </a:r>
            <a:r>
              <a:rPr lang="cs-CZ" i="1" dirty="0" smtClean="0"/>
              <a:t>  x </a:t>
            </a:r>
            <a:r>
              <a:rPr lang="cs-CZ" i="1" dirty="0" err="1" smtClean="0"/>
              <a:t>hij</a:t>
            </a:r>
            <a:r>
              <a:rPr lang="cs-CZ" i="1" dirty="0" smtClean="0"/>
              <a:t> </a:t>
            </a:r>
            <a:r>
              <a:rPr lang="cs-CZ" i="1" dirty="0" err="1" smtClean="0"/>
              <a:t>werk</a:t>
            </a:r>
            <a:r>
              <a:rPr lang="cs-CZ" b="1" i="1" dirty="0" err="1"/>
              <a:t>t</a:t>
            </a:r>
            <a:r>
              <a:rPr lang="cs-CZ" i="1" dirty="0" smtClean="0"/>
              <a:t>  ;  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b="1" i="1" dirty="0" err="1" smtClean="0"/>
              <a:t>groot</a:t>
            </a:r>
            <a:r>
              <a:rPr lang="cs-CZ" i="1" dirty="0" smtClean="0"/>
              <a:t> </a:t>
            </a:r>
            <a:r>
              <a:rPr lang="cs-CZ" i="1" dirty="0" err="1" smtClean="0"/>
              <a:t>huis</a:t>
            </a:r>
            <a:r>
              <a:rPr lang="cs-CZ" i="1" dirty="0" smtClean="0"/>
              <a:t>  x 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i="1" dirty="0" err="1" smtClean="0"/>
              <a:t>grot</a:t>
            </a:r>
            <a:r>
              <a:rPr lang="cs-CZ" b="1" i="1" dirty="0" err="1"/>
              <a:t>e</a:t>
            </a:r>
            <a:r>
              <a:rPr lang="cs-CZ" i="1" dirty="0" smtClean="0"/>
              <a:t> </a:t>
            </a:r>
            <a:r>
              <a:rPr lang="cs-CZ" i="1" dirty="0" err="1" smtClean="0"/>
              <a:t>woning</a:t>
            </a:r>
            <a:r>
              <a:rPr lang="cs-CZ" i="1" dirty="0" smtClean="0"/>
              <a:t>  </a:t>
            </a:r>
            <a:endParaRPr lang="cs-CZ" i="1" u="sng" dirty="0" smtClean="0"/>
          </a:p>
          <a:p>
            <a:r>
              <a:rPr lang="cs-CZ" dirty="0" err="1" smtClean="0"/>
              <a:t>kipp</a:t>
            </a:r>
            <a:r>
              <a:rPr lang="cs-CZ" b="1" dirty="0" err="1" smtClean="0"/>
              <a:t>en</a:t>
            </a:r>
            <a:r>
              <a:rPr lang="cs-CZ" dirty="0" err="1" smtClean="0"/>
              <a:t>vel</a:t>
            </a:r>
            <a:r>
              <a:rPr lang="cs-CZ" dirty="0" smtClean="0"/>
              <a:t>, </a:t>
            </a:r>
            <a:r>
              <a:rPr lang="cs-CZ" dirty="0" err="1" smtClean="0"/>
              <a:t>Koning</a:t>
            </a:r>
            <a:r>
              <a:rPr lang="cs-CZ" b="1" dirty="0" err="1" smtClean="0"/>
              <a:t>s</a:t>
            </a:r>
            <a:r>
              <a:rPr lang="cs-CZ" dirty="0" err="1" smtClean="0"/>
              <a:t>dag</a:t>
            </a:r>
            <a:r>
              <a:rPr lang="cs-CZ" dirty="0" smtClean="0"/>
              <a:t>, </a:t>
            </a:r>
            <a:r>
              <a:rPr lang="cs-CZ" dirty="0" err="1" smtClean="0"/>
              <a:t>Koninginn</a:t>
            </a:r>
            <a:r>
              <a:rPr lang="cs-CZ" b="1" dirty="0" err="1" smtClean="0"/>
              <a:t>e</a:t>
            </a:r>
            <a:r>
              <a:rPr lang="cs-CZ" dirty="0" err="1" smtClean="0"/>
              <a:t>dag</a:t>
            </a:r>
            <a:r>
              <a:rPr lang="cs-CZ" dirty="0" smtClean="0"/>
              <a:t>, </a:t>
            </a:r>
            <a:r>
              <a:rPr lang="cs-CZ" dirty="0" err="1" smtClean="0"/>
              <a:t>acht</a:t>
            </a:r>
            <a:r>
              <a:rPr lang="cs-CZ" b="1" dirty="0" err="1" smtClean="0"/>
              <a:t>e</a:t>
            </a:r>
            <a:r>
              <a:rPr lang="cs-CZ" dirty="0" err="1" smtClean="0"/>
              <a:t>loos</a:t>
            </a:r>
            <a:r>
              <a:rPr lang="cs-CZ" dirty="0" smtClean="0"/>
              <a:t>, </a:t>
            </a:r>
            <a:r>
              <a:rPr lang="cs-CZ" dirty="0" err="1" smtClean="0"/>
              <a:t>beroep</a:t>
            </a:r>
            <a:r>
              <a:rPr lang="cs-CZ" b="1" dirty="0" err="1" smtClean="0"/>
              <a:t>s</a:t>
            </a:r>
            <a:r>
              <a:rPr lang="cs-CZ" dirty="0" err="1" smtClean="0"/>
              <a:t>wijze</a:t>
            </a:r>
            <a:r>
              <a:rPr lang="cs-CZ" dirty="0" smtClean="0"/>
              <a:t> </a:t>
            </a:r>
          </a:p>
          <a:p>
            <a:r>
              <a:rPr lang="cs-CZ" b="1" i="1" dirty="0" err="1" smtClean="0"/>
              <a:t>ge</a:t>
            </a:r>
            <a:r>
              <a:rPr lang="cs-CZ" i="1" dirty="0" err="1" smtClean="0"/>
              <a:t>werk</a:t>
            </a:r>
            <a:r>
              <a:rPr lang="cs-CZ" b="1" i="1" dirty="0" err="1" smtClean="0"/>
              <a:t>t</a:t>
            </a:r>
            <a:r>
              <a:rPr lang="cs-CZ" i="1" dirty="0" smtClean="0"/>
              <a:t>, </a:t>
            </a:r>
            <a:r>
              <a:rPr lang="cs-CZ" b="1" i="1" dirty="0" err="1"/>
              <a:t>ge</a:t>
            </a:r>
            <a:r>
              <a:rPr lang="cs-CZ" i="1" dirty="0" err="1" smtClean="0"/>
              <a:t>woon</a:t>
            </a:r>
            <a:r>
              <a:rPr lang="cs-CZ" b="1" i="1" dirty="0" err="1"/>
              <a:t>d</a:t>
            </a:r>
            <a:r>
              <a:rPr lang="cs-CZ" i="1" dirty="0" smtClean="0"/>
              <a:t>, </a:t>
            </a:r>
            <a:r>
              <a:rPr lang="cs-CZ" b="1" i="1" dirty="0" err="1"/>
              <a:t>ge</a:t>
            </a:r>
            <a:r>
              <a:rPr lang="cs-CZ" i="1" dirty="0" err="1" smtClean="0"/>
              <a:t>berg</a:t>
            </a:r>
            <a:r>
              <a:rPr lang="cs-CZ" b="1" i="1" dirty="0" err="1" smtClean="0"/>
              <a:t>te</a:t>
            </a:r>
            <a:r>
              <a:rPr lang="cs-CZ" i="1" dirty="0" smtClean="0"/>
              <a:t>,  </a:t>
            </a:r>
            <a:r>
              <a:rPr lang="cs-CZ" b="1" i="1" dirty="0" err="1"/>
              <a:t>ge</a:t>
            </a:r>
            <a:r>
              <a:rPr lang="cs-CZ" i="1" dirty="0" err="1"/>
              <a:t>raam</a:t>
            </a:r>
            <a:r>
              <a:rPr lang="cs-CZ" b="1" i="1" dirty="0" err="1"/>
              <a:t>te</a:t>
            </a:r>
            <a:r>
              <a:rPr lang="cs-CZ" i="1" dirty="0" smtClean="0"/>
              <a:t>	</a:t>
            </a:r>
          </a:p>
          <a:p>
            <a:r>
              <a:rPr lang="cs-CZ" dirty="0" err="1" smtClean="0"/>
              <a:t>slag</a:t>
            </a:r>
            <a:r>
              <a:rPr lang="cs-CZ" b="1" i="1" dirty="0" err="1"/>
              <a:t>er</a:t>
            </a:r>
            <a:r>
              <a:rPr lang="cs-CZ" dirty="0" smtClean="0"/>
              <a:t> </a:t>
            </a:r>
            <a:r>
              <a:rPr lang="cs-CZ" dirty="0" err="1"/>
              <a:t>kocht</a:t>
            </a:r>
            <a:r>
              <a:rPr lang="cs-CZ" dirty="0"/>
              <a:t>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grot</a:t>
            </a:r>
            <a:r>
              <a:rPr lang="cs-CZ" b="1" i="1" dirty="0" err="1"/>
              <a:t>er</a:t>
            </a:r>
            <a:r>
              <a:rPr lang="cs-CZ" dirty="0"/>
              <a:t> </a:t>
            </a:r>
            <a:r>
              <a:rPr lang="cs-CZ" dirty="0" err="1"/>
              <a:t>mes</a:t>
            </a:r>
            <a:r>
              <a:rPr lang="cs-CZ" dirty="0" smtClean="0"/>
              <a:t>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3"/>
          <a:srcRect l="40243" t="35426" r="42241" b="56116"/>
          <a:stretch/>
        </p:blipFill>
        <p:spPr>
          <a:xfrm>
            <a:off x="2861187" y="146822"/>
            <a:ext cx="6090219" cy="9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727" y="365125"/>
            <a:ext cx="10661073" cy="869909"/>
          </a:xfrm>
        </p:spPr>
        <p:txBody>
          <a:bodyPr/>
          <a:lstStyle/>
          <a:p>
            <a:r>
              <a:rPr lang="cs-CZ" b="1" dirty="0">
                <a:latin typeface="+mn-lt"/>
              </a:rPr>
              <a:t>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5" y="1235034"/>
            <a:ext cx="11590317" cy="547953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    	</a:t>
            </a:r>
            <a:r>
              <a:rPr lang="cs-CZ" b="1" u="sng" dirty="0" err="1" smtClean="0"/>
              <a:t>gebonden</a:t>
            </a:r>
            <a:r>
              <a:rPr lang="cs-CZ" b="1" dirty="0" smtClean="0"/>
              <a:t> </a:t>
            </a:r>
            <a:r>
              <a:rPr lang="cs-CZ" b="1" dirty="0" err="1" smtClean="0"/>
              <a:t>morfemen</a:t>
            </a:r>
            <a:r>
              <a:rPr lang="cs-CZ" b="1" dirty="0" smtClean="0"/>
              <a:t>:  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ster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 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ge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 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ver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en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zaam</a:t>
            </a:r>
            <a:r>
              <a:rPr lang="cs-CZ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x    	</a:t>
            </a:r>
            <a:r>
              <a:rPr lang="cs-CZ" b="1" u="sng" dirty="0" err="1" smtClean="0"/>
              <a:t>vrije</a:t>
            </a:r>
            <a:r>
              <a:rPr lang="cs-CZ" b="1" dirty="0" smtClean="0"/>
              <a:t> </a:t>
            </a:r>
            <a:r>
              <a:rPr lang="cs-CZ" b="1" dirty="0" err="1" smtClean="0"/>
              <a:t>morfemen</a:t>
            </a:r>
            <a:r>
              <a:rPr lang="cs-CZ" b="1" dirty="0" smtClean="0"/>
              <a:t>:  	     </a:t>
            </a:r>
            <a:r>
              <a:rPr lang="cs-CZ" b="1" i="1" dirty="0" err="1" smtClean="0">
                <a:solidFill>
                  <a:srgbClr val="FF0000"/>
                </a:solidFill>
              </a:rPr>
              <a:t>werk</a:t>
            </a:r>
            <a:r>
              <a:rPr lang="cs-CZ" b="1" i="1" dirty="0">
                <a:solidFill>
                  <a:srgbClr val="FF0000"/>
                </a:solidFill>
              </a:rPr>
              <a:t>, tas, </a:t>
            </a:r>
            <a:r>
              <a:rPr lang="cs-CZ" b="1" i="1" dirty="0" err="1">
                <a:solidFill>
                  <a:srgbClr val="FF0000"/>
                </a:solidFill>
              </a:rPr>
              <a:t>taal</a:t>
            </a:r>
            <a:r>
              <a:rPr lang="cs-CZ" dirty="0"/>
              <a:t> </a:t>
            </a:r>
            <a:endParaRPr lang="cs-CZ" b="1" i="1" dirty="0">
              <a:solidFill>
                <a:srgbClr val="FF0000"/>
              </a:solidFill>
            </a:endParaRPr>
          </a:p>
          <a:p>
            <a:endParaRPr lang="cs-CZ" b="1" u="sng" dirty="0" smtClean="0"/>
          </a:p>
          <a:p>
            <a:r>
              <a:rPr lang="cs-CZ" b="1" u="sng" dirty="0" smtClean="0"/>
              <a:t>Alomorf</a:t>
            </a:r>
            <a:r>
              <a:rPr lang="cs-CZ" dirty="0" smtClean="0"/>
              <a:t>  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variant</a:t>
            </a:r>
            <a:r>
              <a:rPr lang="cs-CZ" dirty="0">
                <a:sym typeface="Wingdings" pitchFamily="2" charset="2"/>
              </a:rPr>
              <a:t> van een morfeem (dezelfde betekenis + functie)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dirty="0" err="1">
                <a:sym typeface="Wingdings" pitchFamily="2" charset="2"/>
              </a:rPr>
              <a:t>meervoudsvorm</a:t>
            </a:r>
            <a:r>
              <a:rPr lang="cs-CZ" dirty="0">
                <a:sym typeface="Wingdings" pitchFamily="2" charset="2"/>
              </a:rPr>
              <a:t>: </a:t>
            </a:r>
            <a:r>
              <a:rPr lang="cs-CZ" dirty="0" smtClean="0">
                <a:sym typeface="Wingdings" pitchFamily="2" charset="2"/>
              </a:rPr>
              <a:t>	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lepel</a:t>
            </a:r>
            <a:r>
              <a:rPr lang="cs-CZ" b="1" i="1" u="sng" dirty="0" err="1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cs-CZ" b="1" i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x 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bome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  x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eier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en</a:t>
            </a:r>
            <a:endParaRPr lang="cs-CZ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cs-CZ" dirty="0" err="1">
                <a:sym typeface="Wingdings" pitchFamily="2" charset="2"/>
              </a:rPr>
              <a:t>verkleinwoorden</a:t>
            </a:r>
            <a:r>
              <a:rPr lang="cs-CZ" dirty="0">
                <a:sym typeface="Wingdings" pitchFamily="2" charset="2"/>
              </a:rPr>
              <a:t>: </a:t>
            </a:r>
            <a:r>
              <a:rPr lang="cs-CZ" dirty="0" smtClean="0">
                <a:sym typeface="Wingdings" pitchFamily="2" charset="2"/>
              </a:rPr>
              <a:t>	</a:t>
            </a:r>
            <a:r>
              <a:rPr lang="cs-CZ" b="1" i="1" dirty="0" err="1" smtClean="0">
                <a:solidFill>
                  <a:srgbClr val="FF0000"/>
                </a:solidFill>
                <a:sym typeface="Wingdings" pitchFamily="2" charset="2"/>
              </a:rPr>
              <a:t>klus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lepel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tje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boom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pje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ball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etje</a:t>
            </a:r>
            <a:r>
              <a:rPr lang="cs-CZ" b="1" i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cs-CZ" b="1" i="1" dirty="0" err="1">
                <a:solidFill>
                  <a:srgbClr val="FF0000"/>
                </a:solidFill>
                <a:sym typeface="Wingdings" pitchFamily="2" charset="2"/>
              </a:rPr>
              <a:t>wonin</a:t>
            </a:r>
            <a:r>
              <a:rPr lang="cs-CZ" b="1" i="1" u="sng" dirty="0" err="1">
                <a:solidFill>
                  <a:srgbClr val="FF0000"/>
                </a:solidFill>
                <a:sym typeface="Wingdings" pitchFamily="2" charset="2"/>
              </a:rPr>
              <a:t>kje</a:t>
            </a:r>
            <a:endParaRPr lang="cs-CZ" b="1" i="1" u="sng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GB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>
              <a:solidFill>
                <a:srgbClr val="FF0000"/>
              </a:solidFill>
            </a:endParaRPr>
          </a:p>
          <a:p>
            <a:r>
              <a:rPr lang="cs-CZ" b="1" u="sng" dirty="0" err="1"/>
              <a:t>Nulmorfeem</a:t>
            </a:r>
            <a:r>
              <a:rPr lang="cs-CZ" dirty="0">
                <a:sym typeface="Wingdings" pitchFamily="2" charset="2"/>
              </a:rPr>
              <a:t>  morfeem </a:t>
            </a:r>
            <a:r>
              <a:rPr lang="cs-CZ" dirty="0" err="1">
                <a:sym typeface="Wingdings" pitchFamily="2" charset="2"/>
              </a:rPr>
              <a:t>zonder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klankvorm</a:t>
            </a:r>
            <a:r>
              <a:rPr lang="cs-CZ" dirty="0">
                <a:sym typeface="Wingdings" pitchFamily="2" charset="2"/>
              </a:rPr>
              <a:t>: 	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ik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i="1" dirty="0" err="1">
                <a:solidFill>
                  <a:srgbClr val="FF0000"/>
                </a:solidFill>
                <a:sym typeface="Wingdings" pitchFamily="2" charset="2"/>
              </a:rPr>
              <a:t>werk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-Ø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							</a:t>
            </a:r>
            <a:r>
              <a:rPr lang="cs-CZ" i="1" dirty="0" err="1" smtClean="0">
                <a:solidFill>
                  <a:srgbClr val="FF0000"/>
                </a:solidFill>
                <a:sym typeface="Wingdings" pitchFamily="2" charset="2"/>
              </a:rPr>
              <a:t>een</a:t>
            </a:r>
            <a:r>
              <a:rPr lang="cs-CZ" i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groot-Ø huis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lexikale</a:t>
            </a:r>
            <a:r>
              <a:rPr lang="cs-CZ" b="1" dirty="0"/>
              <a:t> morfemen </a:t>
            </a:r>
            <a:r>
              <a:rPr lang="cs-CZ" dirty="0"/>
              <a:t>(</a:t>
            </a:r>
            <a:r>
              <a:rPr lang="cs-CZ" dirty="0" err="1"/>
              <a:t>affixen</a:t>
            </a:r>
            <a:r>
              <a:rPr lang="cs-CZ" dirty="0" smtClean="0"/>
              <a:t>):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schoon-</a:t>
            </a:r>
            <a:r>
              <a:rPr lang="cs-CZ" b="1" i="1" u="sng" dirty="0">
                <a:solidFill>
                  <a:srgbClr val="FF0000"/>
                </a:solidFill>
              </a:rPr>
              <a:t>heid</a:t>
            </a:r>
            <a:r>
              <a:rPr lang="cs-CZ" u="sng" dirty="0"/>
              <a:t> </a:t>
            </a:r>
            <a:r>
              <a:rPr lang="cs-CZ" dirty="0"/>
              <a:t>    x    </a:t>
            </a:r>
            <a:r>
              <a:rPr lang="cs-CZ" b="1" u="sng" dirty="0" err="1" smtClean="0"/>
              <a:t>functiemorfemen</a:t>
            </a:r>
            <a:r>
              <a:rPr lang="cs-CZ" b="1" u="sng" dirty="0" smtClean="0"/>
              <a:t>:</a:t>
            </a:r>
            <a:r>
              <a:rPr lang="cs-CZ" dirty="0" smtClean="0"/>
              <a:t>  </a:t>
            </a:r>
            <a:r>
              <a:rPr lang="cs-CZ" b="1" i="1" dirty="0">
                <a:solidFill>
                  <a:srgbClr val="FF0000"/>
                </a:solidFill>
              </a:rPr>
              <a:t>schon</a:t>
            </a:r>
            <a:r>
              <a:rPr lang="cs-CZ" b="1" i="1" u="sng" dirty="0">
                <a:solidFill>
                  <a:srgbClr val="FF0000"/>
                </a:solidFill>
              </a:rPr>
              <a:t>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6102" y="494276"/>
            <a:ext cx="4913671" cy="1080217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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+mn-lt"/>
              </a:rPr>
              <a:t>types</a:t>
            </a:r>
            <a:r>
              <a:rPr lang="cs-CZ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+mn-lt"/>
              </a:rPr>
              <a:t>morfemen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789471"/>
            <a:ext cx="10744200" cy="4709652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Welke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affixen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zijn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LEXICAAL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een</a:t>
            </a:r>
            <a:r>
              <a:rPr lang="cs-CZ" i="1" dirty="0" smtClean="0"/>
              <a:t> </a:t>
            </a:r>
            <a:r>
              <a:rPr lang="cs-CZ" i="1" dirty="0" err="1"/>
              <a:t>nieuw</a:t>
            </a:r>
            <a:r>
              <a:rPr lang="cs-CZ" i="1" dirty="0"/>
              <a:t> </a:t>
            </a:r>
            <a:r>
              <a:rPr lang="cs-CZ" i="1" dirty="0" err="1" smtClean="0"/>
              <a:t>woord</a:t>
            </a:r>
            <a:r>
              <a:rPr lang="cs-CZ" i="1" dirty="0" smtClean="0"/>
              <a:t> </a:t>
            </a:r>
            <a:r>
              <a:rPr lang="cs-CZ" i="1" dirty="0" err="1" smtClean="0"/>
              <a:t>vormen</a:t>
            </a:r>
            <a:r>
              <a:rPr lang="cs-CZ" i="1" dirty="0"/>
              <a:t>) </a:t>
            </a:r>
            <a:r>
              <a:rPr lang="cs-CZ" dirty="0">
                <a:solidFill>
                  <a:srgbClr val="0070C0"/>
                </a:solidFill>
              </a:rPr>
              <a:t>en </a:t>
            </a:r>
            <a:r>
              <a:rPr lang="cs-CZ" dirty="0" err="1">
                <a:solidFill>
                  <a:srgbClr val="0070C0"/>
                </a:solidFill>
              </a:rPr>
              <a:t>welke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  zijn </a:t>
            </a:r>
            <a:r>
              <a:rPr lang="cs-CZ" b="1" dirty="0">
                <a:solidFill>
                  <a:srgbClr val="0070C0"/>
                </a:solidFill>
              </a:rPr>
              <a:t>GRAMMATIC</a:t>
            </a:r>
            <a:r>
              <a:rPr lang="en-GB" b="1" dirty="0">
                <a:solidFill>
                  <a:srgbClr val="0070C0"/>
                </a:solidFill>
              </a:rPr>
              <a:t>A</a:t>
            </a:r>
            <a:r>
              <a:rPr lang="cs-CZ" b="1" dirty="0">
                <a:solidFill>
                  <a:srgbClr val="0070C0"/>
                </a:solidFill>
              </a:rPr>
              <a:t>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i="1" dirty="0"/>
              <a:t>(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cs-CZ" i="1" dirty="0" err="1"/>
              <a:t>andere</a:t>
            </a:r>
            <a:r>
              <a:rPr lang="cs-CZ" i="1" dirty="0"/>
              <a:t> </a:t>
            </a:r>
            <a:r>
              <a:rPr lang="cs-CZ" i="1" dirty="0" err="1"/>
              <a:t>vorm</a:t>
            </a:r>
            <a:r>
              <a:rPr lang="cs-CZ" i="1" dirty="0"/>
              <a:t> van </a:t>
            </a:r>
            <a:r>
              <a:rPr lang="cs-CZ" i="1" dirty="0" err="1"/>
              <a:t>een</a:t>
            </a:r>
            <a:r>
              <a:rPr lang="cs-CZ" i="1" dirty="0"/>
              <a:t> </a:t>
            </a:r>
            <a:r>
              <a:rPr lang="cs-CZ" i="1" dirty="0" err="1"/>
              <a:t>woord</a:t>
            </a:r>
            <a:r>
              <a:rPr lang="cs-CZ" i="1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vriendelijk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vriendje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vrienden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dansend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danste</a:t>
            </a:r>
            <a:r>
              <a:rPr lang="cs-CZ" b="1" i="1" dirty="0">
                <a:solidFill>
                  <a:srgbClr val="FF0000"/>
                </a:solidFill>
              </a:rPr>
              <a:t>, verdansen,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rode (wijn), roodach</a:t>
            </a:r>
            <a:r>
              <a:rPr lang="en-GB" b="1" i="1" dirty="0">
                <a:solidFill>
                  <a:srgbClr val="FF0000"/>
                </a:solidFill>
              </a:rPr>
              <a:t>t</a:t>
            </a:r>
            <a:r>
              <a:rPr lang="cs-CZ" b="1" i="1" dirty="0">
                <a:solidFill>
                  <a:srgbClr val="FF0000"/>
                </a:solidFill>
              </a:rPr>
              <a:t>ig, roder (dan een tomaat), werkers, kamer, </a:t>
            </a:r>
            <a:endParaRPr lang="en-GB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>
                <a:solidFill>
                  <a:srgbClr val="FF0000"/>
                </a:solidFill>
              </a:rPr>
              <a:t>werken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houten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gisteren</a:t>
            </a:r>
            <a:r>
              <a:rPr lang="cs-CZ" b="1" i="1" dirty="0">
                <a:solidFill>
                  <a:srgbClr val="FF0000"/>
                </a:solidFill>
              </a:rPr>
              <a:t>, (</a:t>
            </a:r>
            <a:r>
              <a:rPr lang="cs-CZ" b="1" i="1" dirty="0" err="1">
                <a:solidFill>
                  <a:srgbClr val="FF0000"/>
                </a:solidFill>
              </a:rPr>
              <a:t>heeft</a:t>
            </a:r>
            <a:r>
              <a:rPr lang="cs-CZ" b="1" i="1" dirty="0">
                <a:solidFill>
                  <a:srgbClr val="FF0000"/>
                </a:solidFill>
              </a:rPr>
              <a:t>) </a:t>
            </a:r>
            <a:r>
              <a:rPr lang="cs-CZ" b="1" i="1" dirty="0" err="1">
                <a:solidFill>
                  <a:srgbClr val="FF0000"/>
                </a:solidFill>
              </a:rPr>
              <a:t>gewerkt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een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gesprek</a:t>
            </a:r>
            <a:r>
              <a:rPr lang="cs-CZ" b="1" i="1" dirty="0">
                <a:solidFill>
                  <a:srgbClr val="FF0000"/>
                </a:solidFill>
              </a:rPr>
              <a:t>, </a:t>
            </a:r>
            <a:r>
              <a:rPr lang="cs-CZ" b="1" i="1" dirty="0" err="1">
                <a:solidFill>
                  <a:srgbClr val="FF0000"/>
                </a:solidFill>
              </a:rPr>
              <a:t>besparingen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/>
          <a:srcRect l="40243" t="35426" r="42241" b="56116"/>
          <a:stretch/>
        </p:blipFill>
        <p:spPr>
          <a:xfrm>
            <a:off x="161436" y="365125"/>
            <a:ext cx="6090219" cy="12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28"/>
            <a:ext cx="12082409" cy="6472719"/>
          </a:xfrm>
        </p:spPr>
      </p:pic>
    </p:spTree>
    <p:extLst>
      <p:ext uri="{BB962C8B-B14F-4D97-AF65-F5344CB8AC3E}">
        <p14:creationId xmlns:p14="http://schemas.microsoft.com/office/powerpoint/2010/main" val="42434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5570" y="141570"/>
            <a:ext cx="10515600" cy="95105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u="sng" dirty="0">
                <a:latin typeface="+mn-lt"/>
                <a:sym typeface="Wingdings" pitchFamily="2" charset="2"/>
              </a:rPr>
              <a:t>Basisindeling van </a:t>
            </a:r>
            <a:r>
              <a:rPr lang="cs-CZ" b="1" u="sng" dirty="0" err="1" smtClean="0">
                <a:latin typeface="+mn-lt"/>
                <a:sym typeface="Wingdings" pitchFamily="2" charset="2"/>
              </a:rPr>
              <a:t>w</a:t>
            </a:r>
            <a:r>
              <a:rPr lang="cs-CZ" b="1" u="sng" dirty="0" err="1" smtClean="0">
                <a:latin typeface="+mn-lt"/>
              </a:rPr>
              <a:t>oorden</a:t>
            </a:r>
            <a:r>
              <a:rPr lang="cs-CZ" b="1" u="sng" dirty="0" smtClean="0">
                <a:latin typeface="+mn-lt"/>
              </a:rPr>
              <a:t> en </a:t>
            </a:r>
            <a:r>
              <a:rPr lang="cs-CZ" b="1" u="sng" dirty="0" err="1" smtClean="0">
                <a:latin typeface="+mn-lt"/>
              </a:rPr>
              <a:t>woordsoorten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753" y="1092627"/>
            <a:ext cx="12011247" cy="56213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Hoe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en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woordsoorten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indelen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sz="4500" dirty="0" err="1" smtClean="0">
                <a:sym typeface="Wingdings" pitchFamily="2" charset="2"/>
              </a:rPr>
              <a:t>Semantisch</a:t>
            </a:r>
            <a:r>
              <a:rPr lang="cs-CZ" sz="4500" dirty="0" smtClean="0">
                <a:sym typeface="Wingdings" pitchFamily="2" charset="2"/>
              </a:rPr>
              <a:t>  ?</a:t>
            </a:r>
            <a:endParaRPr lang="en-US" sz="45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19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4500" dirty="0" err="1" smtClean="0">
                <a:sym typeface="Wingdings" pitchFamily="2" charset="2"/>
              </a:rPr>
              <a:t>Lexicaal</a:t>
            </a:r>
            <a:r>
              <a:rPr lang="cs-CZ" sz="4500" dirty="0" smtClean="0">
                <a:sym typeface="Wingdings" pitchFamily="2" charset="2"/>
              </a:rPr>
              <a:t>  ?</a:t>
            </a:r>
            <a:endParaRPr lang="en-US" sz="4500" dirty="0" smtClean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1800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4500" dirty="0" err="1" smtClean="0">
                <a:sym typeface="Wingdings" pitchFamily="2" charset="2"/>
              </a:rPr>
              <a:t>morfologisch</a:t>
            </a:r>
            <a:r>
              <a:rPr lang="cs-CZ" sz="4500" dirty="0" smtClean="0">
                <a:sym typeface="Wingdings" pitchFamily="2" charset="2"/>
              </a:rPr>
              <a:t> ?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1800" u="sng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4500" dirty="0" smtClean="0">
                <a:sym typeface="Wingdings" pitchFamily="2" charset="2"/>
              </a:rPr>
              <a:t> </a:t>
            </a:r>
            <a:r>
              <a:rPr lang="cs-CZ" sz="4500" dirty="0" err="1" smtClean="0">
                <a:sym typeface="Wingdings" pitchFamily="2" charset="2"/>
              </a:rPr>
              <a:t>syntactisch</a:t>
            </a:r>
            <a:r>
              <a:rPr lang="cs-CZ" sz="4500" dirty="0" smtClean="0">
                <a:sym typeface="Wingdings" pitchFamily="2" charset="2"/>
              </a:rPr>
              <a:t> ?</a:t>
            </a:r>
            <a:endParaRPr lang="cs-CZ" sz="4500" u="sng" dirty="0"/>
          </a:p>
          <a:p>
            <a:pPr marL="0" indent="0">
              <a:buNone/>
            </a:pPr>
            <a:endParaRPr lang="cs-CZ" sz="45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Tot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welke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indeling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behoren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deze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begrippen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</a:p>
          <a:p>
            <a:pPr marL="0" indent="0">
              <a:buNone/>
            </a:pPr>
            <a:r>
              <a:rPr lang="cs-CZ" sz="4500" b="1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cs-CZ" sz="4500" b="1" i="1" dirty="0" err="1" smtClean="0">
                <a:sym typeface="Wingdings" pitchFamily="2" charset="2"/>
              </a:rPr>
              <a:t>gesloten</a:t>
            </a:r>
            <a:r>
              <a:rPr lang="cs-CZ" sz="4500" b="1" i="1" dirty="0" smtClean="0">
                <a:sym typeface="Wingdings" pitchFamily="2" charset="2"/>
              </a:rPr>
              <a:t> </a:t>
            </a:r>
            <a:r>
              <a:rPr lang="cs-CZ" sz="4500" b="1" i="1" dirty="0" err="1" smtClean="0">
                <a:sym typeface="Wingdings" pitchFamily="2" charset="2"/>
              </a:rPr>
              <a:t>klasse</a:t>
            </a:r>
            <a:r>
              <a:rPr lang="cs-CZ" sz="4500" b="1" i="1" dirty="0" smtClean="0">
                <a:sym typeface="Wingdings" pitchFamily="2" charset="2"/>
              </a:rPr>
              <a:t>, </a:t>
            </a:r>
            <a:r>
              <a:rPr lang="cs-CZ" sz="4500" b="1" i="1" dirty="0" err="1" smtClean="0">
                <a:sym typeface="Wingdings" pitchFamily="2" charset="2"/>
              </a:rPr>
              <a:t>synsematica</a:t>
            </a:r>
            <a:r>
              <a:rPr lang="cs-CZ" sz="4500" b="1" i="1" dirty="0" smtClean="0">
                <a:sym typeface="Wingdings" pitchFamily="2" charset="2"/>
              </a:rPr>
              <a:t>, </a:t>
            </a:r>
            <a:r>
              <a:rPr lang="cs-CZ" sz="4500" b="1" i="1" dirty="0" err="1" smtClean="0">
                <a:sym typeface="Wingdings" pitchFamily="2" charset="2"/>
              </a:rPr>
              <a:t>verbuigbaar</a:t>
            </a:r>
            <a:r>
              <a:rPr lang="cs-CZ" sz="4500" b="1" i="1" dirty="0" smtClean="0">
                <a:sym typeface="Wingdings" pitchFamily="2" charset="2"/>
              </a:rPr>
              <a:t>, </a:t>
            </a:r>
          </a:p>
          <a:p>
            <a:pPr marL="0" indent="0">
              <a:buNone/>
            </a:pPr>
            <a:r>
              <a:rPr lang="cs-CZ" sz="4500" b="1" i="1" dirty="0">
                <a:sym typeface="Wingdings" pitchFamily="2" charset="2"/>
              </a:rPr>
              <a:t>	</a:t>
            </a:r>
            <a:r>
              <a:rPr lang="cs-CZ" sz="4500" b="1" i="1" dirty="0" err="1" smtClean="0">
                <a:sym typeface="Wingdings" pitchFamily="2" charset="2"/>
              </a:rPr>
              <a:t>onverbuigbaar</a:t>
            </a:r>
            <a:r>
              <a:rPr lang="cs-CZ" sz="4500" b="1" i="1" dirty="0" smtClean="0">
                <a:sym typeface="Wingdings" pitchFamily="2" charset="2"/>
              </a:rPr>
              <a:t>, </a:t>
            </a:r>
            <a:r>
              <a:rPr lang="cs-CZ" sz="4500" b="1" i="1" dirty="0" err="1" smtClean="0">
                <a:sym typeface="Wingdings" pitchFamily="2" charset="2"/>
              </a:rPr>
              <a:t>autosemantica</a:t>
            </a:r>
            <a:r>
              <a:rPr lang="cs-CZ" sz="4500" b="1" i="1" dirty="0" smtClean="0">
                <a:sym typeface="Wingdings" pitchFamily="2" charset="2"/>
              </a:rPr>
              <a:t>, </a:t>
            </a:r>
            <a:r>
              <a:rPr lang="cs-CZ" sz="4500" b="1" i="1" dirty="0">
                <a:sym typeface="Wingdings" pitchFamily="2" charset="2"/>
              </a:rPr>
              <a:t>open </a:t>
            </a:r>
            <a:r>
              <a:rPr lang="cs-CZ" sz="4500" b="1" i="1" dirty="0" err="1" smtClean="0">
                <a:sym typeface="Wingdings" pitchFamily="2" charset="2"/>
              </a:rPr>
              <a:t>klasse</a:t>
            </a:r>
            <a:endParaRPr lang="cs-CZ" sz="4500" b="1" i="1" u="sng" dirty="0"/>
          </a:p>
          <a:p>
            <a:pPr marL="0" indent="0">
              <a:buNone/>
            </a:pPr>
            <a:endParaRPr lang="cs-CZ" sz="4500" dirty="0" smtClean="0"/>
          </a:p>
          <a:p>
            <a:pPr marL="0" indent="0">
              <a:buNone/>
            </a:pP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Geef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drie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voorbeelden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per </a:t>
            </a:r>
            <a:r>
              <a:rPr lang="cs-CZ" sz="45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categorie</a:t>
            </a:r>
            <a:r>
              <a:rPr lang="cs-CZ" sz="4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. </a:t>
            </a:r>
            <a:endParaRPr lang="cs-CZ" sz="3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56" y="1744403"/>
            <a:ext cx="4507287" cy="26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cs-CZ" b="1" u="sng" dirty="0">
                <a:latin typeface="+mn-lt"/>
                <a:sym typeface="Wingdings" pitchFamily="2" charset="2"/>
              </a:rPr>
              <a:t>Basisindeling van w</a:t>
            </a:r>
            <a:r>
              <a:rPr lang="cs-CZ" b="1" u="sng" dirty="0">
                <a:latin typeface="+mn-lt"/>
              </a:rPr>
              <a:t>oorden</a:t>
            </a:r>
            <a:r>
              <a:rPr lang="en-GB" b="1" u="sng" dirty="0">
                <a:latin typeface="+mn-lt"/>
              </a:rPr>
              <a:t> </a:t>
            </a:r>
            <a:r>
              <a:rPr lang="cs-CZ" b="1" u="sng" dirty="0">
                <a:latin typeface="+mn-lt"/>
              </a:rPr>
              <a:t>/ woordsoorten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4048" y="1191491"/>
            <a:ext cx="11247120" cy="547254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dirty="0">
                <a:solidFill>
                  <a:srgbClr val="7030A0"/>
                </a:solidFill>
                <a:sym typeface="Wingdings" pitchFamily="2" charset="2"/>
              </a:rPr>
              <a:t>I. </a:t>
            </a:r>
            <a:r>
              <a:rPr lang="cs-CZ" u="sng" dirty="0" err="1">
                <a:solidFill>
                  <a:srgbClr val="7030A0"/>
                </a:solidFill>
                <a:sym typeface="Wingdings" pitchFamily="2" charset="2"/>
              </a:rPr>
              <a:t>S</a:t>
            </a:r>
            <a:r>
              <a:rPr lang="cs-CZ" u="sng" dirty="0" err="1" smtClean="0">
                <a:solidFill>
                  <a:srgbClr val="7030A0"/>
                </a:solidFill>
                <a:sym typeface="Wingdings" pitchFamily="2" charset="2"/>
              </a:rPr>
              <a:t>emantische</a:t>
            </a:r>
            <a:r>
              <a:rPr lang="cs-CZ" u="sng" dirty="0" smtClean="0">
                <a:solidFill>
                  <a:srgbClr val="7030A0"/>
                </a:solidFill>
                <a:sym typeface="Wingdings" pitchFamily="2" charset="2"/>
              </a:rPr>
              <a:t>  </a:t>
            </a:r>
            <a:r>
              <a:rPr lang="cs-CZ" u="sng" dirty="0" err="1">
                <a:solidFill>
                  <a:srgbClr val="7030A0"/>
                </a:solidFill>
                <a:sym typeface="Wingdings" pitchFamily="2" charset="2"/>
              </a:rPr>
              <a:t>indeling</a:t>
            </a:r>
            <a:r>
              <a:rPr lang="cs-CZ" dirty="0">
                <a:solidFill>
                  <a:srgbClr val="7030A0"/>
                </a:solidFill>
                <a:sym typeface="Wingdings" pitchFamily="2" charset="2"/>
              </a:rPr>
              <a:t>:</a:t>
            </a:r>
          </a:p>
          <a:p>
            <a:pPr>
              <a:buFontTx/>
              <a:buChar char="-"/>
            </a:pPr>
            <a:r>
              <a:rPr lang="cs-CZ" b="1" dirty="0" err="1" smtClean="0">
                <a:sym typeface="Wingdings" pitchFamily="2" charset="2"/>
              </a:rPr>
              <a:t>autosemantische</a:t>
            </a:r>
            <a:r>
              <a:rPr lang="cs-CZ" b="1" dirty="0" smtClean="0">
                <a:sym typeface="Wingdings" pitchFamily="2" charset="2"/>
              </a:rPr>
              <a:t> </a:t>
            </a:r>
            <a:r>
              <a:rPr lang="cs-CZ" b="1" dirty="0" err="1">
                <a:sym typeface="Wingdings" pitchFamily="2" charset="2"/>
              </a:rPr>
              <a:t>woorden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lexicaal</a:t>
            </a:r>
            <a:r>
              <a:rPr lang="cs-CZ" dirty="0">
                <a:sym typeface="Wingdings" pitchFamily="2" charset="2"/>
              </a:rPr>
              <a:t>)  </a:t>
            </a: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</a:t>
            </a:r>
            <a:r>
              <a:rPr lang="cs-CZ" dirty="0" smtClean="0">
                <a:sym typeface="Wingdings" pitchFamily="2" charset="2"/>
              </a:rPr>
              <a:t>  </a:t>
            </a:r>
            <a:r>
              <a:rPr lang="cs-CZ" dirty="0" err="1">
                <a:sym typeface="Wingdings" pitchFamily="2" charset="2"/>
              </a:rPr>
              <a:t>functie</a:t>
            </a:r>
            <a:r>
              <a:rPr lang="cs-CZ" dirty="0">
                <a:sym typeface="Wingdings" pitchFamily="2" charset="2"/>
              </a:rPr>
              <a:t> van </a:t>
            </a:r>
            <a:r>
              <a:rPr lang="cs-CZ" dirty="0" err="1">
                <a:sym typeface="Wingdings" pitchFamily="2" charset="2"/>
              </a:rPr>
              <a:t>een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zinsdeel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(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cs-CZ" dirty="0" smtClean="0">
                <a:sym typeface="Wingdings" pitchFamily="2" charset="2"/>
              </a:rPr>
              <a:t>y</a:t>
            </a:r>
            <a:r>
              <a:rPr lang="en-US" dirty="0" err="1" smtClean="0">
                <a:sym typeface="Wingdings" pitchFamily="2" charset="2"/>
              </a:rPr>
              <a:t>ntaxis</a:t>
            </a:r>
            <a:r>
              <a:rPr lang="cs-CZ" dirty="0" smtClean="0">
                <a:sym typeface="Wingdings" pitchFamily="2" charset="2"/>
              </a:rPr>
              <a:t>) 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huis</a:t>
            </a:r>
            <a:r>
              <a:rPr lang="cs-CZ" i="1" dirty="0" smtClean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heerlijk</a:t>
            </a:r>
            <a:r>
              <a:rPr lang="cs-CZ" i="1" dirty="0" smtClean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verhuizen</a:t>
            </a:r>
            <a:r>
              <a:rPr lang="cs-CZ" i="1" dirty="0" smtClean="0">
                <a:solidFill>
                  <a:srgbClr val="7030A0"/>
                </a:solidFill>
                <a:sym typeface="Wingdings" pitchFamily="2" charset="2"/>
              </a:rPr>
              <a:t> …</a:t>
            </a:r>
            <a:endParaRPr lang="cs-CZ" i="1" dirty="0">
              <a:solidFill>
                <a:srgbClr val="7030A0"/>
              </a:solidFill>
              <a:sym typeface="Wingdings" pitchFamily="2" charset="2"/>
            </a:endParaRPr>
          </a:p>
          <a:p>
            <a:pPr>
              <a:buNone/>
            </a:pPr>
            <a:r>
              <a:rPr lang="cs-CZ" b="1" dirty="0">
                <a:sym typeface="Wingdings" pitchFamily="2" charset="2"/>
              </a:rPr>
              <a:t>-   </a:t>
            </a:r>
            <a:r>
              <a:rPr lang="cs-CZ" b="1" dirty="0" err="1">
                <a:sym typeface="Wingdings" pitchFamily="2" charset="2"/>
              </a:rPr>
              <a:t>synsemantische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b="1" dirty="0" err="1">
                <a:sym typeface="Wingdings" pitchFamily="2" charset="2"/>
              </a:rPr>
              <a:t>woorden</a:t>
            </a:r>
            <a:r>
              <a:rPr lang="cs-CZ" b="1" dirty="0">
                <a:sym typeface="Wingdings" pitchFamily="2" charset="2"/>
              </a:rPr>
              <a:t> </a:t>
            </a:r>
            <a:r>
              <a:rPr lang="cs-CZ" dirty="0">
                <a:sym typeface="Wingdings" pitchFamily="2" charset="2"/>
              </a:rPr>
              <a:t>(</a:t>
            </a:r>
            <a:r>
              <a:rPr lang="cs-CZ" dirty="0" err="1">
                <a:sym typeface="Wingdings" pitchFamily="2" charset="2"/>
              </a:rPr>
              <a:t>grammaticaal</a:t>
            </a:r>
            <a:r>
              <a:rPr lang="cs-CZ" dirty="0" smtClean="0">
                <a:sym typeface="Wingdings" pitchFamily="2" charset="2"/>
              </a:rPr>
              <a:t>)	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het</a:t>
            </a:r>
            <a:r>
              <a:rPr lang="cs-CZ" i="1" dirty="0" smtClean="0">
                <a:solidFill>
                  <a:srgbClr val="7030A0"/>
                </a:solidFill>
                <a:sym typeface="Wingdings" pitchFamily="2" charset="2"/>
              </a:rPr>
              <a:t>,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onze</a:t>
            </a:r>
            <a:r>
              <a:rPr lang="cs-CZ" i="1" dirty="0" smtClean="0">
                <a:solidFill>
                  <a:srgbClr val="7030A0"/>
                </a:solidFill>
                <a:sym typeface="Wingdings" pitchFamily="2" charset="2"/>
              </a:rPr>
              <a:t>, met, </a:t>
            </a:r>
            <a:r>
              <a:rPr lang="cs-CZ" i="1" dirty="0" err="1" smtClean="0">
                <a:solidFill>
                  <a:srgbClr val="7030A0"/>
                </a:solidFill>
                <a:sym typeface="Wingdings" pitchFamily="2" charset="2"/>
              </a:rPr>
              <a:t>te</a:t>
            </a:r>
            <a:endParaRPr lang="cs-CZ" i="1" dirty="0">
              <a:solidFill>
                <a:srgbClr val="7030A0"/>
              </a:solidFill>
              <a:sym typeface="Wingdings" pitchFamily="2" charset="2"/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</a:rPr>
              <a:t>II. </a:t>
            </a:r>
            <a:r>
              <a:rPr lang="cs-CZ" u="sng" dirty="0" err="1">
                <a:solidFill>
                  <a:srgbClr val="00B0F0"/>
                </a:solidFill>
              </a:rPr>
              <a:t>Lexicale</a:t>
            </a:r>
            <a:r>
              <a:rPr lang="cs-CZ" u="sng" dirty="0">
                <a:solidFill>
                  <a:srgbClr val="00B0F0"/>
                </a:solidFill>
              </a:rPr>
              <a:t> </a:t>
            </a:r>
            <a:r>
              <a:rPr lang="cs-CZ" u="sng" dirty="0" err="1">
                <a:solidFill>
                  <a:srgbClr val="00B0F0"/>
                </a:solidFill>
              </a:rPr>
              <a:t>indeling</a:t>
            </a:r>
            <a:r>
              <a:rPr lang="cs-CZ" dirty="0">
                <a:solidFill>
                  <a:srgbClr val="00B0F0"/>
                </a:solidFill>
              </a:rPr>
              <a:t>:     </a:t>
            </a:r>
            <a:r>
              <a:rPr lang="cs-CZ" b="1" dirty="0"/>
              <a:t>open</a:t>
            </a:r>
            <a:r>
              <a:rPr lang="cs-CZ" dirty="0"/>
              <a:t> </a:t>
            </a:r>
            <a:r>
              <a:rPr lang="cs-CZ" dirty="0" err="1"/>
              <a:t>klasse</a:t>
            </a:r>
            <a:r>
              <a:rPr lang="cs-CZ" dirty="0"/>
              <a:t>   x  </a:t>
            </a:r>
            <a:r>
              <a:rPr lang="cs-CZ" b="1" dirty="0" err="1"/>
              <a:t>gesloten</a:t>
            </a:r>
            <a:r>
              <a:rPr lang="cs-CZ" dirty="0"/>
              <a:t> </a:t>
            </a:r>
            <a:r>
              <a:rPr lang="cs-CZ" dirty="0" err="1"/>
              <a:t>klasse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chemeClr val="accent6"/>
                </a:solidFill>
              </a:rPr>
              <a:t>III. </a:t>
            </a:r>
            <a:r>
              <a:rPr lang="cs-CZ" u="sng" dirty="0" err="1">
                <a:solidFill>
                  <a:schemeClr val="accent6"/>
                </a:solidFill>
              </a:rPr>
              <a:t>Morfologische</a:t>
            </a:r>
            <a:r>
              <a:rPr lang="cs-CZ" u="sng" dirty="0">
                <a:solidFill>
                  <a:schemeClr val="accent6"/>
                </a:solidFill>
              </a:rPr>
              <a:t> </a:t>
            </a:r>
            <a:r>
              <a:rPr lang="cs-CZ" u="sng" dirty="0" err="1">
                <a:solidFill>
                  <a:schemeClr val="accent6"/>
                </a:solidFill>
              </a:rPr>
              <a:t>indeling</a:t>
            </a:r>
            <a:r>
              <a:rPr lang="cs-CZ" u="sng" dirty="0">
                <a:solidFill>
                  <a:schemeClr val="accent6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nl-NL" b="1" dirty="0"/>
              <a:t>mogelijkheden tot </a:t>
            </a:r>
            <a:r>
              <a:rPr lang="nl-NL" b="1" dirty="0" smtClean="0"/>
              <a:t>flexie</a:t>
            </a:r>
            <a:r>
              <a:rPr lang="cs-CZ" b="1" dirty="0" smtClean="0"/>
              <a:t> = </a:t>
            </a:r>
            <a:r>
              <a:rPr lang="cs-CZ" b="1" dirty="0" err="1" smtClean="0"/>
              <a:t>verbuigbare</a:t>
            </a:r>
            <a:r>
              <a:rPr lang="cs-CZ" b="1" dirty="0" smtClean="0"/>
              <a:t> </a:t>
            </a:r>
            <a:r>
              <a:rPr lang="cs-CZ" b="1" dirty="0" err="1" smtClean="0"/>
              <a:t>woorden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>
                <a:solidFill>
                  <a:srgbClr val="00B050"/>
                </a:solidFill>
              </a:rPr>
              <a:t>V, S, </a:t>
            </a:r>
            <a:r>
              <a:rPr lang="cs-CZ" dirty="0" err="1">
                <a:solidFill>
                  <a:srgbClr val="00B050"/>
                </a:solidFill>
              </a:rPr>
              <a:t>Det</a:t>
            </a:r>
            <a:r>
              <a:rPr lang="cs-CZ" dirty="0">
                <a:solidFill>
                  <a:srgbClr val="00B050"/>
                </a:solidFill>
              </a:rPr>
              <a:t>., A, Pro, </a:t>
            </a:r>
            <a:r>
              <a:rPr lang="cs-CZ" dirty="0" err="1">
                <a:solidFill>
                  <a:srgbClr val="00B050"/>
                </a:solidFill>
              </a:rPr>
              <a:t>Num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/>
              <a:t>-  </a:t>
            </a:r>
            <a:r>
              <a:rPr lang="nl-NL" b="1" dirty="0"/>
              <a:t>conjugatie </a:t>
            </a:r>
            <a:r>
              <a:rPr lang="cs-CZ" b="1" dirty="0"/>
              <a:t>(</a:t>
            </a:r>
            <a:r>
              <a:rPr lang="cs-CZ" dirty="0" err="1"/>
              <a:t>vervoeging</a:t>
            </a:r>
            <a:r>
              <a:rPr lang="cs-CZ" dirty="0"/>
              <a:t>) </a:t>
            </a:r>
            <a:r>
              <a:rPr lang="nl-NL" b="1" dirty="0"/>
              <a:t>en declinati</a:t>
            </a:r>
            <a:r>
              <a:rPr lang="cs-CZ" b="1" dirty="0"/>
              <a:t>e </a:t>
            </a:r>
            <a:r>
              <a:rPr lang="cs-CZ" dirty="0"/>
              <a:t>(</a:t>
            </a:r>
            <a:r>
              <a:rPr lang="cs-CZ" dirty="0" err="1"/>
              <a:t>verbuiging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4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5664" y="214814"/>
            <a:ext cx="7040671" cy="96263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b="1" dirty="0" err="1">
                <a:latin typeface="+mn-lt"/>
              </a:rPr>
              <a:t>Overzicht</a:t>
            </a:r>
            <a:r>
              <a:rPr lang="cs-CZ" b="1" dirty="0">
                <a:latin typeface="+mn-lt"/>
              </a:rPr>
              <a:t> van </a:t>
            </a:r>
            <a:r>
              <a:rPr lang="cs-CZ" b="1" dirty="0" err="1">
                <a:latin typeface="+mn-lt"/>
              </a:rPr>
              <a:t>woordsoorten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7760"/>
            <a:ext cx="10515600" cy="5530240"/>
          </a:xfrm>
        </p:spPr>
        <p:txBody>
          <a:bodyPr>
            <a:normAutofit/>
          </a:bodyPr>
          <a:lstStyle/>
          <a:p>
            <a:r>
              <a:rPr lang="nl-NL" sz="3000" b="1" dirty="0">
                <a:solidFill>
                  <a:srgbClr val="0070C0"/>
                </a:solidFill>
              </a:rPr>
              <a:t>het werkwoord </a:t>
            </a:r>
            <a:r>
              <a:rPr lang="nl-NL" sz="3000" b="1" dirty="0"/>
              <a:t>(het verbum)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zelfstandig naamwoord </a:t>
            </a:r>
            <a:r>
              <a:rPr lang="nl-NL" sz="3000" b="1" dirty="0"/>
              <a:t>(het substantief)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lidwoord </a:t>
            </a:r>
            <a:r>
              <a:rPr lang="nl-NL" sz="3000" b="1" dirty="0"/>
              <a:t>(het artikel)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voornaamwoord </a:t>
            </a:r>
            <a:r>
              <a:rPr lang="nl-NL" sz="3000" b="1" dirty="0"/>
              <a:t>(het pronomen)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bijvoegelijk naamwoord </a:t>
            </a:r>
            <a:r>
              <a:rPr lang="nl-NL" sz="3000" b="1" dirty="0"/>
              <a:t>(het adjectief)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telwoord </a:t>
            </a:r>
            <a:r>
              <a:rPr lang="nl-NL" sz="3000" b="1" dirty="0"/>
              <a:t>(de numerale)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bijwoord </a:t>
            </a:r>
            <a:r>
              <a:rPr lang="nl-NL" sz="3000" b="1" dirty="0"/>
              <a:t>(het adverbium)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voorzetsel </a:t>
            </a:r>
            <a:r>
              <a:rPr lang="nl-NL" sz="3000" b="1" dirty="0"/>
              <a:t>(de prepositie)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voegwoord </a:t>
            </a:r>
            <a:r>
              <a:rPr lang="nl-NL" sz="3000" b="1" dirty="0"/>
              <a:t>(de conjunctie)</a:t>
            </a:r>
          </a:p>
          <a:p>
            <a:r>
              <a:rPr lang="nl-NL" sz="3000" b="1" dirty="0">
                <a:solidFill>
                  <a:srgbClr val="0070C0"/>
                </a:solidFill>
              </a:rPr>
              <a:t>het tussenwerpsel </a:t>
            </a:r>
            <a:r>
              <a:rPr lang="nl-NL" sz="3000" b="1" dirty="0"/>
              <a:t>(de interjectie</a:t>
            </a:r>
            <a:r>
              <a:rPr lang="nl-NL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46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4069" y="410845"/>
            <a:ext cx="10824990" cy="835715"/>
          </a:xfrm>
        </p:spPr>
        <p:txBody>
          <a:bodyPr>
            <a:normAutofit fontScale="90000"/>
          </a:bodyPr>
          <a:lstStyle/>
          <a:p>
            <a:r>
              <a:rPr lang="cs-CZ" sz="4000" b="1" dirty="0" err="1">
                <a:solidFill>
                  <a:srgbClr val="0070C0"/>
                </a:solidFill>
              </a:rPr>
              <a:t>Taak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voor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volgende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keer</a:t>
            </a:r>
            <a:r>
              <a:rPr lang="cs-CZ" sz="4000" b="1" dirty="0">
                <a:solidFill>
                  <a:srgbClr val="0070C0"/>
                </a:solidFill>
              </a:rPr>
              <a:t>: </a:t>
            </a:r>
            <a:r>
              <a:rPr lang="cs-CZ" sz="4000" b="1" dirty="0" err="1">
                <a:solidFill>
                  <a:srgbClr val="0070C0"/>
                </a:solidFill>
              </a:rPr>
              <a:t>korte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presentaties</a:t>
            </a:r>
            <a:r>
              <a:rPr lang="cs-CZ" sz="4000" b="1" dirty="0">
                <a:solidFill>
                  <a:srgbClr val="0070C0"/>
                </a:solidFill>
              </a:rPr>
              <a:t> </a:t>
            </a:r>
            <a:r>
              <a:rPr lang="cs-CZ" sz="4000" b="1" dirty="0" err="1">
                <a:solidFill>
                  <a:srgbClr val="0070C0"/>
                </a:solidFill>
              </a:rPr>
              <a:t>voorbereiden</a:t>
            </a:r>
            <a:r>
              <a:rPr lang="cs-CZ" sz="4000" b="1" dirty="0">
                <a:solidFill>
                  <a:srgbClr val="0070C0"/>
                </a:solidFill>
              </a:rPr>
              <a:t/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740" y="1024569"/>
            <a:ext cx="11846713" cy="56186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b="1" dirty="0" smtClean="0"/>
              <a:t>SUBSTANTIEVEN</a:t>
            </a:r>
            <a:r>
              <a:rPr lang="cs-CZ" dirty="0" smtClean="0"/>
              <a:t>   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	</a:t>
            </a:r>
            <a:r>
              <a:rPr lang="cs-CZ" dirty="0" smtClean="0"/>
              <a:t>MORFOLOGISCHE KENMERKEN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CATEGORIEËN + V.B.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 startAt="2"/>
            </a:pPr>
            <a:r>
              <a:rPr lang="cs-CZ" b="1" dirty="0" smtClean="0"/>
              <a:t>ADJECTIEVEN</a:t>
            </a:r>
            <a:r>
              <a:rPr lang="cs-CZ" dirty="0" smtClean="0"/>
              <a:t>  	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KENMERKEN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smtClean="0"/>
              <a:t>MORFOLOGISCHE CATEGORIEËN + </a:t>
            </a:r>
            <a:r>
              <a:rPr lang="cs-CZ" dirty="0"/>
              <a:t>V.B.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3. PRONOMINA</a:t>
            </a:r>
            <a:r>
              <a:rPr lang="cs-CZ" dirty="0" smtClean="0"/>
              <a:t> 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 </a:t>
            </a:r>
            <a:r>
              <a:rPr lang="cs-CZ" dirty="0" smtClean="0"/>
              <a:t>KENMERKEN</a:t>
            </a:r>
            <a:r>
              <a:rPr lang="cs-CZ" dirty="0"/>
              <a:t>, MORFOLOGISCHE CATEGORIEËN, </a:t>
            </a:r>
            <a:r>
              <a:rPr lang="cs-CZ" dirty="0" smtClean="0"/>
              <a:t>TYPES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4.    WERKWOORDEN</a:t>
            </a:r>
            <a:r>
              <a:rPr lang="cs-CZ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/>
              <a:t> TYPES, MORF.  CATEGORIEËN</a:t>
            </a:r>
            <a:r>
              <a:rPr lang="cs-CZ" dirty="0"/>
              <a:t>, VERSCHIL CZ X </a:t>
            </a:r>
            <a:r>
              <a:rPr lang="cs-CZ" dirty="0" smtClean="0"/>
              <a:t>EN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5.     ADVERBIA</a:t>
            </a:r>
            <a:r>
              <a:rPr lang="cs-CZ" dirty="0" smtClean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 smtClean="0"/>
              <a:t> MORFOLOGIE?, MORFOLOGIE VERGELIJKEN </a:t>
            </a:r>
            <a:r>
              <a:rPr lang="cs-CZ" dirty="0"/>
              <a:t>NL X  EN X </a:t>
            </a:r>
            <a:r>
              <a:rPr lang="cs-CZ" dirty="0" smtClean="0"/>
              <a:t>CZ</a:t>
            </a:r>
          </a:p>
          <a:p>
            <a:endParaRPr lang="cs-CZ" dirty="0"/>
          </a:p>
        </p:txBody>
      </p:sp>
      <p:pic>
        <p:nvPicPr>
          <p:cNvPr id="4" name="Obrázek 3" descr="Thinking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99" y="903659"/>
            <a:ext cx="1800860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3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	</a:t>
            </a:r>
            <a:r>
              <a:rPr lang="cs-CZ" b="1" u="sng" dirty="0" err="1">
                <a:latin typeface="+mn-lt"/>
              </a:rPr>
              <a:t>Benoemen</a:t>
            </a:r>
            <a:r>
              <a:rPr lang="cs-CZ" b="1" u="sng" dirty="0">
                <a:latin typeface="+mn-lt"/>
              </a:rPr>
              <a:t> van </a:t>
            </a:r>
            <a:r>
              <a:rPr lang="cs-CZ" b="1" u="sng" dirty="0" err="1">
                <a:latin typeface="+mn-lt"/>
              </a:rPr>
              <a:t>woordsoorten</a:t>
            </a:r>
            <a:r>
              <a:rPr lang="cs-CZ" b="1" dirty="0">
                <a:latin typeface="+mn-lt"/>
              </a:rPr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914400"/>
            <a:ext cx="11720946" cy="5943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300" b="1" dirty="0"/>
          </a:p>
          <a:p>
            <a:r>
              <a:rPr lang="cs-CZ" sz="3400" i="1" dirty="0">
                <a:solidFill>
                  <a:srgbClr val="FF0000"/>
                </a:solidFill>
              </a:rPr>
              <a:t>een </a:t>
            </a:r>
            <a:r>
              <a:rPr lang="cs-CZ" sz="3400" b="1" i="1" dirty="0">
                <a:solidFill>
                  <a:srgbClr val="FF0000"/>
                </a:solidFill>
              </a:rPr>
              <a:t>snel</a:t>
            </a:r>
            <a:r>
              <a:rPr lang="cs-CZ" sz="3400" i="1" dirty="0">
                <a:solidFill>
                  <a:srgbClr val="FF0000"/>
                </a:solidFill>
              </a:rPr>
              <a:t> antwoord   </a:t>
            </a:r>
            <a:r>
              <a:rPr lang="cs-CZ" sz="3400" dirty="0"/>
              <a:t>x</a:t>
            </a:r>
            <a:r>
              <a:rPr lang="cs-CZ" sz="3400" i="1" dirty="0">
                <a:solidFill>
                  <a:srgbClr val="FF0000"/>
                </a:solidFill>
              </a:rPr>
              <a:t>  </a:t>
            </a:r>
            <a:r>
              <a:rPr lang="cs-CZ" sz="3400" b="1" i="1" dirty="0" err="1">
                <a:solidFill>
                  <a:srgbClr val="FF0000"/>
                </a:solidFill>
              </a:rPr>
              <a:t>snel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lopen</a:t>
            </a:r>
            <a:r>
              <a:rPr lang="cs-CZ" sz="3400" i="1" dirty="0" smtClean="0">
                <a:solidFill>
                  <a:srgbClr val="FF0000"/>
                </a:solidFill>
              </a:rPr>
              <a:t>   x  </a:t>
            </a:r>
            <a:r>
              <a:rPr lang="cs-CZ" sz="3400" b="1" i="1" dirty="0" err="1" smtClean="0">
                <a:solidFill>
                  <a:srgbClr val="FF0000"/>
                </a:solidFill>
              </a:rPr>
              <a:t>snelle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loper</a:t>
            </a:r>
            <a:endParaRPr lang="cs-CZ" sz="3400" b="1" dirty="0"/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>
                <a:solidFill>
                  <a:srgbClr val="FF0000"/>
                </a:solidFill>
              </a:rPr>
              <a:t>Ze </a:t>
            </a:r>
            <a:r>
              <a:rPr lang="cs-CZ" sz="3400" b="1" i="1" dirty="0">
                <a:solidFill>
                  <a:srgbClr val="FF0000"/>
                </a:solidFill>
              </a:rPr>
              <a:t>zijn</a:t>
            </a:r>
            <a:r>
              <a:rPr lang="cs-CZ" sz="3400" i="1" dirty="0">
                <a:solidFill>
                  <a:srgbClr val="FF0000"/>
                </a:solidFill>
              </a:rPr>
              <a:t> niet tevreden met </a:t>
            </a:r>
            <a:r>
              <a:rPr lang="en-GB" sz="3400" b="1" i="1" dirty="0" err="1">
                <a:solidFill>
                  <a:srgbClr val="FF0000"/>
                </a:solidFill>
              </a:rPr>
              <a:t>zijn</a:t>
            </a:r>
            <a:r>
              <a:rPr lang="cs-CZ" sz="3400" i="1" dirty="0">
                <a:solidFill>
                  <a:srgbClr val="FF0000"/>
                </a:solidFill>
              </a:rPr>
              <a:t> diensten.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en-GB" sz="3400" i="1" dirty="0" err="1">
                <a:solidFill>
                  <a:srgbClr val="FF0000"/>
                </a:solidFill>
              </a:rPr>
              <a:t>Ik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b="1" i="1" dirty="0">
                <a:solidFill>
                  <a:srgbClr val="FF0000"/>
                </a:solidFill>
              </a:rPr>
              <a:t>werk</a:t>
            </a:r>
            <a:r>
              <a:rPr lang="cs-CZ" sz="3400" i="1" dirty="0">
                <a:solidFill>
                  <a:srgbClr val="FF0000"/>
                </a:solidFill>
              </a:rPr>
              <a:t> hard </a:t>
            </a:r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en-GB" sz="3400" i="1" dirty="0" err="1">
                <a:solidFill>
                  <a:srgbClr val="FF0000"/>
                </a:solidFill>
              </a:rPr>
              <a:t>ik</a:t>
            </a:r>
            <a:r>
              <a:rPr lang="cs-CZ" sz="3400" i="1" dirty="0">
                <a:solidFill>
                  <a:srgbClr val="FF0000"/>
                </a:solidFill>
              </a:rPr>
              <a:t> houd niet van </a:t>
            </a:r>
            <a:r>
              <a:rPr lang="en-GB" sz="3400" i="1" dirty="0" err="1">
                <a:solidFill>
                  <a:srgbClr val="FF0000"/>
                </a:solidFill>
              </a:rPr>
              <a:t>mijn</a:t>
            </a:r>
            <a:r>
              <a:rPr lang="cs-CZ" sz="3400" i="1" dirty="0">
                <a:solidFill>
                  <a:srgbClr val="FF0000"/>
                </a:solidFill>
              </a:rPr>
              <a:t> </a:t>
            </a:r>
            <a:r>
              <a:rPr lang="cs-CZ" sz="3400" b="1" i="1" dirty="0">
                <a:solidFill>
                  <a:srgbClr val="FF0000"/>
                </a:solidFill>
              </a:rPr>
              <a:t>werk</a:t>
            </a:r>
            <a:r>
              <a:rPr lang="cs-CZ" sz="3400" i="1" dirty="0">
                <a:solidFill>
                  <a:srgbClr val="FF0000"/>
                </a:solidFill>
              </a:rPr>
              <a:t>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 het </a:t>
            </a:r>
            <a:r>
              <a:rPr lang="cs-CZ" sz="3400" b="1" i="1" dirty="0">
                <a:solidFill>
                  <a:srgbClr val="FF0000"/>
                </a:solidFill>
              </a:rPr>
              <a:t>werken</a:t>
            </a:r>
            <a:r>
              <a:rPr lang="cs-CZ" sz="3400" i="1" dirty="0">
                <a:solidFill>
                  <a:srgbClr val="FF0000"/>
                </a:solidFill>
              </a:rPr>
              <a:t> is noodzakelijk, we moeten </a:t>
            </a:r>
            <a:r>
              <a:rPr lang="cs-CZ" sz="3400" b="1" i="1" dirty="0">
                <a:solidFill>
                  <a:srgbClr val="FF0000"/>
                </a:solidFill>
              </a:rPr>
              <a:t>werken</a:t>
            </a:r>
            <a:r>
              <a:rPr lang="cs-CZ" sz="3400" i="1" dirty="0">
                <a:solidFill>
                  <a:srgbClr val="FF0000"/>
                </a:solidFill>
              </a:rPr>
              <a:t> om te kunnen leven. 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>
                <a:solidFill>
                  <a:srgbClr val="FF0000"/>
                </a:solidFill>
              </a:rPr>
              <a:t>Zeg het </a:t>
            </a:r>
            <a:r>
              <a:rPr lang="cs-CZ" sz="3400" b="1" i="1" u="sng" dirty="0">
                <a:solidFill>
                  <a:srgbClr val="FF0000"/>
                </a:solidFill>
              </a:rPr>
              <a:t>maar</a:t>
            </a:r>
            <a:r>
              <a:rPr lang="cs-CZ" sz="3400" i="1" dirty="0">
                <a:solidFill>
                  <a:srgbClr val="FF0000"/>
                </a:solidFill>
              </a:rPr>
              <a:t>, wat wil je </a:t>
            </a:r>
            <a:r>
              <a:rPr lang="cs-CZ" sz="3400" i="1" dirty="0" err="1">
                <a:solidFill>
                  <a:srgbClr val="FF0000"/>
                </a:solidFill>
              </a:rPr>
              <a:t>drinken</a:t>
            </a:r>
            <a:r>
              <a:rPr lang="cs-CZ" sz="3400" i="1" dirty="0" smtClean="0">
                <a:solidFill>
                  <a:srgbClr val="FF0000"/>
                </a:solidFill>
              </a:rPr>
              <a:t>?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 err="1" smtClean="0">
                <a:solidFill>
                  <a:srgbClr val="FF0000"/>
                </a:solidFill>
              </a:rPr>
              <a:t>Welke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droom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droom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jij</a:t>
            </a:r>
            <a:r>
              <a:rPr lang="cs-CZ" sz="3400" i="1" dirty="0" smtClean="0">
                <a:solidFill>
                  <a:srgbClr val="FF0000"/>
                </a:solidFill>
              </a:rPr>
              <a:t>?</a:t>
            </a:r>
          </a:p>
          <a:p>
            <a:endParaRPr lang="cs-CZ" sz="3400" i="1" dirty="0">
              <a:solidFill>
                <a:srgbClr val="FF0000"/>
              </a:solidFill>
            </a:endParaRPr>
          </a:p>
          <a:p>
            <a:r>
              <a:rPr lang="cs-CZ" sz="3400" i="1" dirty="0" err="1" smtClean="0">
                <a:solidFill>
                  <a:srgbClr val="FF0000"/>
                </a:solidFill>
              </a:rPr>
              <a:t>Wat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voor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leven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leven</a:t>
            </a:r>
            <a:r>
              <a:rPr lang="cs-CZ" sz="3400" i="1" dirty="0" smtClean="0">
                <a:solidFill>
                  <a:srgbClr val="FF0000"/>
                </a:solidFill>
              </a:rPr>
              <a:t> </a:t>
            </a:r>
            <a:r>
              <a:rPr lang="cs-CZ" sz="3400" i="1" dirty="0" err="1" smtClean="0">
                <a:solidFill>
                  <a:srgbClr val="FF0000"/>
                </a:solidFill>
              </a:rPr>
              <a:t>wij</a:t>
            </a:r>
            <a:r>
              <a:rPr lang="cs-CZ" sz="3400" i="1" dirty="0" smtClean="0">
                <a:solidFill>
                  <a:srgbClr val="FF0000"/>
                </a:solidFill>
              </a:rPr>
              <a:t>? </a:t>
            </a:r>
            <a:endParaRPr lang="cs-CZ" sz="3400" i="1" dirty="0">
              <a:solidFill>
                <a:srgbClr val="FF0000"/>
              </a:solidFill>
            </a:endParaRPr>
          </a:p>
          <a:p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355" y="122793"/>
            <a:ext cx="7403926" cy="54440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BEPALEN</a:t>
            </a:r>
            <a:r>
              <a:rPr lang="cs-CZ" b="1" dirty="0"/>
              <a:t> </a:t>
            </a:r>
            <a:r>
              <a:rPr lang="cs-CZ" b="1" dirty="0">
                <a:latin typeface="+mn-lt"/>
              </a:rPr>
              <a:t>VAN WOORDSOORTEN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12" y="779930"/>
            <a:ext cx="11940988" cy="6240802"/>
          </a:xfrm>
        </p:spPr>
        <p:txBody>
          <a:bodyPr>
            <a:normAutofit fontScale="32500" lnSpcReduction="20000"/>
          </a:bodyPr>
          <a:lstStyle/>
          <a:p>
            <a:endParaRPr lang="cs-CZ" sz="4200" dirty="0"/>
          </a:p>
          <a:p>
            <a:pPr marL="0" indent="0">
              <a:buNone/>
            </a:pPr>
            <a:r>
              <a:rPr lang="cs-CZ" sz="9000" b="1" dirty="0"/>
              <a:t>1. </a:t>
            </a:r>
            <a:r>
              <a:rPr lang="cs-CZ" sz="9000" b="1" u="sng" dirty="0"/>
              <a:t>MORFOLOGISCHE CRITERIA</a:t>
            </a:r>
            <a:r>
              <a:rPr lang="cs-CZ" sz="9000" b="1" dirty="0"/>
              <a:t>: </a:t>
            </a:r>
          </a:p>
          <a:p>
            <a:pPr>
              <a:buFont typeface="Wingdings"/>
              <a:buChar char="à"/>
            </a:pPr>
            <a:r>
              <a:rPr lang="cs-CZ" sz="9000" b="1" dirty="0">
                <a:sym typeface="Wingdings" pitchFamily="2" charset="2"/>
              </a:rPr>
              <a:t> </a:t>
            </a:r>
            <a:r>
              <a:rPr lang="cs-CZ" sz="9000" b="1" dirty="0" err="1">
                <a:sym typeface="Wingdings" pitchFamily="2" charset="2"/>
              </a:rPr>
              <a:t>woord</a:t>
            </a:r>
            <a:r>
              <a:rPr lang="cs-CZ" sz="9000" b="1" dirty="0" err="1"/>
              <a:t>vormen</a:t>
            </a:r>
            <a:r>
              <a:rPr lang="cs-CZ" sz="9000" b="1" dirty="0"/>
              <a:t>: </a:t>
            </a:r>
            <a:endParaRPr lang="cs-CZ" sz="9000" b="1" dirty="0" smtClean="0"/>
          </a:p>
          <a:p>
            <a:pPr marL="0" indent="0">
              <a:buNone/>
            </a:pPr>
            <a:r>
              <a:rPr lang="cs-CZ" sz="9000" b="1" dirty="0">
                <a:solidFill>
                  <a:srgbClr val="FF0000"/>
                </a:solidFill>
              </a:rPr>
              <a:t>	</a:t>
            </a:r>
            <a:r>
              <a:rPr lang="cs-CZ" sz="9000" i="1" dirty="0" smtClean="0">
                <a:solidFill>
                  <a:srgbClr val="C00000"/>
                </a:solidFill>
              </a:rPr>
              <a:t>boom </a:t>
            </a:r>
            <a:r>
              <a:rPr lang="cs-CZ" sz="9000" i="1" dirty="0">
                <a:solidFill>
                  <a:srgbClr val="C00000"/>
                </a:solidFill>
              </a:rPr>
              <a:t>– </a:t>
            </a:r>
            <a:r>
              <a:rPr lang="cs-CZ" sz="9000" i="1" dirty="0" err="1">
                <a:solidFill>
                  <a:srgbClr val="C00000"/>
                </a:solidFill>
              </a:rPr>
              <a:t>boompje</a:t>
            </a:r>
            <a:r>
              <a:rPr lang="cs-CZ" sz="9000" i="1" dirty="0">
                <a:solidFill>
                  <a:srgbClr val="C00000"/>
                </a:solidFill>
              </a:rPr>
              <a:t>; </a:t>
            </a:r>
            <a:r>
              <a:rPr lang="cs-CZ" sz="9000" i="1" dirty="0" err="1">
                <a:solidFill>
                  <a:srgbClr val="C00000"/>
                </a:solidFill>
              </a:rPr>
              <a:t>aap</a:t>
            </a:r>
            <a:r>
              <a:rPr lang="cs-CZ" sz="9000" i="1" dirty="0">
                <a:solidFill>
                  <a:srgbClr val="C00000"/>
                </a:solidFill>
              </a:rPr>
              <a:t> – </a:t>
            </a:r>
            <a:r>
              <a:rPr lang="cs-CZ" sz="9000" i="1" dirty="0" err="1">
                <a:solidFill>
                  <a:srgbClr val="C00000"/>
                </a:solidFill>
              </a:rPr>
              <a:t>apin</a:t>
            </a:r>
            <a:r>
              <a:rPr lang="cs-CZ" sz="9000" i="1" dirty="0">
                <a:solidFill>
                  <a:srgbClr val="C00000"/>
                </a:solidFill>
              </a:rPr>
              <a:t>;  </a:t>
            </a:r>
            <a:r>
              <a:rPr lang="cs-CZ" sz="9000" i="1" dirty="0" err="1">
                <a:solidFill>
                  <a:srgbClr val="C00000"/>
                </a:solidFill>
              </a:rPr>
              <a:t>kapper</a:t>
            </a:r>
            <a:r>
              <a:rPr lang="cs-CZ" sz="9000" i="1" dirty="0">
                <a:solidFill>
                  <a:srgbClr val="C00000"/>
                </a:solidFill>
              </a:rPr>
              <a:t> – </a:t>
            </a:r>
            <a:r>
              <a:rPr lang="cs-CZ" sz="9000" i="1" dirty="0" err="1">
                <a:solidFill>
                  <a:srgbClr val="C00000"/>
                </a:solidFill>
              </a:rPr>
              <a:t>kapster</a:t>
            </a:r>
            <a:r>
              <a:rPr lang="cs-CZ" sz="9000" i="1" dirty="0" smtClean="0">
                <a:solidFill>
                  <a:srgbClr val="C00000"/>
                </a:solidFill>
              </a:rPr>
              <a:t>…</a:t>
            </a:r>
          </a:p>
          <a:p>
            <a:pPr marL="0" indent="0">
              <a:buNone/>
            </a:pPr>
            <a:endParaRPr lang="cs-CZ" sz="9000" i="1" dirty="0">
              <a:solidFill>
                <a:srgbClr val="C00000"/>
              </a:solidFill>
            </a:endParaRPr>
          </a:p>
          <a:p>
            <a:pPr>
              <a:buFont typeface="Wingdings"/>
              <a:buChar char="à"/>
            </a:pPr>
            <a:r>
              <a:rPr lang="cs-CZ" sz="9000" b="1" dirty="0"/>
              <a:t> </a:t>
            </a:r>
            <a:r>
              <a:rPr lang="cs-CZ" sz="9000" b="1" dirty="0" err="1"/>
              <a:t>morfologische</a:t>
            </a:r>
            <a:r>
              <a:rPr lang="cs-CZ" sz="9000" b="1" dirty="0"/>
              <a:t> </a:t>
            </a:r>
            <a:r>
              <a:rPr lang="cs-CZ" sz="9000" b="1" dirty="0" err="1"/>
              <a:t>categorieën</a:t>
            </a:r>
            <a:r>
              <a:rPr lang="cs-CZ" sz="9000" b="1" dirty="0"/>
              <a:t>: </a:t>
            </a:r>
            <a:endParaRPr lang="cs-CZ" sz="9000" b="1" dirty="0" smtClean="0"/>
          </a:p>
          <a:p>
            <a:pPr marL="0" indent="0">
              <a:buNone/>
            </a:pPr>
            <a:r>
              <a:rPr lang="cs-CZ" sz="9000" b="1" i="1" dirty="0">
                <a:solidFill>
                  <a:srgbClr val="7030A0"/>
                </a:solidFill>
              </a:rPr>
              <a:t>	</a:t>
            </a:r>
            <a:r>
              <a:rPr lang="cs-CZ" sz="9000" i="1" dirty="0" err="1" smtClean="0">
                <a:solidFill>
                  <a:srgbClr val="7030A0"/>
                </a:solidFill>
              </a:rPr>
              <a:t>een</a:t>
            </a:r>
            <a:r>
              <a:rPr lang="cs-CZ" sz="9000" i="1" dirty="0" smtClean="0">
                <a:solidFill>
                  <a:srgbClr val="7030A0"/>
                </a:solidFill>
              </a:rPr>
              <a:t> </a:t>
            </a:r>
            <a:r>
              <a:rPr lang="cs-CZ" sz="9000" i="1" dirty="0" err="1">
                <a:solidFill>
                  <a:srgbClr val="7030A0"/>
                </a:solidFill>
              </a:rPr>
              <a:t>lief</a:t>
            </a:r>
            <a:r>
              <a:rPr lang="cs-CZ" sz="9000" i="1" dirty="0">
                <a:solidFill>
                  <a:srgbClr val="7030A0"/>
                </a:solidFill>
              </a:rPr>
              <a:t> </a:t>
            </a:r>
            <a:r>
              <a:rPr lang="cs-CZ" sz="9000" i="1" dirty="0" err="1">
                <a:solidFill>
                  <a:srgbClr val="7030A0"/>
                </a:solidFill>
              </a:rPr>
              <a:t>meisje</a:t>
            </a:r>
            <a:r>
              <a:rPr lang="cs-CZ" sz="9000" i="1" dirty="0">
                <a:solidFill>
                  <a:srgbClr val="7030A0"/>
                </a:solidFill>
              </a:rPr>
              <a:t>  </a:t>
            </a:r>
            <a:r>
              <a:rPr lang="cs-CZ" sz="9000" i="1" dirty="0" smtClean="0">
                <a:solidFill>
                  <a:srgbClr val="7030A0"/>
                </a:solidFill>
              </a:rPr>
              <a:t>	</a:t>
            </a:r>
            <a:r>
              <a:rPr lang="cs-CZ" sz="8900" b="1" dirty="0"/>
              <a:t>x</a:t>
            </a:r>
            <a:r>
              <a:rPr lang="cs-CZ" sz="9000" i="1" dirty="0" smtClean="0">
                <a:solidFill>
                  <a:srgbClr val="7030A0"/>
                </a:solidFill>
              </a:rPr>
              <a:t>   	</a:t>
            </a:r>
            <a:r>
              <a:rPr lang="cs-CZ" sz="9000" i="1" dirty="0" err="1" smtClean="0">
                <a:solidFill>
                  <a:srgbClr val="7030A0"/>
                </a:solidFill>
              </a:rPr>
              <a:t>een</a:t>
            </a:r>
            <a:r>
              <a:rPr lang="cs-CZ" sz="9000" i="1" dirty="0" smtClean="0">
                <a:solidFill>
                  <a:srgbClr val="7030A0"/>
                </a:solidFill>
              </a:rPr>
              <a:t> </a:t>
            </a:r>
            <a:r>
              <a:rPr lang="cs-CZ" sz="9000" i="1" dirty="0" err="1">
                <a:solidFill>
                  <a:srgbClr val="7030A0"/>
                </a:solidFill>
              </a:rPr>
              <a:t>lieve</a:t>
            </a:r>
            <a:r>
              <a:rPr lang="cs-CZ" sz="9000" i="1" dirty="0">
                <a:solidFill>
                  <a:srgbClr val="7030A0"/>
                </a:solidFill>
              </a:rPr>
              <a:t> </a:t>
            </a:r>
            <a:r>
              <a:rPr lang="cs-CZ" sz="9000" i="1" dirty="0" err="1" smtClean="0">
                <a:solidFill>
                  <a:srgbClr val="7030A0"/>
                </a:solidFill>
              </a:rPr>
              <a:t>jongen</a:t>
            </a:r>
            <a:endParaRPr lang="cs-CZ" sz="90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9000" i="1" dirty="0">
                <a:solidFill>
                  <a:srgbClr val="7030A0"/>
                </a:solidFill>
              </a:rPr>
              <a:t>	</a:t>
            </a:r>
            <a:r>
              <a:rPr lang="cs-CZ" sz="9000" i="1" dirty="0" smtClean="0">
                <a:solidFill>
                  <a:srgbClr val="7030A0"/>
                </a:solidFill>
              </a:rPr>
              <a:t>film </a:t>
            </a:r>
            <a:r>
              <a:rPr lang="cs-CZ" sz="9000" i="1" dirty="0">
                <a:solidFill>
                  <a:srgbClr val="7030A0"/>
                </a:solidFill>
              </a:rPr>
              <a:t>– </a:t>
            </a:r>
            <a:r>
              <a:rPr lang="cs-CZ" sz="9000" i="1" dirty="0" err="1">
                <a:solidFill>
                  <a:srgbClr val="7030A0"/>
                </a:solidFill>
              </a:rPr>
              <a:t>films</a:t>
            </a:r>
            <a:r>
              <a:rPr lang="cs-CZ" sz="9000" i="1" dirty="0">
                <a:solidFill>
                  <a:srgbClr val="7030A0"/>
                </a:solidFill>
              </a:rPr>
              <a:t> </a:t>
            </a:r>
            <a:r>
              <a:rPr lang="cs-CZ" sz="9000" i="1" dirty="0" smtClean="0">
                <a:solidFill>
                  <a:srgbClr val="7030A0"/>
                </a:solidFill>
              </a:rPr>
              <a:t>		</a:t>
            </a:r>
            <a:r>
              <a:rPr lang="cs-CZ" sz="8900" b="1" dirty="0"/>
              <a:t>x </a:t>
            </a:r>
            <a:r>
              <a:rPr lang="cs-CZ" sz="9000" i="1" dirty="0" smtClean="0">
                <a:solidFill>
                  <a:srgbClr val="7030A0"/>
                </a:solidFill>
              </a:rPr>
              <a:t>	budget </a:t>
            </a:r>
            <a:r>
              <a:rPr lang="cs-CZ" sz="9000" i="1" dirty="0">
                <a:solidFill>
                  <a:srgbClr val="7030A0"/>
                </a:solidFill>
              </a:rPr>
              <a:t>- </a:t>
            </a:r>
            <a:r>
              <a:rPr lang="cs-CZ" sz="9000" i="1" dirty="0" err="1">
                <a:solidFill>
                  <a:srgbClr val="7030A0"/>
                </a:solidFill>
              </a:rPr>
              <a:t>budgetten</a:t>
            </a:r>
            <a:endParaRPr lang="cs-CZ" sz="9000" i="1" dirty="0">
              <a:solidFill>
                <a:srgbClr val="7030A0"/>
              </a:solidFill>
            </a:endParaRPr>
          </a:p>
          <a:p>
            <a:pPr>
              <a:buFont typeface="Wingdings"/>
              <a:buChar char="à"/>
            </a:pPr>
            <a:endParaRPr lang="cs-CZ" sz="9000" b="1" u="sng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cs-CZ" sz="9000" b="1" dirty="0"/>
          </a:p>
          <a:p>
            <a:pPr marL="514350" indent="-514350">
              <a:buNone/>
            </a:pPr>
            <a:r>
              <a:rPr lang="cs-CZ" sz="9000" b="1" dirty="0" smtClean="0"/>
              <a:t>2</a:t>
            </a:r>
            <a:r>
              <a:rPr lang="en-US" sz="9000" b="1" dirty="0" smtClean="0"/>
              <a:t>. </a:t>
            </a:r>
            <a:r>
              <a:rPr lang="cs-CZ" sz="9000" b="1" u="sng" dirty="0"/>
              <a:t>SEMANTISCHE CRITERIA </a:t>
            </a:r>
            <a:r>
              <a:rPr lang="cs-CZ" sz="9000" dirty="0" smtClean="0"/>
              <a:t>(</a:t>
            </a:r>
            <a:r>
              <a:rPr lang="cs-CZ" sz="9000" dirty="0" err="1" smtClean="0"/>
              <a:t>woordbetekenis</a:t>
            </a:r>
            <a:r>
              <a:rPr lang="cs-CZ" sz="9000" dirty="0" smtClean="0"/>
              <a:t>)</a:t>
            </a:r>
            <a:endParaRPr lang="cs-CZ" sz="9000" dirty="0"/>
          </a:p>
          <a:p>
            <a:pPr marL="0" indent="0">
              <a:buNone/>
            </a:pPr>
            <a:r>
              <a:rPr lang="cs-CZ" sz="9000" i="1" dirty="0" smtClean="0">
                <a:solidFill>
                  <a:srgbClr val="FF0000"/>
                </a:solidFill>
              </a:rPr>
              <a:t>	</a:t>
            </a:r>
            <a:r>
              <a:rPr lang="cs-CZ" sz="9000" i="1" dirty="0" err="1" smtClean="0">
                <a:solidFill>
                  <a:srgbClr val="FF0000"/>
                </a:solidFill>
              </a:rPr>
              <a:t>Ik</a:t>
            </a:r>
            <a:r>
              <a:rPr lang="cs-CZ" sz="9000" i="1" dirty="0" smtClean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wil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het</a:t>
            </a:r>
            <a:r>
              <a:rPr lang="cs-CZ" sz="9000" i="1" dirty="0">
                <a:solidFill>
                  <a:srgbClr val="FF0000"/>
                </a:solidFill>
              </a:rPr>
              <a:t> kopen </a:t>
            </a:r>
            <a:r>
              <a:rPr lang="cs-CZ" sz="9000" i="1" u="sng" dirty="0">
                <a:solidFill>
                  <a:srgbClr val="FF0000"/>
                </a:solidFill>
              </a:rPr>
              <a:t>maar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ik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heb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geen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geld</a:t>
            </a:r>
            <a:r>
              <a:rPr lang="cs-CZ" sz="9000" i="1" dirty="0">
                <a:solidFill>
                  <a:srgbClr val="FF0000"/>
                </a:solidFill>
              </a:rPr>
              <a:t>. </a:t>
            </a:r>
            <a:r>
              <a:rPr lang="cs-CZ" sz="9000" i="1" dirty="0" smtClean="0">
                <a:solidFill>
                  <a:srgbClr val="FF0000"/>
                </a:solidFill>
              </a:rPr>
              <a:t>    </a:t>
            </a:r>
            <a:r>
              <a:rPr lang="cs-CZ" sz="9600" b="1" dirty="0" smtClean="0"/>
              <a:t>x</a:t>
            </a:r>
            <a:r>
              <a:rPr lang="cs-CZ" sz="9000" i="1" dirty="0" smtClean="0">
                <a:solidFill>
                  <a:srgbClr val="FF0000"/>
                </a:solidFill>
              </a:rPr>
              <a:t>   </a:t>
            </a:r>
            <a:r>
              <a:rPr lang="cs-CZ" sz="9000" i="1" dirty="0" err="1">
                <a:solidFill>
                  <a:srgbClr val="FF0000"/>
                </a:solidFill>
              </a:rPr>
              <a:t>Zeg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dirty="0" err="1">
                <a:solidFill>
                  <a:srgbClr val="FF0000"/>
                </a:solidFill>
              </a:rPr>
              <a:t>het</a:t>
            </a:r>
            <a:r>
              <a:rPr lang="cs-CZ" sz="9000" i="1" dirty="0">
                <a:solidFill>
                  <a:srgbClr val="FF0000"/>
                </a:solidFill>
              </a:rPr>
              <a:t> </a:t>
            </a:r>
            <a:r>
              <a:rPr lang="cs-CZ" sz="9000" i="1" u="sng" dirty="0">
                <a:solidFill>
                  <a:srgbClr val="FF0000"/>
                </a:solidFill>
              </a:rPr>
              <a:t>maar</a:t>
            </a:r>
            <a:r>
              <a:rPr lang="cs-CZ" sz="9000" i="1" dirty="0">
                <a:solidFill>
                  <a:srgbClr val="FF0000"/>
                </a:solidFill>
              </a:rPr>
              <a:t>. </a:t>
            </a:r>
            <a:endParaRPr lang="cs-CZ" sz="90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8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000" dirty="0" smtClean="0">
                <a:solidFill>
                  <a:srgbClr val="FF0000"/>
                </a:solidFill>
              </a:rPr>
              <a:t>	</a:t>
            </a:r>
            <a:r>
              <a:rPr lang="cs-CZ" sz="9000" dirty="0" err="1" smtClean="0">
                <a:solidFill>
                  <a:srgbClr val="FF0000"/>
                </a:solidFill>
              </a:rPr>
              <a:t>We</a:t>
            </a:r>
            <a:r>
              <a:rPr lang="cs-CZ" sz="9000" dirty="0" smtClean="0">
                <a:solidFill>
                  <a:srgbClr val="FF0000"/>
                </a:solidFill>
              </a:rPr>
              <a:t> </a:t>
            </a:r>
            <a:r>
              <a:rPr lang="cs-CZ" sz="9000" u="sng" dirty="0" err="1">
                <a:solidFill>
                  <a:srgbClr val="FF0000"/>
                </a:solidFill>
              </a:rPr>
              <a:t>zijn</a:t>
            </a:r>
            <a:r>
              <a:rPr lang="cs-CZ" sz="9000" dirty="0">
                <a:solidFill>
                  <a:srgbClr val="FF0000"/>
                </a:solidFill>
              </a:rPr>
              <a:t> </a:t>
            </a:r>
            <a:r>
              <a:rPr lang="cs-CZ" sz="9000" dirty="0" err="1">
                <a:solidFill>
                  <a:srgbClr val="FF0000"/>
                </a:solidFill>
              </a:rPr>
              <a:t>er</a:t>
            </a:r>
            <a:r>
              <a:rPr lang="cs-CZ" sz="9000" dirty="0">
                <a:solidFill>
                  <a:srgbClr val="FF0000"/>
                </a:solidFill>
              </a:rPr>
              <a:t> al.  x </a:t>
            </a:r>
            <a:r>
              <a:rPr lang="cs-CZ" sz="9000" u="sng" dirty="0">
                <a:solidFill>
                  <a:srgbClr val="FF0000"/>
                </a:solidFill>
              </a:rPr>
              <a:t>Zijn</a:t>
            </a:r>
            <a:r>
              <a:rPr lang="cs-CZ" sz="9000" dirty="0">
                <a:solidFill>
                  <a:srgbClr val="FF0000"/>
                </a:solidFill>
              </a:rPr>
              <a:t> vriendin heet Sofie. </a:t>
            </a:r>
          </a:p>
          <a:p>
            <a:pPr>
              <a:buFont typeface="Wingdings"/>
              <a:buChar char="à"/>
            </a:pPr>
            <a:endParaRPr lang="cs-CZ" b="1" dirty="0"/>
          </a:p>
          <a:p>
            <a:pPr>
              <a:buNone/>
            </a:pPr>
            <a:endParaRPr lang="cs-CZ" b="1" dirty="0"/>
          </a:p>
        </p:txBody>
      </p:sp>
      <p:pic>
        <p:nvPicPr>
          <p:cNvPr id="4" name="Obrázek 3" descr="Soziale Arbeit digital – was denken Studierende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58" y="987090"/>
            <a:ext cx="2851266" cy="24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107" y="144967"/>
            <a:ext cx="11508059" cy="1059366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INLEIDING</a:t>
            </a:r>
            <a:r>
              <a:rPr lang="cs-CZ" b="1" dirty="0" smtClean="0">
                <a:solidFill>
                  <a:srgbClr val="0070C0"/>
                </a:solidFill>
              </a:rPr>
              <a:t> – KORTE DOE-HET-ZELF PRESENTATIES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107" y="1204334"/>
            <a:ext cx="11667892" cy="56536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GROEP 1:  		WAT IS </a:t>
            </a:r>
            <a:r>
              <a:rPr lang="cs-CZ" b="1" dirty="0">
                <a:solidFill>
                  <a:srgbClr val="C00000"/>
                </a:solidFill>
              </a:rPr>
              <a:t>MORFOLOGIE</a:t>
            </a:r>
            <a:r>
              <a:rPr lang="cs-CZ" dirty="0">
                <a:solidFill>
                  <a:srgbClr val="C00000"/>
                </a:solidFill>
              </a:rPr>
              <a:t>? 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C00000"/>
                </a:solidFill>
              </a:rPr>
              <a:t>WAAR HOUDT DEZE LEER ZICH MEE BEZIG?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			DRIE GROTE GEBIEDEN NOEMEN</a:t>
            </a: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			</a:t>
            </a:r>
          </a:p>
          <a:p>
            <a:pPr marL="0" indent="0">
              <a:buNone/>
            </a:pPr>
            <a:r>
              <a:rPr lang="cs-CZ" dirty="0">
                <a:solidFill>
                  <a:srgbClr val="00B0F0"/>
                </a:solidFill>
              </a:rPr>
              <a:t>GROEP 2:  		WELKE </a:t>
            </a:r>
            <a:r>
              <a:rPr lang="cs-CZ" b="1" dirty="0">
                <a:solidFill>
                  <a:srgbClr val="00B0F0"/>
                </a:solidFill>
              </a:rPr>
              <a:t>WOORDSOORTEN</a:t>
            </a:r>
            <a:r>
              <a:rPr lang="cs-CZ" dirty="0">
                <a:solidFill>
                  <a:srgbClr val="00B0F0"/>
                </a:solidFill>
              </a:rPr>
              <a:t> ONDERSCHEIDEN WE? </a:t>
            </a:r>
          </a:p>
          <a:p>
            <a:pPr marL="0" indent="0">
              <a:buNone/>
            </a:pPr>
            <a:r>
              <a:rPr lang="cs-CZ" sz="1900" i="1" dirty="0">
                <a:solidFill>
                  <a:srgbClr val="00B0F0"/>
                </a:solidFill>
              </a:rPr>
              <a:t>			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(terminologie+ 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voorbeelden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cs-CZ" sz="2600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F0"/>
                </a:solidFill>
              </a:rPr>
              <a:t>WELKE WOORDSOORTEN ZIJN MORFOLOGISCH RELEVANT? 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F0"/>
                </a:solidFill>
              </a:rPr>
              <a:t>IN WELKE MATE ZIEN WE HET VERSCHIL CZ  x NL?</a:t>
            </a:r>
            <a:r>
              <a:rPr lang="cs-CZ" i="1" dirty="0">
                <a:solidFill>
                  <a:srgbClr val="00B0F0"/>
                </a:solidFill>
              </a:rPr>
              <a:t>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morfologisch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GROEP 3:  		WAT ZIJN DE BASISELEMENTEN?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(terminologie + 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voorbeelden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cs-CZ"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>
                <a:solidFill>
                  <a:srgbClr val="00B050"/>
                </a:solidFill>
              </a:rPr>
              <a:t>HOE KAN JE EEN WOORD VERDELEN?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morfematiek</a:t>
            </a:r>
            <a:r>
              <a:rPr lang="cs-CZ" sz="1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9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569" y="235528"/>
            <a:ext cx="7541712" cy="54440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BEPALEN</a:t>
            </a:r>
            <a:r>
              <a:rPr lang="cs-CZ" b="1" dirty="0"/>
              <a:t> </a:t>
            </a:r>
            <a:r>
              <a:rPr lang="cs-CZ" b="1" dirty="0">
                <a:latin typeface="+mn-lt"/>
              </a:rPr>
              <a:t>VAN WOORDSOORTEN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612" y="779930"/>
            <a:ext cx="11940988" cy="6240802"/>
          </a:xfrm>
        </p:spPr>
        <p:txBody>
          <a:bodyPr>
            <a:normAutofit fontScale="40000" lnSpcReduction="20000"/>
          </a:bodyPr>
          <a:lstStyle/>
          <a:p>
            <a:endParaRPr lang="cs-CZ" sz="4200" dirty="0"/>
          </a:p>
          <a:p>
            <a:pPr>
              <a:buFont typeface="Wingdings"/>
              <a:buChar char="à"/>
            </a:pPr>
            <a:endParaRPr lang="cs-CZ" sz="9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000" b="1" dirty="0" smtClean="0"/>
              <a:t>3. </a:t>
            </a:r>
            <a:r>
              <a:rPr lang="cs-CZ" sz="9000" b="1" u="sng" dirty="0"/>
              <a:t>SYNTACTISCHE</a:t>
            </a:r>
            <a:r>
              <a:rPr lang="cs-CZ" sz="9000" b="1" dirty="0"/>
              <a:t> </a:t>
            </a:r>
            <a:r>
              <a:rPr lang="cs-CZ" sz="9000" b="1" u="sng" dirty="0"/>
              <a:t>CRITERIA</a:t>
            </a:r>
            <a:r>
              <a:rPr lang="cs-CZ" sz="9000" dirty="0"/>
              <a:t>: </a:t>
            </a:r>
            <a:r>
              <a:rPr lang="cs-CZ" sz="9000" dirty="0" smtClean="0"/>
              <a:t>	</a:t>
            </a:r>
          </a:p>
          <a:p>
            <a:pPr marL="0" indent="0">
              <a:buNone/>
            </a:pPr>
            <a:r>
              <a:rPr lang="cs-CZ" sz="9000" dirty="0" err="1" smtClean="0"/>
              <a:t>Is</a:t>
            </a:r>
            <a:r>
              <a:rPr lang="cs-CZ" sz="9000" dirty="0" smtClean="0"/>
              <a:t> </a:t>
            </a:r>
            <a:r>
              <a:rPr lang="cs-CZ" sz="9000" dirty="0" err="1"/>
              <a:t>het</a:t>
            </a:r>
            <a:r>
              <a:rPr lang="cs-CZ" sz="9000" dirty="0"/>
              <a:t> </a:t>
            </a:r>
            <a:r>
              <a:rPr lang="cs-CZ" sz="9000" dirty="0" err="1"/>
              <a:t>woord</a:t>
            </a:r>
            <a:r>
              <a:rPr lang="cs-CZ" sz="9000" dirty="0"/>
              <a:t> </a:t>
            </a:r>
            <a:r>
              <a:rPr lang="cs-CZ" sz="9000" dirty="0" err="1"/>
              <a:t>een</a:t>
            </a:r>
            <a:r>
              <a:rPr lang="cs-CZ" sz="9000" dirty="0" smtClean="0"/>
              <a:t> </a:t>
            </a:r>
            <a:r>
              <a:rPr lang="cs-CZ" sz="9000" dirty="0" err="1" smtClean="0"/>
              <a:t>zinsdeel</a:t>
            </a:r>
            <a:r>
              <a:rPr lang="cs-CZ" sz="9000" dirty="0"/>
              <a:t>? </a:t>
            </a:r>
            <a:r>
              <a:rPr lang="cs-CZ" sz="9000" dirty="0" err="1"/>
              <a:t>Welke</a:t>
            </a:r>
            <a:r>
              <a:rPr lang="cs-CZ" sz="9000" dirty="0"/>
              <a:t> </a:t>
            </a:r>
            <a:r>
              <a:rPr lang="cs-CZ" sz="9000" dirty="0" err="1"/>
              <a:t>functie</a:t>
            </a:r>
            <a:r>
              <a:rPr lang="cs-CZ" sz="9000" dirty="0"/>
              <a:t> </a:t>
            </a:r>
            <a:r>
              <a:rPr lang="cs-CZ" sz="9000" dirty="0" err="1"/>
              <a:t>vervult</a:t>
            </a:r>
            <a:r>
              <a:rPr lang="cs-CZ" sz="9000" dirty="0"/>
              <a:t> </a:t>
            </a:r>
            <a:r>
              <a:rPr lang="cs-CZ" sz="9000" dirty="0" err="1"/>
              <a:t>het</a:t>
            </a:r>
            <a:r>
              <a:rPr lang="cs-CZ" sz="9000" dirty="0"/>
              <a:t> </a:t>
            </a:r>
            <a:r>
              <a:rPr lang="cs-CZ" sz="9000" dirty="0" smtClean="0"/>
              <a:t>in </a:t>
            </a:r>
            <a:r>
              <a:rPr lang="cs-CZ" sz="9000" dirty="0"/>
              <a:t>de </a:t>
            </a:r>
            <a:r>
              <a:rPr lang="cs-CZ" sz="9000" dirty="0" err="1" smtClean="0"/>
              <a:t>zin</a:t>
            </a:r>
            <a:r>
              <a:rPr lang="cs-CZ" sz="9000" dirty="0"/>
              <a:t>?</a:t>
            </a:r>
            <a:r>
              <a:rPr lang="cs-CZ" sz="9000" dirty="0" smtClean="0"/>
              <a:t> </a:t>
            </a:r>
          </a:p>
          <a:p>
            <a:pPr marL="0" indent="0">
              <a:buNone/>
            </a:pPr>
            <a:r>
              <a:rPr lang="cs-CZ" sz="9000" dirty="0" smtClean="0"/>
              <a:t> </a:t>
            </a:r>
            <a:endParaRPr lang="cs-CZ" sz="9000" dirty="0"/>
          </a:p>
          <a:p>
            <a:pPr marL="0" indent="0">
              <a:buNone/>
            </a:pPr>
            <a:r>
              <a:rPr lang="cs-CZ" sz="9000" dirty="0">
                <a:sym typeface="Wingdings" pitchFamily="2" charset="2"/>
              </a:rPr>
              <a:t>     </a:t>
            </a:r>
            <a:r>
              <a:rPr lang="cs-CZ" sz="9000" dirty="0" smtClean="0">
                <a:sym typeface="Wingdings" pitchFamily="2" charset="2"/>
              </a:rPr>
              <a:t></a:t>
            </a:r>
            <a:r>
              <a:rPr lang="cs-CZ" sz="9000" dirty="0" smtClean="0"/>
              <a:t> </a:t>
            </a:r>
            <a:r>
              <a:rPr lang="cs-CZ" sz="9000" dirty="0" smtClean="0">
                <a:solidFill>
                  <a:srgbClr val="FF0000"/>
                </a:solidFill>
              </a:rPr>
              <a:t> </a:t>
            </a:r>
            <a:r>
              <a:rPr lang="cs-CZ" sz="9000" dirty="0" err="1">
                <a:solidFill>
                  <a:srgbClr val="FF0000"/>
                </a:solidFill>
              </a:rPr>
              <a:t>Ik</a:t>
            </a:r>
            <a:r>
              <a:rPr lang="cs-CZ" sz="9000" dirty="0">
                <a:solidFill>
                  <a:srgbClr val="FF0000"/>
                </a:solidFill>
              </a:rPr>
              <a:t> </a:t>
            </a:r>
            <a:r>
              <a:rPr lang="cs-CZ" sz="9000" i="1" u="sng" dirty="0" err="1">
                <a:solidFill>
                  <a:srgbClr val="FF0000"/>
                </a:solidFill>
              </a:rPr>
              <a:t>fiets</a:t>
            </a:r>
            <a:r>
              <a:rPr lang="cs-CZ" sz="9000" dirty="0">
                <a:solidFill>
                  <a:srgbClr val="FF0000"/>
                </a:solidFill>
              </a:rPr>
              <a:t> </a:t>
            </a:r>
            <a:r>
              <a:rPr lang="cs-CZ" sz="9000" dirty="0" err="1">
                <a:solidFill>
                  <a:srgbClr val="FF0000"/>
                </a:solidFill>
              </a:rPr>
              <a:t>graag</a:t>
            </a:r>
            <a:r>
              <a:rPr lang="cs-CZ" sz="9000" dirty="0">
                <a:solidFill>
                  <a:srgbClr val="FF0000"/>
                </a:solidFill>
              </a:rPr>
              <a:t>    </a:t>
            </a:r>
            <a:r>
              <a:rPr lang="cs-CZ" sz="9000" dirty="0" smtClean="0">
                <a:solidFill>
                  <a:srgbClr val="FF0000"/>
                </a:solidFill>
              </a:rPr>
              <a:t>	</a:t>
            </a:r>
            <a:r>
              <a:rPr lang="cs-CZ" sz="9000" b="1" dirty="0" smtClean="0"/>
              <a:t>x</a:t>
            </a:r>
            <a:r>
              <a:rPr lang="cs-CZ" sz="9000" dirty="0" smtClean="0">
                <a:solidFill>
                  <a:srgbClr val="FF0000"/>
                </a:solidFill>
              </a:rPr>
              <a:t>  </a:t>
            </a:r>
            <a:r>
              <a:rPr lang="cs-CZ" sz="9000" dirty="0" err="1">
                <a:solidFill>
                  <a:srgbClr val="FF0000"/>
                </a:solidFill>
              </a:rPr>
              <a:t>Mijn</a:t>
            </a:r>
            <a:r>
              <a:rPr lang="cs-CZ" sz="9000" dirty="0">
                <a:solidFill>
                  <a:srgbClr val="FF0000"/>
                </a:solidFill>
              </a:rPr>
              <a:t> </a:t>
            </a:r>
            <a:r>
              <a:rPr lang="cs-CZ" sz="9000" i="1" u="sng" dirty="0" err="1">
                <a:solidFill>
                  <a:srgbClr val="FF0000"/>
                </a:solidFill>
              </a:rPr>
              <a:t>fiets</a:t>
            </a:r>
            <a:r>
              <a:rPr lang="cs-CZ" sz="9000" dirty="0">
                <a:solidFill>
                  <a:srgbClr val="FF0000"/>
                </a:solidFill>
              </a:rPr>
              <a:t> </a:t>
            </a:r>
            <a:r>
              <a:rPr lang="cs-CZ" sz="9000" dirty="0" err="1">
                <a:solidFill>
                  <a:srgbClr val="FF0000"/>
                </a:solidFill>
              </a:rPr>
              <a:t>is</a:t>
            </a:r>
            <a:r>
              <a:rPr lang="cs-CZ" sz="9000" dirty="0">
                <a:solidFill>
                  <a:srgbClr val="FF0000"/>
                </a:solidFill>
              </a:rPr>
              <a:t> kapot.</a:t>
            </a:r>
          </a:p>
          <a:p>
            <a:pPr marL="514350" indent="-514350">
              <a:buNone/>
            </a:pPr>
            <a:r>
              <a:rPr lang="cs-CZ" sz="9000" i="1" dirty="0">
                <a:solidFill>
                  <a:srgbClr val="FF0000"/>
                </a:solidFill>
              </a:rPr>
              <a:t>	</a:t>
            </a:r>
            <a:r>
              <a:rPr lang="cs-CZ" sz="9000" dirty="0">
                <a:sym typeface="Wingdings" pitchFamily="2" charset="2"/>
              </a:rPr>
              <a:t> </a:t>
            </a:r>
            <a:r>
              <a:rPr lang="cs-CZ" sz="9000" dirty="0" err="1">
                <a:solidFill>
                  <a:srgbClr val="7030A0"/>
                </a:solidFill>
              </a:rPr>
              <a:t>een</a:t>
            </a:r>
            <a:r>
              <a:rPr lang="cs-CZ" sz="9000" dirty="0">
                <a:solidFill>
                  <a:srgbClr val="7030A0"/>
                </a:solidFill>
              </a:rPr>
              <a:t> </a:t>
            </a:r>
            <a:r>
              <a:rPr lang="cs-CZ" sz="9000" i="1" u="sng" dirty="0" err="1">
                <a:solidFill>
                  <a:srgbClr val="7030A0"/>
                </a:solidFill>
              </a:rPr>
              <a:t>snel</a:t>
            </a:r>
            <a:r>
              <a:rPr lang="cs-CZ" sz="9000" dirty="0">
                <a:solidFill>
                  <a:srgbClr val="7030A0"/>
                </a:solidFill>
              </a:rPr>
              <a:t> </a:t>
            </a:r>
            <a:r>
              <a:rPr lang="cs-CZ" sz="9000" dirty="0" err="1">
                <a:solidFill>
                  <a:srgbClr val="7030A0"/>
                </a:solidFill>
              </a:rPr>
              <a:t>apparaat</a:t>
            </a:r>
            <a:r>
              <a:rPr lang="cs-CZ" sz="9000" dirty="0">
                <a:solidFill>
                  <a:srgbClr val="7030A0"/>
                </a:solidFill>
              </a:rPr>
              <a:t> </a:t>
            </a:r>
            <a:r>
              <a:rPr lang="cs-CZ" sz="9000" dirty="0" smtClean="0">
                <a:solidFill>
                  <a:srgbClr val="7030A0"/>
                </a:solidFill>
              </a:rPr>
              <a:t>	</a:t>
            </a:r>
            <a:r>
              <a:rPr lang="cs-CZ" sz="9000" b="1" dirty="0" smtClean="0"/>
              <a:t>x</a:t>
            </a:r>
            <a:r>
              <a:rPr lang="cs-CZ" sz="9000" dirty="0" smtClean="0">
                <a:solidFill>
                  <a:srgbClr val="7030A0"/>
                </a:solidFill>
              </a:rPr>
              <a:t> </a:t>
            </a:r>
            <a:r>
              <a:rPr lang="cs-CZ" sz="9000" dirty="0" err="1">
                <a:solidFill>
                  <a:srgbClr val="7030A0"/>
                </a:solidFill>
              </a:rPr>
              <a:t>Hij</a:t>
            </a:r>
            <a:r>
              <a:rPr lang="cs-CZ" sz="9000" dirty="0">
                <a:solidFill>
                  <a:srgbClr val="7030A0"/>
                </a:solidFill>
              </a:rPr>
              <a:t> </a:t>
            </a:r>
            <a:r>
              <a:rPr lang="cs-CZ" sz="9000" dirty="0" err="1">
                <a:solidFill>
                  <a:srgbClr val="7030A0"/>
                </a:solidFill>
              </a:rPr>
              <a:t>loopt</a:t>
            </a:r>
            <a:r>
              <a:rPr lang="cs-CZ" sz="9000" dirty="0">
                <a:solidFill>
                  <a:srgbClr val="7030A0"/>
                </a:solidFill>
              </a:rPr>
              <a:t> </a:t>
            </a:r>
            <a:r>
              <a:rPr lang="cs-CZ" sz="9000" i="1" u="sng" dirty="0" err="1">
                <a:solidFill>
                  <a:srgbClr val="7030A0"/>
                </a:solidFill>
              </a:rPr>
              <a:t>snel</a:t>
            </a:r>
            <a:endParaRPr lang="cs-CZ" sz="9000" i="1" u="sng" dirty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cs-CZ" sz="9000" dirty="0">
                <a:solidFill>
                  <a:srgbClr val="FF0000"/>
                </a:solidFill>
              </a:rPr>
              <a:t>	</a:t>
            </a:r>
            <a:r>
              <a:rPr lang="cs-CZ" sz="9000" dirty="0">
                <a:sym typeface="Wingdings" pitchFamily="2" charset="2"/>
              </a:rPr>
              <a:t> </a:t>
            </a:r>
            <a:r>
              <a:rPr lang="cs-CZ" sz="9000" dirty="0">
                <a:solidFill>
                  <a:srgbClr val="0070C0"/>
                </a:solidFill>
              </a:rPr>
              <a:t>ze </a:t>
            </a:r>
            <a:r>
              <a:rPr lang="cs-CZ" sz="9000" dirty="0" err="1">
                <a:solidFill>
                  <a:srgbClr val="0070C0"/>
                </a:solidFill>
              </a:rPr>
              <a:t>wonen</a:t>
            </a:r>
            <a:r>
              <a:rPr lang="cs-CZ" sz="9000" dirty="0">
                <a:solidFill>
                  <a:srgbClr val="0070C0"/>
                </a:solidFill>
              </a:rPr>
              <a:t> </a:t>
            </a:r>
            <a:r>
              <a:rPr lang="cs-CZ" sz="9000" i="1" u="sng" dirty="0" err="1">
                <a:solidFill>
                  <a:srgbClr val="0070C0"/>
                </a:solidFill>
              </a:rPr>
              <a:t>beneden</a:t>
            </a:r>
            <a:r>
              <a:rPr lang="cs-CZ" sz="9000" dirty="0">
                <a:solidFill>
                  <a:srgbClr val="0070C0"/>
                </a:solidFill>
              </a:rPr>
              <a:t> </a:t>
            </a:r>
            <a:r>
              <a:rPr lang="cs-CZ" sz="9000" b="1" dirty="0"/>
              <a:t>x</a:t>
            </a:r>
            <a:r>
              <a:rPr lang="cs-CZ" sz="9000" dirty="0" smtClean="0">
                <a:solidFill>
                  <a:srgbClr val="0070C0"/>
                </a:solidFill>
              </a:rPr>
              <a:t> </a:t>
            </a:r>
            <a:r>
              <a:rPr lang="cs-CZ" sz="9000" dirty="0">
                <a:solidFill>
                  <a:srgbClr val="0070C0"/>
                </a:solidFill>
              </a:rPr>
              <a:t>Ze </a:t>
            </a:r>
            <a:r>
              <a:rPr lang="cs-CZ" sz="9000" dirty="0" err="1">
                <a:solidFill>
                  <a:srgbClr val="0070C0"/>
                </a:solidFill>
              </a:rPr>
              <a:t>wonen</a:t>
            </a:r>
            <a:r>
              <a:rPr lang="cs-CZ" sz="9000" dirty="0">
                <a:solidFill>
                  <a:srgbClr val="0070C0"/>
                </a:solidFill>
              </a:rPr>
              <a:t> </a:t>
            </a:r>
            <a:r>
              <a:rPr lang="cs-CZ" sz="9000" i="1" u="sng" dirty="0" err="1">
                <a:solidFill>
                  <a:srgbClr val="0070C0"/>
                </a:solidFill>
              </a:rPr>
              <a:t>beneden</a:t>
            </a:r>
            <a:r>
              <a:rPr lang="cs-CZ" sz="9000" dirty="0">
                <a:solidFill>
                  <a:srgbClr val="0070C0"/>
                </a:solidFill>
              </a:rPr>
              <a:t> </a:t>
            </a:r>
            <a:r>
              <a:rPr lang="cs-CZ" sz="9000" dirty="0" err="1">
                <a:solidFill>
                  <a:srgbClr val="0070C0"/>
                </a:solidFill>
              </a:rPr>
              <a:t>het</a:t>
            </a:r>
            <a:r>
              <a:rPr lang="cs-CZ" sz="9000" dirty="0">
                <a:solidFill>
                  <a:srgbClr val="0070C0"/>
                </a:solidFill>
              </a:rPr>
              <a:t> hotel.</a:t>
            </a:r>
          </a:p>
          <a:p>
            <a:pPr marL="514350" indent="-514350">
              <a:buNone/>
            </a:pPr>
            <a:r>
              <a:rPr lang="cs-CZ" sz="9000" dirty="0">
                <a:solidFill>
                  <a:srgbClr val="FF0000"/>
                </a:solidFill>
              </a:rPr>
              <a:t>	</a:t>
            </a:r>
            <a:r>
              <a:rPr lang="cs-CZ" sz="9000" dirty="0">
                <a:sym typeface="Wingdings" pitchFamily="2" charset="2"/>
              </a:rPr>
              <a:t> </a:t>
            </a:r>
            <a:r>
              <a:rPr lang="en-US" sz="9000" dirty="0">
                <a:solidFill>
                  <a:schemeClr val="accent6"/>
                </a:solidFill>
              </a:rPr>
              <a:t>we </a:t>
            </a:r>
            <a:r>
              <a:rPr lang="en-US" sz="9000" dirty="0" err="1">
                <a:solidFill>
                  <a:schemeClr val="accent6"/>
                </a:solidFill>
              </a:rPr>
              <a:t>gaan</a:t>
            </a:r>
            <a:r>
              <a:rPr lang="en-US" sz="9000" dirty="0">
                <a:solidFill>
                  <a:schemeClr val="accent6"/>
                </a:solidFill>
              </a:rPr>
              <a:t> </a:t>
            </a:r>
            <a:r>
              <a:rPr lang="en-US" sz="9000" i="1" u="sng" dirty="0" err="1">
                <a:solidFill>
                  <a:schemeClr val="accent6"/>
                </a:solidFill>
              </a:rPr>
              <a:t>slapen</a:t>
            </a:r>
            <a:r>
              <a:rPr lang="en-US" sz="9000" dirty="0">
                <a:solidFill>
                  <a:schemeClr val="accent6"/>
                </a:solidFill>
              </a:rPr>
              <a:t>   </a:t>
            </a:r>
            <a:r>
              <a:rPr lang="cs-CZ" sz="9000" dirty="0" smtClean="0">
                <a:solidFill>
                  <a:schemeClr val="accent6"/>
                </a:solidFill>
              </a:rPr>
              <a:t>	</a:t>
            </a:r>
            <a:r>
              <a:rPr lang="cs-CZ" sz="9000" b="1" dirty="0"/>
              <a:t> x</a:t>
            </a:r>
            <a:r>
              <a:rPr lang="en-US" sz="9000" dirty="0" smtClean="0">
                <a:solidFill>
                  <a:schemeClr val="accent6"/>
                </a:solidFill>
              </a:rPr>
              <a:t>  </a:t>
            </a:r>
            <a:r>
              <a:rPr lang="en-US" sz="9000" i="1" u="sng" dirty="0" err="1">
                <a:solidFill>
                  <a:schemeClr val="accent6"/>
                </a:solidFill>
              </a:rPr>
              <a:t>Slapen</a:t>
            </a:r>
            <a:r>
              <a:rPr lang="en-US" sz="9000" dirty="0">
                <a:solidFill>
                  <a:schemeClr val="accent6"/>
                </a:solidFill>
              </a:rPr>
              <a:t> is </a:t>
            </a:r>
            <a:r>
              <a:rPr lang="en-US" sz="9000" dirty="0" err="1">
                <a:solidFill>
                  <a:schemeClr val="accent6"/>
                </a:solidFill>
              </a:rPr>
              <a:t>gezond</a:t>
            </a:r>
            <a:r>
              <a:rPr lang="en-US" sz="9000" dirty="0" smtClean="0">
                <a:solidFill>
                  <a:schemeClr val="accent6"/>
                </a:solidFill>
              </a:rPr>
              <a:t>.</a:t>
            </a:r>
            <a:endParaRPr lang="cs-CZ" sz="9000" dirty="0" smtClean="0">
              <a:solidFill>
                <a:schemeClr val="accent6"/>
              </a:solidFill>
            </a:endParaRPr>
          </a:p>
          <a:p>
            <a:pPr marL="514350" indent="-514350">
              <a:buNone/>
            </a:pPr>
            <a:endParaRPr lang="cs-CZ" sz="9000" dirty="0">
              <a:solidFill>
                <a:schemeClr val="accent6"/>
              </a:solidFill>
            </a:endParaRPr>
          </a:p>
          <a:p>
            <a:pPr marL="514350" indent="-514350">
              <a:buNone/>
            </a:pPr>
            <a:r>
              <a:rPr lang="cs-CZ" sz="9000" i="1" dirty="0">
                <a:solidFill>
                  <a:srgbClr val="FF0000"/>
                </a:solidFill>
              </a:rPr>
              <a:t>	</a:t>
            </a:r>
            <a:r>
              <a:rPr lang="cs-CZ" sz="9000" dirty="0">
                <a:sym typeface="Wingdings" pitchFamily="2" charset="2"/>
              </a:rPr>
              <a:t> </a:t>
            </a:r>
            <a:r>
              <a:rPr lang="nl-NL" sz="9000" dirty="0">
                <a:solidFill>
                  <a:srgbClr val="FF33CC"/>
                </a:solidFill>
              </a:rPr>
              <a:t>De</a:t>
            </a:r>
            <a:r>
              <a:rPr lang="cs-CZ" sz="9000" dirty="0">
                <a:solidFill>
                  <a:srgbClr val="FF33CC"/>
                </a:solidFill>
              </a:rPr>
              <a:t> </a:t>
            </a:r>
            <a:r>
              <a:rPr lang="nl-NL" sz="9000" dirty="0">
                <a:solidFill>
                  <a:srgbClr val="FF33CC"/>
                </a:solidFill>
              </a:rPr>
              <a:t>familie stond </a:t>
            </a:r>
            <a:r>
              <a:rPr lang="nl-NL" sz="9000" i="1" u="sng" dirty="0">
                <a:solidFill>
                  <a:srgbClr val="FF33CC"/>
                </a:solidFill>
              </a:rPr>
              <a:t>rond</a:t>
            </a:r>
            <a:r>
              <a:rPr lang="nl-NL" sz="9000" dirty="0">
                <a:solidFill>
                  <a:srgbClr val="FF33CC"/>
                </a:solidFill>
              </a:rPr>
              <a:t> </a:t>
            </a:r>
            <a:r>
              <a:rPr lang="cs-CZ" sz="9000" dirty="0">
                <a:solidFill>
                  <a:srgbClr val="FF33CC"/>
                </a:solidFill>
              </a:rPr>
              <a:t>de </a:t>
            </a:r>
            <a:r>
              <a:rPr lang="cs-CZ" sz="9000" dirty="0" err="1">
                <a:solidFill>
                  <a:srgbClr val="FF33CC"/>
                </a:solidFill>
              </a:rPr>
              <a:t>tafel</a:t>
            </a:r>
            <a:r>
              <a:rPr lang="cs-CZ" sz="9000" dirty="0">
                <a:solidFill>
                  <a:srgbClr val="FF33CC"/>
                </a:solidFill>
              </a:rPr>
              <a:t>. </a:t>
            </a:r>
            <a:r>
              <a:rPr lang="cs-CZ" sz="9000" b="1" dirty="0"/>
              <a:t>x</a:t>
            </a:r>
            <a:r>
              <a:rPr lang="cs-CZ" sz="9000" dirty="0" smtClean="0">
                <a:solidFill>
                  <a:srgbClr val="FF33CC"/>
                </a:solidFill>
              </a:rPr>
              <a:t>   </a:t>
            </a:r>
            <a:r>
              <a:rPr lang="cs-CZ" sz="9000" dirty="0" err="1" smtClean="0">
                <a:solidFill>
                  <a:srgbClr val="FF33CC"/>
                </a:solidFill>
              </a:rPr>
              <a:t>Hij</a:t>
            </a:r>
            <a:r>
              <a:rPr lang="cs-CZ" sz="9000" dirty="0" smtClean="0">
                <a:solidFill>
                  <a:srgbClr val="FF33CC"/>
                </a:solidFill>
              </a:rPr>
              <a:t> </a:t>
            </a:r>
            <a:r>
              <a:rPr lang="cs-CZ" sz="9000" dirty="0" err="1">
                <a:solidFill>
                  <a:srgbClr val="FF33CC"/>
                </a:solidFill>
              </a:rPr>
              <a:t>fietst</a:t>
            </a:r>
            <a:r>
              <a:rPr lang="cs-CZ" sz="9000" dirty="0">
                <a:solidFill>
                  <a:srgbClr val="FF33CC"/>
                </a:solidFill>
              </a:rPr>
              <a:t> </a:t>
            </a:r>
            <a:r>
              <a:rPr lang="cs-CZ" sz="9000" i="1" u="sng" dirty="0">
                <a:solidFill>
                  <a:srgbClr val="FF33CC"/>
                </a:solidFill>
              </a:rPr>
              <a:t>rond</a:t>
            </a:r>
            <a:r>
              <a:rPr lang="cs-CZ" sz="9000" dirty="0">
                <a:solidFill>
                  <a:srgbClr val="FF33CC"/>
                </a:solidFill>
              </a:rPr>
              <a:t>.  	</a:t>
            </a:r>
            <a:r>
              <a:rPr lang="cs-CZ" sz="9000" dirty="0" smtClean="0">
                <a:solidFill>
                  <a:srgbClr val="FF33CC"/>
                </a:solidFill>
              </a:rPr>
              <a:t>	    </a:t>
            </a:r>
            <a:r>
              <a:rPr lang="cs-CZ" sz="9000" b="1" dirty="0" smtClean="0"/>
              <a:t>x</a:t>
            </a:r>
            <a:r>
              <a:rPr lang="cs-CZ" sz="9000" dirty="0" smtClean="0">
                <a:solidFill>
                  <a:srgbClr val="FF33CC"/>
                </a:solidFill>
              </a:rPr>
              <a:t>   De </a:t>
            </a:r>
            <a:r>
              <a:rPr lang="cs-CZ" sz="9000" dirty="0">
                <a:solidFill>
                  <a:srgbClr val="FF33CC"/>
                </a:solidFill>
              </a:rPr>
              <a:t>aarde is </a:t>
            </a:r>
            <a:r>
              <a:rPr lang="cs-CZ" sz="9000" i="1" u="sng" dirty="0">
                <a:solidFill>
                  <a:srgbClr val="FF33CC"/>
                </a:solidFill>
              </a:rPr>
              <a:t>rond</a:t>
            </a:r>
            <a:r>
              <a:rPr lang="cs-CZ" sz="9000" dirty="0">
                <a:solidFill>
                  <a:srgbClr val="FF33CC"/>
                </a:solidFill>
              </a:rPr>
              <a:t>.</a:t>
            </a:r>
            <a:r>
              <a:rPr lang="en-GB" sz="9000" dirty="0">
                <a:solidFill>
                  <a:srgbClr val="FF33CC"/>
                </a:solidFill>
              </a:rPr>
              <a:t> </a:t>
            </a:r>
            <a:r>
              <a:rPr lang="cs-CZ" sz="9000" dirty="0" smtClean="0">
                <a:solidFill>
                  <a:srgbClr val="FF33CC"/>
                </a:solidFill>
              </a:rPr>
              <a:t>          </a:t>
            </a:r>
            <a:r>
              <a:rPr lang="cs-CZ" sz="9000" b="1" dirty="0" smtClean="0"/>
              <a:t>x </a:t>
            </a:r>
            <a:r>
              <a:rPr lang="cs-CZ" sz="9000" dirty="0" err="1" smtClean="0">
                <a:solidFill>
                  <a:srgbClr val="FF33CC"/>
                </a:solidFill>
              </a:rPr>
              <a:t>het</a:t>
            </a:r>
            <a:r>
              <a:rPr lang="cs-CZ" sz="9000" dirty="0" smtClean="0">
                <a:solidFill>
                  <a:srgbClr val="FF33CC"/>
                </a:solidFill>
              </a:rPr>
              <a:t> </a:t>
            </a:r>
            <a:r>
              <a:rPr lang="cs-CZ" sz="9000" i="1" u="sng" dirty="0">
                <a:solidFill>
                  <a:srgbClr val="FF33CC"/>
                </a:solidFill>
              </a:rPr>
              <a:t>rond</a:t>
            </a:r>
            <a:r>
              <a:rPr lang="cs-CZ" sz="9000" dirty="0">
                <a:solidFill>
                  <a:srgbClr val="FF33CC"/>
                </a:solidFill>
              </a:rPr>
              <a:t> der aarde</a:t>
            </a:r>
          </a:p>
          <a:p>
            <a:pPr marL="514350" indent="-514350">
              <a:buNone/>
            </a:pPr>
            <a:endParaRPr lang="cs-CZ" sz="9600" b="1" dirty="0"/>
          </a:p>
        </p:txBody>
      </p:sp>
      <p:pic>
        <p:nvPicPr>
          <p:cNvPr id="4" name="Obrázek 3" descr="Soziale Arbeit digital – was denken Studierende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41" y="0"/>
            <a:ext cx="2095398" cy="18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057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  <a:latin typeface="+mn-lt"/>
              </a:rPr>
              <a:t>WOORDSOORTEN: TYPISCHE AFFIXEN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620" y="951057"/>
            <a:ext cx="11803380" cy="5796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0070C0"/>
                </a:solidFill>
              </a:rPr>
              <a:t>typische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suffixen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cs-CZ" sz="3200" dirty="0" smtClean="0">
                <a:solidFill>
                  <a:srgbClr val="0070C0"/>
                </a:solidFill>
              </a:rPr>
              <a:t>– </a:t>
            </a:r>
            <a:r>
              <a:rPr lang="cs-CZ" sz="3200" dirty="0" err="1" smtClean="0">
                <a:solidFill>
                  <a:srgbClr val="0070C0"/>
                </a:solidFill>
              </a:rPr>
              <a:t>benoem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een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aantal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voorbeelden</a:t>
            </a:r>
            <a:r>
              <a:rPr lang="cs-CZ" sz="3200" dirty="0" smtClean="0">
                <a:solidFill>
                  <a:srgbClr val="0070C0"/>
                </a:solidFill>
              </a:rPr>
              <a:t> per </a:t>
            </a:r>
            <a:r>
              <a:rPr lang="cs-CZ" sz="3200" dirty="0" err="1" smtClean="0">
                <a:solidFill>
                  <a:srgbClr val="0070C0"/>
                </a:solidFill>
              </a:rPr>
              <a:t>categorie</a:t>
            </a:r>
            <a:r>
              <a:rPr lang="cs-CZ" sz="3200" dirty="0" smtClean="0">
                <a:solidFill>
                  <a:srgbClr val="0070C0"/>
                </a:solidFill>
              </a:rPr>
              <a:t>:</a:t>
            </a:r>
            <a:endParaRPr lang="cs-CZ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1000" dirty="0"/>
          </a:p>
          <a:p>
            <a:pPr marL="514350" indent="-514350">
              <a:buAutoNum type="arabicPeriod"/>
            </a:pPr>
            <a:r>
              <a:rPr lang="cs-CZ" sz="3200" b="1" u="sng" dirty="0" smtClean="0"/>
              <a:t>SUBSTANTIEVEN: </a:t>
            </a:r>
          </a:p>
          <a:p>
            <a:pPr>
              <a:buFontTx/>
              <a:buChar char="-"/>
            </a:pPr>
            <a:r>
              <a:rPr lang="cs-CZ" sz="3200" b="1" dirty="0" err="1" smtClean="0">
                <a:solidFill>
                  <a:srgbClr val="C00000"/>
                </a:solidFill>
              </a:rPr>
              <a:t>heid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/ - </a:t>
            </a:r>
            <a:r>
              <a:rPr lang="cs-CZ" sz="3200" b="1" dirty="0" err="1">
                <a:solidFill>
                  <a:srgbClr val="C00000"/>
                </a:solidFill>
              </a:rPr>
              <a:t>schap</a:t>
            </a:r>
            <a:r>
              <a:rPr lang="cs-CZ" sz="3200" b="1" dirty="0">
                <a:solidFill>
                  <a:srgbClr val="C00000"/>
                </a:solidFill>
              </a:rPr>
              <a:t> / - </a:t>
            </a:r>
            <a:r>
              <a:rPr lang="cs-CZ" sz="3200" b="1" dirty="0" smtClean="0">
                <a:solidFill>
                  <a:srgbClr val="C00000"/>
                </a:solidFill>
              </a:rPr>
              <a:t>dom / - </a:t>
            </a:r>
            <a:r>
              <a:rPr lang="cs-CZ" sz="3200" b="1" dirty="0" err="1" smtClean="0">
                <a:solidFill>
                  <a:srgbClr val="C00000"/>
                </a:solidFill>
              </a:rPr>
              <a:t>te</a:t>
            </a:r>
            <a:r>
              <a:rPr lang="cs-CZ" sz="3200" b="1" dirty="0" smtClean="0">
                <a:solidFill>
                  <a:srgbClr val="C00000"/>
                </a:solidFill>
              </a:rPr>
              <a:t>/ - de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 (</a:t>
            </a:r>
            <a:r>
              <a:rPr lang="cs-CZ" sz="3200" dirty="0" err="1"/>
              <a:t>vooral</a:t>
            </a:r>
            <a:r>
              <a:rPr lang="cs-CZ" sz="3200" dirty="0"/>
              <a:t> </a:t>
            </a:r>
            <a:r>
              <a:rPr lang="cs-CZ" sz="3200" dirty="0" err="1"/>
              <a:t>abstracta</a:t>
            </a:r>
            <a:r>
              <a:rPr lang="cs-CZ" sz="3200" dirty="0"/>
              <a:t>)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C00000"/>
                </a:solidFill>
              </a:rPr>
              <a:t>-  </a:t>
            </a:r>
            <a:r>
              <a:rPr lang="cs-CZ" sz="3200" b="1" dirty="0" err="1" smtClean="0">
                <a:solidFill>
                  <a:srgbClr val="C00000"/>
                </a:solidFill>
              </a:rPr>
              <a:t>er</a:t>
            </a:r>
            <a:r>
              <a:rPr lang="cs-CZ" sz="3200" b="1" dirty="0" smtClean="0">
                <a:solidFill>
                  <a:srgbClr val="C00000"/>
                </a:solidFill>
              </a:rPr>
              <a:t> </a:t>
            </a:r>
            <a:r>
              <a:rPr lang="cs-CZ" sz="3200" b="1" dirty="0">
                <a:solidFill>
                  <a:srgbClr val="C00000"/>
                </a:solidFill>
              </a:rPr>
              <a:t>/ </a:t>
            </a:r>
            <a:r>
              <a:rPr lang="cs-CZ" sz="3200" b="1" dirty="0" smtClean="0">
                <a:solidFill>
                  <a:srgbClr val="C00000"/>
                </a:solidFill>
              </a:rPr>
              <a:t>-</a:t>
            </a:r>
            <a:r>
              <a:rPr lang="cs-CZ" sz="3200" b="1" dirty="0" err="1" smtClean="0">
                <a:solidFill>
                  <a:srgbClr val="C00000"/>
                </a:solidFill>
              </a:rPr>
              <a:t>aar</a:t>
            </a:r>
            <a:r>
              <a:rPr lang="cs-CZ" sz="3200" b="1" dirty="0" smtClean="0">
                <a:solidFill>
                  <a:srgbClr val="C00000"/>
                </a:solidFill>
              </a:rPr>
              <a:t>/ - ster / </a:t>
            </a:r>
            <a:r>
              <a:rPr lang="cs-CZ" sz="3200" b="1" dirty="0">
                <a:solidFill>
                  <a:srgbClr val="C00000"/>
                </a:solidFill>
              </a:rPr>
              <a:t>- </a:t>
            </a:r>
            <a:r>
              <a:rPr lang="cs-CZ" sz="3200" b="1" dirty="0" smtClean="0">
                <a:solidFill>
                  <a:srgbClr val="C00000"/>
                </a:solidFill>
              </a:rPr>
              <a:t>e</a:t>
            </a:r>
            <a:r>
              <a:rPr lang="cs-CZ" sz="3200" dirty="0" smtClean="0">
                <a:solidFill>
                  <a:srgbClr val="C00000"/>
                </a:solidFill>
              </a:rPr>
              <a:t> / </a:t>
            </a:r>
            <a:r>
              <a:rPr lang="cs-CZ" sz="3200" b="1" dirty="0" smtClean="0">
                <a:solidFill>
                  <a:srgbClr val="C00000"/>
                </a:solidFill>
              </a:rPr>
              <a:t>- </a:t>
            </a:r>
            <a:r>
              <a:rPr lang="cs-CZ" sz="3200" b="1" dirty="0" err="1" smtClean="0">
                <a:solidFill>
                  <a:srgbClr val="C00000"/>
                </a:solidFill>
              </a:rPr>
              <a:t>erik</a:t>
            </a:r>
            <a:r>
              <a:rPr lang="cs-CZ" sz="3200" b="1" dirty="0" smtClean="0">
                <a:solidFill>
                  <a:srgbClr val="C00000"/>
                </a:solidFill>
              </a:rPr>
              <a:t>  </a:t>
            </a:r>
            <a:r>
              <a:rPr lang="cs-CZ" sz="3200" dirty="0" smtClean="0"/>
              <a:t>(</a:t>
            </a:r>
            <a:r>
              <a:rPr lang="cs-CZ" sz="3200" dirty="0" err="1" smtClean="0"/>
              <a:t>persoonsnamen</a:t>
            </a:r>
            <a:r>
              <a:rPr lang="cs-CZ" sz="3200" dirty="0" smtClean="0"/>
              <a:t>)</a:t>
            </a:r>
            <a:endParaRPr lang="cs-CZ" sz="3200" dirty="0"/>
          </a:p>
          <a:p>
            <a:pPr marL="0" indent="0">
              <a:buNone/>
            </a:pPr>
            <a:endParaRPr lang="cs-CZ" sz="1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000" b="1" i="1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cs-CZ" sz="3200" b="1" u="sng" dirty="0" smtClean="0"/>
              <a:t>ADJECTIEVEN:  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rgbClr val="7030A0"/>
                </a:solidFill>
              </a:rPr>
              <a:t>- </a:t>
            </a:r>
            <a:r>
              <a:rPr lang="cs-CZ" sz="3200" b="1" dirty="0" err="1">
                <a:solidFill>
                  <a:srgbClr val="7030A0"/>
                </a:solidFill>
              </a:rPr>
              <a:t>lijk</a:t>
            </a:r>
            <a:r>
              <a:rPr lang="cs-CZ" sz="3200" b="1" dirty="0">
                <a:solidFill>
                  <a:srgbClr val="7030A0"/>
                </a:solidFill>
              </a:rPr>
              <a:t>/ -</a:t>
            </a:r>
            <a:r>
              <a:rPr lang="cs-CZ" sz="3200" b="1" dirty="0" err="1" smtClean="0">
                <a:solidFill>
                  <a:srgbClr val="7030A0"/>
                </a:solidFill>
              </a:rPr>
              <a:t>baar</a:t>
            </a:r>
            <a:r>
              <a:rPr lang="cs-CZ" sz="3200" b="1" dirty="0" smtClean="0">
                <a:solidFill>
                  <a:srgbClr val="7030A0"/>
                </a:solidFill>
              </a:rPr>
              <a:t> </a:t>
            </a:r>
            <a:r>
              <a:rPr lang="cs-CZ" sz="3200" b="1" dirty="0">
                <a:solidFill>
                  <a:srgbClr val="7030A0"/>
                </a:solidFill>
              </a:rPr>
              <a:t>/ -</a:t>
            </a:r>
            <a:r>
              <a:rPr lang="cs-CZ" sz="3200" b="1" dirty="0" err="1">
                <a:solidFill>
                  <a:srgbClr val="7030A0"/>
                </a:solidFill>
              </a:rPr>
              <a:t>loos</a:t>
            </a:r>
            <a:r>
              <a:rPr lang="cs-CZ" sz="3200" b="1" dirty="0">
                <a:solidFill>
                  <a:srgbClr val="7030A0"/>
                </a:solidFill>
              </a:rPr>
              <a:t> / </a:t>
            </a:r>
            <a:r>
              <a:rPr lang="cs-CZ" sz="3200" b="1" dirty="0" smtClean="0">
                <a:solidFill>
                  <a:srgbClr val="7030A0"/>
                </a:solidFill>
              </a:rPr>
              <a:t>-</a:t>
            </a:r>
            <a:r>
              <a:rPr lang="cs-CZ" sz="3200" b="1" dirty="0" err="1" smtClean="0">
                <a:solidFill>
                  <a:srgbClr val="7030A0"/>
                </a:solidFill>
              </a:rPr>
              <a:t>ig</a:t>
            </a:r>
            <a:r>
              <a:rPr lang="cs-CZ" sz="3200" b="1" dirty="0" smtClean="0">
                <a:solidFill>
                  <a:srgbClr val="7030A0"/>
                </a:solidFill>
              </a:rPr>
              <a:t> / -</a:t>
            </a:r>
            <a:r>
              <a:rPr lang="cs-CZ" sz="3200" b="1" dirty="0" err="1" smtClean="0">
                <a:solidFill>
                  <a:srgbClr val="7030A0"/>
                </a:solidFill>
              </a:rPr>
              <a:t>zaam</a:t>
            </a:r>
            <a:r>
              <a:rPr lang="cs-CZ" sz="3200" b="1" dirty="0">
                <a:solidFill>
                  <a:srgbClr val="7030A0"/>
                </a:solidFill>
              </a:rPr>
              <a:t> </a:t>
            </a:r>
            <a:r>
              <a:rPr lang="cs-CZ" sz="3200" b="1" dirty="0" smtClean="0">
                <a:solidFill>
                  <a:srgbClr val="7030A0"/>
                </a:solidFill>
              </a:rPr>
              <a:t>/ - en</a:t>
            </a:r>
            <a:r>
              <a:rPr lang="cs-CZ" sz="3200" b="1" dirty="0"/>
              <a:t>	</a:t>
            </a:r>
            <a:endParaRPr lang="cs-CZ" sz="32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200" b="1" u="sng" dirty="0"/>
              <a:t>3. BIJWOORDEN</a:t>
            </a:r>
          </a:p>
          <a:p>
            <a:pPr marL="0" indent="0">
              <a:buNone/>
            </a:pPr>
            <a:r>
              <a:rPr lang="cs-CZ" sz="3200" b="1" dirty="0">
                <a:solidFill>
                  <a:srgbClr val="00B050"/>
                </a:solidFill>
              </a:rPr>
              <a:t>-</a:t>
            </a:r>
            <a:r>
              <a:rPr lang="cs-CZ" sz="3200" b="1" dirty="0" err="1">
                <a:solidFill>
                  <a:srgbClr val="00B050"/>
                </a:solidFill>
              </a:rPr>
              <a:t>waarts</a:t>
            </a:r>
            <a:r>
              <a:rPr lang="cs-CZ" sz="3200" b="1" dirty="0">
                <a:solidFill>
                  <a:srgbClr val="00B050"/>
                </a:solidFill>
              </a:rPr>
              <a:t>/ - </a:t>
            </a:r>
            <a:r>
              <a:rPr lang="cs-CZ" sz="3200" b="1" dirty="0" err="1" smtClean="0">
                <a:solidFill>
                  <a:srgbClr val="00B050"/>
                </a:solidFill>
              </a:rPr>
              <a:t>halve</a:t>
            </a:r>
            <a:endParaRPr lang="cs-CZ" sz="3200" dirty="0"/>
          </a:p>
        </p:txBody>
      </p:sp>
      <p:pic>
        <p:nvPicPr>
          <p:cNvPr id="4" name="Obrázek 3" descr="Thinking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82" y="2094950"/>
            <a:ext cx="2156157" cy="35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6927" y="147484"/>
            <a:ext cx="8719120" cy="850106"/>
          </a:xfrm>
        </p:spPr>
        <p:txBody>
          <a:bodyPr/>
          <a:lstStyle/>
          <a:p>
            <a:r>
              <a:rPr lang="cs-CZ" sz="4800" b="1" dirty="0">
                <a:solidFill>
                  <a:srgbClr val="0070C0"/>
                </a:solidFill>
              </a:rPr>
              <a:t>AFLEIDING – odvozování: překlad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7419" y="1071715"/>
            <a:ext cx="11169446" cy="5673213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sz="3200" i="1" dirty="0" smtClean="0">
                <a:solidFill>
                  <a:srgbClr val="C00000"/>
                </a:solidFill>
              </a:rPr>
              <a:t>zemřít </a:t>
            </a:r>
            <a:r>
              <a:rPr lang="cs-CZ" sz="3200" i="1" dirty="0">
                <a:solidFill>
                  <a:srgbClr val="C00000"/>
                </a:solidFill>
              </a:rPr>
              <a:t>– smrtelný – smrtelník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péct – pekař – pekárna 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umět – umění – umělec – umělý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vybrat si / volit – volič – volby</a:t>
            </a: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3200" i="1" dirty="0">
                <a:solidFill>
                  <a:srgbClr val="C00000"/>
                </a:solidFill>
              </a:rPr>
              <a:t>psát – spisovatelka  -  popsat - popis </a:t>
            </a:r>
            <a:r>
              <a:rPr lang="cs-CZ" sz="3200" i="1" dirty="0" smtClean="0">
                <a:solidFill>
                  <a:srgbClr val="C00000"/>
                </a:solidFill>
              </a:rPr>
              <a:t> </a:t>
            </a: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3200" i="1" dirty="0">
              <a:solidFill>
                <a:srgbClr val="C00000"/>
              </a:solidFill>
            </a:endParaRPr>
          </a:p>
        </p:txBody>
      </p:sp>
      <p:pic>
        <p:nvPicPr>
          <p:cNvPr id="4" name="Obrázek 3" descr="child, reading, bible, bed, african, education, boy, read, boo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62" y="1332885"/>
            <a:ext cx="4653116" cy="38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9626" y="178808"/>
            <a:ext cx="6838335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sz="5400" b="1" dirty="0"/>
              <a:t>AFLEIDING - odvozování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6340" y="1188818"/>
            <a:ext cx="5267983" cy="5349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 smtClean="0">
                <a:solidFill>
                  <a:srgbClr val="0070C0"/>
                </a:solidFill>
              </a:rPr>
              <a:t>MAAK SUBSTANTIEVEN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Werken</a:t>
            </a:r>
            <a:r>
              <a:rPr lang="cs-CZ" sz="4300" i="1" dirty="0">
                <a:solidFill>
                  <a:srgbClr val="C00000"/>
                </a:solidFill>
              </a:rPr>
              <a:t>   	</a:t>
            </a:r>
            <a:r>
              <a:rPr lang="cs-CZ" sz="4300" i="1" dirty="0" err="1" smtClean="0">
                <a:solidFill>
                  <a:srgbClr val="C00000"/>
                </a:solidFill>
              </a:rPr>
              <a:t>Leren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Bakken</a:t>
            </a:r>
            <a:r>
              <a:rPr lang="cs-CZ" sz="4300" i="1" dirty="0">
                <a:solidFill>
                  <a:srgbClr val="C00000"/>
                </a:solidFill>
              </a:rPr>
              <a:t> 	</a:t>
            </a:r>
            <a:r>
              <a:rPr lang="cs-CZ" sz="4300" i="1" dirty="0" smtClean="0">
                <a:solidFill>
                  <a:srgbClr val="C00000"/>
                </a:solidFill>
              </a:rPr>
              <a:t>	</a:t>
            </a:r>
            <a:r>
              <a:rPr lang="cs-CZ" sz="4300" i="1" dirty="0" err="1" smtClean="0">
                <a:solidFill>
                  <a:srgbClr val="C00000"/>
                </a:solidFill>
              </a:rPr>
              <a:t>sterven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schrijven</a:t>
            </a:r>
            <a:r>
              <a:rPr lang="cs-CZ" sz="4300" i="1" dirty="0">
                <a:solidFill>
                  <a:srgbClr val="C00000"/>
                </a:solidFill>
              </a:rPr>
              <a:t>	</a:t>
            </a:r>
            <a:r>
              <a:rPr lang="cs-CZ" sz="4300" i="1" dirty="0" smtClean="0">
                <a:solidFill>
                  <a:srgbClr val="C00000"/>
                </a:solidFill>
              </a:rPr>
              <a:t>	Tien 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Handelen</a:t>
            </a:r>
            <a:r>
              <a:rPr lang="cs-CZ" sz="4300" i="1" dirty="0">
                <a:solidFill>
                  <a:srgbClr val="C00000"/>
                </a:solidFill>
              </a:rPr>
              <a:t> 	</a:t>
            </a:r>
            <a:r>
              <a:rPr lang="cs-CZ" sz="4300" i="1" dirty="0" smtClean="0">
                <a:solidFill>
                  <a:srgbClr val="C00000"/>
                </a:solidFill>
              </a:rPr>
              <a:t>Kunst 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Tekenen</a:t>
            </a:r>
            <a:r>
              <a:rPr lang="cs-CZ" sz="4300" i="1" dirty="0">
                <a:solidFill>
                  <a:srgbClr val="C00000"/>
                </a:solidFill>
              </a:rPr>
              <a:t>	</a:t>
            </a:r>
            <a:r>
              <a:rPr lang="cs-CZ" sz="4300" i="1" dirty="0" smtClean="0">
                <a:solidFill>
                  <a:srgbClr val="C00000"/>
                </a:solidFill>
              </a:rPr>
              <a:t>	</a:t>
            </a:r>
            <a:r>
              <a:rPr lang="cs-CZ" sz="4300" i="1" dirty="0" err="1" smtClean="0">
                <a:solidFill>
                  <a:srgbClr val="C00000"/>
                </a:solidFill>
              </a:rPr>
              <a:t>Luisteren</a:t>
            </a:r>
            <a:r>
              <a:rPr lang="cs-CZ" sz="4300" i="1" dirty="0" smtClean="0">
                <a:solidFill>
                  <a:srgbClr val="C00000"/>
                </a:solidFill>
              </a:rPr>
              <a:t> 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>
                <a:solidFill>
                  <a:srgbClr val="C00000"/>
                </a:solidFill>
              </a:rPr>
              <a:t>Dom 	       	 </a:t>
            </a:r>
            <a:r>
              <a:rPr lang="cs-CZ" sz="4300" i="1" dirty="0" err="1" smtClean="0">
                <a:solidFill>
                  <a:srgbClr val="C00000"/>
                </a:solidFill>
              </a:rPr>
              <a:t>Stom</a:t>
            </a:r>
            <a:r>
              <a:rPr lang="cs-CZ" sz="4300" i="1" dirty="0" smtClean="0">
                <a:solidFill>
                  <a:srgbClr val="C00000"/>
                </a:solidFill>
              </a:rPr>
              <a:t> </a:t>
            </a:r>
            <a:endParaRPr lang="cs-CZ" sz="4300" i="1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C00000"/>
                </a:solidFill>
              </a:rPr>
              <a:t>Lui</a:t>
            </a:r>
            <a:r>
              <a:rPr lang="cs-CZ" sz="4300" i="1" dirty="0">
                <a:solidFill>
                  <a:srgbClr val="C00000"/>
                </a:solidFill>
              </a:rPr>
              <a:t> 		</a:t>
            </a:r>
            <a:r>
              <a:rPr lang="cs-CZ" sz="4300" i="1" dirty="0" smtClean="0">
                <a:solidFill>
                  <a:srgbClr val="C00000"/>
                </a:solidFill>
              </a:rPr>
              <a:t>	</a:t>
            </a:r>
            <a:r>
              <a:rPr lang="cs-CZ" sz="4300" i="1" dirty="0" err="1" smtClean="0">
                <a:solidFill>
                  <a:srgbClr val="C00000"/>
                </a:solidFill>
              </a:rPr>
              <a:t>dik</a:t>
            </a:r>
            <a:endParaRPr lang="cs-CZ" sz="4300" i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32375" y="1188818"/>
            <a:ext cx="5105664" cy="534963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4300" b="1" dirty="0">
                <a:solidFill>
                  <a:srgbClr val="0070C0"/>
                </a:solidFill>
              </a:rPr>
              <a:t>MAAK ADJECTIEVEN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7030A0"/>
                </a:solidFill>
              </a:rPr>
              <a:t>Werken</a:t>
            </a:r>
            <a:r>
              <a:rPr lang="cs-CZ" sz="4300" i="1" dirty="0">
                <a:solidFill>
                  <a:srgbClr val="7030A0"/>
                </a:solidFill>
              </a:rPr>
              <a:t>   	</a:t>
            </a:r>
            <a:r>
              <a:rPr lang="cs-CZ" sz="4300" i="1" dirty="0" err="1">
                <a:solidFill>
                  <a:srgbClr val="7030A0"/>
                </a:solidFill>
              </a:rPr>
              <a:t>sparen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7030A0"/>
                </a:solidFill>
              </a:rPr>
              <a:t>eten</a:t>
            </a:r>
            <a:r>
              <a:rPr lang="cs-CZ" sz="4300" i="1" dirty="0">
                <a:solidFill>
                  <a:srgbClr val="7030A0"/>
                </a:solidFill>
              </a:rPr>
              <a:t> 		</a:t>
            </a:r>
            <a:r>
              <a:rPr lang="cs-CZ" sz="4300" i="1" dirty="0" err="1">
                <a:solidFill>
                  <a:srgbClr val="7030A0"/>
                </a:solidFill>
              </a:rPr>
              <a:t>drinken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 smtClean="0">
                <a:solidFill>
                  <a:srgbClr val="7030A0"/>
                </a:solidFill>
              </a:rPr>
              <a:t>Dragen</a:t>
            </a:r>
            <a:r>
              <a:rPr lang="cs-CZ" sz="4300" i="1" dirty="0">
                <a:solidFill>
                  <a:srgbClr val="7030A0"/>
                </a:solidFill>
              </a:rPr>
              <a:t>	</a:t>
            </a:r>
            <a:r>
              <a:rPr lang="cs-CZ" sz="4300" i="1" dirty="0" smtClean="0">
                <a:solidFill>
                  <a:srgbClr val="7030A0"/>
                </a:solidFill>
              </a:rPr>
              <a:t>	lezen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 smtClean="0">
                <a:solidFill>
                  <a:srgbClr val="7030A0"/>
                </a:solidFill>
              </a:rPr>
              <a:t>een</a:t>
            </a:r>
            <a:r>
              <a:rPr lang="cs-CZ" sz="4300" i="1" dirty="0">
                <a:solidFill>
                  <a:srgbClr val="7030A0"/>
                </a:solidFill>
              </a:rPr>
              <a:t>		</a:t>
            </a:r>
            <a:r>
              <a:rPr lang="cs-CZ" sz="4300" i="1" dirty="0" smtClean="0">
                <a:solidFill>
                  <a:srgbClr val="7030A0"/>
                </a:solidFill>
              </a:rPr>
              <a:t>	</a:t>
            </a:r>
            <a:r>
              <a:rPr lang="cs-CZ" sz="4300" i="1" dirty="0" err="1" smtClean="0">
                <a:solidFill>
                  <a:srgbClr val="7030A0"/>
                </a:solidFill>
              </a:rPr>
              <a:t>sterven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7030A0"/>
                </a:solidFill>
              </a:rPr>
              <a:t>Buigen</a:t>
            </a:r>
            <a:r>
              <a:rPr lang="cs-CZ" sz="4300" i="1" dirty="0">
                <a:solidFill>
                  <a:srgbClr val="7030A0"/>
                </a:solidFill>
              </a:rPr>
              <a:t> 	</a:t>
            </a:r>
            <a:r>
              <a:rPr lang="cs-CZ" sz="4300" i="1" dirty="0" smtClean="0">
                <a:solidFill>
                  <a:srgbClr val="7030A0"/>
                </a:solidFill>
              </a:rPr>
              <a:t>	</a:t>
            </a:r>
            <a:r>
              <a:rPr lang="cs-CZ" sz="4300" i="1" dirty="0" err="1" smtClean="0">
                <a:solidFill>
                  <a:srgbClr val="7030A0"/>
                </a:solidFill>
              </a:rPr>
              <a:t>duren</a:t>
            </a:r>
            <a:r>
              <a:rPr lang="cs-CZ" sz="4300" i="1" dirty="0" smtClean="0">
                <a:solidFill>
                  <a:srgbClr val="7030A0"/>
                </a:solidFill>
              </a:rPr>
              <a:t> 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 err="1">
                <a:solidFill>
                  <a:srgbClr val="7030A0"/>
                </a:solidFill>
              </a:rPr>
              <a:t>draad</a:t>
            </a:r>
            <a:r>
              <a:rPr lang="cs-CZ" sz="4300" i="1" dirty="0">
                <a:solidFill>
                  <a:srgbClr val="7030A0"/>
                </a:solidFill>
              </a:rPr>
              <a:t>	</a:t>
            </a:r>
            <a:r>
              <a:rPr lang="cs-CZ" sz="4300" i="1" dirty="0" smtClean="0">
                <a:solidFill>
                  <a:srgbClr val="7030A0"/>
                </a:solidFill>
              </a:rPr>
              <a:t>	</a:t>
            </a:r>
            <a:r>
              <a:rPr lang="cs-CZ" sz="4300" i="1" dirty="0" err="1" smtClean="0">
                <a:solidFill>
                  <a:srgbClr val="7030A0"/>
                </a:solidFill>
              </a:rPr>
              <a:t>dak</a:t>
            </a:r>
            <a:endParaRPr lang="cs-CZ" sz="4300" i="1" dirty="0">
              <a:solidFill>
                <a:srgbClr val="7030A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300" i="1" dirty="0">
                <a:solidFill>
                  <a:srgbClr val="7030A0"/>
                </a:solidFill>
              </a:rPr>
              <a:t>auto		</a:t>
            </a:r>
            <a:r>
              <a:rPr lang="cs-CZ" sz="4300" i="1" dirty="0" err="1" smtClean="0">
                <a:solidFill>
                  <a:srgbClr val="7030A0"/>
                </a:solidFill>
              </a:rPr>
              <a:t>kind</a:t>
            </a:r>
            <a:endParaRPr lang="cs-CZ" sz="43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63610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slovníky online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861392"/>
            <a:ext cx="10515600" cy="59966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Pravopis + gramatické </a:t>
            </a:r>
            <a:r>
              <a:rPr lang="cs-CZ" dirty="0" err="1" smtClean="0"/>
              <a:t>info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woordenlijst.org/#/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Jednojazyčné: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https://www.encyclo.nl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https://www.vandale.nl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Překladové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https://www.vandale.nl/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https://treq.korpus.cz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Překladový s kontextem</a:t>
            </a:r>
          </a:p>
          <a:p>
            <a:pPr marL="0" indent="0">
              <a:buNone/>
            </a:pPr>
            <a:r>
              <a:rPr lang="cs-CZ" dirty="0"/>
              <a:t>https://www.korpus.cz/kontext/query?corpname=syn2020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https://context.reverso.net/translation/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2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4583" y="195710"/>
            <a:ext cx="9197340" cy="742209"/>
          </a:xfrm>
        </p:spPr>
        <p:txBody>
          <a:bodyPr/>
          <a:lstStyle/>
          <a:p>
            <a:r>
              <a:rPr lang="cs-CZ" dirty="0" smtClean="0"/>
              <a:t>Extra </a:t>
            </a:r>
            <a:r>
              <a:rPr lang="cs-CZ" dirty="0" err="1" smtClean="0"/>
              <a:t>slides</a:t>
            </a:r>
            <a:r>
              <a:rPr lang="cs-CZ" dirty="0" smtClean="0"/>
              <a:t> – extra </a:t>
            </a:r>
            <a:r>
              <a:rPr lang="cs-CZ" dirty="0" err="1" smtClean="0"/>
              <a:t>info</a:t>
            </a:r>
            <a:r>
              <a:rPr lang="cs-CZ" dirty="0" smtClean="0"/>
              <a:t> (</a:t>
            </a:r>
            <a:r>
              <a:rPr lang="cs-CZ" dirty="0" err="1" smtClean="0"/>
              <a:t>niet</a:t>
            </a:r>
            <a:r>
              <a:rPr lang="cs-CZ" dirty="0" smtClean="0"/>
              <a:t> </a:t>
            </a:r>
            <a:r>
              <a:rPr lang="cs-CZ" dirty="0" err="1" smtClean="0"/>
              <a:t>verplicht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 descr="Omgangskunde les 3 - Groepen en groepskenmerken - Lesmateriaal - Wikiwij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37" y="1175914"/>
            <a:ext cx="7664363" cy="5492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 descr="Nerd Smiley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85" y="461539"/>
            <a:ext cx="1438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</a:t>
            </a:r>
            <a:r>
              <a:rPr lang="cs-CZ" dirty="0" smtClean="0"/>
              <a:t> de </a:t>
            </a:r>
            <a:r>
              <a:rPr lang="cs-CZ" b="1" dirty="0" smtClean="0"/>
              <a:t>WOORDSTRUCTUUR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cs-CZ" b="1" dirty="0" err="1" smtClean="0"/>
              <a:t>voorspelbaar</a:t>
            </a:r>
            <a:r>
              <a:rPr lang="en-US" dirty="0" smtClean="0"/>
              <a:t>”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2300" y="1694790"/>
            <a:ext cx="3150384" cy="1819591"/>
          </a:xfrm>
        </p:spPr>
        <p:txBody>
          <a:bodyPr/>
          <a:lstStyle/>
          <a:p>
            <a:r>
              <a:rPr lang="cs-CZ" dirty="0" err="1" smtClean="0"/>
              <a:t>Herschrijven</a:t>
            </a:r>
            <a:r>
              <a:rPr lang="cs-CZ" dirty="0" smtClean="0"/>
              <a:t>	</a:t>
            </a:r>
            <a:endParaRPr lang="cs-CZ" dirty="0"/>
          </a:p>
          <a:p>
            <a:r>
              <a:rPr lang="cs-CZ" dirty="0" err="1" smtClean="0"/>
              <a:t>Herbouwen</a:t>
            </a:r>
            <a:endParaRPr lang="cs-CZ" dirty="0" smtClean="0"/>
          </a:p>
          <a:p>
            <a:r>
              <a:rPr lang="cs-CZ" dirty="0" err="1" smtClean="0"/>
              <a:t>Herstellen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44248" y="1690688"/>
            <a:ext cx="2718412" cy="1735558"/>
          </a:xfrm>
        </p:spPr>
        <p:txBody>
          <a:bodyPr/>
          <a:lstStyle/>
          <a:p>
            <a:r>
              <a:rPr lang="cs-CZ" dirty="0" err="1" smtClean="0"/>
              <a:t>Herhalen</a:t>
            </a:r>
            <a:endParaRPr lang="cs-CZ" dirty="0" smtClean="0"/>
          </a:p>
          <a:p>
            <a:r>
              <a:rPr lang="cs-CZ" dirty="0" err="1" smtClean="0"/>
              <a:t>Herlezen</a:t>
            </a:r>
            <a:endParaRPr lang="cs-CZ" dirty="0" smtClean="0"/>
          </a:p>
          <a:p>
            <a:r>
              <a:rPr lang="cs-CZ" dirty="0" err="1" smtClean="0"/>
              <a:t>Herkiezen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7868797" y="1694790"/>
            <a:ext cx="2773497" cy="158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Herinneren</a:t>
            </a:r>
            <a:endParaRPr lang="cs-CZ" dirty="0" smtClean="0"/>
          </a:p>
          <a:p>
            <a:r>
              <a:rPr lang="cs-CZ" dirty="0" err="1" smtClean="0"/>
              <a:t>Heremieten</a:t>
            </a:r>
            <a:endParaRPr lang="cs-CZ" dirty="0"/>
          </a:p>
          <a:p>
            <a:r>
              <a:rPr lang="cs-CZ" dirty="0" err="1" smtClean="0"/>
              <a:t>Hertogen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300" y="3426246"/>
            <a:ext cx="10311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LITERATUURZIEKTE</a:t>
            </a:r>
            <a:r>
              <a:rPr lang="cs-CZ" sz="2800" b="1" dirty="0" smtClean="0"/>
              <a:t> </a:t>
            </a:r>
            <a:r>
              <a:rPr lang="cs-CZ" sz="2800" b="1" dirty="0"/>
              <a:t>– </a:t>
            </a:r>
            <a:r>
              <a:rPr lang="cs-CZ" sz="2800" b="1" dirty="0" err="1"/>
              <a:t>wat</a:t>
            </a:r>
            <a:r>
              <a:rPr lang="cs-CZ" sz="2800" b="1" dirty="0"/>
              <a:t> </a:t>
            </a:r>
            <a:r>
              <a:rPr lang="cs-CZ" sz="2800" b="1" dirty="0" err="1"/>
              <a:t>voor</a:t>
            </a:r>
            <a:r>
              <a:rPr lang="cs-CZ" sz="2800" b="1" dirty="0"/>
              <a:t> </a:t>
            </a:r>
            <a:r>
              <a:rPr lang="cs-CZ" sz="2800" b="1" dirty="0" err="1"/>
              <a:t>ziekte</a:t>
            </a:r>
            <a:r>
              <a:rPr lang="cs-CZ" sz="2800" b="1" dirty="0"/>
              <a:t> </a:t>
            </a:r>
            <a:r>
              <a:rPr lang="cs-CZ" sz="2800" b="1" dirty="0" err="1"/>
              <a:t>is</a:t>
            </a:r>
            <a:r>
              <a:rPr lang="cs-CZ" sz="2800" b="1" dirty="0"/>
              <a:t> </a:t>
            </a:r>
            <a:r>
              <a:rPr lang="cs-CZ" sz="2800" b="1" dirty="0" err="1"/>
              <a:t>het</a:t>
            </a:r>
            <a:r>
              <a:rPr lang="cs-CZ" sz="2800" b="1" dirty="0"/>
              <a:t> </a:t>
            </a:r>
            <a:r>
              <a:rPr lang="cs-CZ" sz="2800" b="1" dirty="0" smtClean="0"/>
              <a:t>??</a:t>
            </a:r>
          </a:p>
          <a:p>
            <a:endParaRPr lang="cs-CZ" sz="2800" dirty="0"/>
          </a:p>
          <a:p>
            <a:r>
              <a:rPr lang="en-US" sz="2800" dirty="0">
                <a:sym typeface="Wingdings" pitchFamily="2" charset="2"/>
              </a:rPr>
              <a:t> </a:t>
            </a:r>
            <a:r>
              <a:rPr lang="cs-CZ" sz="2800" dirty="0" smtClean="0">
                <a:sym typeface="Wingdings" pitchFamily="2" charset="2"/>
              </a:rPr>
              <a:t> </a:t>
            </a:r>
            <a:r>
              <a:rPr lang="cs-CZ" sz="2800" dirty="0" smtClean="0"/>
              <a:t>VAN LITERATUUR (</a:t>
            </a:r>
            <a:r>
              <a:rPr lang="cs-CZ" sz="2800" dirty="0" err="1" smtClean="0"/>
              <a:t>zoals</a:t>
            </a:r>
            <a:r>
              <a:rPr lang="cs-CZ" sz="2800" dirty="0"/>
              <a:t> </a:t>
            </a:r>
            <a:r>
              <a:rPr lang="cs-CZ" sz="2800" i="1" dirty="0" err="1" smtClean="0"/>
              <a:t>aardappelziekte</a:t>
            </a:r>
            <a:r>
              <a:rPr lang="cs-CZ" sz="2800" dirty="0" smtClean="0"/>
              <a:t>) </a:t>
            </a:r>
          </a:p>
          <a:p>
            <a:pPr marL="457200" indent="-457200">
              <a:buFontTx/>
              <a:buChar char="-"/>
            </a:pPr>
            <a:r>
              <a:rPr lang="cs-CZ" sz="2800" dirty="0" smtClean="0"/>
              <a:t>„nemoc literatury“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cs-CZ" sz="2800" dirty="0" smtClean="0">
                <a:sym typeface="Wingdings" pitchFamily="2" charset="2"/>
              </a:rPr>
              <a:t>VEROORZAAKT </a:t>
            </a:r>
            <a:r>
              <a:rPr lang="cs-CZ" sz="2800" dirty="0" smtClean="0"/>
              <a:t>DOOR </a:t>
            </a:r>
            <a:r>
              <a:rPr lang="cs-CZ" sz="2800" dirty="0"/>
              <a:t>LITERATUUR </a:t>
            </a:r>
            <a:endParaRPr lang="cs-CZ" sz="2800" dirty="0" smtClean="0"/>
          </a:p>
          <a:p>
            <a:r>
              <a:rPr lang="cs-CZ" sz="2800" dirty="0" smtClean="0"/>
              <a:t>(</a:t>
            </a:r>
            <a:r>
              <a:rPr lang="cs-CZ" sz="2800" i="1" dirty="0" err="1" smtClean="0"/>
              <a:t>schoolziekte</a:t>
            </a:r>
            <a:r>
              <a:rPr lang="cs-CZ" sz="2800" dirty="0"/>
              <a:t>) </a:t>
            </a:r>
            <a:r>
              <a:rPr lang="cs-CZ" sz="2800" dirty="0" smtClean="0"/>
              <a:t>- „</a:t>
            </a:r>
            <a:r>
              <a:rPr lang="cs-CZ" sz="2800" dirty="0"/>
              <a:t>nemoc </a:t>
            </a:r>
            <a:r>
              <a:rPr lang="cs-CZ" sz="2800" dirty="0" smtClean="0"/>
              <a:t>z literatury</a:t>
            </a:r>
            <a:r>
              <a:rPr lang="cs-CZ" sz="2800" dirty="0"/>
              <a:t>“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Book-&lt;strong&gt;reading&lt;/strong&gt; campaign launched in Mashhad (PHOTOS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r="2462" b="4698"/>
          <a:stretch/>
        </p:blipFill>
        <p:spPr>
          <a:xfrm>
            <a:off x="7672553" y="3510279"/>
            <a:ext cx="4109545" cy="30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12726"/>
            <a:ext cx="10591800" cy="11034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+mn-lt"/>
              </a:rPr>
              <a:t>	CONVERSIE: </a:t>
            </a:r>
            <a:r>
              <a:rPr lang="cs-CZ" b="1" dirty="0" err="1">
                <a:latin typeface="+mn-lt"/>
              </a:rPr>
              <a:t>volledig</a:t>
            </a:r>
            <a:r>
              <a:rPr lang="cs-CZ" b="1" dirty="0">
                <a:latin typeface="+mn-lt"/>
              </a:rPr>
              <a:t>   x  </a:t>
            </a:r>
            <a:r>
              <a:rPr lang="cs-CZ" b="1" dirty="0" err="1">
                <a:latin typeface="+mn-lt"/>
              </a:rPr>
              <a:t>gedeeltelijk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r>
              <a:rPr lang="cs-CZ" b="1" dirty="0">
                <a:latin typeface="+mn-lt"/>
              </a:rPr>
              <a:t> 	KONVERZE:  úplná       x   částečná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0565"/>
            <a:ext cx="10515600" cy="5477435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</a:t>
            </a:r>
            <a:r>
              <a:rPr lang="cs-CZ" sz="3000" dirty="0"/>
              <a:t>ubstantief → werkwoord:</a:t>
            </a:r>
          </a:p>
          <a:p>
            <a:pPr lvl="1"/>
            <a:r>
              <a:rPr lang="en-GB" sz="2600" b="1" i="1" dirty="0">
                <a:solidFill>
                  <a:srgbClr val="FF0000"/>
                </a:solidFill>
              </a:rPr>
              <a:t>t</a:t>
            </a:r>
            <a:r>
              <a:rPr lang="cs-CZ" sz="2600" b="1" i="1" dirty="0">
                <a:solidFill>
                  <a:srgbClr val="FF0000"/>
                </a:solidFill>
              </a:rPr>
              <a:t>ennis – ik tennis, een fiets – ik fiets</a:t>
            </a:r>
            <a:endParaRPr lang="en-GB" sz="2600" b="1" i="1" dirty="0">
              <a:solidFill>
                <a:srgbClr val="FF0000"/>
              </a:solidFill>
            </a:endParaRP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de katten muize</a:t>
            </a:r>
            <a:r>
              <a:rPr lang="en-GB" sz="2600" b="1" i="1" dirty="0">
                <a:solidFill>
                  <a:srgbClr val="FF0000"/>
                </a:solidFill>
              </a:rPr>
              <a:t>n</a:t>
            </a:r>
          </a:p>
          <a:p>
            <a:pPr lvl="1"/>
            <a:endParaRPr lang="cs-CZ" sz="2600" dirty="0"/>
          </a:p>
          <a:p>
            <a:r>
              <a:rPr lang="en-GB" sz="3000" dirty="0"/>
              <a:t>w</a:t>
            </a:r>
            <a:r>
              <a:rPr lang="cs-CZ" sz="3000" dirty="0"/>
              <a:t>erkwoord → </a:t>
            </a:r>
            <a:r>
              <a:rPr lang="en-GB" sz="3000" dirty="0"/>
              <a:t>s</a:t>
            </a:r>
            <a:r>
              <a:rPr lang="cs-CZ" sz="3000" dirty="0"/>
              <a:t>ubstantief</a:t>
            </a:r>
          </a:p>
          <a:p>
            <a:pPr lvl="1"/>
            <a:r>
              <a:rPr lang="cs-CZ" sz="2600" b="1" i="1" dirty="0" err="1">
                <a:solidFill>
                  <a:srgbClr val="FF0000"/>
                </a:solidFill>
              </a:rPr>
              <a:t>het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schrijven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het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lopen</a:t>
            </a:r>
            <a:r>
              <a:rPr lang="cs-CZ" sz="2600" b="1" i="1" dirty="0">
                <a:solidFill>
                  <a:srgbClr val="FF0000"/>
                </a:solidFill>
              </a:rPr>
              <a:t> …</a:t>
            </a: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de val, de </a:t>
            </a:r>
            <a:r>
              <a:rPr lang="cs-CZ" sz="2600" b="1" i="1" dirty="0" err="1">
                <a:solidFill>
                  <a:srgbClr val="FF0000"/>
                </a:solidFill>
              </a:rPr>
              <a:t>haat</a:t>
            </a:r>
            <a:r>
              <a:rPr lang="cs-CZ" sz="2600" b="1" i="1" dirty="0">
                <a:solidFill>
                  <a:srgbClr val="FF0000"/>
                </a:solidFill>
              </a:rPr>
              <a:t>, de </a:t>
            </a:r>
            <a:r>
              <a:rPr lang="cs-CZ" sz="2600" b="1" i="1" dirty="0" err="1">
                <a:solidFill>
                  <a:srgbClr val="FF0000"/>
                </a:solidFill>
              </a:rPr>
              <a:t>afwas</a:t>
            </a:r>
            <a:r>
              <a:rPr lang="cs-CZ" sz="2600" b="1" i="1" dirty="0">
                <a:solidFill>
                  <a:srgbClr val="FF0000"/>
                </a:solidFill>
              </a:rPr>
              <a:t>…</a:t>
            </a:r>
          </a:p>
          <a:p>
            <a:pPr marL="457200" lvl="1" indent="0">
              <a:buNone/>
            </a:pPr>
            <a:endParaRPr lang="cs-CZ" sz="2600" dirty="0"/>
          </a:p>
          <a:p>
            <a:r>
              <a:rPr lang="cs-CZ" sz="3000" dirty="0" err="1"/>
              <a:t>adjectief</a:t>
            </a:r>
            <a:r>
              <a:rPr lang="cs-CZ" sz="3000" dirty="0"/>
              <a:t> → </a:t>
            </a:r>
            <a:r>
              <a:rPr lang="cs-CZ" sz="3000" dirty="0" err="1"/>
              <a:t>substantief</a:t>
            </a:r>
            <a:endParaRPr lang="cs-CZ" sz="3000" dirty="0"/>
          </a:p>
          <a:p>
            <a:pPr lvl="1"/>
            <a:r>
              <a:rPr lang="en-GB" sz="2600" b="1" i="1" dirty="0">
                <a:solidFill>
                  <a:srgbClr val="FF0000"/>
                </a:solidFill>
              </a:rPr>
              <a:t>h</a:t>
            </a:r>
            <a:r>
              <a:rPr lang="cs-CZ" sz="2600" b="1" i="1" dirty="0">
                <a:solidFill>
                  <a:srgbClr val="FF0000"/>
                </a:solidFill>
              </a:rPr>
              <a:t>et complex, het geheim, het jong, het vet</a:t>
            </a:r>
          </a:p>
          <a:p>
            <a:pPr lvl="1"/>
            <a:r>
              <a:rPr lang="cs-CZ" sz="2600" b="1" dirty="0"/>
              <a:t>(</a:t>
            </a:r>
            <a:r>
              <a:rPr lang="cs-CZ" sz="2600" b="1" dirty="0" err="1"/>
              <a:t>persoonsnamen</a:t>
            </a:r>
            <a:r>
              <a:rPr lang="cs-CZ" sz="2600" b="1" dirty="0"/>
              <a:t>)  </a:t>
            </a:r>
            <a:r>
              <a:rPr lang="cs-CZ" sz="2600" b="1" i="1" dirty="0">
                <a:solidFill>
                  <a:srgbClr val="FF0000"/>
                </a:solidFill>
              </a:rPr>
              <a:t>de </a:t>
            </a:r>
            <a:r>
              <a:rPr lang="cs-CZ" sz="2600" b="1" i="1" dirty="0" err="1">
                <a:solidFill>
                  <a:srgbClr val="FF0000"/>
                </a:solidFill>
              </a:rPr>
              <a:t>crimineel</a:t>
            </a:r>
            <a:r>
              <a:rPr lang="cs-CZ" sz="2600" b="1" i="1" dirty="0">
                <a:solidFill>
                  <a:srgbClr val="FF0000"/>
                </a:solidFill>
              </a:rPr>
              <a:t>, de </a:t>
            </a:r>
            <a:r>
              <a:rPr lang="cs-CZ" sz="2600" b="1" i="1" dirty="0" err="1">
                <a:solidFill>
                  <a:srgbClr val="FF0000"/>
                </a:solidFill>
              </a:rPr>
              <a:t>katoliek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een</a:t>
            </a:r>
            <a:r>
              <a:rPr lang="cs-CZ" sz="2600" b="1" i="1" dirty="0">
                <a:solidFill>
                  <a:srgbClr val="FF0000"/>
                </a:solidFill>
              </a:rPr>
              <a:t> </a:t>
            </a:r>
            <a:r>
              <a:rPr lang="cs-CZ" sz="2600" b="1" i="1" dirty="0" err="1">
                <a:solidFill>
                  <a:srgbClr val="FF0000"/>
                </a:solidFill>
              </a:rPr>
              <a:t>liberaal</a:t>
            </a:r>
            <a:endParaRPr lang="cs-CZ" sz="2600" b="1" i="1" dirty="0">
              <a:solidFill>
                <a:srgbClr val="FF0000"/>
              </a:solidFill>
            </a:endParaRPr>
          </a:p>
          <a:p>
            <a:pPr lvl="1"/>
            <a:r>
              <a:rPr lang="cs-CZ" sz="2600" b="1" i="1" dirty="0">
                <a:solidFill>
                  <a:srgbClr val="FF0000"/>
                </a:solidFill>
              </a:rPr>
              <a:t>Het Frans, het Engels, het wit, </a:t>
            </a:r>
            <a:endParaRPr lang="en-GB" sz="2600" b="1" i="1" dirty="0">
              <a:solidFill>
                <a:srgbClr val="FF0000"/>
              </a:solidFill>
            </a:endParaRPr>
          </a:p>
          <a:p>
            <a:pPr lvl="1"/>
            <a:endParaRPr lang="cs-CZ" sz="2600" dirty="0"/>
          </a:p>
          <a:p>
            <a:r>
              <a:rPr lang="cs-CZ" sz="2600" dirty="0" err="1"/>
              <a:t>adjectief</a:t>
            </a:r>
            <a:r>
              <a:rPr lang="cs-CZ" sz="2600" dirty="0"/>
              <a:t> ↔ adverbium:  </a:t>
            </a:r>
            <a:r>
              <a:rPr lang="cs-CZ" sz="2600" b="1" i="1" dirty="0" err="1">
                <a:solidFill>
                  <a:srgbClr val="FF0000"/>
                </a:solidFill>
              </a:rPr>
              <a:t>lang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snel</a:t>
            </a:r>
            <a:r>
              <a:rPr lang="cs-CZ" sz="2600" b="1" i="1" dirty="0">
                <a:solidFill>
                  <a:srgbClr val="FF0000"/>
                </a:solidFill>
              </a:rPr>
              <a:t>, </a:t>
            </a:r>
            <a:r>
              <a:rPr lang="cs-CZ" sz="2600" b="1" i="1" dirty="0" err="1">
                <a:solidFill>
                  <a:srgbClr val="FF0000"/>
                </a:solidFill>
              </a:rPr>
              <a:t>laat</a:t>
            </a:r>
            <a:r>
              <a:rPr lang="cs-CZ" sz="2600" b="1" i="1" dirty="0">
                <a:solidFill>
                  <a:srgbClr val="FF0000"/>
                </a:solidFill>
              </a:rPr>
              <a:t>….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6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930400" y="232342"/>
            <a:ext cx="7661719" cy="892402"/>
          </a:xfrm>
        </p:spPr>
        <p:txBody>
          <a:bodyPr/>
          <a:lstStyle/>
          <a:p>
            <a:pPr eaLnBrk="1" hangingPunct="1"/>
            <a:r>
              <a:rPr lang="cs-CZ" altLang="cs-CZ" b="1" dirty="0" err="1" smtClean="0"/>
              <a:t>Woordsoorten</a:t>
            </a:r>
            <a:r>
              <a:rPr lang="cs-CZ" altLang="cs-CZ" b="1" dirty="0" smtClean="0"/>
              <a:t>: </a:t>
            </a:r>
            <a:r>
              <a:rPr lang="cs-CZ" altLang="cs-CZ" b="1" dirty="0" err="1" smtClean="0"/>
              <a:t>typische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suffixen</a:t>
            </a:r>
            <a:endParaRPr lang="cs-CZ" alt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2514" y="1313429"/>
            <a:ext cx="4789715" cy="540668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endParaRPr lang="cs-CZ" sz="900" dirty="0"/>
          </a:p>
          <a:p>
            <a:pPr>
              <a:defRPr/>
            </a:pPr>
            <a:r>
              <a:rPr lang="cs-CZ" dirty="0" err="1" smtClean="0"/>
              <a:t>duidelijk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haalbaar</a:t>
            </a:r>
            <a:endParaRPr lang="cs-CZ" dirty="0"/>
          </a:p>
          <a:p>
            <a:pPr>
              <a:defRPr/>
            </a:pPr>
            <a:r>
              <a:rPr lang="cs-CZ" dirty="0" err="1"/>
              <a:t>l</a:t>
            </a:r>
            <a:r>
              <a:rPr lang="cs-CZ" dirty="0" err="1" smtClean="0"/>
              <a:t>astigheid</a:t>
            </a:r>
            <a:endParaRPr lang="cs-CZ" dirty="0"/>
          </a:p>
          <a:p>
            <a:pPr>
              <a:defRPr/>
            </a:pPr>
            <a:r>
              <a:rPr lang="cs-CZ" dirty="0" err="1"/>
              <a:t>spijtig</a:t>
            </a:r>
            <a:endParaRPr lang="cs-CZ" dirty="0"/>
          </a:p>
          <a:p>
            <a:pPr>
              <a:defRPr/>
            </a:pPr>
            <a:r>
              <a:rPr lang="cs-CZ" dirty="0" err="1"/>
              <a:t>eigendom</a:t>
            </a:r>
            <a:endParaRPr lang="cs-CZ" dirty="0"/>
          </a:p>
          <a:p>
            <a:pPr>
              <a:defRPr/>
            </a:pPr>
            <a:r>
              <a:rPr lang="cs-CZ" dirty="0" err="1"/>
              <a:t>d</a:t>
            </a:r>
            <a:r>
              <a:rPr lang="cs-CZ" dirty="0" err="1" smtClean="0"/>
              <a:t>ommerd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voedzaam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kapster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kunstenaar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verte</a:t>
            </a:r>
          </a:p>
          <a:p>
            <a:pPr>
              <a:defRPr/>
            </a:pPr>
            <a:r>
              <a:rPr lang="cs-CZ" dirty="0" err="1" smtClean="0"/>
              <a:t>verkiezing</a:t>
            </a: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5517" y="1521280"/>
            <a:ext cx="3886200" cy="5198834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u="sng" dirty="0" smtClean="0"/>
              <a:t>LET OP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err="1" smtClean="0"/>
              <a:t>mouwen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trouwen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eigen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spelen</a:t>
            </a: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 err="1" smtClean="0"/>
              <a:t>kalmer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kapper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droger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2" name="Obrázek 1" descr="Attention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17" y="1313429"/>
            <a:ext cx="1610733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WAT IS MORFOLOGIE?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527" y="1537854"/>
            <a:ext cx="11118273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514350" indent="-514350">
              <a:buAutoNum type="arabicPeriod"/>
            </a:pPr>
            <a:r>
              <a:rPr lang="cs-CZ" sz="3600" b="1" dirty="0" err="1" smtClean="0"/>
              <a:t>woordstructuur</a:t>
            </a:r>
            <a:r>
              <a:rPr lang="cs-CZ" sz="3600" b="1" dirty="0" smtClean="0"/>
              <a:t> </a:t>
            </a:r>
            <a:r>
              <a:rPr lang="cs-CZ" sz="3600" dirty="0" smtClean="0"/>
              <a:t> (in </a:t>
            </a:r>
            <a:r>
              <a:rPr lang="cs-CZ" sz="3600" dirty="0" err="1" smtClean="0"/>
              <a:t>stukjes</a:t>
            </a:r>
            <a:r>
              <a:rPr lang="cs-CZ" sz="3600" dirty="0" smtClean="0"/>
              <a:t> </a:t>
            </a:r>
            <a:r>
              <a:rPr lang="cs-CZ" sz="3600" dirty="0" err="1" smtClean="0"/>
              <a:t>knippen</a:t>
            </a:r>
            <a:r>
              <a:rPr lang="cs-CZ" sz="3600" dirty="0" smtClean="0"/>
              <a:t>)</a:t>
            </a:r>
            <a:endParaRPr lang="en-GB" sz="3600" dirty="0"/>
          </a:p>
          <a:p>
            <a:pPr marL="514350" indent="-514350">
              <a:buAutoNum type="arabicPeriod"/>
            </a:pPr>
            <a:endParaRPr lang="cs-CZ" sz="3600" b="1" dirty="0"/>
          </a:p>
          <a:p>
            <a:pPr marL="514350" indent="-514350">
              <a:buAutoNum type="arabicPeriod"/>
            </a:pPr>
            <a:r>
              <a:rPr lang="cs-CZ" sz="3600" dirty="0" err="1" smtClean="0"/>
              <a:t>woordvorming</a:t>
            </a:r>
            <a:r>
              <a:rPr lang="cs-CZ" sz="3600" dirty="0" smtClean="0"/>
              <a:t> </a:t>
            </a:r>
            <a:r>
              <a:rPr lang="nl-NL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cs-CZ" sz="3600" dirty="0" smtClean="0">
                <a:sym typeface="Wingdings" pitchFamily="2" charset="2"/>
              </a:rPr>
              <a:t> </a:t>
            </a:r>
            <a:r>
              <a:rPr lang="cs-CZ" sz="3600" b="1" dirty="0" err="1" smtClean="0">
                <a:sym typeface="Wingdings" pitchFamily="2" charset="2"/>
              </a:rPr>
              <a:t>w</a:t>
            </a:r>
            <a:r>
              <a:rPr lang="cs-CZ" sz="3600" b="1" dirty="0" err="1" smtClean="0"/>
              <a:t>oordvormingprocedés</a:t>
            </a:r>
            <a:r>
              <a:rPr lang="cs-CZ" sz="3600" b="1" dirty="0" smtClean="0"/>
              <a:t> </a:t>
            </a:r>
            <a:endParaRPr lang="en-GB" sz="3600" b="1" dirty="0" smtClean="0"/>
          </a:p>
          <a:p>
            <a:pPr marL="514350" indent="-514350">
              <a:buAutoNum type="arabicPeriod"/>
            </a:pP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600" b="1" dirty="0" smtClean="0"/>
              <a:t>w</a:t>
            </a:r>
            <a:r>
              <a:rPr lang="cs-CZ" sz="3600" b="1" dirty="0"/>
              <a:t>oordsoorten</a:t>
            </a:r>
            <a:r>
              <a:rPr lang="cs-CZ" sz="3600" dirty="0"/>
              <a:t>, grammaticale categorieën en vormen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	</a:t>
            </a:r>
          </a:p>
          <a:p>
            <a:pPr>
              <a:buNone/>
            </a:pPr>
            <a:endParaRPr lang="cs-CZ" b="1" u="sng" dirty="0"/>
          </a:p>
        </p:txBody>
      </p:sp>
      <p:pic>
        <p:nvPicPr>
          <p:cNvPr id="4" name="Obrázek 3" descr="Soziale Arbeit digital – was denken Studierende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499" y="500082"/>
            <a:ext cx="2367821" cy="20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DF8F-4F6B-4E9F-B8E4-AF268CBD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9" y="203201"/>
            <a:ext cx="11765631" cy="64878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b="1" dirty="0" err="1"/>
              <a:t>Woordstructuur</a:t>
            </a:r>
            <a:endParaRPr lang="en-GB" sz="12800" b="1" dirty="0"/>
          </a:p>
          <a:p>
            <a:pPr marL="0" indent="0">
              <a:buNone/>
            </a:pPr>
            <a:endParaRPr lang="en-GB" sz="5000" dirty="0"/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verantwoordelijk</a:t>
            </a:r>
            <a:r>
              <a:rPr lang="en-GB" sz="9600" dirty="0">
                <a:solidFill>
                  <a:srgbClr val="FF0000"/>
                </a:solidFill>
                <a:sym typeface="Wingdings" pitchFamily="2" charset="2"/>
              </a:rPr>
              <a:t>		</a:t>
            </a:r>
            <a:endParaRPr lang="cs-CZ" sz="96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</a:t>
            </a:r>
            <a:r>
              <a:rPr lang="en-GB" sz="96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– </a:t>
            </a:r>
            <a:r>
              <a:rPr lang="en-GB" sz="9600" b="1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antwoord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– e- </a:t>
            </a:r>
            <a:r>
              <a:rPr lang="en-GB" sz="96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lijk</a:t>
            </a:r>
            <a:endParaRPr lang="en-GB" sz="96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fietspompreparatiesetje</a:t>
            </a:r>
            <a:r>
              <a:rPr lang="en-GB" sz="9600" i="1" dirty="0">
                <a:solidFill>
                  <a:srgbClr val="FF0000"/>
                </a:solidFill>
              </a:rPr>
              <a:t> 	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cs-CZ" sz="9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GB" sz="9600" i="1" dirty="0" err="1" smtClean="0">
                <a:solidFill>
                  <a:schemeClr val="accent1">
                    <a:lumMod val="75000"/>
                  </a:schemeClr>
                </a:solidFill>
              </a:rPr>
              <a:t>fiets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– pomp – </a:t>
            </a:r>
            <a:r>
              <a:rPr lang="en-GB" sz="9600" b="1" i="1" dirty="0" err="1">
                <a:solidFill>
                  <a:schemeClr val="accent1">
                    <a:lumMod val="75000"/>
                  </a:schemeClr>
                </a:solidFill>
              </a:rPr>
              <a:t>reparatie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  - set  - je</a:t>
            </a:r>
          </a:p>
          <a:p>
            <a:pPr marL="0" indent="0">
              <a:buNone/>
            </a:pPr>
            <a:endParaRPr lang="en-GB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9600" i="1" dirty="0" err="1">
                <a:solidFill>
                  <a:srgbClr val="FF0000"/>
                </a:solidFill>
              </a:rPr>
              <a:t>basisberoepsgericht</a:t>
            </a:r>
            <a:r>
              <a:rPr lang="en-GB" sz="9600" i="1" dirty="0">
                <a:solidFill>
                  <a:srgbClr val="FF0000"/>
                </a:solidFill>
              </a:rPr>
              <a:t> 	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basis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b="1" i="1" dirty="0" err="1" smtClean="0">
                <a:solidFill>
                  <a:schemeClr val="accent1">
                    <a:lumMod val="75000"/>
                  </a:schemeClr>
                </a:solidFill>
              </a:rPr>
              <a:t>beroep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s   -  </a:t>
            </a:r>
            <a:r>
              <a:rPr lang="en-GB" sz="9600" b="1" i="1" dirty="0" err="1" smtClean="0">
                <a:solidFill>
                  <a:schemeClr val="accent1">
                    <a:lumMod val="75000"/>
                  </a:schemeClr>
                </a:solidFill>
              </a:rPr>
              <a:t>gericht</a:t>
            </a:r>
            <a:endParaRPr lang="cs-CZ" sz="9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err="1" smtClean="0">
                <a:solidFill>
                  <a:srgbClr val="FF0000"/>
                </a:solidFill>
              </a:rPr>
              <a:t>antwoord</a:t>
            </a:r>
            <a:r>
              <a:rPr lang="cs-CZ" sz="96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ant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-</a:t>
            </a:r>
            <a:r>
              <a:rPr lang="en-GB" sz="9600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</a:t>
            </a:r>
            <a:r>
              <a:rPr lang="en-GB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cs-CZ" sz="96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smtClean="0">
                <a:solidFill>
                  <a:srgbClr val="FF0000"/>
                </a:solidFill>
              </a:rPr>
              <a:t>op</a:t>
            </a:r>
            <a:r>
              <a:rPr lang="en-GB" sz="9600" i="1" dirty="0" err="1" smtClean="0">
                <a:solidFill>
                  <a:srgbClr val="FF0000"/>
                </a:solidFill>
              </a:rPr>
              <a:t>gericht</a:t>
            </a:r>
            <a:r>
              <a:rPr lang="cs-CZ" sz="9600" i="1" dirty="0" smtClean="0">
                <a:solidFill>
                  <a:srgbClr val="FF0000"/>
                </a:solidFill>
              </a:rPr>
              <a:t>e</a:t>
            </a:r>
            <a:r>
              <a:rPr lang="en-GB" sz="9600" i="1" dirty="0" smtClean="0">
                <a:solidFill>
                  <a:srgbClr val="FF0000"/>
                </a:solidFill>
              </a:rPr>
              <a:t> </a:t>
            </a:r>
            <a:r>
              <a:rPr lang="en-GB" sz="9600" i="1" dirty="0">
                <a:solidFill>
                  <a:srgbClr val="FF0000"/>
                </a:solidFill>
              </a:rPr>
              <a:t>	</a:t>
            </a:r>
            <a:endParaRPr lang="cs-CZ" sz="96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op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richt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 marL="0" indent="0">
              <a:buNone/>
            </a:pPr>
            <a:endParaRPr lang="cs-CZ" sz="4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i="1" dirty="0" err="1" smtClean="0">
                <a:solidFill>
                  <a:srgbClr val="FF0000"/>
                </a:solidFill>
              </a:rPr>
              <a:t>verongelukt</a:t>
            </a:r>
            <a:r>
              <a:rPr lang="en-GB" sz="9600" i="1" dirty="0" smtClean="0">
                <a:solidFill>
                  <a:srgbClr val="FF0000"/>
                </a:solidFill>
              </a:rPr>
              <a:t> </a:t>
            </a:r>
            <a:r>
              <a:rPr lang="en-GB" sz="9600" i="1" dirty="0">
                <a:solidFill>
                  <a:srgbClr val="FF0000"/>
                </a:solidFill>
              </a:rPr>
              <a:t>	</a:t>
            </a:r>
            <a:endParaRPr lang="cs-CZ" sz="9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cs-CZ" sz="9600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Ver 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-on</a:t>
            </a:r>
            <a:r>
              <a:rPr lang="en-GB" sz="9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9600" i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cs-CZ" sz="9600" i="1" dirty="0" err="1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cs-CZ" sz="9600" i="1" dirty="0" smtClean="0">
                <a:solidFill>
                  <a:schemeClr val="accent1">
                    <a:lumMod val="75000"/>
                  </a:schemeClr>
                </a:solidFill>
              </a:rPr>
              <a:t> – luk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GB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4" descr="A picture containing mug&#10;&#10;Description automatically generated">
            <a:extLst>
              <a:ext uri="{FF2B5EF4-FFF2-40B4-BE49-F238E27FC236}">
                <a16:creationId xmlns:a16="http://schemas.microsoft.com/office/drawing/2014/main" id="{9B4A13CF-629C-4292-B861-CF8828C7D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" b="-1"/>
          <a:stretch/>
        </p:blipFill>
        <p:spPr>
          <a:xfrm>
            <a:off x="6378348" y="203201"/>
            <a:ext cx="5358781" cy="53337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351090" y="5747655"/>
            <a:ext cx="538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LET </a:t>
            </a:r>
            <a:r>
              <a:rPr lang="cs-CZ" dirty="0"/>
              <a:t>OP BIJ HET VERDELEN </a:t>
            </a:r>
            <a:r>
              <a:rPr lang="cs-CZ" dirty="0" smtClean="0"/>
              <a:t>VAN DE </a:t>
            </a:r>
            <a:r>
              <a:rPr lang="cs-CZ" dirty="0"/>
              <a:t>WOORDSTUCTUUR!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6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247" y="159029"/>
            <a:ext cx="11860695" cy="647218"/>
          </a:xfrm>
        </p:spPr>
        <p:txBody>
          <a:bodyPr>
            <a:normAutofit fontScale="90000"/>
          </a:bodyPr>
          <a:lstStyle/>
          <a:p>
            <a:r>
              <a:rPr lang="cs-CZ" sz="4200" b="1" dirty="0" err="1" smtClean="0">
                <a:latin typeface="+mn-lt"/>
              </a:rPr>
              <a:t>Waarom</a:t>
            </a:r>
            <a:r>
              <a:rPr lang="cs-CZ" sz="4200" b="1" dirty="0" smtClean="0">
                <a:latin typeface="+mn-lt"/>
              </a:rPr>
              <a:t> </a:t>
            </a:r>
            <a:r>
              <a:rPr lang="cs-CZ" sz="4200" b="1" dirty="0" err="1" smtClean="0">
                <a:latin typeface="+mn-lt"/>
              </a:rPr>
              <a:t>is</a:t>
            </a:r>
            <a:r>
              <a:rPr lang="cs-CZ" sz="4200" b="1" dirty="0" smtClean="0">
                <a:latin typeface="+mn-lt"/>
              </a:rPr>
              <a:t> morfologie en </a:t>
            </a:r>
            <a:r>
              <a:rPr lang="cs-CZ" sz="4200" b="1" dirty="0" err="1" smtClean="0">
                <a:latin typeface="+mn-lt"/>
              </a:rPr>
              <a:t>woordstructuur</a:t>
            </a:r>
            <a:r>
              <a:rPr lang="cs-CZ" sz="4200" b="1" dirty="0" smtClean="0">
                <a:latin typeface="+mn-lt"/>
              </a:rPr>
              <a:t> van </a:t>
            </a:r>
            <a:r>
              <a:rPr lang="cs-CZ" sz="4200" b="1" dirty="0" err="1" smtClean="0">
                <a:latin typeface="+mn-lt"/>
              </a:rPr>
              <a:t>belang</a:t>
            </a:r>
            <a:r>
              <a:rPr lang="cs-CZ" sz="4200" b="1" dirty="0">
                <a:latin typeface="+mn-lt"/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557" y="806247"/>
            <a:ext cx="11218178" cy="59485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1. </a:t>
            </a:r>
            <a:r>
              <a:rPr lang="cs-CZ" sz="2200" b="1" dirty="0" err="1" smtClean="0"/>
              <a:t>Grammaticale</a:t>
            </a:r>
            <a:r>
              <a:rPr lang="cs-CZ" sz="2200" dirty="0" smtClean="0"/>
              <a:t> </a:t>
            </a:r>
            <a:r>
              <a:rPr lang="cs-CZ" sz="2200" b="1" dirty="0" err="1" smtClean="0"/>
              <a:t>redenen</a:t>
            </a:r>
            <a:r>
              <a:rPr lang="cs-CZ" sz="2200" b="1" dirty="0" smtClean="0"/>
              <a:t> </a:t>
            </a:r>
            <a:r>
              <a:rPr lang="cs-CZ" sz="2200" dirty="0" smtClean="0"/>
              <a:t>= správná gramatika</a:t>
            </a:r>
          </a:p>
          <a:p>
            <a:r>
              <a:rPr lang="cs-CZ" sz="2200" i="1" dirty="0" smtClean="0">
                <a:solidFill>
                  <a:srgbClr val="FF0000"/>
                </a:solidFill>
              </a:rPr>
              <a:t>	</a:t>
            </a:r>
            <a:r>
              <a:rPr lang="cs-CZ" sz="2200" i="1" dirty="0" err="1" smtClean="0">
                <a:solidFill>
                  <a:srgbClr val="FF0000"/>
                </a:solidFill>
              </a:rPr>
              <a:t>boos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meisje</a:t>
            </a:r>
            <a:r>
              <a:rPr lang="cs-CZ" sz="2200" i="1" dirty="0" smtClean="0">
                <a:solidFill>
                  <a:srgbClr val="FF0000"/>
                </a:solidFill>
              </a:rPr>
              <a:t> 	x  </a:t>
            </a:r>
            <a:r>
              <a:rPr lang="cs-CZ" sz="2200" i="1" dirty="0" err="1" smtClean="0">
                <a:solidFill>
                  <a:srgbClr val="FF0000"/>
                </a:solidFill>
              </a:rPr>
              <a:t>boze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jongen</a:t>
            </a:r>
            <a:r>
              <a:rPr lang="cs-CZ" sz="2200" i="1" dirty="0" smtClean="0">
                <a:solidFill>
                  <a:srgbClr val="FF0000"/>
                </a:solidFill>
              </a:rPr>
              <a:t> 		</a:t>
            </a:r>
          </a:p>
          <a:p>
            <a:r>
              <a:rPr lang="cs-CZ" sz="2200" i="1" dirty="0" smtClean="0">
                <a:solidFill>
                  <a:srgbClr val="FF0000"/>
                </a:solidFill>
              </a:rPr>
              <a:t>          </a:t>
            </a:r>
            <a:r>
              <a:rPr lang="cs-CZ" sz="2200" i="1" dirty="0" err="1" smtClean="0">
                <a:solidFill>
                  <a:srgbClr val="FF0000"/>
                </a:solidFill>
              </a:rPr>
              <a:t>gesloten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huis</a:t>
            </a:r>
            <a:r>
              <a:rPr lang="cs-CZ" sz="2200" i="1" dirty="0" smtClean="0">
                <a:solidFill>
                  <a:srgbClr val="FF0000"/>
                </a:solidFill>
              </a:rPr>
              <a:t>   	x   </a:t>
            </a:r>
            <a:r>
              <a:rPr lang="cs-CZ" sz="2200" i="1" dirty="0" err="1" smtClean="0">
                <a:solidFill>
                  <a:srgbClr val="FF0000"/>
                </a:solidFill>
              </a:rPr>
              <a:t>gesloten</a:t>
            </a:r>
            <a:r>
              <a:rPr lang="cs-CZ" sz="2200" i="1" dirty="0" smtClean="0">
                <a:solidFill>
                  <a:srgbClr val="FF0000"/>
                </a:solidFill>
              </a:rPr>
              <a:t> </a:t>
            </a:r>
            <a:r>
              <a:rPr lang="cs-CZ" sz="2200" i="1" dirty="0" err="1" smtClean="0">
                <a:solidFill>
                  <a:srgbClr val="FF0000"/>
                </a:solidFill>
              </a:rPr>
              <a:t>woning</a:t>
            </a:r>
            <a:endParaRPr lang="cs-CZ" sz="2200" i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cs-CZ" sz="1000" dirty="0" smtClean="0"/>
          </a:p>
          <a:p>
            <a:pPr marL="0" indent="0">
              <a:buNone/>
            </a:pPr>
            <a:r>
              <a:rPr lang="cs-CZ" sz="2200" dirty="0" smtClean="0"/>
              <a:t>2. </a:t>
            </a:r>
            <a:r>
              <a:rPr lang="cs-CZ" sz="2200" b="1" dirty="0" err="1" smtClean="0"/>
              <a:t>Woordvorming</a:t>
            </a:r>
            <a:r>
              <a:rPr lang="cs-CZ" sz="2200" dirty="0" smtClean="0"/>
              <a:t> = co použiji pro vytvoření slova?  (</a:t>
            </a:r>
            <a:r>
              <a:rPr lang="cs-CZ" sz="2200" i="1" dirty="0" err="1" smtClean="0">
                <a:solidFill>
                  <a:srgbClr val="7030A0"/>
                </a:solidFill>
              </a:rPr>
              <a:t>rood</a:t>
            </a:r>
            <a:r>
              <a:rPr lang="cs-CZ" sz="2200" i="1" dirty="0" smtClean="0">
                <a:solidFill>
                  <a:srgbClr val="7030A0"/>
                </a:solidFill>
              </a:rPr>
              <a:t>, </a:t>
            </a:r>
            <a:r>
              <a:rPr lang="cs-CZ" sz="2200" i="1" dirty="0" err="1" smtClean="0">
                <a:solidFill>
                  <a:srgbClr val="7030A0"/>
                </a:solidFill>
              </a:rPr>
              <a:t>werk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i="1" dirty="0" smtClean="0">
                <a:solidFill>
                  <a:srgbClr val="7030A0"/>
                </a:solidFill>
              </a:rPr>
              <a:t>	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roodheid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roodachtig</a:t>
            </a:r>
            <a:r>
              <a:rPr lang="cs-CZ" sz="2200" b="1" i="1" dirty="0" smtClean="0">
                <a:solidFill>
                  <a:srgbClr val="7030A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i="1" dirty="0" smtClean="0"/>
              <a:t>do červena</a:t>
            </a:r>
            <a:r>
              <a:rPr lang="cs-CZ" sz="2200" dirty="0" smtClean="0"/>
              <a:t>)</a:t>
            </a:r>
          </a:p>
          <a:p>
            <a:r>
              <a:rPr lang="cs-CZ" sz="2200" b="1" i="1" dirty="0" smtClean="0">
                <a:solidFill>
                  <a:srgbClr val="7030A0"/>
                </a:solidFill>
              </a:rPr>
              <a:t>         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</a:t>
            </a:r>
            <a:r>
              <a:rPr lang="cs-CZ" sz="2200" b="1" i="1" dirty="0" smtClean="0">
                <a:solidFill>
                  <a:srgbClr val="7030A0"/>
                </a:solidFill>
              </a:rPr>
              <a:t>-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werker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werkster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werkzaam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verwerken</a:t>
            </a:r>
            <a:r>
              <a:rPr lang="cs-CZ" sz="2200" b="1" i="1" dirty="0" smtClean="0">
                <a:solidFill>
                  <a:srgbClr val="7030A0"/>
                </a:solidFill>
              </a:rPr>
              <a:t> – </a:t>
            </a:r>
            <a:r>
              <a:rPr lang="cs-CZ" sz="2200" b="1" i="1" dirty="0" err="1" smtClean="0">
                <a:solidFill>
                  <a:srgbClr val="7030A0"/>
                </a:solidFill>
              </a:rPr>
              <a:t>samenwerken</a:t>
            </a:r>
            <a:r>
              <a:rPr lang="cs-CZ" sz="2200" b="1" i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dirty="0" smtClean="0"/>
              <a:t>3. </a:t>
            </a:r>
            <a:r>
              <a:rPr lang="cs-CZ" sz="2200" b="1" dirty="0" err="1" smtClean="0"/>
              <a:t>Stylistische</a:t>
            </a:r>
            <a:r>
              <a:rPr lang="cs-CZ" sz="2200" b="1" dirty="0" smtClean="0"/>
              <a:t> / </a:t>
            </a:r>
            <a:r>
              <a:rPr lang="cs-CZ" sz="2200" b="1" dirty="0" err="1" smtClean="0"/>
              <a:t>lexicale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redenen</a:t>
            </a:r>
            <a:r>
              <a:rPr lang="cs-CZ" sz="2200" b="1" dirty="0" smtClean="0"/>
              <a:t> </a:t>
            </a:r>
            <a:r>
              <a:rPr lang="cs-CZ" sz="2200" dirty="0" smtClean="0"/>
              <a:t> </a:t>
            </a:r>
            <a:r>
              <a:rPr lang="cs-CZ" sz="2200" dirty="0"/>
              <a:t>= </a:t>
            </a:r>
            <a:r>
              <a:rPr lang="cs-CZ" sz="2200" dirty="0" smtClean="0"/>
              <a:t>nuance mezi slovy </a:t>
            </a:r>
            <a:endParaRPr lang="cs-CZ" sz="2200" dirty="0"/>
          </a:p>
          <a:p>
            <a:r>
              <a:rPr lang="cs-CZ" sz="2200" i="1" dirty="0" err="1" smtClean="0">
                <a:solidFill>
                  <a:srgbClr val="C00000"/>
                </a:solidFill>
              </a:rPr>
              <a:t>groen</a:t>
            </a:r>
            <a:r>
              <a:rPr lang="cs-CZ" sz="2200" i="1" dirty="0" smtClean="0">
                <a:solidFill>
                  <a:srgbClr val="C00000"/>
                </a:solidFill>
              </a:rPr>
              <a:t>    	x  </a:t>
            </a:r>
            <a:r>
              <a:rPr lang="cs-CZ" sz="2200" i="1" dirty="0" err="1" smtClean="0">
                <a:solidFill>
                  <a:srgbClr val="C00000"/>
                </a:solidFill>
              </a:rPr>
              <a:t>groenig</a:t>
            </a:r>
            <a:r>
              <a:rPr lang="cs-CZ" sz="2200" i="1" dirty="0" smtClean="0">
                <a:solidFill>
                  <a:srgbClr val="C00000"/>
                </a:solidFill>
              </a:rPr>
              <a:t>  x  </a:t>
            </a:r>
            <a:r>
              <a:rPr lang="cs-CZ" sz="2200" i="1" dirty="0" err="1" smtClean="0">
                <a:solidFill>
                  <a:srgbClr val="C00000"/>
                </a:solidFill>
              </a:rPr>
              <a:t>groenachtig</a:t>
            </a:r>
            <a:r>
              <a:rPr lang="cs-CZ" sz="2200" i="1" dirty="0" smtClean="0">
                <a:solidFill>
                  <a:srgbClr val="C00000"/>
                </a:solidFill>
              </a:rPr>
              <a:t> </a:t>
            </a:r>
            <a:endParaRPr lang="cs-CZ" sz="2200" dirty="0">
              <a:solidFill>
                <a:srgbClr val="C00000"/>
              </a:solidFill>
            </a:endParaRPr>
          </a:p>
          <a:p>
            <a:r>
              <a:rPr lang="cs-CZ" sz="2200" i="1" dirty="0" err="1" smtClean="0">
                <a:solidFill>
                  <a:srgbClr val="C00000"/>
                </a:solidFill>
              </a:rPr>
              <a:t>studentes</a:t>
            </a:r>
            <a:r>
              <a:rPr lang="cs-CZ" sz="2200" i="1" dirty="0" smtClean="0">
                <a:solidFill>
                  <a:srgbClr val="C00000"/>
                </a:solidFill>
              </a:rPr>
              <a:t>    	x  </a:t>
            </a:r>
            <a:r>
              <a:rPr lang="cs-CZ" sz="2200" i="1" dirty="0" err="1" smtClean="0">
                <a:solidFill>
                  <a:srgbClr val="C00000"/>
                </a:solidFill>
              </a:rPr>
              <a:t>studenten</a:t>
            </a:r>
            <a:endParaRPr lang="cs-CZ" sz="22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dirty="0"/>
              <a:t>4. </a:t>
            </a:r>
            <a:r>
              <a:rPr lang="cs-CZ" sz="2200" b="1" dirty="0"/>
              <a:t>Neologisme – </a:t>
            </a:r>
            <a:r>
              <a:rPr lang="cs-CZ" sz="2200" b="1" dirty="0" err="1"/>
              <a:t>betekenis</a:t>
            </a:r>
            <a:r>
              <a:rPr lang="cs-CZ" sz="2200" b="1" dirty="0"/>
              <a:t> </a:t>
            </a:r>
            <a:r>
              <a:rPr lang="cs-CZ" sz="2200" b="1" dirty="0" smtClean="0"/>
              <a:t> - </a:t>
            </a:r>
            <a:r>
              <a:rPr lang="cs-CZ" sz="2200" dirty="0"/>
              <a:t>p</a:t>
            </a:r>
            <a:r>
              <a:rPr lang="cs-CZ" sz="2200" dirty="0" smtClean="0"/>
              <a:t>odle analogie lze odhadnout význam.</a:t>
            </a:r>
          </a:p>
          <a:p>
            <a:pPr marL="0" indent="0">
              <a:buNone/>
            </a:pPr>
            <a:r>
              <a:rPr lang="cs-CZ" sz="2200" i="1" dirty="0" smtClean="0">
                <a:solidFill>
                  <a:srgbClr val="00B050"/>
                </a:solidFill>
              </a:rPr>
              <a:t>De </a:t>
            </a:r>
            <a:r>
              <a:rPr lang="cs-CZ" sz="2200" i="1" dirty="0" err="1" smtClean="0">
                <a:solidFill>
                  <a:srgbClr val="00B050"/>
                </a:solidFill>
              </a:rPr>
              <a:t>personage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</a:rPr>
              <a:t>is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b="1" i="1" dirty="0" err="1" smtClean="0">
                <a:solidFill>
                  <a:srgbClr val="00B050"/>
                </a:solidFill>
              </a:rPr>
              <a:t>verliteratuurd</a:t>
            </a:r>
            <a:r>
              <a:rPr lang="cs-CZ" sz="2200" i="1" dirty="0" smtClean="0">
                <a:solidFill>
                  <a:srgbClr val="00B050"/>
                </a:solidFill>
              </a:rPr>
              <a:t>.   //  De film </a:t>
            </a:r>
            <a:r>
              <a:rPr lang="cs-CZ" sz="2200" i="1" dirty="0" err="1" smtClean="0">
                <a:solidFill>
                  <a:srgbClr val="00B050"/>
                </a:solidFill>
              </a:rPr>
              <a:t>was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i="1" dirty="0" err="1" smtClean="0">
                <a:solidFill>
                  <a:srgbClr val="00B050"/>
                </a:solidFill>
              </a:rPr>
              <a:t>inderdaad</a:t>
            </a:r>
            <a:r>
              <a:rPr lang="cs-CZ" sz="2200" i="1" dirty="0" smtClean="0">
                <a:solidFill>
                  <a:srgbClr val="00B050"/>
                </a:solidFill>
              </a:rPr>
              <a:t> </a:t>
            </a:r>
            <a:r>
              <a:rPr lang="cs-CZ" sz="2200" b="1" i="1" u="sng" dirty="0" err="1" smtClean="0">
                <a:solidFill>
                  <a:srgbClr val="00B050"/>
                </a:solidFill>
              </a:rPr>
              <a:t>versext</a:t>
            </a:r>
            <a:r>
              <a:rPr lang="cs-CZ" sz="2200" i="1" dirty="0" smtClean="0">
                <a:solidFill>
                  <a:srgbClr val="00B050"/>
                </a:solidFill>
              </a:rPr>
              <a:t>.   </a:t>
            </a:r>
            <a:endParaRPr lang="cs-CZ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836" y="374485"/>
            <a:ext cx="7354529" cy="747252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/>
            </a:r>
            <a:br>
              <a:rPr lang="cs-CZ" sz="6000" b="1" dirty="0" smtClean="0"/>
            </a:br>
            <a:r>
              <a:rPr lang="en-GB" sz="6000" b="1" dirty="0" err="1" smtClean="0">
                <a:latin typeface="+mn-lt"/>
              </a:rPr>
              <a:t>Woordsoort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r>
              <a:rPr lang="en-GB" b="1" dirty="0"/>
              <a:t/>
            </a:r>
            <a:br>
              <a:rPr lang="en-GB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836" y="1012724"/>
            <a:ext cx="11742506" cy="5683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cs-CZ" sz="4100" i="1" dirty="0">
                <a:solidFill>
                  <a:srgbClr val="FF0000"/>
                </a:solidFill>
              </a:rPr>
              <a:t>l</a:t>
            </a:r>
            <a:r>
              <a:rPr lang="en-GB" sz="4100" i="1" dirty="0" err="1">
                <a:solidFill>
                  <a:srgbClr val="FF0000"/>
                </a:solidFill>
              </a:rPr>
              <a:t>iefje</a:t>
            </a:r>
            <a:r>
              <a:rPr lang="en-GB" sz="4100" i="1" dirty="0">
                <a:solidFill>
                  <a:srgbClr val="FF0000"/>
                </a:solidFill>
              </a:rPr>
              <a:t>	</a:t>
            </a: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 err="1" smtClean="0">
                <a:solidFill>
                  <a:srgbClr val="FF0000"/>
                </a:solidFill>
              </a:rPr>
              <a:t>makkelijk</a:t>
            </a:r>
            <a:r>
              <a:rPr lang="cs-CZ" sz="4100" i="1" dirty="0" err="1" smtClean="0">
                <a:solidFill>
                  <a:srgbClr val="FF0000"/>
                </a:solidFill>
              </a:rPr>
              <a:t>er</a:t>
            </a:r>
            <a:r>
              <a:rPr lang="en-GB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>
                <a:solidFill>
                  <a:srgbClr val="FF0000"/>
                </a:solidFill>
              </a:rPr>
              <a:t>	  </a:t>
            </a:r>
            <a:r>
              <a:rPr lang="cs-CZ" sz="4100" i="1" dirty="0" smtClean="0">
                <a:solidFill>
                  <a:srgbClr val="FF0000"/>
                </a:solidFill>
              </a:rPr>
              <a:t>maker     </a:t>
            </a:r>
            <a:r>
              <a:rPr lang="cs-CZ" sz="4100" i="1" dirty="0" err="1" smtClean="0">
                <a:solidFill>
                  <a:srgbClr val="FF0000"/>
                </a:solidFill>
              </a:rPr>
              <a:t>hemelwaarts</a:t>
            </a:r>
            <a:r>
              <a:rPr lang="cs-CZ" sz="4100" i="1" dirty="0" smtClean="0">
                <a:solidFill>
                  <a:srgbClr val="FF0000"/>
                </a:solidFill>
              </a:rPr>
              <a:t> </a:t>
            </a:r>
            <a:r>
              <a:rPr lang="en-GB" sz="4100" i="1" dirty="0">
                <a:solidFill>
                  <a:srgbClr val="FF0000"/>
                </a:solidFill>
              </a:rPr>
              <a:t>	</a:t>
            </a:r>
            <a:endParaRPr lang="cs-CZ" sz="4100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sz="4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100" i="1" dirty="0" smtClean="0">
                <a:solidFill>
                  <a:srgbClr val="00B050"/>
                </a:solidFill>
              </a:rPr>
              <a:t>	</a:t>
            </a:r>
            <a:r>
              <a:rPr lang="en-GB" sz="4100" i="1" dirty="0" err="1" smtClean="0">
                <a:solidFill>
                  <a:srgbClr val="00B050"/>
                </a:solidFill>
              </a:rPr>
              <a:t>kapster</a:t>
            </a:r>
            <a:r>
              <a:rPr lang="cs-CZ" sz="4100" i="1" dirty="0" smtClean="0">
                <a:solidFill>
                  <a:srgbClr val="00B050"/>
                </a:solidFill>
              </a:rPr>
              <a:t>       </a:t>
            </a:r>
            <a:r>
              <a:rPr lang="en-GB" sz="4100" i="1" dirty="0" err="1" smtClean="0">
                <a:solidFill>
                  <a:srgbClr val="00B050"/>
                </a:solidFill>
              </a:rPr>
              <a:t>houdbaar</a:t>
            </a:r>
            <a:r>
              <a:rPr lang="en-GB" sz="4100" i="1" dirty="0" smtClean="0">
                <a:solidFill>
                  <a:srgbClr val="00B050"/>
                </a:solidFill>
              </a:rPr>
              <a:t> </a:t>
            </a:r>
            <a:r>
              <a:rPr lang="cs-CZ" sz="4100" i="1" dirty="0" smtClean="0">
                <a:solidFill>
                  <a:srgbClr val="00B050"/>
                </a:solidFill>
              </a:rPr>
              <a:t>      </a:t>
            </a:r>
            <a:r>
              <a:rPr lang="en-GB" sz="4100" i="1" dirty="0" err="1" smtClean="0">
                <a:solidFill>
                  <a:srgbClr val="00B050"/>
                </a:solidFill>
              </a:rPr>
              <a:t>dommerik</a:t>
            </a:r>
            <a:r>
              <a:rPr lang="en-GB" sz="4100" i="1" dirty="0">
                <a:solidFill>
                  <a:srgbClr val="00B050"/>
                </a:solidFill>
              </a:rPr>
              <a:t>	</a:t>
            </a:r>
            <a:r>
              <a:rPr lang="cs-CZ" sz="4100" i="1" dirty="0" smtClean="0">
                <a:solidFill>
                  <a:srgbClr val="00B050"/>
                </a:solidFill>
              </a:rPr>
              <a:t>        </a:t>
            </a:r>
            <a:r>
              <a:rPr lang="en-GB" sz="4100" i="1" dirty="0" err="1" smtClean="0">
                <a:solidFill>
                  <a:srgbClr val="00B050"/>
                </a:solidFill>
              </a:rPr>
              <a:t>blauwerig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 err="1" smtClean="0">
                <a:solidFill>
                  <a:srgbClr val="7030A0"/>
                </a:solidFill>
              </a:rPr>
              <a:t>verzending</a:t>
            </a:r>
            <a:r>
              <a:rPr lang="cs-CZ" sz="4100" i="1" dirty="0" smtClean="0">
                <a:solidFill>
                  <a:srgbClr val="7030A0"/>
                </a:solidFill>
              </a:rPr>
              <a:t>		</a:t>
            </a:r>
            <a:r>
              <a:rPr lang="cs-CZ" sz="4100" i="1" dirty="0" err="1" smtClean="0">
                <a:solidFill>
                  <a:srgbClr val="7030A0"/>
                </a:solidFill>
              </a:rPr>
              <a:t>eenzaam</a:t>
            </a:r>
            <a:r>
              <a:rPr lang="cs-CZ" sz="4100" i="1" dirty="0" smtClean="0">
                <a:solidFill>
                  <a:srgbClr val="7030A0"/>
                </a:solidFill>
              </a:rPr>
              <a:t>		</a:t>
            </a:r>
            <a:r>
              <a:rPr lang="cs-CZ" sz="4100" i="1" dirty="0" err="1" smtClean="0">
                <a:solidFill>
                  <a:srgbClr val="7030A0"/>
                </a:solidFill>
              </a:rPr>
              <a:t>apin</a:t>
            </a:r>
            <a:endParaRPr lang="cs-CZ" sz="41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4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41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100" i="1" dirty="0" err="1" smtClean="0">
                <a:solidFill>
                  <a:srgbClr val="0070C0"/>
                </a:solidFill>
              </a:rPr>
              <a:t>eigen</a:t>
            </a:r>
            <a:r>
              <a:rPr lang="cs-CZ" sz="4100" i="1" dirty="0" smtClean="0">
                <a:solidFill>
                  <a:srgbClr val="0070C0"/>
                </a:solidFill>
              </a:rPr>
              <a:t>		</a:t>
            </a:r>
            <a:r>
              <a:rPr lang="cs-CZ" sz="4100" i="1" dirty="0" err="1" smtClean="0">
                <a:solidFill>
                  <a:srgbClr val="0070C0"/>
                </a:solidFill>
              </a:rPr>
              <a:t>kiezen</a:t>
            </a:r>
            <a:r>
              <a:rPr lang="cs-CZ" sz="4100" i="1" dirty="0" smtClean="0">
                <a:solidFill>
                  <a:srgbClr val="0070C0"/>
                </a:solidFill>
              </a:rPr>
              <a:t>	  </a:t>
            </a:r>
            <a:r>
              <a:rPr lang="cs-CZ" sz="4100" i="1" dirty="0" err="1" smtClean="0">
                <a:solidFill>
                  <a:srgbClr val="0070C0"/>
                </a:solidFill>
              </a:rPr>
              <a:t>dromen</a:t>
            </a:r>
            <a:r>
              <a:rPr lang="cs-CZ" sz="4100" i="1" dirty="0" smtClean="0">
                <a:solidFill>
                  <a:srgbClr val="0070C0"/>
                </a:solidFill>
              </a:rPr>
              <a:t>    	</a:t>
            </a:r>
            <a:r>
              <a:rPr lang="cs-CZ" sz="4100" i="1" dirty="0" err="1" smtClean="0">
                <a:solidFill>
                  <a:srgbClr val="0070C0"/>
                </a:solidFill>
              </a:rPr>
              <a:t>houten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>
                <a:solidFill>
                  <a:srgbClr val="FF0000"/>
                </a:solidFill>
              </a:rPr>
              <a:t>	</a:t>
            </a:r>
            <a:r>
              <a:rPr lang="cs-CZ" sz="4100" i="1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4100" i="1" dirty="0" smtClean="0">
                <a:solidFill>
                  <a:srgbClr val="FF0000"/>
                </a:solidFill>
              </a:rPr>
              <a:t>	</a:t>
            </a:r>
            <a:r>
              <a:rPr lang="cs-CZ" sz="4100" i="1" dirty="0" err="1" smtClean="0">
                <a:solidFill>
                  <a:srgbClr val="FF0000"/>
                </a:solidFill>
              </a:rPr>
              <a:t>tiener</a:t>
            </a:r>
            <a:r>
              <a:rPr lang="cs-CZ" sz="4100" i="1" dirty="0" smtClean="0">
                <a:solidFill>
                  <a:srgbClr val="FF0000"/>
                </a:solidFill>
              </a:rPr>
              <a:t> 	  </a:t>
            </a:r>
            <a:r>
              <a:rPr lang="cs-CZ" sz="4100" i="1" dirty="0" err="1" smtClean="0">
                <a:solidFill>
                  <a:srgbClr val="FF0000"/>
                </a:solidFill>
              </a:rPr>
              <a:t>loper</a:t>
            </a:r>
            <a:r>
              <a:rPr lang="cs-CZ" sz="4100" i="1" dirty="0" smtClean="0">
                <a:solidFill>
                  <a:srgbClr val="FF0000"/>
                </a:solidFill>
              </a:rPr>
              <a:t>	   </a:t>
            </a:r>
            <a:r>
              <a:rPr lang="cs-CZ" sz="4100" i="1" dirty="0" err="1" smtClean="0">
                <a:solidFill>
                  <a:srgbClr val="FF0000"/>
                </a:solidFill>
              </a:rPr>
              <a:t>liever</a:t>
            </a:r>
            <a:r>
              <a:rPr lang="cs-CZ" sz="4100" i="1" dirty="0" smtClean="0">
                <a:solidFill>
                  <a:srgbClr val="FF0000"/>
                </a:solidFill>
              </a:rPr>
              <a:t>		</a:t>
            </a:r>
            <a:r>
              <a:rPr lang="cs-CZ" sz="4100" i="1" dirty="0" err="1" smtClean="0">
                <a:solidFill>
                  <a:srgbClr val="FF0000"/>
                </a:solidFill>
              </a:rPr>
              <a:t>lieverd</a:t>
            </a:r>
            <a:r>
              <a:rPr lang="cs-CZ" sz="4100" i="1" dirty="0" smtClean="0">
                <a:solidFill>
                  <a:srgbClr val="FF0000"/>
                </a:solidFill>
              </a:rPr>
              <a:t> 	 </a:t>
            </a:r>
          </a:p>
        </p:txBody>
      </p:sp>
      <p:pic>
        <p:nvPicPr>
          <p:cNvPr id="6" name="Obrázek 5" descr="Clipart - mono mail &lt;strong&gt;send&lt;/strong&gt; v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66" y="3475884"/>
            <a:ext cx="1111545" cy="1111545"/>
          </a:xfrm>
          <a:prstGeom prst="rect">
            <a:avLst/>
          </a:prstGeom>
        </p:spPr>
      </p:pic>
      <p:pic>
        <p:nvPicPr>
          <p:cNvPr id="7" name="Obrázek 6" descr="Soziale Arbeit digital – was denken Studierende?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98" y="745676"/>
            <a:ext cx="1371268" cy="135599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168877" y="323768"/>
            <a:ext cx="802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Hoe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kan je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bepalen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tot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welk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woordsoort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een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woord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sz="2400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behoort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?</a:t>
            </a:r>
            <a:endParaRPr lang="cs-CZ" sz="2400" dirty="0"/>
          </a:p>
        </p:txBody>
      </p:sp>
      <p:pic>
        <p:nvPicPr>
          <p:cNvPr id="9" name="Obrázek 8" descr="File:Grooming monkeys PLW edit.jp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320" y="3304068"/>
            <a:ext cx="2044388" cy="1455176"/>
          </a:xfrm>
          <a:prstGeom prst="rect">
            <a:avLst/>
          </a:prstGeom>
        </p:spPr>
      </p:pic>
      <p:pic>
        <p:nvPicPr>
          <p:cNvPr id="10" name="Obrázek 9" descr="Heart 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10" y="5364268"/>
            <a:ext cx="1258529" cy="1258529"/>
          </a:xfrm>
          <a:prstGeom prst="rect">
            <a:avLst/>
          </a:prstGeom>
        </p:spPr>
      </p:pic>
      <p:pic>
        <p:nvPicPr>
          <p:cNvPr id="12" name="Obrázek 11" descr="Scissors Comb Hairdressing Clipart Free Stock Photo - Public Domai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6" y="2169423"/>
            <a:ext cx="951272" cy="9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en-GB" b="1" dirty="0" err="1" smtClean="0"/>
              <a:t>Woordsoort</a:t>
            </a:r>
            <a:r>
              <a:rPr lang="cs-CZ" b="1" dirty="0" smtClean="0"/>
              <a:t> – </a:t>
            </a: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 err="1" smtClean="0"/>
              <a:t>achtervoegsels</a:t>
            </a:r>
            <a:r>
              <a:rPr lang="cs-CZ" b="1" dirty="0" smtClean="0"/>
              <a:t>???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45704"/>
            <a:ext cx="10515600" cy="5247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Let op: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homonymische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achtervoegsels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: </a:t>
            </a:r>
          </a:p>
          <a:p>
            <a:pPr marL="0" indent="0">
              <a:buNone/>
            </a:pPr>
            <a:endParaRPr lang="cs-CZ" sz="1000" b="1" i="1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    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GB" i="1" dirty="0" err="1" smtClean="0">
                <a:solidFill>
                  <a:srgbClr val="FF0000"/>
                </a:solidFill>
                <a:sym typeface="Wingdings" pitchFamily="2" charset="2"/>
              </a:rPr>
              <a:t>verte</a:t>
            </a:r>
            <a:r>
              <a:rPr lang="en-GB" i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cs-CZ" i="1" dirty="0" smtClean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n-GB" i="1" dirty="0">
                <a:solidFill>
                  <a:srgbClr val="FF0000"/>
                </a:solidFill>
                <a:sym typeface="Wingdings" pitchFamily="2" charset="2"/>
              </a:rPr>
              <a:t>x   </a:t>
            </a:r>
            <a:r>
              <a:rPr lang="cs-CZ" i="1" dirty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GB" i="1" dirty="0" err="1">
                <a:solidFill>
                  <a:srgbClr val="FF0000"/>
                </a:solidFill>
              </a:rPr>
              <a:t>werkte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    </a:t>
            </a: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liefde</a:t>
            </a:r>
            <a:r>
              <a:rPr lang="cs-CZ" i="1" dirty="0" smtClean="0">
                <a:solidFill>
                  <a:srgbClr val="FF0000"/>
                </a:solidFill>
              </a:rPr>
              <a:t>    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woonde</a:t>
            </a:r>
            <a:r>
              <a:rPr lang="cs-CZ" i="1" dirty="0">
                <a:solidFill>
                  <a:srgbClr val="FF0000"/>
                </a:solidFill>
              </a:rPr>
              <a:t>     </a:t>
            </a:r>
            <a:r>
              <a:rPr lang="cs-CZ" sz="1800" i="1" dirty="0">
                <a:solidFill>
                  <a:srgbClr val="0070C0"/>
                </a:solidFill>
              </a:rPr>
              <a:t>(* miloval ji před jarem)</a:t>
            </a: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     </a:t>
            </a:r>
            <a:r>
              <a:rPr lang="cs-CZ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maaien</a:t>
            </a:r>
            <a:r>
              <a:rPr lang="cs-CZ" i="1" dirty="0" smtClean="0">
                <a:solidFill>
                  <a:srgbClr val="FF0000"/>
                </a:solidFill>
              </a:rPr>
              <a:t>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mouwen</a:t>
            </a:r>
            <a:r>
              <a:rPr lang="cs-CZ" i="1" dirty="0">
                <a:solidFill>
                  <a:srgbClr val="FF0000"/>
                </a:solidFill>
              </a:rPr>
              <a:t>    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sz="1800" i="1" dirty="0">
                <a:solidFill>
                  <a:srgbClr val="0070C0"/>
                </a:solidFill>
              </a:rPr>
              <a:t>(* tričko s krátkou sekačkou na trávu)</a:t>
            </a:r>
          </a:p>
          <a:p>
            <a:pPr marL="0" indent="0">
              <a:buNone/>
            </a:pPr>
            <a:endParaRPr lang="cs-CZ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70C0"/>
                </a:solidFill>
              </a:rPr>
              <a:t>         </a:t>
            </a:r>
            <a:r>
              <a:rPr lang="cs-CZ" sz="1600" i="1" dirty="0" smtClean="0">
                <a:solidFill>
                  <a:srgbClr val="0070C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topper</a:t>
            </a:r>
            <a:r>
              <a:rPr lang="cs-CZ" i="1" dirty="0" smtClean="0">
                <a:solidFill>
                  <a:srgbClr val="FF0000"/>
                </a:solidFill>
              </a:rPr>
              <a:t>      </a:t>
            </a:r>
            <a:r>
              <a:rPr lang="cs-CZ" i="1" dirty="0">
                <a:solidFill>
                  <a:srgbClr val="FF0000"/>
                </a:solidFill>
              </a:rPr>
              <a:t>x      </a:t>
            </a:r>
            <a:r>
              <a:rPr lang="cs-CZ" i="1" dirty="0" err="1">
                <a:solidFill>
                  <a:srgbClr val="FF0000"/>
                </a:solidFill>
              </a:rPr>
              <a:t>toffer</a:t>
            </a:r>
            <a:r>
              <a:rPr lang="cs-CZ" i="1" dirty="0">
                <a:solidFill>
                  <a:srgbClr val="FF0000"/>
                </a:solidFill>
              </a:rPr>
              <a:t>          </a:t>
            </a:r>
            <a:r>
              <a:rPr lang="cs-CZ" sz="1800" i="1" dirty="0">
                <a:solidFill>
                  <a:srgbClr val="0070C0"/>
                </a:solidFill>
              </a:rPr>
              <a:t>(* Ten dnešní zápas byl lepší.)</a:t>
            </a:r>
          </a:p>
          <a:p>
            <a:pPr marL="0" indent="0">
              <a:buNone/>
            </a:pPr>
            <a:endParaRPr lang="cs-CZ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</a:rPr>
              <a:t>        </a:t>
            </a:r>
            <a:r>
              <a:rPr lang="cs-CZ" sz="2400" i="1" dirty="0" smtClean="0">
                <a:solidFill>
                  <a:srgbClr val="FF0000"/>
                </a:solidFill>
              </a:rPr>
              <a:t>	</a:t>
            </a:r>
            <a:r>
              <a:rPr lang="cs-CZ" i="1" dirty="0" err="1" smtClean="0">
                <a:solidFill>
                  <a:srgbClr val="FF0000"/>
                </a:solidFill>
              </a:rPr>
              <a:t>gezonde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kiezen</a:t>
            </a:r>
            <a:r>
              <a:rPr lang="cs-CZ" i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cs-CZ" sz="1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FF0000"/>
                </a:solidFill>
              </a:rPr>
              <a:t> 	</a:t>
            </a:r>
            <a:r>
              <a:rPr lang="cs-CZ" i="1" dirty="0" err="1" smtClean="0">
                <a:solidFill>
                  <a:srgbClr val="FF0000"/>
                </a:solidFill>
              </a:rPr>
              <a:t>Deze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u="sng" dirty="0" err="1">
                <a:solidFill>
                  <a:srgbClr val="FF0000"/>
                </a:solidFill>
              </a:rPr>
              <a:t>kussen</a:t>
            </a:r>
            <a:r>
              <a:rPr lang="cs-CZ" i="1" dirty="0">
                <a:solidFill>
                  <a:srgbClr val="FF0000"/>
                </a:solidFill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59" y="437408"/>
            <a:ext cx="8435082" cy="6110537"/>
          </a:xfrm>
        </p:spPr>
      </p:pic>
    </p:spTree>
    <p:extLst>
      <p:ext uri="{BB962C8B-B14F-4D97-AF65-F5344CB8AC3E}">
        <p14:creationId xmlns:p14="http://schemas.microsoft.com/office/powerpoint/2010/main" val="35962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71D1-9AE3-4CBA-ACC0-FEE150AC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72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TERMINOLOGIE: BASISELEMENTEN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CBB6C-B6BA-4F23-9948-96290328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4" y="1130157"/>
            <a:ext cx="12011246" cy="57278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/>
              <a:t>b</a:t>
            </a:r>
            <a:r>
              <a:rPr lang="cs-CZ" b="1" dirty="0" err="1" smtClean="0"/>
              <a:t>asiselementen</a:t>
            </a:r>
            <a:r>
              <a:rPr lang="en-GB" b="1" dirty="0" smtClean="0"/>
              <a:t>:</a:t>
            </a:r>
            <a:r>
              <a:rPr lang="cs-CZ" b="1" dirty="0" smtClean="0"/>
              <a:t>  </a:t>
            </a:r>
            <a:r>
              <a:rPr lang="cs-CZ" b="1" dirty="0" smtClean="0">
                <a:solidFill>
                  <a:srgbClr val="C00000"/>
                </a:solidFill>
              </a:rPr>
              <a:t>WOORD  / LEXEEM / MORFEEM // </a:t>
            </a:r>
            <a:r>
              <a:rPr lang="cs-CZ" dirty="0" smtClean="0">
                <a:solidFill>
                  <a:srgbClr val="C00000"/>
                </a:solidFill>
              </a:rPr>
              <a:t>ALLOMORF / NULMORFEEM</a:t>
            </a: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sz="1000" b="1" u="sng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geef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definities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en /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of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een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aantal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voorbeelden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cs-CZ" u="sng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cs-CZ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lle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vormen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een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woord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inclusief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morfologische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verandering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door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flexie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rgbClr val="00B0F0"/>
                </a:solidFill>
              </a:rPr>
              <a:t>Een</a:t>
            </a:r>
            <a:r>
              <a:rPr lang="cs-CZ" b="1" dirty="0">
                <a:solidFill>
                  <a:srgbClr val="00B0F0"/>
                </a:solidFill>
              </a:rPr>
              <a:t> variant van </a:t>
            </a:r>
            <a:r>
              <a:rPr lang="cs-CZ" b="1" dirty="0" err="1">
                <a:solidFill>
                  <a:srgbClr val="00B0F0"/>
                </a:solidFill>
              </a:rPr>
              <a:t>een</a:t>
            </a:r>
            <a:r>
              <a:rPr lang="cs-CZ" b="1" dirty="0">
                <a:solidFill>
                  <a:srgbClr val="00B0F0"/>
                </a:solidFill>
              </a:rPr>
              <a:t> morfeem</a:t>
            </a:r>
            <a:r>
              <a:rPr lang="cs-CZ" dirty="0">
                <a:solidFill>
                  <a:srgbClr val="00B0F0"/>
                </a:solidFill>
              </a:rPr>
              <a:t> – </a:t>
            </a:r>
            <a:r>
              <a:rPr lang="cs-CZ" dirty="0" err="1">
                <a:solidFill>
                  <a:srgbClr val="00B0F0"/>
                </a:solidFill>
              </a:rPr>
              <a:t>taalelement</a:t>
            </a:r>
            <a:r>
              <a:rPr lang="cs-CZ" dirty="0">
                <a:solidFill>
                  <a:srgbClr val="00B0F0"/>
                </a:solidFill>
              </a:rPr>
              <a:t> met </a:t>
            </a:r>
            <a:r>
              <a:rPr lang="cs-CZ" dirty="0" err="1">
                <a:solidFill>
                  <a:srgbClr val="00B0F0"/>
                </a:solidFill>
              </a:rPr>
              <a:t>dezelfde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functie</a:t>
            </a:r>
            <a:r>
              <a:rPr lang="cs-CZ" dirty="0">
                <a:solidFill>
                  <a:srgbClr val="00B0F0"/>
                </a:solidFill>
              </a:rPr>
              <a:t> + </a:t>
            </a:r>
            <a:r>
              <a:rPr lang="cs-CZ" dirty="0" err="1">
                <a:solidFill>
                  <a:srgbClr val="00B0F0"/>
                </a:solidFill>
              </a:rPr>
              <a:t>betekenis</a:t>
            </a:r>
            <a:r>
              <a:rPr lang="cs-CZ" dirty="0">
                <a:solidFill>
                  <a:srgbClr val="00B0F0"/>
                </a:solidFill>
              </a:rPr>
              <a:t>,  maar </a:t>
            </a:r>
            <a:r>
              <a:rPr lang="cs-CZ" dirty="0" err="1">
                <a:solidFill>
                  <a:srgbClr val="00B0F0"/>
                </a:solidFill>
              </a:rPr>
              <a:t>een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andere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vorm</a:t>
            </a:r>
            <a:endParaRPr lang="cs-CZ" dirty="0">
              <a:solidFill>
                <a:srgbClr val="00B0F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orfeem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zonder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2">
                    <a:lumMod val="50000"/>
                  </a:schemeClr>
                </a:solidFill>
              </a:rPr>
              <a:t>klankvorm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grammaticaal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relevant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 err="1">
                <a:solidFill>
                  <a:srgbClr val="7030A0"/>
                </a:solidFill>
              </a:rPr>
              <a:t>H</a:t>
            </a:r>
            <a:r>
              <a:rPr lang="cs-CZ" b="1" dirty="0" err="1" smtClean="0">
                <a:solidFill>
                  <a:srgbClr val="7030A0"/>
                </a:solidFill>
              </a:rPr>
              <a:t>et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kleinste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zelfstandig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gebruikte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taalelement</a:t>
            </a:r>
            <a:r>
              <a:rPr lang="cs-CZ" b="1" dirty="0" smtClean="0">
                <a:solidFill>
                  <a:srgbClr val="7030A0"/>
                </a:solidFill>
              </a:rPr>
              <a:t>; </a:t>
            </a:r>
            <a:r>
              <a:rPr lang="cs-CZ" dirty="0" err="1" smtClean="0">
                <a:solidFill>
                  <a:srgbClr val="7030A0"/>
                </a:solidFill>
              </a:rPr>
              <a:t>combinatie</a:t>
            </a:r>
            <a:r>
              <a:rPr lang="cs-CZ" dirty="0" smtClean="0">
                <a:solidFill>
                  <a:srgbClr val="7030A0"/>
                </a:solidFill>
              </a:rPr>
              <a:t> van </a:t>
            </a:r>
            <a:r>
              <a:rPr lang="cs-CZ" dirty="0" err="1" smtClean="0">
                <a:solidFill>
                  <a:srgbClr val="7030A0"/>
                </a:solidFill>
              </a:rPr>
              <a:t>fonemen</a:t>
            </a:r>
            <a:r>
              <a:rPr lang="cs-CZ" dirty="0" smtClean="0">
                <a:solidFill>
                  <a:srgbClr val="7030A0"/>
                </a:solidFill>
              </a:rPr>
              <a:t>, </a:t>
            </a:r>
            <a:r>
              <a:rPr lang="cs-CZ" dirty="0" err="1" smtClean="0">
                <a:solidFill>
                  <a:srgbClr val="7030A0"/>
                </a:solidFill>
              </a:rPr>
              <a:t>morfemen</a:t>
            </a:r>
            <a:r>
              <a:rPr lang="cs-CZ" dirty="0" smtClean="0">
                <a:solidFill>
                  <a:srgbClr val="7030A0"/>
                </a:solidFill>
              </a:rPr>
              <a:t> en </a:t>
            </a:r>
            <a:r>
              <a:rPr lang="cs-CZ" dirty="0" err="1" smtClean="0">
                <a:solidFill>
                  <a:srgbClr val="7030A0"/>
                </a:solidFill>
              </a:rPr>
              <a:t>lettertekens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die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zelfstandig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worden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geschreven</a:t>
            </a:r>
            <a:r>
              <a:rPr lang="cs-CZ" dirty="0">
                <a:solidFill>
                  <a:srgbClr val="7030A0"/>
                </a:solidFill>
              </a:rPr>
              <a:t> en </a:t>
            </a:r>
            <a:r>
              <a:rPr lang="cs-CZ" dirty="0" err="1">
                <a:solidFill>
                  <a:srgbClr val="7030A0"/>
                </a:solidFill>
              </a:rPr>
              <a:t>een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betekenis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hebben</a:t>
            </a:r>
            <a:r>
              <a:rPr lang="cs-CZ" dirty="0">
                <a:solidFill>
                  <a:srgbClr val="7030A0"/>
                </a:solidFill>
              </a:rPr>
              <a:t>; de </a:t>
            </a:r>
            <a:r>
              <a:rPr lang="cs-CZ" dirty="0" err="1">
                <a:solidFill>
                  <a:srgbClr val="7030A0"/>
                </a:solidFill>
              </a:rPr>
              <a:t>basisvorm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of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één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bepaalde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vorm</a:t>
            </a:r>
            <a:r>
              <a:rPr lang="cs-CZ" dirty="0">
                <a:solidFill>
                  <a:srgbClr val="7030A0"/>
                </a:solidFill>
              </a:rPr>
              <a:t> met </a:t>
            </a:r>
            <a:r>
              <a:rPr lang="cs-CZ" dirty="0" err="1">
                <a:solidFill>
                  <a:srgbClr val="7030A0"/>
                </a:solidFill>
              </a:rPr>
              <a:t>zo</a:t>
            </a:r>
            <a:r>
              <a:rPr lang="cs-CZ" dirty="0">
                <a:solidFill>
                  <a:srgbClr val="7030A0"/>
                </a:solidFill>
              </a:rPr>
              <a:t>‘ n </a:t>
            </a:r>
            <a:r>
              <a:rPr lang="cs-CZ" dirty="0" err="1">
                <a:solidFill>
                  <a:srgbClr val="7030A0"/>
                </a:solidFill>
              </a:rPr>
              <a:t>betekenis</a:t>
            </a:r>
            <a:r>
              <a:rPr lang="cs-CZ" dirty="0">
                <a:solidFill>
                  <a:srgbClr val="7030A0"/>
                </a:solidFill>
              </a:rPr>
              <a:t>.</a:t>
            </a:r>
            <a:endParaRPr lang="cs-CZ" b="1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lphaLcPeriod"/>
            </a:pPr>
            <a:r>
              <a:rPr lang="cs-CZ" b="1" dirty="0">
                <a:solidFill>
                  <a:srgbClr val="00B050"/>
                </a:solidFill>
              </a:rPr>
              <a:t>D</a:t>
            </a:r>
            <a:r>
              <a:rPr lang="nl-NL" b="1" dirty="0" smtClean="0">
                <a:solidFill>
                  <a:srgbClr val="00B050"/>
                </a:solidFill>
              </a:rPr>
              <a:t>e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b="1" dirty="0">
                <a:solidFill>
                  <a:srgbClr val="00B050"/>
                </a:solidFill>
              </a:rPr>
              <a:t>kleinste taalelement met </a:t>
            </a:r>
            <a:r>
              <a:rPr lang="nl-NL" b="1" dirty="0" smtClean="0">
                <a:solidFill>
                  <a:srgbClr val="00B050"/>
                </a:solidFill>
              </a:rPr>
              <a:t>betekenis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b="1" i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None/>
            </a:pPr>
            <a:endParaRPr lang="cs-CZ" sz="2000" b="1" u="sng" dirty="0"/>
          </a:p>
          <a:p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35" y="57753"/>
            <a:ext cx="1652910" cy="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3875</TotalTime>
  <Words>2273</Words>
  <Application>Microsoft Office PowerPoint</Application>
  <PresentationFormat>Širokoúhlá obrazovka</PresentationFormat>
  <Paragraphs>454</Paragraphs>
  <Slides>28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Motiv Office</vt:lpstr>
      <vt:lpstr>Morfologie van het Nederlands Inleiding</vt:lpstr>
      <vt:lpstr>INLEIDING – KORTE DOE-HET-ZELF PRESENTATIES</vt:lpstr>
      <vt:lpstr>WAT IS MORFOLOGIE?</vt:lpstr>
      <vt:lpstr>Prezentace aplikace PowerPoint</vt:lpstr>
      <vt:lpstr>Waarom is morfologie en woordstructuur van belang?</vt:lpstr>
      <vt:lpstr> Woordsoort  </vt:lpstr>
      <vt:lpstr>Woordsoort – typische achtervoegsels??? </vt:lpstr>
      <vt:lpstr>Prezentace aplikace PowerPoint</vt:lpstr>
      <vt:lpstr>TERMINOLOGIE: BASISELEMENTEN</vt:lpstr>
      <vt:lpstr> </vt:lpstr>
      <vt:lpstr>TERMINOLOGIE</vt:lpstr>
      <vt:lpstr> types morfemen</vt:lpstr>
      <vt:lpstr>Prezentace aplikace PowerPoint</vt:lpstr>
      <vt:lpstr>Basisindeling van woorden en woordsoorten</vt:lpstr>
      <vt:lpstr>Basisindeling van woorden / woordsoorten</vt:lpstr>
      <vt:lpstr>Overzicht van woordsoorten</vt:lpstr>
      <vt:lpstr>Taak voor volgende keer: korte presentaties voorbereiden </vt:lpstr>
      <vt:lpstr> Benoemen van woordsoorten: </vt:lpstr>
      <vt:lpstr>BEPALEN VAN WOORDSOORTEN</vt:lpstr>
      <vt:lpstr>BEPALEN VAN WOORDSOORTEN</vt:lpstr>
      <vt:lpstr>WOORDSOORTEN: TYPISCHE AFFIXEN</vt:lpstr>
      <vt:lpstr>AFLEIDING – odvozování: překlad</vt:lpstr>
      <vt:lpstr>AFLEIDING - odvozování</vt:lpstr>
      <vt:lpstr>slovníky online</vt:lpstr>
      <vt:lpstr>Extra slides – extra info (niet verplicht)</vt:lpstr>
      <vt:lpstr>Is de WOORDSTRUCTUUR “voorspelbaar”? </vt:lpstr>
      <vt:lpstr> CONVERSIE: volledig   x  gedeeltelijk   KONVERZE:  úplná       x   částečná</vt:lpstr>
      <vt:lpstr>Woordsoorten: typische suffixen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van het Nederlands I. Inleiding</dc:title>
  <dc:creator>Iva Rezkova</dc:creator>
  <cp:lastModifiedBy>Rezková, Iva</cp:lastModifiedBy>
  <cp:revision>104</cp:revision>
  <cp:lastPrinted>2021-10-06T14:22:52Z</cp:lastPrinted>
  <dcterms:created xsi:type="dcterms:W3CDTF">2020-02-10T09:45:21Z</dcterms:created>
  <dcterms:modified xsi:type="dcterms:W3CDTF">2024-09-18T07:14:59Z</dcterms:modified>
</cp:coreProperties>
</file>