
<file path=[Content_Types].xml><?xml version="1.0" encoding="utf-8"?>
<Types xmlns="http://schemas.openxmlformats.org/package/2006/content-types">
  <Default Extension="png" ContentType="image/png"/>
  <Default Extension="emf" ContentType="image/x-emf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9"/>
  </p:notesMasterIdLst>
  <p:sldIdLst>
    <p:sldId id="412" r:id="rId2"/>
    <p:sldId id="568" r:id="rId3"/>
    <p:sldId id="683" r:id="rId4"/>
    <p:sldId id="657" r:id="rId5"/>
    <p:sldId id="684" r:id="rId6"/>
    <p:sldId id="658" r:id="rId7"/>
    <p:sldId id="654" r:id="rId8"/>
    <p:sldId id="689" r:id="rId9"/>
    <p:sldId id="686" r:id="rId10"/>
    <p:sldId id="687" r:id="rId11"/>
    <p:sldId id="656" r:id="rId12"/>
    <p:sldId id="685" r:id="rId13"/>
    <p:sldId id="570" r:id="rId14"/>
    <p:sldId id="688" r:id="rId15"/>
    <p:sldId id="661" r:id="rId16"/>
    <p:sldId id="662" r:id="rId17"/>
    <p:sldId id="666" r:id="rId18"/>
  </p:sldIdLst>
  <p:sldSz cx="9144000" cy="6858000" type="screen4x3"/>
  <p:notesSz cx="6858000" cy="9144000"/>
  <p:defaultTextStyle>
    <a:defPPr>
      <a:defRPr lang="cs-CZ"/>
    </a:defPPr>
    <a:lvl1pPr algn="ctr" rtl="0" eaLnBrk="0" fontAlgn="base" hangingPunct="0">
      <a:spcBef>
        <a:spcPct val="0"/>
      </a:spcBef>
      <a:spcAft>
        <a:spcPct val="0"/>
      </a:spcAft>
      <a:defRPr b="1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ctr" rtl="0" eaLnBrk="0" fontAlgn="base" hangingPunct="0">
      <a:spcBef>
        <a:spcPct val="0"/>
      </a:spcBef>
      <a:spcAft>
        <a:spcPct val="0"/>
      </a:spcAft>
      <a:defRPr b="1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ctr" rtl="0" eaLnBrk="0" fontAlgn="base" hangingPunct="0">
      <a:spcBef>
        <a:spcPct val="0"/>
      </a:spcBef>
      <a:spcAft>
        <a:spcPct val="0"/>
      </a:spcAft>
      <a:defRPr b="1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ctr" rtl="0" eaLnBrk="0" fontAlgn="base" hangingPunct="0">
      <a:spcBef>
        <a:spcPct val="0"/>
      </a:spcBef>
      <a:spcAft>
        <a:spcPct val="0"/>
      </a:spcAft>
      <a:defRPr b="1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ctr" rtl="0" eaLnBrk="0" fontAlgn="base" hangingPunct="0">
      <a:spcBef>
        <a:spcPct val="0"/>
      </a:spcBef>
      <a:spcAft>
        <a:spcPct val="0"/>
      </a:spcAft>
      <a:defRPr b="1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b="1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b="1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b="1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b="1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657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00"/>
    <a:srgbClr val="FF6600"/>
    <a:srgbClr val="FF3399"/>
    <a:srgbClr val="C00000"/>
    <a:srgbClr val="CC0000"/>
    <a:srgbClr val="000044"/>
    <a:srgbClr val="000066"/>
    <a:srgbClr val="DDDDDD"/>
    <a:srgbClr val="66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69C7853C-536D-4A76-A0AE-DD22124D55A5}" styleName="Styl s motivem 1 – zvýraznění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Střední styl 2 – zvýraznění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D5ABB26-0587-4C30-8999-92F81FD0307C}" styleName="Bez stylu, bez mřížky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7DF18680-E054-41AD-8BC1-D1AEF772440D}" styleName="Střední styl 2 – zvýraznění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114" autoAdjust="0"/>
    <p:restoredTop sz="99647" autoAdjust="0"/>
  </p:normalViewPr>
  <p:slideViewPr>
    <p:cSldViewPr showGuides="1">
      <p:cViewPr varScale="1">
        <p:scale>
          <a:sx n="88" d="100"/>
          <a:sy n="88" d="100"/>
        </p:scale>
        <p:origin x="1421" y="67"/>
      </p:cViewPr>
      <p:guideLst>
        <p:guide orient="horz" pos="3657"/>
        <p:guide pos="2880"/>
      </p:guideLst>
    </p:cSldViewPr>
  </p:slideViewPr>
  <p:outlineViewPr>
    <p:cViewPr>
      <p:scale>
        <a:sx n="25" d="100"/>
        <a:sy n="25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68" d="100"/>
          <a:sy n="68" d="100"/>
        </p:scale>
        <p:origin x="-3086" y="-58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eaLnBrk="1" hangingPunct="1">
              <a:defRPr sz="1200" b="0"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 b="0"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3789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30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 altLang="cs-CZ" noProof="0"/>
              <a:t>Klepnutím lze upravit styly předlohy textu.</a:t>
            </a:r>
          </a:p>
          <a:p>
            <a:pPr lvl="1"/>
            <a:r>
              <a:rPr lang="cs-CZ" altLang="cs-CZ" noProof="0"/>
              <a:t>Druhá úroveň</a:t>
            </a:r>
          </a:p>
          <a:p>
            <a:pPr lvl="2"/>
            <a:r>
              <a:rPr lang="cs-CZ" altLang="cs-CZ" noProof="0"/>
              <a:t>Třetí úroveň</a:t>
            </a:r>
          </a:p>
          <a:p>
            <a:pPr lvl="3"/>
            <a:r>
              <a:rPr lang="cs-CZ" altLang="cs-CZ" noProof="0"/>
              <a:t>Čtvrtá úroveň</a:t>
            </a:r>
          </a:p>
          <a:p>
            <a:pPr lvl="4"/>
            <a:r>
              <a:rPr lang="cs-CZ" altLang="cs-CZ" noProof="0"/>
              <a:t>Pátá úroveň</a:t>
            </a: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 eaLnBrk="1" hangingPunct="1">
              <a:defRPr sz="1200" b="0"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 b="0"/>
            </a:lvl1pPr>
          </a:lstStyle>
          <a:p>
            <a:pPr>
              <a:defRPr/>
            </a:pPr>
            <a:fld id="{CDD7E36A-E6E2-4181-B6B3-A58CF6802FF0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87349441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DBD6A0-A52B-2F4C-9E50-C9FDBFB376E4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076761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DBD6A0-A52B-2F4C-9E50-C9FDBFB376E4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655301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DBD6A0-A52B-2F4C-9E50-C9FDBFB376E4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076761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DBD6A0-A52B-2F4C-9E50-C9FDBFB376E4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138383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DBD6A0-A52B-2F4C-9E50-C9FDBFB376E4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076761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DBD6A0-A52B-2F4C-9E50-C9FDBFB376E4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789370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DBD6A0-A52B-2F4C-9E50-C9FDBFB376E4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076761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DBD6A0-A52B-2F4C-9E50-C9FDBFB376E4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076761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DBD6A0-A52B-2F4C-9E50-C9FDBFB376E4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076761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DBD6A0-A52B-2F4C-9E50-C9FDBFB376E4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076761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DBD6A0-A52B-2F4C-9E50-C9FDBFB376E4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045380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DBD6A0-A52B-2F4C-9E50-C9FDBFB376E4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076761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DBD6A0-A52B-2F4C-9E50-C9FDBFB376E4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320550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DBD6A0-A52B-2F4C-9E50-C9FDBFB376E4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076761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DBD6A0-A52B-2F4C-9E50-C9FDBFB376E4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076761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DBD6A0-A52B-2F4C-9E50-C9FDBFB376E4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05897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DBD6A0-A52B-2F4C-9E50-C9FDBFB376E4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262550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cs-CZ"/>
              <a:t>Kliknutím lze upravit styl předlohy.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1203960-2E56-44D6-93CA-E1971BE66DFB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27478221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0A197CF-FEFF-4D5D-8AA0-87190938FAFA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270678445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944782E-8B56-44A5-9FAE-F44F07EE6C38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217877498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clipArtAndTx" preserve="1">
  <p:cSld name="Nadpis, klipart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klipart 2"/>
          <p:cNvSpPr>
            <a:spLocks noGrp="1"/>
          </p:cNvSpPr>
          <p:nvPr>
            <p:ph type="clipArt"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pPr lvl="0"/>
            <a:endParaRPr lang="cs-CZ" noProof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FB15633-ABB6-4564-BB38-419DBE6AF889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20598988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1A8149B-1D1D-4DD2-BCCA-6DD4A4C49E5A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32874604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6CFE130-FFA6-4C9D-9151-738D3F14E91D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723883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C06DD4F-3754-4894-A5B7-433A34B566BA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31626297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A3C98AC-D8BF-4379-A2F2-A84C8BC4A804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34288005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BB1D20A-14DC-49D4-AAEC-2D4BDAB9D826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24512261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B3FD0BB-4D9E-40A2-B47A-C00628589FDE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11983815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5ED97B8-5605-4A8A-841B-AAE132097AFD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33568569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cs-CZ" noProof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9997CE0-3F78-4482-83E5-56F5E2E1BBEE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29726641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cs-CZ" altLang="cs-CZ"/>
              <a:t>Klepnutím lze upravit styl předlohy nadpisů.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 altLang="cs-CZ"/>
              <a:t>Klepnutím lze upravit styly předlohy textu.</a:t>
            </a:r>
          </a:p>
          <a:p>
            <a:pPr lvl="1"/>
            <a:r>
              <a:rPr lang="cs-CZ" altLang="cs-CZ"/>
              <a:t>Druhá úroveň</a:t>
            </a:r>
          </a:p>
          <a:p>
            <a:pPr lvl="2"/>
            <a:r>
              <a:rPr lang="cs-CZ" altLang="cs-CZ"/>
              <a:t>Třetí úroveň</a:t>
            </a:r>
          </a:p>
          <a:p>
            <a:pPr lvl="3"/>
            <a:r>
              <a:rPr lang="cs-CZ" altLang="cs-CZ"/>
              <a:t>Čtvrtá úroveň</a:t>
            </a:r>
          </a:p>
          <a:p>
            <a:pPr lvl="4"/>
            <a:r>
              <a:rPr lang="cs-CZ" altLang="cs-CZ"/>
              <a:t>Pátá úroveň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eaLnBrk="1" hangingPunct="1">
              <a:defRPr sz="1400" b="0"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 b="0"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 b="0"/>
            </a:lvl1pPr>
          </a:lstStyle>
          <a:p>
            <a:pPr>
              <a:defRPr/>
            </a:pPr>
            <a:fld id="{A24943ED-9755-4B60-BCB8-F914EEFE15E6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em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6.wmf"/><Relationship Id="rId4" Type="http://schemas.openxmlformats.org/officeDocument/2006/relationships/image" Target="../media/image15.wm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7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8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7" Type="http://schemas.openxmlformats.org/officeDocument/2006/relationships/image" Target="../media/image6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eg"/><Relationship Id="rId5" Type="http://schemas.openxmlformats.org/officeDocument/2006/relationships/image" Target="../media/image4.wmf"/><Relationship Id="rId4" Type="http://schemas.openxmlformats.org/officeDocument/2006/relationships/image" Target="../media/image3.wm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png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.png"/><Relationship Id="rId5" Type="http://schemas.openxmlformats.org/officeDocument/2006/relationships/image" Target="../media/image12.gif"/><Relationship Id="rId4" Type="http://schemas.openxmlformats.org/officeDocument/2006/relationships/image" Target="../media/image11.gi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4.w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4000" y="658810"/>
            <a:ext cx="7776000" cy="54344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" name="TextBox 15"/>
          <p:cNvSpPr txBox="1"/>
          <p:nvPr/>
        </p:nvSpPr>
        <p:spPr>
          <a:xfrm>
            <a:off x="5030851" y="6341803"/>
            <a:ext cx="3965675" cy="229420"/>
          </a:xfrm>
          <a:prstGeom prst="rect">
            <a:avLst/>
          </a:prstGeom>
          <a:noFill/>
        </p:spPr>
        <p:txBody>
          <a:bodyPr wrap="square" lIns="0" tIns="0" rIns="0" bIns="0" rtlCol="0">
            <a:normAutofit/>
          </a:bodyPr>
          <a:lstStyle/>
          <a:p>
            <a:pPr algn="r" defTabSz="457200" eaLnBrk="1" fontAlgn="auto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900" b="0">
                <a:solidFill>
                  <a:prstClr val="black"/>
                </a:solidFill>
                <a:latin typeface="Arial"/>
                <a:cs typeface="Arial"/>
              </a:rPr>
              <a:t>www.natur.cuni.cz</a:t>
            </a:r>
            <a:endParaRPr lang="en-US" sz="900" b="0" dirty="0">
              <a:solidFill>
                <a:prstClr val="black"/>
              </a:solidFill>
              <a:latin typeface="Arial"/>
              <a:cs typeface="Arial"/>
            </a:endParaRPr>
          </a:p>
        </p:txBody>
      </p:sp>
      <p:pic>
        <p:nvPicPr>
          <p:cNvPr id="23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6057900"/>
            <a:ext cx="2159000" cy="800100"/>
          </a:xfrm>
          <a:prstGeom prst="rect">
            <a:avLst/>
          </a:prstGeom>
        </p:spPr>
      </p:pic>
      <p:cxnSp>
        <p:nvCxnSpPr>
          <p:cNvPr id="24" name="Straight Connector 4"/>
          <p:cNvCxnSpPr/>
          <p:nvPr/>
        </p:nvCxnSpPr>
        <p:spPr>
          <a:xfrm>
            <a:off x="122903" y="6057900"/>
            <a:ext cx="8873623" cy="0"/>
          </a:xfrm>
          <a:prstGeom prst="line">
            <a:avLst/>
          </a:prstGeom>
          <a:noFill/>
          <a:ln w="9525" cap="flat" cmpd="sng" algn="ctr">
            <a:solidFill>
              <a:srgbClr val="D22D40"/>
            </a:solidFill>
            <a:prstDash val="solid"/>
          </a:ln>
          <a:effectLst/>
        </p:spPr>
      </p:cxnSp>
      <p:sp>
        <p:nvSpPr>
          <p:cNvPr id="25" name="TextBox 8"/>
          <p:cNvSpPr txBox="1"/>
          <p:nvPr/>
        </p:nvSpPr>
        <p:spPr>
          <a:xfrm>
            <a:off x="288000" y="252000"/>
            <a:ext cx="8316448" cy="49107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l" defTabSz="457200" eaLnBrk="1" fontAlgn="auto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600" dirty="0">
                <a:solidFill>
                  <a:prstClr val="black"/>
                </a:solidFill>
                <a:latin typeface="Arial"/>
                <a:cs typeface="Arial"/>
              </a:rPr>
              <a:t>IV. </a:t>
            </a:r>
            <a:r>
              <a:rPr lang="en-US" sz="2600" dirty="0" err="1">
                <a:solidFill>
                  <a:prstClr val="black"/>
                </a:solidFill>
                <a:latin typeface="Arial"/>
                <a:cs typeface="Arial"/>
              </a:rPr>
              <a:t>Skupina</a:t>
            </a:r>
            <a:r>
              <a:rPr lang="en-US" sz="2600" dirty="0">
                <a:solidFill>
                  <a:prstClr val="black"/>
                </a:solidFill>
                <a:latin typeface="Arial"/>
                <a:cs typeface="Arial"/>
              </a:rPr>
              <a:t> – </a:t>
            </a:r>
            <a:r>
              <a:rPr lang="en-US" sz="2600" dirty="0" err="1">
                <a:solidFill>
                  <a:prstClr val="black"/>
                </a:solidFill>
                <a:latin typeface="Arial"/>
                <a:cs typeface="Arial"/>
              </a:rPr>
              <a:t>Uhl</a:t>
            </a:r>
            <a:r>
              <a:rPr lang="cs-CZ" sz="2600" dirty="0" err="1">
                <a:solidFill>
                  <a:prstClr val="black"/>
                </a:solidFill>
                <a:latin typeface="Arial"/>
                <a:cs typeface="Arial"/>
              </a:rPr>
              <a:t>ík</a:t>
            </a:r>
            <a:endParaRPr lang="en-US" sz="2600" dirty="0">
              <a:solidFill>
                <a:prstClr val="black"/>
              </a:solidFill>
              <a:latin typeface="Arial"/>
              <a:cs typeface="Arial"/>
            </a:endParaRPr>
          </a:p>
        </p:txBody>
      </p:sp>
      <p:sp>
        <p:nvSpPr>
          <p:cNvPr id="9" name="Rectangle 17"/>
          <p:cNvSpPr/>
          <p:nvPr/>
        </p:nvSpPr>
        <p:spPr>
          <a:xfrm>
            <a:off x="0" y="0"/>
            <a:ext cx="9144000" cy="107950"/>
          </a:xfrm>
          <a:prstGeom prst="rect">
            <a:avLst/>
          </a:prstGeom>
          <a:solidFill>
            <a:srgbClr val="D22D4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en-US"/>
          </a:p>
        </p:txBody>
      </p:sp>
      <p:sp>
        <p:nvSpPr>
          <p:cNvPr id="12" name="Zástupný symbol pro číslo snímku 1"/>
          <p:cNvSpPr>
            <a:spLocks noGrp="1"/>
          </p:cNvSpPr>
          <p:nvPr>
            <p:ph type="sldNum" sz="quarter" idx="12"/>
          </p:nvPr>
        </p:nvSpPr>
        <p:spPr>
          <a:xfrm>
            <a:off x="8424000" y="108000"/>
            <a:ext cx="720000" cy="360000"/>
          </a:xfrm>
        </p:spPr>
        <p:txBody>
          <a:bodyPr anchor="ctr" anchorCtr="0"/>
          <a:lstStyle/>
          <a:p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fld id="{CB05AA66-45A8-5543-8AD2-FEEF865319FF}" type="slidenum">
              <a:rPr lang="en-US" sz="14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fld>
            <a:endParaRPr lang="en-US" sz="1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Obdélník 12"/>
          <p:cNvSpPr/>
          <p:nvPr/>
        </p:nvSpPr>
        <p:spPr>
          <a:xfrm>
            <a:off x="6358644" y="1565229"/>
            <a:ext cx="419100" cy="2448272"/>
          </a:xfrm>
          <a:prstGeom prst="rect">
            <a:avLst/>
          </a:prstGeom>
          <a:noFill/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4" name="Obdélník 13"/>
          <p:cNvSpPr/>
          <p:nvPr/>
        </p:nvSpPr>
        <p:spPr>
          <a:xfrm>
            <a:off x="6358644" y="1979013"/>
            <a:ext cx="419100" cy="2034487"/>
          </a:xfrm>
          <a:prstGeom prst="rect">
            <a:avLst/>
          </a:prstGeom>
          <a:solidFill>
            <a:schemeClr val="tx1">
              <a:alpha val="40000"/>
            </a:schemeClr>
          </a:solidFill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1922558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/>
          <p:cNvSpPr txBox="1"/>
          <p:nvPr/>
        </p:nvSpPr>
        <p:spPr>
          <a:xfrm>
            <a:off x="5030851" y="6341803"/>
            <a:ext cx="3965675" cy="229420"/>
          </a:xfrm>
          <a:prstGeom prst="rect">
            <a:avLst/>
          </a:prstGeom>
          <a:noFill/>
        </p:spPr>
        <p:txBody>
          <a:bodyPr wrap="square" lIns="0" tIns="0" rIns="0" bIns="0" rtlCol="0">
            <a:normAutofit/>
          </a:bodyPr>
          <a:lstStyle/>
          <a:p>
            <a:pPr algn="r">
              <a:lnSpc>
                <a:spcPct val="130000"/>
              </a:lnSpc>
            </a:pPr>
            <a:r>
              <a:rPr lang="en-US" sz="900">
                <a:latin typeface="Arial"/>
                <a:cs typeface="Arial"/>
              </a:rPr>
              <a:t>www.natur.cuni.cz</a:t>
            </a:r>
            <a:endParaRPr lang="en-US" sz="900" dirty="0">
              <a:latin typeface="Arial"/>
              <a:cs typeface="Arial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0" y="0"/>
            <a:ext cx="9144000" cy="108000"/>
          </a:xfrm>
          <a:prstGeom prst="rect">
            <a:avLst/>
          </a:prstGeom>
          <a:solidFill>
            <a:srgbClr val="D22D4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057900"/>
            <a:ext cx="2159000" cy="800100"/>
          </a:xfrm>
          <a:prstGeom prst="rect">
            <a:avLst/>
          </a:prstGeom>
        </p:spPr>
      </p:pic>
      <p:cxnSp>
        <p:nvCxnSpPr>
          <p:cNvPr id="5" name="Straight Connector 4"/>
          <p:cNvCxnSpPr/>
          <p:nvPr/>
        </p:nvCxnSpPr>
        <p:spPr>
          <a:xfrm>
            <a:off x="122903" y="6057900"/>
            <a:ext cx="8873623" cy="0"/>
          </a:xfrm>
          <a:prstGeom prst="line">
            <a:avLst/>
          </a:prstGeom>
          <a:ln w="9525" cmpd="sng">
            <a:solidFill>
              <a:srgbClr val="D22D4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TextBox 8"/>
          <p:cNvSpPr txBox="1"/>
          <p:nvPr/>
        </p:nvSpPr>
        <p:spPr>
          <a:xfrm>
            <a:off x="288000" y="252000"/>
            <a:ext cx="8316448" cy="49107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l" defTabSz="457200" eaLnBrk="1" fontAlgn="auto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</a:pPr>
            <a:r>
              <a:rPr lang="cs-CZ" sz="2600" dirty="0">
                <a:solidFill>
                  <a:prstClr val="black"/>
                </a:solidFill>
                <a:latin typeface="Arial"/>
                <a:cs typeface="Arial"/>
              </a:rPr>
              <a:t>Karbid křemíku </a:t>
            </a:r>
            <a:r>
              <a:rPr lang="cs-CZ" sz="2600" dirty="0" err="1">
                <a:solidFill>
                  <a:prstClr val="black"/>
                </a:solidFill>
                <a:latin typeface="Arial"/>
                <a:cs typeface="Arial"/>
              </a:rPr>
              <a:t>SiC</a:t>
            </a:r>
            <a:endParaRPr lang="en-US" sz="2600" dirty="0">
              <a:solidFill>
                <a:prstClr val="black"/>
              </a:solidFill>
              <a:latin typeface="Arial"/>
              <a:cs typeface="Arial"/>
            </a:endParaRPr>
          </a:p>
        </p:txBody>
      </p:sp>
      <p:sp>
        <p:nvSpPr>
          <p:cNvPr id="9" name="TextBox 2"/>
          <p:cNvSpPr txBox="1"/>
          <p:nvPr/>
        </p:nvSpPr>
        <p:spPr>
          <a:xfrm>
            <a:off x="288000" y="908720"/>
            <a:ext cx="8460754" cy="153888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285750" indent="-285750"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  <a:buFont typeface="Wingdings" charset="2"/>
              <a:buChar char="§"/>
            </a:pPr>
            <a:r>
              <a:rPr lang="pl-PL" sz="2000" b="0" dirty="0">
                <a:latin typeface="Arial" panose="020B0604020202020204" pitchFamily="34" charset="0"/>
                <a:cs typeface="Arial" panose="020B0604020202020204" pitchFamily="34" charset="0"/>
              </a:rPr>
              <a:t>Karborundum, vysoká tvrdost, brusný materiál</a:t>
            </a:r>
          </a:p>
          <a:p>
            <a:pPr marL="285750" indent="-285750"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  <a:buFont typeface="Wingdings" charset="2"/>
              <a:buChar char="§"/>
            </a:pPr>
            <a:r>
              <a:rPr lang="pl-PL" sz="2000" b="0" dirty="0">
                <a:latin typeface="Arial" panose="020B0604020202020204" pitchFamily="34" charset="0"/>
                <a:cs typeface="Arial" panose="020B0604020202020204" pitchFamily="34" charset="0"/>
              </a:rPr>
              <a:t>Výroba: SiO</a:t>
            </a:r>
            <a:r>
              <a:rPr lang="pl-PL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pl-PL" sz="2000" b="0" dirty="0">
                <a:latin typeface="Arial" panose="020B0604020202020204" pitchFamily="34" charset="0"/>
                <a:cs typeface="Arial" panose="020B0604020202020204" pitchFamily="34" charset="0"/>
              </a:rPr>
              <a:t>  +  3 C  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→  </a:t>
            </a:r>
            <a:r>
              <a:rPr lang="cs-CZ" altLang="cs-CZ" sz="2000" b="0" dirty="0" err="1">
                <a:latin typeface="Arial" panose="020B0604020202020204" pitchFamily="34" charset="0"/>
                <a:cs typeface="Arial" panose="020B0604020202020204" pitchFamily="34" charset="0"/>
              </a:rPr>
              <a:t>SiC</a:t>
            </a:r>
            <a:r>
              <a:rPr lang="pl-PL" sz="2000" b="0" dirty="0">
                <a:latin typeface="Arial" panose="020B0604020202020204" pitchFamily="34" charset="0"/>
                <a:cs typeface="Arial" panose="020B0604020202020204" pitchFamily="34" charset="0"/>
              </a:rPr>
              <a:t>  + CO</a:t>
            </a:r>
          </a:p>
          <a:p>
            <a:pPr marL="0" lvl="2"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</a:pPr>
            <a:r>
              <a:rPr lang="cs-CZ" sz="2000" b="0" dirty="0">
                <a:latin typeface="Symbol" panose="05050102010706020507" pitchFamily="18" charset="2"/>
                <a:cs typeface="Arial" panose="020B0604020202020204" pitchFamily="34" charset="0"/>
              </a:rPr>
              <a:t>				</a:t>
            </a:r>
          </a:p>
          <a:p>
            <a:pPr marL="0" lvl="2"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</a:pPr>
            <a:r>
              <a:rPr lang="cs-CZ" sz="2000" b="0" dirty="0">
                <a:latin typeface="Symbol" panose="05050102010706020507" pitchFamily="18" charset="2"/>
                <a:cs typeface="Arial" panose="020B0604020202020204" pitchFamily="34" charset="0"/>
              </a:rPr>
              <a:t>				a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cs-CZ" sz="2000" b="0" dirty="0" err="1">
                <a:latin typeface="Arial" panose="020B0604020202020204" pitchFamily="34" charset="0"/>
                <a:cs typeface="Arial" panose="020B0604020202020204" pitchFamily="34" charset="0"/>
              </a:rPr>
              <a:t>SiC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							</a:t>
            </a:r>
            <a:r>
              <a:rPr lang="cs-CZ" sz="2000" b="0" dirty="0">
                <a:latin typeface="Symbol" panose="05050102010706020507" pitchFamily="18" charset="2"/>
                <a:cs typeface="Arial" panose="020B0604020202020204" pitchFamily="34" charset="0"/>
              </a:rPr>
              <a:t>b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cs-CZ" sz="2000" b="0" dirty="0" err="1">
                <a:latin typeface="Arial" panose="020B0604020202020204" pitchFamily="34" charset="0"/>
                <a:cs typeface="Arial" panose="020B0604020202020204" pitchFamily="34" charset="0"/>
              </a:rPr>
              <a:t>SiC</a:t>
            </a:r>
            <a:endParaRPr lang="cs-CZ" sz="2000" b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  <a:buFont typeface="Wingdings" charset="2"/>
              <a:buChar char="§"/>
            </a:pPr>
            <a:endParaRPr lang="cs-CZ" sz="2000" b="0" dirty="0">
              <a:latin typeface="Arial"/>
              <a:cs typeface="Arial"/>
            </a:endParaRPr>
          </a:p>
        </p:txBody>
      </p:sp>
      <p:sp>
        <p:nvSpPr>
          <p:cNvPr id="10" name="Zástupný symbol pro číslo snímku 1"/>
          <p:cNvSpPr>
            <a:spLocks noGrp="1"/>
          </p:cNvSpPr>
          <p:nvPr>
            <p:ph type="sldNum" sz="quarter" idx="12"/>
          </p:nvPr>
        </p:nvSpPr>
        <p:spPr>
          <a:xfrm>
            <a:off x="8424000" y="108000"/>
            <a:ext cx="720000" cy="360000"/>
          </a:xfrm>
        </p:spPr>
        <p:txBody>
          <a:bodyPr anchor="ctr" anchorCtr="0"/>
          <a:lstStyle/>
          <a:p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fld id="{CB05AA66-45A8-5543-8AD2-FEEF865319FF}" type="slidenum">
              <a:rPr lang="en-US" sz="14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</a:t>
            </a:fld>
            <a:endParaRPr lang="en-US" sz="1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3" name="Picture 9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164" t="14815" r="21693" b="15344"/>
          <a:stretch>
            <a:fillRect/>
          </a:stretch>
        </p:blipFill>
        <p:spPr bwMode="auto">
          <a:xfrm>
            <a:off x="1077904" y="2348880"/>
            <a:ext cx="2630000" cy="32136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" name="Picture 10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00" t="9259" r="7628" b="8202"/>
          <a:stretch>
            <a:fillRect/>
          </a:stretch>
        </p:blipFill>
        <p:spPr bwMode="auto">
          <a:xfrm>
            <a:off x="4499992" y="2520800"/>
            <a:ext cx="3055124" cy="29066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4665425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/>
          <p:cNvSpPr txBox="1"/>
          <p:nvPr/>
        </p:nvSpPr>
        <p:spPr>
          <a:xfrm>
            <a:off x="5030851" y="6341803"/>
            <a:ext cx="3965675" cy="229420"/>
          </a:xfrm>
          <a:prstGeom prst="rect">
            <a:avLst/>
          </a:prstGeom>
          <a:noFill/>
        </p:spPr>
        <p:txBody>
          <a:bodyPr wrap="square" lIns="0" tIns="0" rIns="0" bIns="0" rtlCol="0">
            <a:normAutofit/>
          </a:bodyPr>
          <a:lstStyle/>
          <a:p>
            <a:pPr algn="r">
              <a:lnSpc>
                <a:spcPct val="130000"/>
              </a:lnSpc>
            </a:pPr>
            <a:r>
              <a:rPr lang="en-US" sz="900">
                <a:latin typeface="Arial"/>
                <a:cs typeface="Arial"/>
              </a:rPr>
              <a:t>www.natur.cuni.cz</a:t>
            </a:r>
            <a:endParaRPr lang="en-US" sz="900" dirty="0">
              <a:latin typeface="Arial"/>
              <a:cs typeface="Arial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0" y="0"/>
            <a:ext cx="9144000" cy="108000"/>
          </a:xfrm>
          <a:prstGeom prst="rect">
            <a:avLst/>
          </a:prstGeom>
          <a:solidFill>
            <a:srgbClr val="D22D4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057900"/>
            <a:ext cx="2159000" cy="800100"/>
          </a:xfrm>
          <a:prstGeom prst="rect">
            <a:avLst/>
          </a:prstGeom>
        </p:spPr>
      </p:pic>
      <p:cxnSp>
        <p:nvCxnSpPr>
          <p:cNvPr id="5" name="Straight Connector 4"/>
          <p:cNvCxnSpPr/>
          <p:nvPr/>
        </p:nvCxnSpPr>
        <p:spPr>
          <a:xfrm>
            <a:off x="122903" y="6057900"/>
            <a:ext cx="8873623" cy="0"/>
          </a:xfrm>
          <a:prstGeom prst="line">
            <a:avLst/>
          </a:prstGeom>
          <a:ln w="9525" cmpd="sng">
            <a:solidFill>
              <a:srgbClr val="D22D4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TextBox 8"/>
          <p:cNvSpPr txBox="1"/>
          <p:nvPr/>
        </p:nvSpPr>
        <p:spPr>
          <a:xfrm>
            <a:off x="288000" y="252000"/>
            <a:ext cx="8316448" cy="49107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l" defTabSz="457200" eaLnBrk="1" fontAlgn="auto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</a:pPr>
            <a:r>
              <a:rPr lang="cs-CZ" sz="2600" dirty="0">
                <a:solidFill>
                  <a:prstClr val="black"/>
                </a:solidFill>
                <a:latin typeface="Arial"/>
                <a:cs typeface="Arial"/>
              </a:rPr>
              <a:t>Oxidy uhlíku  –  CO</a:t>
            </a:r>
            <a:endParaRPr lang="en-US" sz="2600" dirty="0">
              <a:solidFill>
                <a:prstClr val="black"/>
              </a:solidFill>
              <a:latin typeface="Arial"/>
              <a:cs typeface="Arial"/>
            </a:endParaRPr>
          </a:p>
        </p:txBody>
      </p:sp>
      <p:sp>
        <p:nvSpPr>
          <p:cNvPr id="9" name="TextBox 2"/>
          <p:cNvSpPr txBox="1"/>
          <p:nvPr/>
        </p:nvSpPr>
        <p:spPr>
          <a:xfrm>
            <a:off x="288000" y="908720"/>
            <a:ext cx="8460754" cy="461664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285750" indent="-285750"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  <a:buFont typeface="Wingdings" charset="2"/>
              <a:buChar char="§"/>
            </a:pP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Trojná vazba 		C ≡ O</a:t>
            </a:r>
          </a:p>
          <a:p>
            <a:pPr marL="285750" indent="-285750"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  <a:buFont typeface="Wingdings" charset="2"/>
              <a:buChar char="§"/>
            </a:pP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Toxický – vazba na hemoglobin</a:t>
            </a:r>
          </a:p>
          <a:p>
            <a:pPr marL="285750" indent="-285750"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  <a:buFont typeface="Wingdings" charset="2"/>
              <a:buChar char="§"/>
            </a:pP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Výroba:</a:t>
            </a:r>
            <a:b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		Hoření za nedostatku vzduchu: </a:t>
            </a:r>
            <a:r>
              <a:rPr lang="pl-PL" sz="2000" b="0" dirty="0">
                <a:latin typeface="Arial" panose="020B0604020202020204" pitchFamily="34" charset="0"/>
                <a:cs typeface="Arial" panose="020B0604020202020204" pitchFamily="34" charset="0"/>
              </a:rPr>
              <a:t>2 C  +  O</a:t>
            </a:r>
            <a:r>
              <a:rPr lang="pl-PL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pl-PL" sz="2000" b="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→  </a:t>
            </a:r>
            <a:r>
              <a:rPr lang="pl-PL" sz="2000" b="0" dirty="0">
                <a:latin typeface="Arial" panose="020B0604020202020204" pitchFamily="34" charset="0"/>
                <a:cs typeface="Arial" panose="020B0604020202020204" pitchFamily="34" charset="0"/>
              </a:rPr>
              <a:t>2 CO</a:t>
            </a:r>
          </a:p>
          <a:p>
            <a:pPr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</a:pPr>
            <a:r>
              <a:rPr lang="pl-PL" sz="2000" b="0" dirty="0">
                <a:latin typeface="Arial" panose="020B0604020202020204" pitchFamily="34" charset="0"/>
                <a:cs typeface="Arial" panose="020B0604020202020204" pitchFamily="34" charset="0"/>
              </a:rPr>
              <a:t>		Redukce CO</a:t>
            </a:r>
            <a:r>
              <a:rPr lang="pl-PL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pl-PL" sz="2000" b="0" dirty="0">
                <a:latin typeface="Arial" panose="020B0604020202020204" pitchFamily="34" charset="0"/>
                <a:cs typeface="Arial" panose="020B0604020202020204" pitchFamily="34" charset="0"/>
              </a:rPr>
              <a:t> uhlíkem: C  +  CO</a:t>
            </a:r>
            <a:r>
              <a:rPr lang="pl-PL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pl-PL" sz="2000" b="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→  </a:t>
            </a:r>
            <a:r>
              <a:rPr lang="pl-PL" sz="2000" b="0" dirty="0">
                <a:latin typeface="Arial" panose="020B0604020202020204" pitchFamily="34" charset="0"/>
                <a:cs typeface="Arial" panose="020B0604020202020204" pitchFamily="34" charset="0"/>
              </a:rPr>
              <a:t>2 CO</a:t>
            </a:r>
          </a:p>
          <a:p>
            <a:pPr marL="285750" indent="-285750"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  <a:buFont typeface="Wingdings" charset="2"/>
              <a:buChar char="§"/>
            </a:pPr>
            <a:r>
              <a:rPr lang="pl-PL" sz="2000" b="0" dirty="0">
                <a:latin typeface="Arial" panose="020B0604020202020204" pitchFamily="34" charset="0"/>
                <a:cs typeface="Arial" panose="020B0604020202020204" pitchFamily="34" charset="0"/>
              </a:rPr>
              <a:t>Příprava:</a:t>
            </a:r>
          </a:p>
          <a:p>
            <a:pPr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</a:pPr>
            <a:r>
              <a:rPr lang="pl-PL" sz="2000" b="0" dirty="0">
                <a:latin typeface="Arial" panose="020B0604020202020204" pitchFamily="34" charset="0"/>
                <a:cs typeface="Arial" panose="020B0604020202020204" pitchFamily="34" charset="0"/>
              </a:rPr>
              <a:t>		Dehydratace kyseliny mravenčí </a:t>
            </a:r>
            <a:r>
              <a:rPr lang="en-US" sz="2000" b="0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US" sz="2000" b="0" dirty="0" err="1">
                <a:latin typeface="Arial" panose="020B0604020202020204" pitchFamily="34" charset="0"/>
                <a:cs typeface="Arial" panose="020B0604020202020204" pitchFamily="34" charset="0"/>
              </a:rPr>
              <a:t>jej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í </a:t>
            </a:r>
            <a:r>
              <a:rPr lang="cs-CZ" sz="2000" b="0" dirty="0">
                <a:latin typeface="Arial"/>
                <a:cs typeface="Arial"/>
              </a:rPr>
              <a:t>„anhydrid“</a:t>
            </a:r>
            <a:r>
              <a:rPr lang="en-US" sz="2000" b="0" dirty="0">
                <a:latin typeface="Arial"/>
                <a:cs typeface="Arial"/>
              </a:rPr>
              <a:t>)</a:t>
            </a:r>
            <a:r>
              <a:rPr lang="pl-PL" sz="2000" b="0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</a:pPr>
            <a:r>
              <a:rPr lang="pl-PL" sz="2000" b="0" dirty="0">
                <a:latin typeface="Arial" panose="020B0604020202020204" pitchFamily="34" charset="0"/>
                <a:cs typeface="Arial" panose="020B0604020202020204" pitchFamily="34" charset="0"/>
              </a:rPr>
              <a:t>				HCOOH  +  H</a:t>
            </a:r>
            <a:r>
              <a:rPr lang="pl-PL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pl-PL" sz="2000" b="0" dirty="0">
                <a:latin typeface="Arial" panose="020B0604020202020204" pitchFamily="34" charset="0"/>
                <a:cs typeface="Arial" panose="020B0604020202020204" pitchFamily="34" charset="0"/>
              </a:rPr>
              <a:t>SO</a:t>
            </a:r>
            <a:r>
              <a:rPr lang="pl-PL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pl-PL" sz="2000" b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→</a:t>
            </a:r>
            <a:r>
              <a:rPr lang="pl-PL" sz="2000" b="0" dirty="0">
                <a:latin typeface="Arial" panose="020B0604020202020204" pitchFamily="34" charset="0"/>
                <a:cs typeface="Arial" panose="020B0604020202020204" pitchFamily="34" charset="0"/>
              </a:rPr>
              <a:t> CO  +  H</a:t>
            </a:r>
            <a:r>
              <a:rPr lang="pl-PL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pl-PL" sz="2000" b="0" dirty="0"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pl-PL" sz="2000" b="0" baseline="30000" dirty="0">
                <a:latin typeface="Arial" panose="020B0604020202020204" pitchFamily="34" charset="0"/>
                <a:cs typeface="Arial" panose="020B0604020202020204" pitchFamily="34" charset="0"/>
              </a:rPr>
              <a:t>+</a:t>
            </a:r>
            <a:r>
              <a:rPr lang="pl-PL" sz="2000" b="0" dirty="0">
                <a:latin typeface="Arial" panose="020B0604020202020204" pitchFamily="34" charset="0"/>
                <a:cs typeface="Arial" panose="020B0604020202020204" pitchFamily="34" charset="0"/>
              </a:rPr>
              <a:t>  +  HSO</a:t>
            </a:r>
            <a:r>
              <a:rPr lang="pl-PL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pl-PL" sz="2000" b="0" baseline="30000" dirty="0">
                <a:latin typeface="Arial" panose="020B0604020202020204" pitchFamily="34" charset="0"/>
                <a:cs typeface="Arial" panose="020B0604020202020204" pitchFamily="34" charset="0"/>
              </a:rPr>
              <a:t>–</a:t>
            </a:r>
            <a:r>
              <a:rPr lang="pl-PL" sz="2000" b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285750" indent="-285750"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  <a:buFont typeface="Wingdings" charset="2"/>
              <a:buChar char="§"/>
            </a:pPr>
            <a:r>
              <a:rPr lang="cs-CZ" sz="2000" b="0" dirty="0">
                <a:latin typeface="Arial"/>
                <a:cs typeface="Arial"/>
              </a:rPr>
              <a:t>Nereaguje s H</a:t>
            </a:r>
            <a:r>
              <a:rPr lang="cs-CZ" sz="2000" b="0" baseline="-25000" dirty="0">
                <a:latin typeface="Arial"/>
                <a:cs typeface="Arial"/>
              </a:rPr>
              <a:t>2</a:t>
            </a:r>
            <a:r>
              <a:rPr lang="cs-CZ" sz="2000" b="0" dirty="0">
                <a:latin typeface="Arial"/>
                <a:cs typeface="Arial"/>
              </a:rPr>
              <a:t>O	</a:t>
            </a:r>
          </a:p>
          <a:p>
            <a:pPr marL="285750" indent="-285750"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  <a:buFont typeface="Wingdings" charset="2"/>
              <a:buChar char="§"/>
            </a:pPr>
            <a:r>
              <a:rPr lang="cs-CZ" sz="2000" b="0" dirty="0">
                <a:latin typeface="Arial"/>
                <a:cs typeface="Arial"/>
              </a:rPr>
              <a:t>Reaguje s hydroxidem: CO  +  </a:t>
            </a:r>
            <a:r>
              <a:rPr lang="cs-CZ" sz="2000" b="0" dirty="0" err="1">
                <a:latin typeface="Arial"/>
                <a:cs typeface="Arial"/>
              </a:rPr>
              <a:t>NaOH</a:t>
            </a:r>
            <a:r>
              <a:rPr lang="cs-CZ" sz="2000" b="0" dirty="0">
                <a:latin typeface="Arial"/>
                <a:cs typeface="Arial"/>
              </a:rPr>
              <a:t>  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→  </a:t>
            </a:r>
            <a:r>
              <a:rPr lang="cs-CZ" sz="2000" b="0" dirty="0" err="1">
                <a:latin typeface="Arial"/>
                <a:cs typeface="Arial"/>
              </a:rPr>
              <a:t>HCOONa</a:t>
            </a:r>
            <a:endParaRPr lang="cs-CZ" sz="2000" b="0" dirty="0">
              <a:latin typeface="Arial"/>
              <a:cs typeface="Arial"/>
            </a:endParaRPr>
          </a:p>
          <a:p>
            <a:pPr marL="285750" indent="-285750"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  <a:buFont typeface="Wingdings" charset="2"/>
              <a:buChar char="§"/>
            </a:pPr>
            <a:r>
              <a:rPr lang="cs-CZ" sz="2000" b="0" dirty="0">
                <a:latin typeface="Arial"/>
                <a:cs typeface="Arial"/>
              </a:rPr>
              <a:t>Redukční činidlo: CO  +  AgMnO</a:t>
            </a:r>
            <a:r>
              <a:rPr lang="cs-CZ" sz="2000" b="0" baseline="-25000" dirty="0">
                <a:latin typeface="Arial"/>
                <a:cs typeface="Arial"/>
              </a:rPr>
              <a:t>4</a:t>
            </a:r>
            <a:r>
              <a:rPr lang="cs-CZ" sz="2000" b="0" dirty="0">
                <a:latin typeface="Arial"/>
                <a:cs typeface="Arial"/>
              </a:rPr>
              <a:t>  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→ </a:t>
            </a:r>
            <a:r>
              <a:rPr lang="cs-CZ" sz="2000" b="0" dirty="0">
                <a:latin typeface="Arial"/>
                <a:cs typeface="Arial"/>
              </a:rPr>
              <a:t> CO</a:t>
            </a:r>
            <a:r>
              <a:rPr lang="cs-CZ" sz="2000" b="0" baseline="-25000" dirty="0">
                <a:latin typeface="Arial"/>
                <a:cs typeface="Arial"/>
              </a:rPr>
              <a:t>2</a:t>
            </a:r>
            <a:r>
              <a:rPr lang="cs-CZ" sz="2000" b="0" dirty="0">
                <a:latin typeface="Arial"/>
                <a:cs typeface="Arial"/>
              </a:rPr>
              <a:t>  +  (</a:t>
            </a:r>
            <a:r>
              <a:rPr lang="cs-CZ" sz="2000" b="0" dirty="0" err="1">
                <a:latin typeface="Arial"/>
                <a:cs typeface="Arial"/>
              </a:rPr>
              <a:t>Ag</a:t>
            </a:r>
            <a:r>
              <a:rPr lang="cs-CZ" sz="2000" b="0" dirty="0">
                <a:latin typeface="Arial"/>
                <a:cs typeface="Arial"/>
              </a:rPr>
              <a:t>, </a:t>
            </a:r>
            <a:r>
              <a:rPr lang="cs-CZ" sz="2000" b="0" dirty="0" err="1">
                <a:latin typeface="Arial"/>
                <a:cs typeface="Arial"/>
              </a:rPr>
              <a:t>MnO</a:t>
            </a:r>
            <a:r>
              <a:rPr lang="cs-CZ" sz="2000" b="0" dirty="0">
                <a:latin typeface="Arial"/>
                <a:cs typeface="Arial"/>
              </a:rPr>
              <a:t>)</a:t>
            </a:r>
          </a:p>
          <a:p>
            <a:pPr marL="285750" indent="-285750"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  <a:buFont typeface="Wingdings" charset="2"/>
              <a:buChar char="§"/>
            </a:pPr>
            <a:endParaRPr lang="cs-CZ" sz="2000" b="0" dirty="0">
              <a:latin typeface="Arial"/>
              <a:cs typeface="Arial"/>
            </a:endParaRPr>
          </a:p>
          <a:p>
            <a:pPr marL="285750" indent="-285750"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  <a:buFont typeface="Wingdings" charset="2"/>
              <a:buChar char="§"/>
            </a:pPr>
            <a:endParaRPr lang="cs-CZ" sz="2000" b="0" dirty="0">
              <a:latin typeface="Arial"/>
              <a:cs typeface="Arial"/>
            </a:endParaRPr>
          </a:p>
          <a:p>
            <a:pPr marL="285750" indent="-285750"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  <a:buFont typeface="Wingdings" charset="2"/>
              <a:buChar char="§"/>
            </a:pPr>
            <a:r>
              <a:rPr lang="cs-CZ" sz="2000" b="0" dirty="0">
                <a:latin typeface="Arial"/>
                <a:cs typeface="Arial"/>
              </a:rPr>
              <a:t>Karbonyly		O 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≡ </a:t>
            </a:r>
            <a:r>
              <a:rPr lang="cs-CZ" sz="2000" b="0" dirty="0">
                <a:latin typeface="Arial"/>
                <a:cs typeface="Arial"/>
              </a:rPr>
              <a:t>C – M</a:t>
            </a:r>
          </a:p>
          <a:p>
            <a:pPr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</a:pPr>
            <a:r>
              <a:rPr lang="cs-CZ" sz="2000" b="0" dirty="0">
                <a:latin typeface="Arial"/>
                <a:cs typeface="Arial"/>
              </a:rPr>
              <a:t>	Koordinace atomem uhlíku</a:t>
            </a:r>
          </a:p>
        </p:txBody>
      </p:sp>
      <p:sp>
        <p:nvSpPr>
          <p:cNvPr id="10" name="Zástupný symbol pro číslo snímku 1"/>
          <p:cNvSpPr>
            <a:spLocks noGrp="1"/>
          </p:cNvSpPr>
          <p:nvPr>
            <p:ph type="sldNum" sz="quarter" idx="12"/>
          </p:nvPr>
        </p:nvSpPr>
        <p:spPr>
          <a:xfrm>
            <a:off x="8424000" y="108000"/>
            <a:ext cx="720000" cy="360000"/>
          </a:xfrm>
        </p:spPr>
        <p:txBody>
          <a:bodyPr anchor="ctr" anchorCtr="0"/>
          <a:lstStyle/>
          <a:p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fld id="{CB05AA66-45A8-5543-8AD2-FEEF865319FF}" type="slidenum">
              <a:rPr lang="en-US" sz="14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11</a:t>
            </a:fld>
            <a:endParaRPr lang="en-US" sz="1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7240951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/>
          <p:cNvSpPr txBox="1"/>
          <p:nvPr/>
        </p:nvSpPr>
        <p:spPr>
          <a:xfrm>
            <a:off x="5030851" y="6341803"/>
            <a:ext cx="3965675" cy="229420"/>
          </a:xfrm>
          <a:prstGeom prst="rect">
            <a:avLst/>
          </a:prstGeom>
          <a:noFill/>
        </p:spPr>
        <p:txBody>
          <a:bodyPr wrap="square" lIns="0" tIns="0" rIns="0" bIns="0" rtlCol="0">
            <a:normAutofit/>
          </a:bodyPr>
          <a:lstStyle/>
          <a:p>
            <a:pPr algn="r">
              <a:lnSpc>
                <a:spcPct val="130000"/>
              </a:lnSpc>
            </a:pPr>
            <a:r>
              <a:rPr lang="en-US" sz="900">
                <a:latin typeface="Arial"/>
                <a:cs typeface="Arial"/>
              </a:rPr>
              <a:t>www.natur.cuni.cz</a:t>
            </a:r>
            <a:endParaRPr lang="en-US" sz="900" dirty="0">
              <a:latin typeface="Arial"/>
              <a:cs typeface="Arial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0" y="0"/>
            <a:ext cx="9144000" cy="108000"/>
          </a:xfrm>
          <a:prstGeom prst="rect">
            <a:avLst/>
          </a:prstGeom>
          <a:solidFill>
            <a:srgbClr val="D22D4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057900"/>
            <a:ext cx="2159000" cy="800100"/>
          </a:xfrm>
          <a:prstGeom prst="rect">
            <a:avLst/>
          </a:prstGeom>
        </p:spPr>
      </p:pic>
      <p:cxnSp>
        <p:nvCxnSpPr>
          <p:cNvPr id="5" name="Straight Connector 4"/>
          <p:cNvCxnSpPr/>
          <p:nvPr/>
        </p:nvCxnSpPr>
        <p:spPr>
          <a:xfrm>
            <a:off x="122903" y="6057900"/>
            <a:ext cx="8873623" cy="0"/>
          </a:xfrm>
          <a:prstGeom prst="line">
            <a:avLst/>
          </a:prstGeom>
          <a:ln w="9525" cmpd="sng">
            <a:solidFill>
              <a:srgbClr val="D22D4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TextBox 8"/>
          <p:cNvSpPr txBox="1"/>
          <p:nvPr/>
        </p:nvSpPr>
        <p:spPr>
          <a:xfrm>
            <a:off x="288000" y="252000"/>
            <a:ext cx="8316448" cy="49107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l" defTabSz="457200" eaLnBrk="1" fontAlgn="auto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</a:pPr>
            <a:r>
              <a:rPr lang="cs-CZ" sz="2600" dirty="0">
                <a:solidFill>
                  <a:prstClr val="black"/>
                </a:solidFill>
                <a:latin typeface="Arial"/>
                <a:cs typeface="Arial"/>
              </a:rPr>
              <a:t>Oxidy uhlíku  –  CO</a:t>
            </a:r>
            <a:r>
              <a:rPr lang="cs-CZ" sz="2600" baseline="-25000" dirty="0">
                <a:solidFill>
                  <a:prstClr val="black"/>
                </a:solidFill>
                <a:latin typeface="Arial"/>
                <a:cs typeface="Arial"/>
              </a:rPr>
              <a:t>2</a:t>
            </a:r>
            <a:endParaRPr lang="en-US" sz="2600" baseline="-25000" dirty="0">
              <a:solidFill>
                <a:prstClr val="black"/>
              </a:solidFill>
              <a:latin typeface="Arial"/>
              <a:cs typeface="Arial"/>
            </a:endParaRPr>
          </a:p>
        </p:txBody>
      </p:sp>
      <p:sp>
        <p:nvSpPr>
          <p:cNvPr id="10" name="TextBox 2"/>
          <p:cNvSpPr txBox="1"/>
          <p:nvPr/>
        </p:nvSpPr>
        <p:spPr>
          <a:xfrm>
            <a:off x="305764" y="887073"/>
            <a:ext cx="8532472" cy="461664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285750" indent="-285750" algn="l">
              <a:buClr>
                <a:srgbClr val="D22D40"/>
              </a:buClr>
              <a:buFont typeface="Wingdings" charset="2"/>
              <a:buChar char="§"/>
            </a:pPr>
            <a:r>
              <a:rPr lang="cs-CZ" sz="2000" b="0" dirty="0">
                <a:latin typeface="Arial"/>
                <a:cs typeface="Arial"/>
              </a:rPr>
              <a:t>Lineární molekula</a:t>
            </a:r>
          </a:p>
          <a:p>
            <a:pPr marL="285750" indent="-285750" algn="l">
              <a:buClr>
                <a:srgbClr val="D22D40"/>
              </a:buClr>
              <a:buFont typeface="Wingdings" charset="2"/>
              <a:buChar char="§"/>
            </a:pPr>
            <a:r>
              <a:rPr lang="cs-CZ" sz="2000" b="0" dirty="0">
                <a:latin typeface="Arial"/>
                <a:cs typeface="Arial"/>
              </a:rPr>
              <a:t>Využití: chladivo – suchý led, sycení nápojů,</a:t>
            </a:r>
          </a:p>
          <a:p>
            <a:pPr algn="l">
              <a:buClr>
                <a:srgbClr val="D22D40"/>
              </a:buClr>
            </a:pPr>
            <a:r>
              <a:rPr lang="cs-CZ" sz="2000" b="0" dirty="0">
                <a:latin typeface="Arial"/>
                <a:cs typeface="Arial"/>
              </a:rPr>
              <a:t>	superkritické rozpouštědlo </a:t>
            </a:r>
            <a:endParaRPr lang="en-US" sz="2000" b="0" dirty="0">
              <a:latin typeface="Arial"/>
              <a:cs typeface="Arial"/>
            </a:endParaRPr>
          </a:p>
          <a:p>
            <a:pPr algn="l">
              <a:buClr>
                <a:srgbClr val="D22D40"/>
              </a:buClr>
            </a:pPr>
            <a:r>
              <a:rPr lang="en-US" sz="2000" b="0" dirty="0">
                <a:latin typeface="Arial"/>
                <a:cs typeface="Arial"/>
              </a:rPr>
              <a:t>	</a:t>
            </a:r>
            <a:r>
              <a:rPr lang="cs-CZ" sz="2000" b="0" dirty="0">
                <a:latin typeface="Arial"/>
                <a:cs typeface="Arial"/>
              </a:rPr>
              <a:t>(</a:t>
            </a:r>
            <a:r>
              <a:rPr lang="en-US" sz="2000" b="0" dirty="0">
                <a:latin typeface="Arial"/>
                <a:cs typeface="Arial"/>
              </a:rPr>
              <a:t>31 °C, 74 </a:t>
            </a:r>
            <a:r>
              <a:rPr lang="en-US" sz="2000" b="0" dirty="0" err="1">
                <a:latin typeface="Arial"/>
                <a:cs typeface="Arial"/>
              </a:rPr>
              <a:t>atm</a:t>
            </a:r>
            <a:r>
              <a:rPr lang="en-US" sz="2000" b="0" dirty="0">
                <a:latin typeface="Arial"/>
                <a:cs typeface="Arial"/>
              </a:rPr>
              <a:t>)</a:t>
            </a:r>
            <a:endParaRPr lang="cs-CZ" sz="2000" b="0" dirty="0">
              <a:latin typeface="Arial"/>
              <a:cs typeface="Arial"/>
            </a:endParaRPr>
          </a:p>
          <a:p>
            <a:pPr marL="285750" indent="-285750" algn="l">
              <a:buClr>
                <a:srgbClr val="D22D40"/>
              </a:buClr>
              <a:buFont typeface="Wingdings" charset="2"/>
              <a:buChar char="§"/>
            </a:pPr>
            <a:endParaRPr lang="cs-CZ" sz="2000" b="0" dirty="0">
              <a:latin typeface="Arial"/>
              <a:cs typeface="Arial"/>
            </a:endParaRPr>
          </a:p>
          <a:p>
            <a:pPr marL="285750" indent="-285750" algn="l">
              <a:buClr>
                <a:srgbClr val="D22D40"/>
              </a:buClr>
              <a:buFont typeface="Wingdings" charset="2"/>
              <a:buChar char="§"/>
            </a:pPr>
            <a:endParaRPr lang="en-US" sz="2000" b="0" dirty="0">
              <a:latin typeface="Arial"/>
              <a:cs typeface="Arial"/>
            </a:endParaRPr>
          </a:p>
          <a:p>
            <a:pPr marL="285750" indent="-285750" algn="l">
              <a:buClr>
                <a:srgbClr val="D22D40"/>
              </a:buClr>
              <a:buFont typeface="Wingdings" charset="2"/>
              <a:buChar char="§"/>
            </a:pPr>
            <a:endParaRPr lang="cs-CZ" sz="2000" b="0" dirty="0">
              <a:latin typeface="Arial"/>
              <a:cs typeface="Arial"/>
            </a:endParaRPr>
          </a:p>
          <a:p>
            <a:pPr marL="285750" indent="-285750" algn="l">
              <a:buClr>
                <a:srgbClr val="D22D40"/>
              </a:buClr>
              <a:buFont typeface="Wingdings" charset="2"/>
              <a:buChar char="§"/>
            </a:pPr>
            <a:r>
              <a:rPr lang="cs-CZ" sz="2000" b="0" dirty="0">
                <a:latin typeface="Arial"/>
                <a:cs typeface="Arial"/>
              </a:rPr>
              <a:t>Příprava:</a:t>
            </a:r>
          </a:p>
          <a:p>
            <a:pPr marL="715963" algn="l">
              <a:buClr>
                <a:srgbClr val="D22D40"/>
              </a:buClr>
            </a:pPr>
            <a:r>
              <a:rPr lang="pt-BR" sz="2000" b="0" dirty="0">
                <a:latin typeface="Arial"/>
                <a:cs typeface="Arial"/>
              </a:rPr>
              <a:t>C  +  O</a:t>
            </a:r>
            <a:r>
              <a:rPr lang="pt-BR" sz="2000" b="0" baseline="-25000" dirty="0">
                <a:latin typeface="Arial"/>
                <a:cs typeface="Arial"/>
              </a:rPr>
              <a:t>2</a:t>
            </a:r>
            <a:r>
              <a:rPr lang="pt-BR" sz="2000" b="0" dirty="0">
                <a:latin typeface="Arial"/>
                <a:cs typeface="Arial"/>
              </a:rPr>
              <a:t> </a:t>
            </a:r>
            <a:r>
              <a:rPr lang="cs-CZ" sz="2000" b="0" dirty="0">
                <a:latin typeface="Arial"/>
                <a:cs typeface="Arial"/>
              </a:rPr>
              <a:t> 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→</a:t>
            </a:r>
            <a:r>
              <a:rPr lang="pt-BR" sz="2000" b="0" dirty="0">
                <a:latin typeface="Arial"/>
                <a:cs typeface="Arial"/>
              </a:rPr>
              <a:t>  CO</a:t>
            </a:r>
            <a:r>
              <a:rPr lang="pt-BR" sz="2000" b="0" baseline="-25000" dirty="0">
                <a:latin typeface="Arial"/>
                <a:cs typeface="Arial"/>
              </a:rPr>
              <a:t>2</a:t>
            </a:r>
            <a:r>
              <a:rPr lang="pt-BR" sz="2000" b="0" dirty="0">
                <a:latin typeface="Arial"/>
                <a:cs typeface="Arial"/>
              </a:rPr>
              <a:t> </a:t>
            </a:r>
          </a:p>
          <a:p>
            <a:pPr marL="715963" algn="l">
              <a:buClr>
                <a:srgbClr val="D22D40"/>
              </a:buClr>
            </a:pPr>
            <a:r>
              <a:rPr lang="pt-BR" sz="2000" b="0" dirty="0">
                <a:latin typeface="Arial"/>
                <a:cs typeface="Arial"/>
              </a:rPr>
              <a:t>CaCO</a:t>
            </a:r>
            <a:r>
              <a:rPr lang="pt-BR" sz="2000" b="0" baseline="-25000" dirty="0">
                <a:latin typeface="Arial"/>
                <a:cs typeface="Arial"/>
              </a:rPr>
              <a:t>3</a:t>
            </a:r>
            <a:r>
              <a:rPr lang="pt-BR" sz="2000" b="0" dirty="0">
                <a:latin typeface="Arial"/>
                <a:cs typeface="Arial"/>
              </a:rPr>
              <a:t> </a:t>
            </a:r>
            <a:r>
              <a:rPr lang="cs-CZ" sz="2000" b="0" dirty="0">
                <a:latin typeface="Arial"/>
                <a:cs typeface="Arial"/>
              </a:rPr>
              <a:t> 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→  </a:t>
            </a:r>
            <a:r>
              <a:rPr lang="pt-BR" sz="2000" b="0" dirty="0">
                <a:latin typeface="Arial"/>
                <a:cs typeface="Arial"/>
              </a:rPr>
              <a:t>CaO  +  CO</a:t>
            </a:r>
            <a:r>
              <a:rPr lang="pt-BR" sz="2000" b="0" baseline="-25000" dirty="0">
                <a:latin typeface="Arial"/>
                <a:cs typeface="Arial"/>
              </a:rPr>
              <a:t>2</a:t>
            </a:r>
          </a:p>
          <a:p>
            <a:pPr marL="715963" algn="l">
              <a:buClr>
                <a:srgbClr val="D22D40"/>
              </a:buClr>
            </a:pPr>
            <a:r>
              <a:rPr lang="pt-BR" sz="2000" b="0" dirty="0">
                <a:latin typeface="Arial"/>
                <a:cs typeface="Arial"/>
              </a:rPr>
              <a:t>CaCO</a:t>
            </a:r>
            <a:r>
              <a:rPr lang="pt-BR" sz="2000" b="0" baseline="-25000" dirty="0">
                <a:latin typeface="Arial"/>
                <a:cs typeface="Arial"/>
              </a:rPr>
              <a:t>3</a:t>
            </a:r>
            <a:r>
              <a:rPr lang="pt-BR" sz="2000" b="0" dirty="0">
                <a:latin typeface="Arial"/>
                <a:cs typeface="Arial"/>
              </a:rPr>
              <a:t>  +  2 HCl </a:t>
            </a:r>
            <a:r>
              <a:rPr lang="cs-CZ" sz="2000" b="0" dirty="0">
                <a:latin typeface="Arial"/>
                <a:cs typeface="Arial"/>
              </a:rPr>
              <a:t> 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→  </a:t>
            </a:r>
            <a:r>
              <a:rPr lang="pt-BR" sz="2000" b="0" dirty="0">
                <a:latin typeface="Arial"/>
                <a:cs typeface="Arial"/>
              </a:rPr>
              <a:t>CO</a:t>
            </a:r>
            <a:r>
              <a:rPr lang="pt-BR" sz="2000" b="0" baseline="-25000" dirty="0">
                <a:latin typeface="Arial"/>
                <a:cs typeface="Arial"/>
              </a:rPr>
              <a:t>2</a:t>
            </a:r>
            <a:r>
              <a:rPr lang="pt-BR" sz="2000" b="0" dirty="0">
                <a:latin typeface="Arial"/>
                <a:cs typeface="Arial"/>
              </a:rPr>
              <a:t>  +  CaCl</a:t>
            </a:r>
            <a:r>
              <a:rPr lang="pt-BR" sz="2000" b="0" baseline="-25000" dirty="0">
                <a:latin typeface="Arial"/>
                <a:cs typeface="Arial"/>
              </a:rPr>
              <a:t>2</a:t>
            </a:r>
            <a:r>
              <a:rPr lang="pt-BR" sz="2000" b="0" dirty="0">
                <a:latin typeface="Arial"/>
                <a:cs typeface="Arial"/>
              </a:rPr>
              <a:t>  +  H</a:t>
            </a:r>
            <a:r>
              <a:rPr lang="pt-BR" sz="2000" b="0" baseline="-25000" dirty="0">
                <a:latin typeface="Arial"/>
                <a:cs typeface="Arial"/>
              </a:rPr>
              <a:t>2</a:t>
            </a:r>
            <a:r>
              <a:rPr lang="pt-BR" sz="2000" b="0" dirty="0">
                <a:latin typeface="Arial"/>
                <a:cs typeface="Arial"/>
              </a:rPr>
              <a:t>O</a:t>
            </a:r>
            <a:endParaRPr lang="cs-CZ" sz="2000" b="0" dirty="0">
              <a:latin typeface="Arial"/>
              <a:cs typeface="Arial"/>
            </a:endParaRPr>
          </a:p>
          <a:p>
            <a:pPr marL="715963" algn="l">
              <a:buClr>
                <a:srgbClr val="D22D40"/>
              </a:buClr>
            </a:pPr>
            <a:endParaRPr lang="pt-BR" sz="2000" b="0" dirty="0">
              <a:latin typeface="Arial"/>
              <a:cs typeface="Arial"/>
            </a:endParaRPr>
          </a:p>
          <a:p>
            <a:pPr marL="342900" indent="-342900" algn="l">
              <a:buClr>
                <a:srgbClr val="D22D40"/>
              </a:buClr>
              <a:buFont typeface="Wingdings" panose="05000000000000000000" pitchFamily="2" charset="2"/>
              <a:buChar char="§"/>
            </a:pPr>
            <a:r>
              <a:rPr lang="cs-CZ" sz="2000" b="0">
                <a:latin typeface="Arial"/>
                <a:cs typeface="Arial"/>
              </a:rPr>
              <a:t>„Kyselina uhličitá“</a:t>
            </a:r>
            <a:r>
              <a:rPr lang="cs-CZ" sz="2000" b="0" dirty="0">
                <a:latin typeface="Arial"/>
                <a:cs typeface="Arial"/>
              </a:rPr>
              <a:t>		CO</a:t>
            </a:r>
            <a:r>
              <a:rPr lang="cs-CZ" sz="2000" b="0" baseline="-25000" dirty="0">
                <a:latin typeface="Arial"/>
                <a:cs typeface="Arial"/>
              </a:rPr>
              <a:t>2</a:t>
            </a:r>
            <a:r>
              <a:rPr lang="cs-CZ" sz="2000" b="0" dirty="0">
                <a:latin typeface="Arial"/>
                <a:cs typeface="Arial"/>
              </a:rPr>
              <a:t>·</a:t>
            </a:r>
            <a:r>
              <a:rPr lang="cs-CZ" sz="2000" b="0" i="1" dirty="0">
                <a:latin typeface="Arial"/>
                <a:cs typeface="Arial"/>
              </a:rPr>
              <a:t>x</a:t>
            </a:r>
            <a:r>
              <a:rPr lang="cs-CZ" sz="2000" b="0" dirty="0">
                <a:latin typeface="Arial"/>
                <a:cs typeface="Arial"/>
              </a:rPr>
              <a:t> H</a:t>
            </a:r>
            <a:r>
              <a:rPr lang="cs-CZ" sz="2000" b="0" baseline="-25000" dirty="0">
                <a:latin typeface="Arial"/>
                <a:cs typeface="Arial"/>
              </a:rPr>
              <a:t>2</a:t>
            </a:r>
            <a:r>
              <a:rPr lang="cs-CZ" sz="2000" b="0" dirty="0">
                <a:latin typeface="Arial"/>
                <a:cs typeface="Arial"/>
              </a:rPr>
              <a:t>O</a:t>
            </a:r>
          </a:p>
          <a:p>
            <a:pPr marL="715963" algn="l">
              <a:buClr>
                <a:srgbClr val="D22D40"/>
              </a:buClr>
            </a:pPr>
            <a:r>
              <a:rPr lang="cs-CZ" sz="2000" b="0" dirty="0">
                <a:latin typeface="Arial"/>
                <a:cs typeface="Arial"/>
              </a:rPr>
              <a:t>H</a:t>
            </a:r>
            <a:r>
              <a:rPr lang="cs-CZ" sz="2000" b="0" baseline="-25000" dirty="0">
                <a:latin typeface="Arial"/>
                <a:cs typeface="Arial"/>
              </a:rPr>
              <a:t>2</a:t>
            </a:r>
            <a:r>
              <a:rPr lang="cs-CZ" sz="2000" b="0" dirty="0">
                <a:latin typeface="Arial"/>
                <a:cs typeface="Arial"/>
              </a:rPr>
              <a:t>CO</a:t>
            </a:r>
            <a:r>
              <a:rPr lang="cs-CZ" sz="2000" b="0" baseline="-25000" dirty="0">
                <a:latin typeface="Arial"/>
                <a:cs typeface="Arial"/>
              </a:rPr>
              <a:t>3</a:t>
            </a:r>
            <a:r>
              <a:rPr lang="cs-CZ" sz="2000" b="0" dirty="0">
                <a:latin typeface="Arial"/>
                <a:cs typeface="Arial"/>
              </a:rPr>
              <a:t>  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→</a:t>
            </a:r>
            <a:r>
              <a:rPr lang="cs-CZ" sz="2000" b="0" dirty="0">
                <a:latin typeface="Arial"/>
                <a:cs typeface="Arial"/>
              </a:rPr>
              <a:t> HCO</a:t>
            </a:r>
            <a:r>
              <a:rPr lang="cs-CZ" sz="2000" b="0" baseline="30000" dirty="0">
                <a:latin typeface="Arial"/>
                <a:cs typeface="Arial"/>
              </a:rPr>
              <a:t>3–  </a:t>
            </a:r>
            <a:r>
              <a:rPr lang="cs-CZ" sz="2000" b="0" dirty="0">
                <a:latin typeface="Arial"/>
                <a:cs typeface="Arial"/>
              </a:rPr>
              <a:t>+  H</a:t>
            </a:r>
            <a:r>
              <a:rPr lang="cs-CZ" sz="2000" b="0" baseline="30000" dirty="0">
                <a:latin typeface="Arial"/>
                <a:cs typeface="Arial"/>
              </a:rPr>
              <a:t>+ </a:t>
            </a:r>
            <a:r>
              <a:rPr lang="cs-CZ" sz="2000" b="0" dirty="0">
                <a:latin typeface="Arial"/>
                <a:cs typeface="Arial"/>
              </a:rPr>
              <a:t>		p</a:t>
            </a:r>
            <a:r>
              <a:rPr lang="cs-CZ" sz="2000" b="0" i="1" dirty="0">
                <a:latin typeface="Arial"/>
                <a:cs typeface="Arial"/>
              </a:rPr>
              <a:t>K</a:t>
            </a:r>
            <a:r>
              <a:rPr lang="cs-CZ" sz="2000" b="0" baseline="-25000" dirty="0">
                <a:latin typeface="Arial"/>
                <a:cs typeface="Arial"/>
              </a:rPr>
              <a:t>1</a:t>
            </a:r>
            <a:r>
              <a:rPr lang="cs-CZ" sz="2000" b="0" dirty="0">
                <a:latin typeface="Arial"/>
                <a:cs typeface="Arial"/>
              </a:rPr>
              <a:t> = </a:t>
            </a:r>
            <a:r>
              <a:rPr lang="en-US" sz="2000" b="0" dirty="0">
                <a:latin typeface="Arial"/>
                <a:cs typeface="Arial"/>
              </a:rPr>
              <a:t>6</a:t>
            </a:r>
            <a:r>
              <a:rPr lang="cs-CZ" sz="2000" b="0" dirty="0">
                <a:latin typeface="Arial"/>
                <a:cs typeface="Arial"/>
              </a:rPr>
              <a:t>,</a:t>
            </a:r>
            <a:r>
              <a:rPr lang="en-US" sz="2000" b="0" dirty="0">
                <a:latin typeface="Arial"/>
                <a:cs typeface="Arial"/>
              </a:rPr>
              <a:t>4</a:t>
            </a:r>
            <a:endParaRPr lang="cs-CZ" sz="2000" b="0" baseline="30000" dirty="0">
              <a:latin typeface="Arial"/>
              <a:cs typeface="Arial"/>
            </a:endParaRPr>
          </a:p>
          <a:p>
            <a:pPr marL="715963" algn="l">
              <a:buClr>
                <a:srgbClr val="D22D40"/>
              </a:buClr>
            </a:pPr>
            <a:r>
              <a:rPr lang="cs-CZ" sz="2000" b="0" dirty="0">
                <a:latin typeface="Arial"/>
                <a:cs typeface="Arial"/>
              </a:rPr>
              <a:t>HCO</a:t>
            </a:r>
            <a:r>
              <a:rPr lang="cs-CZ" sz="2000" b="0" baseline="30000" dirty="0">
                <a:latin typeface="Arial"/>
                <a:cs typeface="Arial"/>
              </a:rPr>
              <a:t>3–</a:t>
            </a:r>
            <a:r>
              <a:rPr lang="cs-CZ" sz="2000" b="0" dirty="0">
                <a:latin typeface="Arial"/>
                <a:cs typeface="Arial"/>
              </a:rPr>
              <a:t>  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→</a:t>
            </a:r>
            <a:r>
              <a:rPr lang="cs-CZ" sz="2000" b="0" dirty="0">
                <a:latin typeface="Arial"/>
                <a:cs typeface="Arial"/>
              </a:rPr>
              <a:t>  CO</a:t>
            </a:r>
            <a:r>
              <a:rPr lang="cs-CZ" sz="2000" b="0" baseline="-25000" dirty="0">
                <a:latin typeface="Arial"/>
                <a:cs typeface="Arial"/>
              </a:rPr>
              <a:t>3</a:t>
            </a:r>
            <a:r>
              <a:rPr lang="cs-CZ" sz="2000" b="0" baseline="30000" dirty="0">
                <a:latin typeface="Arial"/>
                <a:cs typeface="Arial"/>
              </a:rPr>
              <a:t>2–</a:t>
            </a:r>
            <a:r>
              <a:rPr lang="cs-CZ" sz="2000" b="0" dirty="0">
                <a:latin typeface="Arial"/>
                <a:cs typeface="Arial"/>
              </a:rPr>
              <a:t>  +  H</a:t>
            </a:r>
            <a:r>
              <a:rPr lang="cs-CZ" sz="2000" b="0" baseline="30000" dirty="0">
                <a:latin typeface="Arial"/>
                <a:cs typeface="Arial"/>
              </a:rPr>
              <a:t>+</a:t>
            </a:r>
            <a:r>
              <a:rPr lang="cs-CZ" sz="2000" b="0" dirty="0">
                <a:latin typeface="Arial"/>
                <a:cs typeface="Arial"/>
              </a:rPr>
              <a:t> 		p</a:t>
            </a:r>
            <a:r>
              <a:rPr lang="cs-CZ" sz="2000" b="0" i="1" dirty="0">
                <a:latin typeface="Arial"/>
                <a:cs typeface="Arial"/>
              </a:rPr>
              <a:t>K</a:t>
            </a:r>
            <a:r>
              <a:rPr lang="cs-CZ" sz="2000" b="0" baseline="-25000" dirty="0">
                <a:latin typeface="Arial"/>
                <a:cs typeface="Arial"/>
              </a:rPr>
              <a:t>2</a:t>
            </a:r>
            <a:r>
              <a:rPr lang="cs-CZ" sz="2000" b="0" dirty="0">
                <a:latin typeface="Arial"/>
                <a:cs typeface="Arial"/>
              </a:rPr>
              <a:t> = </a:t>
            </a:r>
            <a:r>
              <a:rPr lang="en-US" sz="2000" b="0" dirty="0">
                <a:latin typeface="Arial"/>
                <a:cs typeface="Arial"/>
              </a:rPr>
              <a:t>10,3</a:t>
            </a:r>
            <a:endParaRPr lang="cs-CZ" sz="2000" b="0" dirty="0">
              <a:latin typeface="Arial"/>
              <a:cs typeface="Arial"/>
            </a:endParaRPr>
          </a:p>
        </p:txBody>
      </p:sp>
      <p:sp>
        <p:nvSpPr>
          <p:cNvPr id="13" name="Zástupný symbol pro číslo snímku 1"/>
          <p:cNvSpPr>
            <a:spLocks noGrp="1"/>
          </p:cNvSpPr>
          <p:nvPr>
            <p:ph type="sldNum" sz="quarter" idx="12"/>
          </p:nvPr>
        </p:nvSpPr>
        <p:spPr>
          <a:xfrm>
            <a:off x="8424000" y="108000"/>
            <a:ext cx="720000" cy="360000"/>
          </a:xfrm>
        </p:spPr>
        <p:txBody>
          <a:bodyPr anchor="ctr" anchorCtr="0"/>
          <a:lstStyle/>
          <a:p>
            <a:fld id="{CB05AA66-45A8-5543-8AD2-FEEF865319FF}" type="slidenum">
              <a:rPr lang="en-US" sz="14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12</a:t>
            </a:fld>
            <a:endParaRPr lang="en-US" sz="1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Obrázek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33708" y="181597"/>
            <a:ext cx="3262818" cy="3077925"/>
          </a:xfrm>
          <a:prstGeom prst="rect">
            <a:avLst/>
          </a:prstGeom>
        </p:spPr>
      </p:pic>
      <p:sp>
        <p:nvSpPr>
          <p:cNvPr id="4" name="Obdélník 3"/>
          <p:cNvSpPr/>
          <p:nvPr/>
        </p:nvSpPr>
        <p:spPr>
          <a:xfrm>
            <a:off x="5792613" y="3223051"/>
            <a:ext cx="314500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cs-CZ" sz="1200" b="0" dirty="0">
                <a:latin typeface="Arial" panose="020B0604020202020204" pitchFamily="34" charset="0"/>
                <a:cs typeface="Arial" panose="020B0604020202020204" pitchFamily="34" charset="0"/>
              </a:rPr>
              <a:t>https://cs.wikipedia.org/wiki/</a:t>
            </a:r>
            <a:r>
              <a:rPr lang="cs-CZ" sz="1200" b="0" dirty="0" err="1">
                <a:latin typeface="Arial" panose="020B0604020202020204" pitchFamily="34" charset="0"/>
                <a:cs typeface="Arial" panose="020B0604020202020204" pitchFamily="34" charset="0"/>
              </a:rPr>
              <a:t>Soubor:Fázový_diagram_tlak-teplota_pro_oxid_uhličitý.svg</a:t>
            </a:r>
            <a:endParaRPr lang="cs-CZ" sz="1200" b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4852351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/>
          <p:cNvSpPr txBox="1"/>
          <p:nvPr/>
        </p:nvSpPr>
        <p:spPr>
          <a:xfrm>
            <a:off x="5030851" y="6341803"/>
            <a:ext cx="3965675" cy="229420"/>
          </a:xfrm>
          <a:prstGeom prst="rect">
            <a:avLst/>
          </a:prstGeom>
          <a:noFill/>
        </p:spPr>
        <p:txBody>
          <a:bodyPr wrap="square" lIns="0" tIns="0" rIns="0" bIns="0" rtlCol="0">
            <a:normAutofit/>
          </a:bodyPr>
          <a:lstStyle/>
          <a:p>
            <a:pPr algn="r">
              <a:lnSpc>
                <a:spcPct val="130000"/>
              </a:lnSpc>
            </a:pPr>
            <a:r>
              <a:rPr lang="en-US" sz="900">
                <a:latin typeface="Arial"/>
                <a:cs typeface="Arial"/>
              </a:rPr>
              <a:t>www.natur.cuni.cz</a:t>
            </a:r>
            <a:endParaRPr lang="en-US" sz="900" dirty="0">
              <a:latin typeface="Arial"/>
              <a:cs typeface="Arial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0" y="0"/>
            <a:ext cx="9144000" cy="108000"/>
          </a:xfrm>
          <a:prstGeom prst="rect">
            <a:avLst/>
          </a:prstGeom>
          <a:solidFill>
            <a:srgbClr val="D22D4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057900"/>
            <a:ext cx="2159000" cy="800100"/>
          </a:xfrm>
          <a:prstGeom prst="rect">
            <a:avLst/>
          </a:prstGeom>
        </p:spPr>
      </p:pic>
      <p:cxnSp>
        <p:nvCxnSpPr>
          <p:cNvPr id="5" name="Straight Connector 4"/>
          <p:cNvCxnSpPr/>
          <p:nvPr/>
        </p:nvCxnSpPr>
        <p:spPr>
          <a:xfrm>
            <a:off x="122903" y="6057900"/>
            <a:ext cx="8873623" cy="0"/>
          </a:xfrm>
          <a:prstGeom prst="line">
            <a:avLst/>
          </a:prstGeom>
          <a:ln w="9525" cmpd="sng">
            <a:solidFill>
              <a:srgbClr val="D22D4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TextBox 8"/>
          <p:cNvSpPr txBox="1"/>
          <p:nvPr/>
        </p:nvSpPr>
        <p:spPr>
          <a:xfrm>
            <a:off x="288000" y="252000"/>
            <a:ext cx="8316448" cy="49107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l">
              <a:buClr>
                <a:srgbClr val="D22D40"/>
              </a:buClr>
            </a:pPr>
            <a:r>
              <a:rPr lang="cs-CZ" sz="2800" dirty="0">
                <a:latin typeface="Arial"/>
                <a:cs typeface="Arial"/>
              </a:rPr>
              <a:t>Uhličitany</a:t>
            </a:r>
          </a:p>
        </p:txBody>
      </p:sp>
      <p:sp>
        <p:nvSpPr>
          <p:cNvPr id="10" name="TextBox 2"/>
          <p:cNvSpPr txBox="1"/>
          <p:nvPr/>
        </p:nvSpPr>
        <p:spPr>
          <a:xfrm>
            <a:off x="305764" y="887073"/>
            <a:ext cx="8532472" cy="482183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342900" indent="-342900" algn="l">
              <a:buClr>
                <a:srgbClr val="D22D40"/>
              </a:buClr>
              <a:buFont typeface="Wingdings" panose="05000000000000000000" pitchFamily="2" charset="2"/>
              <a:buChar char="§"/>
            </a:pPr>
            <a:r>
              <a:rPr lang="cs-CZ" sz="2000" b="0" dirty="0">
                <a:latin typeface="Arial"/>
                <a:cs typeface="Arial"/>
              </a:rPr>
              <a:t>HCO</a:t>
            </a:r>
            <a:r>
              <a:rPr lang="cs-CZ" sz="2000" b="0" baseline="30000" dirty="0">
                <a:latin typeface="Arial"/>
                <a:cs typeface="Arial"/>
              </a:rPr>
              <a:t>3–</a:t>
            </a:r>
            <a:r>
              <a:rPr lang="cs-CZ" sz="2000" b="0" dirty="0">
                <a:latin typeface="Arial"/>
                <a:cs typeface="Arial"/>
              </a:rPr>
              <a:t>: NaHCO</a:t>
            </a:r>
            <a:r>
              <a:rPr lang="cs-CZ" sz="2000" b="0" baseline="-25000" dirty="0">
                <a:latin typeface="Arial"/>
                <a:cs typeface="Arial"/>
              </a:rPr>
              <a:t>3</a:t>
            </a:r>
            <a:r>
              <a:rPr lang="cs-CZ" sz="2000" b="0" dirty="0">
                <a:latin typeface="Arial"/>
                <a:cs typeface="Arial"/>
              </a:rPr>
              <a:t> (jedlá soda) – omezeně rozpustný ve vodě</a:t>
            </a:r>
          </a:p>
          <a:p>
            <a:pPr marL="342900" indent="-342900" algn="l">
              <a:buClr>
                <a:srgbClr val="D22D40"/>
              </a:buClr>
              <a:buFont typeface="Wingdings" panose="05000000000000000000" pitchFamily="2" charset="2"/>
              <a:buChar char="§"/>
            </a:pPr>
            <a:r>
              <a:rPr lang="cs-CZ" sz="2000" b="0" dirty="0">
                <a:latin typeface="Arial"/>
                <a:cs typeface="Arial"/>
              </a:rPr>
              <a:t>CO</a:t>
            </a:r>
            <a:r>
              <a:rPr lang="cs-CZ" sz="2000" b="0" baseline="30000" dirty="0">
                <a:latin typeface="Arial"/>
                <a:cs typeface="Arial"/>
              </a:rPr>
              <a:t>3–</a:t>
            </a:r>
            <a:r>
              <a:rPr lang="cs-CZ" sz="2000" b="0" dirty="0">
                <a:latin typeface="Arial"/>
                <a:cs typeface="Arial"/>
              </a:rPr>
              <a:t>: Na</a:t>
            </a:r>
            <a:r>
              <a:rPr lang="cs-CZ" sz="2000" b="0" baseline="-25000" dirty="0">
                <a:latin typeface="Arial"/>
                <a:cs typeface="Arial"/>
              </a:rPr>
              <a:t>2</a:t>
            </a:r>
            <a:r>
              <a:rPr lang="cs-CZ" sz="2000" b="0" dirty="0">
                <a:latin typeface="Arial"/>
                <a:cs typeface="Arial"/>
              </a:rPr>
              <a:t>CO</a:t>
            </a:r>
            <a:r>
              <a:rPr lang="cs-CZ" sz="2000" b="0" baseline="-25000" dirty="0">
                <a:latin typeface="Arial"/>
                <a:cs typeface="Arial"/>
              </a:rPr>
              <a:t>3</a:t>
            </a:r>
            <a:r>
              <a:rPr lang="cs-CZ" sz="2000" b="0" dirty="0">
                <a:latin typeface="Arial"/>
                <a:cs typeface="Arial"/>
              </a:rPr>
              <a:t> (soda na praní), K</a:t>
            </a:r>
            <a:r>
              <a:rPr lang="cs-CZ" sz="2000" b="0" baseline="-25000" dirty="0">
                <a:latin typeface="Arial"/>
                <a:cs typeface="Arial"/>
              </a:rPr>
              <a:t>2</a:t>
            </a:r>
            <a:r>
              <a:rPr lang="cs-CZ" sz="2000" b="0" dirty="0">
                <a:latin typeface="Arial"/>
                <a:cs typeface="Arial"/>
              </a:rPr>
              <a:t>CO</a:t>
            </a:r>
            <a:r>
              <a:rPr lang="cs-CZ" sz="2000" b="0" baseline="-25000" dirty="0">
                <a:latin typeface="Arial"/>
                <a:cs typeface="Arial"/>
              </a:rPr>
              <a:t>3</a:t>
            </a:r>
            <a:r>
              <a:rPr lang="cs-CZ" sz="2000" b="0" dirty="0">
                <a:latin typeface="Arial"/>
                <a:cs typeface="Arial"/>
              </a:rPr>
              <a:t> (potaš – výroba skla)</a:t>
            </a:r>
          </a:p>
          <a:p>
            <a:pPr marL="285750" indent="-285750" algn="l">
              <a:buClr>
                <a:srgbClr val="D22D40"/>
              </a:buClr>
              <a:buFont typeface="Wingdings" charset="2"/>
              <a:buChar char="§"/>
            </a:pPr>
            <a:endParaRPr lang="cs-CZ" sz="2000" dirty="0">
              <a:solidFill>
                <a:prstClr val="black"/>
              </a:solidFill>
              <a:latin typeface="Arial"/>
              <a:cs typeface="Arial"/>
            </a:endParaRPr>
          </a:p>
          <a:p>
            <a:pPr marL="285750" indent="-285750" algn="l">
              <a:buClr>
                <a:srgbClr val="D22D40"/>
              </a:buClr>
              <a:buFont typeface="Wingdings" charset="2"/>
              <a:buChar char="§"/>
            </a:pPr>
            <a:r>
              <a:rPr lang="cs-CZ" sz="2000" b="0" dirty="0">
                <a:solidFill>
                  <a:prstClr val="black"/>
                </a:solidFill>
                <a:latin typeface="Arial"/>
                <a:cs typeface="Arial"/>
              </a:rPr>
              <a:t>Výroba sody Na</a:t>
            </a:r>
            <a:r>
              <a:rPr lang="cs-CZ" sz="2000" b="0" baseline="-25000" dirty="0">
                <a:solidFill>
                  <a:prstClr val="black"/>
                </a:solidFill>
                <a:latin typeface="Arial"/>
                <a:cs typeface="Arial"/>
              </a:rPr>
              <a:t>2</a:t>
            </a:r>
            <a:r>
              <a:rPr lang="cs-CZ" sz="2000" b="0" dirty="0">
                <a:solidFill>
                  <a:prstClr val="black"/>
                </a:solidFill>
                <a:latin typeface="Arial"/>
                <a:cs typeface="Arial"/>
              </a:rPr>
              <a:t>CO</a:t>
            </a:r>
            <a:r>
              <a:rPr lang="cs-CZ" sz="2000" b="0" baseline="-25000" dirty="0">
                <a:solidFill>
                  <a:prstClr val="black"/>
                </a:solidFill>
                <a:latin typeface="Arial"/>
                <a:cs typeface="Arial"/>
              </a:rPr>
              <a:t>3</a:t>
            </a:r>
            <a:endParaRPr lang="en-US" sz="2000" b="0" baseline="-25000" dirty="0">
              <a:solidFill>
                <a:prstClr val="black"/>
              </a:solidFill>
              <a:latin typeface="Arial"/>
              <a:cs typeface="Arial"/>
            </a:endParaRPr>
          </a:p>
          <a:p>
            <a:pPr marL="285750" indent="-285750" algn="l">
              <a:buClr>
                <a:srgbClr val="D22D40"/>
              </a:buClr>
              <a:buFont typeface="Wingdings" charset="2"/>
              <a:buChar char="§"/>
            </a:pPr>
            <a:r>
              <a:rPr lang="cs-CZ" sz="2000" b="0" dirty="0" err="1">
                <a:latin typeface="Arial"/>
                <a:cs typeface="Arial"/>
              </a:rPr>
              <a:t>Solveyův</a:t>
            </a:r>
            <a:r>
              <a:rPr lang="cs-CZ" sz="2000" b="0" dirty="0">
                <a:latin typeface="Arial"/>
                <a:cs typeface="Arial"/>
              </a:rPr>
              <a:t> způsob</a:t>
            </a:r>
          </a:p>
          <a:p>
            <a:pPr algn="l">
              <a:buClr>
                <a:srgbClr val="D22D40"/>
              </a:buClr>
            </a:pPr>
            <a:r>
              <a:rPr lang="cs-CZ" sz="2000" b="0" dirty="0">
                <a:latin typeface="Arial"/>
                <a:cs typeface="Arial"/>
              </a:rPr>
              <a:t>	NH</a:t>
            </a:r>
            <a:r>
              <a:rPr lang="cs-CZ" sz="2000" b="0" baseline="-25000" dirty="0">
                <a:latin typeface="Arial"/>
                <a:cs typeface="Arial"/>
              </a:rPr>
              <a:t>3</a:t>
            </a:r>
            <a:r>
              <a:rPr lang="cs-CZ" sz="2000" b="0" dirty="0">
                <a:latin typeface="Arial"/>
                <a:cs typeface="Arial"/>
              </a:rPr>
              <a:t>  +  CO</a:t>
            </a:r>
            <a:r>
              <a:rPr lang="cs-CZ" sz="2000" b="0" baseline="-25000" dirty="0">
                <a:latin typeface="Arial"/>
                <a:cs typeface="Arial"/>
              </a:rPr>
              <a:t>2</a:t>
            </a:r>
            <a:r>
              <a:rPr lang="cs-CZ" sz="2000" b="0" dirty="0">
                <a:latin typeface="Arial"/>
                <a:cs typeface="Arial"/>
              </a:rPr>
              <a:t>  +  H</a:t>
            </a:r>
            <a:r>
              <a:rPr lang="cs-CZ" sz="2000" b="0" baseline="-25000" dirty="0">
                <a:latin typeface="Arial"/>
                <a:cs typeface="Arial"/>
              </a:rPr>
              <a:t>2</a:t>
            </a:r>
            <a:r>
              <a:rPr lang="cs-CZ" sz="2000" b="0" dirty="0">
                <a:latin typeface="Arial"/>
                <a:cs typeface="Arial"/>
              </a:rPr>
              <a:t>O  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→</a:t>
            </a:r>
            <a:r>
              <a:rPr lang="cs-CZ" sz="2000" b="0" dirty="0">
                <a:latin typeface="Arial"/>
                <a:cs typeface="Arial"/>
              </a:rPr>
              <a:t>  NH</a:t>
            </a:r>
            <a:r>
              <a:rPr lang="cs-CZ" sz="2000" b="0" baseline="-25000" dirty="0">
                <a:latin typeface="Arial"/>
                <a:cs typeface="Arial"/>
              </a:rPr>
              <a:t>4</a:t>
            </a:r>
            <a:r>
              <a:rPr lang="cs-CZ" sz="2000" b="0" dirty="0">
                <a:latin typeface="Arial"/>
                <a:cs typeface="Arial"/>
              </a:rPr>
              <a:t>HCO</a:t>
            </a:r>
            <a:r>
              <a:rPr lang="cs-CZ" sz="2000" b="0" baseline="-25000" dirty="0">
                <a:latin typeface="Arial"/>
                <a:cs typeface="Arial"/>
              </a:rPr>
              <a:t>3</a:t>
            </a:r>
          </a:p>
          <a:p>
            <a:pPr algn="l">
              <a:buClr>
                <a:srgbClr val="D22D40"/>
              </a:buClr>
            </a:pPr>
            <a:r>
              <a:rPr lang="cs-CZ" sz="2000" b="0" dirty="0">
                <a:latin typeface="Arial"/>
                <a:cs typeface="Arial"/>
              </a:rPr>
              <a:t>	NH</a:t>
            </a:r>
            <a:r>
              <a:rPr lang="cs-CZ" sz="2000" b="0" baseline="-25000" dirty="0">
                <a:latin typeface="Arial"/>
                <a:cs typeface="Arial"/>
              </a:rPr>
              <a:t>4</a:t>
            </a:r>
            <a:r>
              <a:rPr lang="cs-CZ" sz="2000" b="0" dirty="0">
                <a:latin typeface="Arial"/>
                <a:cs typeface="Arial"/>
              </a:rPr>
              <a:t>HCO</a:t>
            </a:r>
            <a:r>
              <a:rPr lang="cs-CZ" sz="2000" b="0" baseline="-25000" dirty="0">
                <a:latin typeface="Arial"/>
                <a:cs typeface="Arial"/>
              </a:rPr>
              <a:t>3</a:t>
            </a:r>
            <a:r>
              <a:rPr lang="cs-CZ" sz="2000" b="0" dirty="0">
                <a:latin typeface="Arial"/>
                <a:cs typeface="Arial"/>
              </a:rPr>
              <a:t>  +  </a:t>
            </a:r>
            <a:r>
              <a:rPr lang="cs-CZ" sz="2000" b="0" dirty="0" err="1">
                <a:latin typeface="Arial"/>
                <a:cs typeface="Arial"/>
              </a:rPr>
              <a:t>NaCl</a:t>
            </a:r>
            <a:r>
              <a:rPr lang="cs-CZ" sz="2000" b="0" dirty="0">
                <a:latin typeface="Arial"/>
                <a:cs typeface="Arial"/>
              </a:rPr>
              <a:t>  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→</a:t>
            </a:r>
            <a:r>
              <a:rPr lang="cs-CZ" sz="2000" b="0" dirty="0">
                <a:latin typeface="Arial"/>
                <a:cs typeface="Arial"/>
              </a:rPr>
              <a:t>  NaHCO</a:t>
            </a:r>
            <a:r>
              <a:rPr lang="cs-CZ" sz="2000" b="0" baseline="-25000" dirty="0">
                <a:latin typeface="Arial"/>
                <a:cs typeface="Arial"/>
              </a:rPr>
              <a:t>3</a:t>
            </a:r>
            <a:r>
              <a:rPr lang="cs-CZ" sz="2000" b="0" dirty="0">
                <a:latin typeface="Arial"/>
                <a:cs typeface="Arial"/>
              </a:rPr>
              <a:t>  +  NH</a:t>
            </a:r>
            <a:r>
              <a:rPr lang="cs-CZ" sz="2000" b="0" baseline="-25000" dirty="0">
                <a:latin typeface="Arial"/>
                <a:cs typeface="Arial"/>
              </a:rPr>
              <a:t>4</a:t>
            </a:r>
            <a:r>
              <a:rPr lang="cs-CZ" sz="2000" b="0" dirty="0">
                <a:latin typeface="Arial"/>
                <a:cs typeface="Arial"/>
              </a:rPr>
              <a:t>Cl</a:t>
            </a:r>
          </a:p>
          <a:p>
            <a:pPr algn="l">
              <a:buClr>
                <a:srgbClr val="D22D40"/>
              </a:buClr>
            </a:pPr>
            <a:r>
              <a:rPr lang="cs-CZ" sz="2000" b="0" dirty="0">
                <a:latin typeface="Arial"/>
                <a:cs typeface="Arial"/>
              </a:rPr>
              <a:t>	2 NaHCO</a:t>
            </a:r>
            <a:r>
              <a:rPr lang="cs-CZ" sz="2000" b="0" baseline="-25000" dirty="0">
                <a:latin typeface="Arial"/>
                <a:cs typeface="Arial"/>
              </a:rPr>
              <a:t>3</a:t>
            </a:r>
            <a:r>
              <a:rPr lang="cs-CZ" sz="2000" b="0" dirty="0">
                <a:latin typeface="Arial"/>
                <a:cs typeface="Arial"/>
              </a:rPr>
              <a:t>  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→</a:t>
            </a:r>
            <a:r>
              <a:rPr lang="cs-CZ" sz="2000" b="0" dirty="0">
                <a:latin typeface="Arial"/>
                <a:cs typeface="Arial"/>
              </a:rPr>
              <a:t>  Na</a:t>
            </a:r>
            <a:r>
              <a:rPr lang="cs-CZ" sz="2000" b="0" baseline="-25000" dirty="0">
                <a:latin typeface="Arial"/>
                <a:cs typeface="Arial"/>
              </a:rPr>
              <a:t>2</a:t>
            </a:r>
            <a:r>
              <a:rPr lang="cs-CZ" sz="2000" b="0" dirty="0">
                <a:latin typeface="Arial"/>
                <a:cs typeface="Arial"/>
              </a:rPr>
              <a:t>CO</a:t>
            </a:r>
            <a:r>
              <a:rPr lang="cs-CZ" sz="2000" b="0" baseline="-25000" dirty="0">
                <a:latin typeface="Arial"/>
                <a:cs typeface="Arial"/>
              </a:rPr>
              <a:t>3</a:t>
            </a:r>
            <a:r>
              <a:rPr lang="cs-CZ" sz="2000" b="0" dirty="0">
                <a:latin typeface="Arial"/>
                <a:cs typeface="Arial"/>
              </a:rPr>
              <a:t>  +  H</a:t>
            </a:r>
            <a:r>
              <a:rPr lang="cs-CZ" sz="2000" b="0" baseline="-25000" dirty="0">
                <a:latin typeface="Arial"/>
                <a:cs typeface="Arial"/>
              </a:rPr>
              <a:t>2</a:t>
            </a:r>
            <a:r>
              <a:rPr lang="cs-CZ" sz="2000" b="0" dirty="0">
                <a:latin typeface="Arial"/>
                <a:cs typeface="Arial"/>
              </a:rPr>
              <a:t>O  +  CO</a:t>
            </a:r>
            <a:r>
              <a:rPr lang="cs-CZ" sz="2000" b="0" baseline="-25000" dirty="0">
                <a:latin typeface="Arial"/>
                <a:cs typeface="Arial"/>
              </a:rPr>
              <a:t>2</a:t>
            </a:r>
          </a:p>
          <a:p>
            <a:pPr marL="285750" indent="-285750" algn="l">
              <a:buClr>
                <a:srgbClr val="D22D40"/>
              </a:buClr>
              <a:buFont typeface="Wingdings" charset="2"/>
              <a:buChar char="§"/>
            </a:pPr>
            <a:endParaRPr lang="cs-CZ" sz="2000" b="0" dirty="0">
              <a:latin typeface="Arial"/>
              <a:cs typeface="Arial"/>
            </a:endParaRPr>
          </a:p>
          <a:p>
            <a:pPr marL="285750" indent="-285750" algn="l">
              <a:buClr>
                <a:srgbClr val="D22D40"/>
              </a:buClr>
              <a:buFont typeface="Wingdings" charset="2"/>
              <a:buChar char="§"/>
            </a:pPr>
            <a:endParaRPr lang="cs-CZ" sz="2000" b="0" dirty="0">
              <a:latin typeface="Arial"/>
              <a:cs typeface="Arial"/>
            </a:endParaRPr>
          </a:p>
          <a:p>
            <a:pPr marL="285750" indent="-285750" algn="l">
              <a:buClr>
                <a:srgbClr val="D22D40"/>
              </a:buClr>
              <a:buFont typeface="Wingdings" charset="2"/>
              <a:buChar char="§"/>
            </a:pPr>
            <a:r>
              <a:rPr lang="cs-CZ" sz="2000" b="0" dirty="0">
                <a:latin typeface="Arial"/>
                <a:cs typeface="Arial"/>
              </a:rPr>
              <a:t>Krasové jevy</a:t>
            </a:r>
          </a:p>
          <a:p>
            <a:pPr algn="l">
              <a:buClr>
                <a:srgbClr val="D22D40"/>
              </a:buClr>
            </a:pPr>
            <a:r>
              <a:rPr lang="cs-CZ" sz="2000" b="0" dirty="0">
                <a:latin typeface="Arial"/>
                <a:cs typeface="Arial"/>
              </a:rPr>
              <a:t>	 CaCO</a:t>
            </a:r>
            <a:r>
              <a:rPr lang="cs-CZ" sz="2000" b="0" baseline="-25000" dirty="0">
                <a:latin typeface="Arial"/>
                <a:cs typeface="Arial"/>
              </a:rPr>
              <a:t>3</a:t>
            </a:r>
            <a:r>
              <a:rPr lang="cs-CZ" sz="2000" b="0" dirty="0">
                <a:latin typeface="Arial"/>
                <a:cs typeface="Arial"/>
              </a:rPr>
              <a:t>  + CO</a:t>
            </a:r>
            <a:r>
              <a:rPr lang="cs-CZ" sz="2000" b="0" baseline="-25000" dirty="0">
                <a:latin typeface="Arial"/>
                <a:cs typeface="Arial"/>
              </a:rPr>
              <a:t>2</a:t>
            </a:r>
            <a:r>
              <a:rPr lang="cs-CZ" sz="2000" b="0" dirty="0">
                <a:latin typeface="Arial"/>
                <a:cs typeface="Arial"/>
              </a:rPr>
              <a:t>  +  H</a:t>
            </a:r>
            <a:r>
              <a:rPr lang="cs-CZ" sz="2000" b="0" baseline="-25000" dirty="0">
                <a:latin typeface="Arial"/>
                <a:cs typeface="Arial"/>
              </a:rPr>
              <a:t>2</a:t>
            </a:r>
            <a:r>
              <a:rPr lang="cs-CZ" sz="2000" b="0" dirty="0">
                <a:latin typeface="Arial"/>
                <a:cs typeface="Arial"/>
              </a:rPr>
              <a:t>O  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→</a:t>
            </a:r>
            <a:r>
              <a:rPr lang="cs-CZ" sz="2000" b="0" dirty="0">
                <a:latin typeface="Arial"/>
                <a:cs typeface="Arial"/>
              </a:rPr>
              <a:t>  Ca(HCO</a:t>
            </a:r>
            <a:r>
              <a:rPr lang="cs-CZ" sz="2000" b="0" baseline="-25000" dirty="0">
                <a:latin typeface="Arial"/>
                <a:cs typeface="Arial"/>
              </a:rPr>
              <a:t>3</a:t>
            </a:r>
            <a:r>
              <a:rPr lang="cs-CZ" sz="2000" b="0" dirty="0">
                <a:latin typeface="Arial"/>
                <a:cs typeface="Arial"/>
              </a:rPr>
              <a:t>)</a:t>
            </a:r>
            <a:r>
              <a:rPr lang="cs-CZ" sz="2000" b="0" baseline="-25000" dirty="0">
                <a:latin typeface="Arial"/>
                <a:cs typeface="Arial"/>
              </a:rPr>
              <a:t>2 </a:t>
            </a:r>
          </a:p>
          <a:p>
            <a:pPr algn="l">
              <a:buClr>
                <a:srgbClr val="D22D40"/>
              </a:buClr>
            </a:pPr>
            <a:endParaRPr lang="cs-CZ" sz="2000" b="0" baseline="-25000" dirty="0">
              <a:latin typeface="Arial"/>
              <a:cs typeface="Arial"/>
            </a:endParaRPr>
          </a:p>
          <a:p>
            <a:pPr marL="342900" indent="-342900" algn="l">
              <a:buClr>
                <a:srgbClr val="D22D40"/>
              </a:buClr>
              <a:buFont typeface="Wingdings" panose="05000000000000000000" pitchFamily="2" charset="2"/>
              <a:buChar char="§"/>
            </a:pPr>
            <a:r>
              <a:rPr lang="cs-CZ" sz="2000" b="0" dirty="0">
                <a:latin typeface="Arial"/>
                <a:cs typeface="Arial"/>
              </a:rPr>
              <a:t>Tuhnutí malty</a:t>
            </a:r>
          </a:p>
          <a:p>
            <a:pPr algn="l">
              <a:buClr>
                <a:srgbClr val="D22D40"/>
              </a:buClr>
            </a:pPr>
            <a:r>
              <a:rPr lang="cs-CZ" sz="2000" b="0" baseline="-25000" dirty="0">
                <a:latin typeface="Arial"/>
                <a:cs typeface="Arial"/>
              </a:rPr>
              <a:t>	</a:t>
            </a:r>
            <a:r>
              <a:rPr lang="cs-CZ" sz="2000" b="0" dirty="0">
                <a:latin typeface="Arial"/>
                <a:cs typeface="Arial"/>
              </a:rPr>
              <a:t> Ca(OH)</a:t>
            </a:r>
            <a:r>
              <a:rPr lang="cs-CZ" sz="2000" b="0" baseline="-25000" dirty="0">
                <a:latin typeface="Arial"/>
                <a:cs typeface="Arial"/>
              </a:rPr>
              <a:t>2</a:t>
            </a:r>
            <a:r>
              <a:rPr lang="cs-CZ" sz="2000" b="0" dirty="0">
                <a:latin typeface="Arial"/>
                <a:cs typeface="Arial"/>
              </a:rPr>
              <a:t>  + CO</a:t>
            </a:r>
            <a:r>
              <a:rPr lang="cs-CZ" sz="2000" b="0" baseline="-25000" dirty="0">
                <a:latin typeface="Arial"/>
                <a:cs typeface="Arial"/>
              </a:rPr>
              <a:t>2</a:t>
            </a:r>
            <a:r>
              <a:rPr lang="cs-CZ" sz="2000" b="0" dirty="0">
                <a:latin typeface="Arial"/>
                <a:cs typeface="Arial"/>
              </a:rPr>
              <a:t> 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→</a:t>
            </a:r>
            <a:r>
              <a:rPr lang="cs-CZ" sz="2000" b="0" dirty="0">
                <a:latin typeface="Arial"/>
                <a:cs typeface="Arial"/>
              </a:rPr>
              <a:t>  CaCO</a:t>
            </a:r>
            <a:r>
              <a:rPr lang="cs-CZ" sz="2000" b="0" baseline="-25000" dirty="0">
                <a:latin typeface="Arial"/>
                <a:cs typeface="Arial"/>
              </a:rPr>
              <a:t>3</a:t>
            </a:r>
            <a:r>
              <a:rPr lang="cs-CZ" sz="2000" b="0" dirty="0">
                <a:latin typeface="Arial"/>
                <a:cs typeface="Arial"/>
              </a:rPr>
              <a:t>  +  H</a:t>
            </a:r>
            <a:r>
              <a:rPr lang="cs-CZ" sz="2000" b="0" baseline="-25000" dirty="0">
                <a:latin typeface="Arial"/>
                <a:cs typeface="Arial"/>
              </a:rPr>
              <a:t>2</a:t>
            </a:r>
            <a:r>
              <a:rPr lang="cs-CZ" sz="2000" b="0" dirty="0">
                <a:latin typeface="Arial"/>
                <a:cs typeface="Arial"/>
              </a:rPr>
              <a:t>O </a:t>
            </a:r>
            <a:endParaRPr lang="cs-CZ" sz="2000" b="0" baseline="-25000" dirty="0">
              <a:latin typeface="Arial"/>
              <a:cs typeface="Arial"/>
            </a:endParaRPr>
          </a:p>
          <a:p>
            <a:pPr marL="285750" indent="-285750" algn="l">
              <a:buClr>
                <a:srgbClr val="D22D40"/>
              </a:buClr>
              <a:buFont typeface="Wingdings" charset="2"/>
              <a:buChar char="§"/>
            </a:pPr>
            <a:endParaRPr lang="cs-CZ" sz="2000" b="0" dirty="0">
              <a:latin typeface="Arial"/>
              <a:cs typeface="Arial"/>
            </a:endParaRPr>
          </a:p>
        </p:txBody>
      </p:sp>
      <p:sp>
        <p:nvSpPr>
          <p:cNvPr id="13" name="Zástupný symbol pro číslo snímku 1"/>
          <p:cNvSpPr>
            <a:spLocks noGrp="1"/>
          </p:cNvSpPr>
          <p:nvPr>
            <p:ph type="sldNum" sz="quarter" idx="12"/>
          </p:nvPr>
        </p:nvSpPr>
        <p:spPr>
          <a:xfrm>
            <a:off x="8424000" y="108000"/>
            <a:ext cx="720000" cy="360000"/>
          </a:xfrm>
        </p:spPr>
        <p:txBody>
          <a:bodyPr anchor="ctr" anchorCtr="0"/>
          <a:lstStyle/>
          <a:p>
            <a:fld id="{CB05AA66-45A8-5543-8AD2-FEEF865319FF}" type="slidenum">
              <a:rPr lang="en-US" sz="14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13</a:t>
            </a:fld>
            <a:endParaRPr lang="en-US" sz="1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4054063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/>
          <p:cNvSpPr txBox="1"/>
          <p:nvPr/>
        </p:nvSpPr>
        <p:spPr>
          <a:xfrm>
            <a:off x="5030851" y="6341803"/>
            <a:ext cx="3965675" cy="229420"/>
          </a:xfrm>
          <a:prstGeom prst="rect">
            <a:avLst/>
          </a:prstGeom>
          <a:noFill/>
        </p:spPr>
        <p:txBody>
          <a:bodyPr wrap="square" lIns="0" tIns="0" rIns="0" bIns="0" rtlCol="0">
            <a:normAutofit/>
          </a:bodyPr>
          <a:lstStyle/>
          <a:p>
            <a:pPr algn="r">
              <a:lnSpc>
                <a:spcPct val="130000"/>
              </a:lnSpc>
            </a:pPr>
            <a:r>
              <a:rPr lang="en-US" sz="900">
                <a:latin typeface="Arial"/>
                <a:cs typeface="Arial"/>
              </a:rPr>
              <a:t>www.natur.cuni.cz</a:t>
            </a:r>
            <a:endParaRPr lang="en-US" sz="900" dirty="0">
              <a:latin typeface="Arial"/>
              <a:cs typeface="Arial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0" y="0"/>
            <a:ext cx="9144000" cy="108000"/>
          </a:xfrm>
          <a:prstGeom prst="rect">
            <a:avLst/>
          </a:prstGeom>
          <a:solidFill>
            <a:srgbClr val="D22D4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057900"/>
            <a:ext cx="2159000" cy="800100"/>
          </a:xfrm>
          <a:prstGeom prst="rect">
            <a:avLst/>
          </a:prstGeom>
        </p:spPr>
      </p:pic>
      <p:cxnSp>
        <p:nvCxnSpPr>
          <p:cNvPr id="5" name="Straight Connector 4"/>
          <p:cNvCxnSpPr/>
          <p:nvPr/>
        </p:nvCxnSpPr>
        <p:spPr>
          <a:xfrm>
            <a:off x="122903" y="6057900"/>
            <a:ext cx="8873623" cy="0"/>
          </a:xfrm>
          <a:prstGeom prst="line">
            <a:avLst/>
          </a:prstGeom>
          <a:ln w="9525" cmpd="sng">
            <a:solidFill>
              <a:srgbClr val="D22D4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TextBox 8"/>
          <p:cNvSpPr txBox="1"/>
          <p:nvPr/>
        </p:nvSpPr>
        <p:spPr>
          <a:xfrm>
            <a:off x="288000" y="252000"/>
            <a:ext cx="8316448" cy="49107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l" defTabSz="457200" eaLnBrk="1" fontAlgn="auto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</a:pPr>
            <a:r>
              <a:rPr lang="cs-CZ" sz="2600" dirty="0">
                <a:solidFill>
                  <a:prstClr val="black"/>
                </a:solidFill>
                <a:latin typeface="Arial"/>
                <a:cs typeface="Arial"/>
              </a:rPr>
              <a:t>CO</a:t>
            </a:r>
            <a:r>
              <a:rPr lang="cs-CZ" sz="2600" baseline="-25000" dirty="0">
                <a:solidFill>
                  <a:prstClr val="black"/>
                </a:solidFill>
                <a:latin typeface="Arial"/>
                <a:cs typeface="Arial"/>
              </a:rPr>
              <a:t>2</a:t>
            </a:r>
            <a:r>
              <a:rPr lang="cs-CZ" sz="2600" dirty="0">
                <a:solidFill>
                  <a:prstClr val="black"/>
                </a:solidFill>
                <a:latin typeface="Arial"/>
                <a:cs typeface="Arial"/>
              </a:rPr>
              <a:t> a koloběh uhlíku</a:t>
            </a:r>
            <a:endParaRPr lang="en-US" sz="2600" baseline="-25000" dirty="0">
              <a:solidFill>
                <a:prstClr val="black"/>
              </a:solidFill>
              <a:latin typeface="Arial"/>
              <a:cs typeface="Arial"/>
            </a:endParaRPr>
          </a:p>
        </p:txBody>
      </p:sp>
      <p:sp>
        <p:nvSpPr>
          <p:cNvPr id="10" name="TextBox 2"/>
          <p:cNvSpPr txBox="1"/>
          <p:nvPr/>
        </p:nvSpPr>
        <p:spPr>
          <a:xfrm>
            <a:off x="5851355" y="5698503"/>
            <a:ext cx="2938054" cy="18466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>
              <a:buClr>
                <a:srgbClr val="D22D40"/>
              </a:buClr>
            </a:pPr>
            <a:r>
              <a:rPr lang="cs-CZ" sz="1200" b="0" dirty="0">
                <a:latin typeface="Arial"/>
                <a:cs typeface="Arial"/>
              </a:rPr>
              <a:t>https://cs.wikipedia.org/wiki/</a:t>
            </a:r>
            <a:r>
              <a:rPr lang="cs-CZ" sz="1200" b="0" dirty="0" err="1">
                <a:latin typeface="Arial"/>
                <a:cs typeface="Arial"/>
              </a:rPr>
              <a:t>Koloběh_uhlíku</a:t>
            </a:r>
            <a:endParaRPr lang="cs-CZ" sz="1200" b="0" dirty="0">
              <a:latin typeface="Arial"/>
              <a:cs typeface="Arial"/>
            </a:endParaRPr>
          </a:p>
        </p:txBody>
      </p:sp>
      <p:sp>
        <p:nvSpPr>
          <p:cNvPr id="13" name="Zástupný symbol pro číslo snímku 1"/>
          <p:cNvSpPr>
            <a:spLocks noGrp="1"/>
          </p:cNvSpPr>
          <p:nvPr>
            <p:ph type="sldNum" sz="quarter" idx="12"/>
          </p:nvPr>
        </p:nvSpPr>
        <p:spPr>
          <a:xfrm>
            <a:off x="8424000" y="108000"/>
            <a:ext cx="720000" cy="360000"/>
          </a:xfrm>
        </p:spPr>
        <p:txBody>
          <a:bodyPr anchor="ctr" anchorCtr="0"/>
          <a:lstStyle/>
          <a:p>
            <a:fld id="{CB05AA66-45A8-5543-8AD2-FEEF865319FF}" type="slidenum">
              <a:rPr lang="en-US" sz="14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14</a:t>
            </a:fld>
            <a:endParaRPr lang="en-US" sz="1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Obrázek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724380"/>
            <a:ext cx="6912768" cy="52969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135100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/>
          <p:cNvSpPr txBox="1"/>
          <p:nvPr/>
        </p:nvSpPr>
        <p:spPr>
          <a:xfrm>
            <a:off x="5030851" y="6341803"/>
            <a:ext cx="3965675" cy="229420"/>
          </a:xfrm>
          <a:prstGeom prst="rect">
            <a:avLst/>
          </a:prstGeom>
          <a:noFill/>
        </p:spPr>
        <p:txBody>
          <a:bodyPr wrap="square" lIns="0" tIns="0" rIns="0" bIns="0" rtlCol="0">
            <a:normAutofit/>
          </a:bodyPr>
          <a:lstStyle/>
          <a:p>
            <a:pPr algn="r">
              <a:lnSpc>
                <a:spcPct val="130000"/>
              </a:lnSpc>
            </a:pPr>
            <a:r>
              <a:rPr lang="cs-CZ" sz="900" dirty="0">
                <a:latin typeface="Arial"/>
                <a:cs typeface="Arial"/>
              </a:rPr>
              <a:t>www.natur.cuni.cz</a:t>
            </a:r>
          </a:p>
        </p:txBody>
      </p:sp>
      <p:sp>
        <p:nvSpPr>
          <p:cNvPr id="18" name="Rectangle 17"/>
          <p:cNvSpPr/>
          <p:nvPr/>
        </p:nvSpPr>
        <p:spPr>
          <a:xfrm>
            <a:off x="0" y="0"/>
            <a:ext cx="9144000" cy="108000"/>
          </a:xfrm>
          <a:prstGeom prst="rect">
            <a:avLst/>
          </a:prstGeom>
          <a:solidFill>
            <a:srgbClr val="D22D4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057900"/>
            <a:ext cx="2159000" cy="800100"/>
          </a:xfrm>
          <a:prstGeom prst="rect">
            <a:avLst/>
          </a:prstGeom>
        </p:spPr>
      </p:pic>
      <p:cxnSp>
        <p:nvCxnSpPr>
          <p:cNvPr id="5" name="Straight Connector 4"/>
          <p:cNvCxnSpPr/>
          <p:nvPr/>
        </p:nvCxnSpPr>
        <p:spPr>
          <a:xfrm>
            <a:off x="122903" y="6057900"/>
            <a:ext cx="8873623" cy="0"/>
          </a:xfrm>
          <a:prstGeom prst="line">
            <a:avLst/>
          </a:prstGeom>
          <a:ln w="9525" cmpd="sng">
            <a:solidFill>
              <a:srgbClr val="D22D4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TextBox 2"/>
          <p:cNvSpPr txBox="1"/>
          <p:nvPr/>
        </p:nvSpPr>
        <p:spPr>
          <a:xfrm>
            <a:off x="288000" y="900000"/>
            <a:ext cx="8532472" cy="276998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285750" indent="-285750" algn="l">
              <a:buClr>
                <a:srgbClr val="D22D40"/>
              </a:buClr>
              <a:buFont typeface="Wingdings" charset="2"/>
              <a:buChar char="§"/>
            </a:pP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Močovina CO(NH</a:t>
            </a:r>
            <a:r>
              <a:rPr lang="cs-CZ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r>
              <a:rPr lang="cs-CZ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357188" indent="-357188" algn="l">
              <a:buClr>
                <a:srgbClr val="D22D40"/>
              </a:buClr>
            </a:pPr>
            <a:endParaRPr lang="cs-CZ" sz="2000" b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l">
              <a:buClr>
                <a:srgbClr val="D22D40"/>
              </a:buClr>
              <a:buFont typeface="Wingdings" charset="2"/>
              <a:buChar char="§"/>
            </a:pP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Fosgen COCl</a:t>
            </a:r>
            <a:r>
              <a:rPr lang="cs-CZ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cs-CZ" sz="2000" b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57188" algn="l">
              <a:buClr>
                <a:srgbClr val="D22D40"/>
              </a:buClr>
            </a:pP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Toxický, bojový plyn</a:t>
            </a:r>
          </a:p>
          <a:p>
            <a:pPr marL="357188" algn="l">
              <a:buClr>
                <a:srgbClr val="D22D40"/>
              </a:buClr>
            </a:pP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Výroba: CO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 +  Cl</a:t>
            </a:r>
            <a:r>
              <a:rPr lang="cs-CZ" altLang="cs-CZ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 →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  <a:sym typeface="Symbol" pitchFamily="18" charset="2"/>
              </a:rPr>
              <a:t>  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COCl</a:t>
            </a:r>
            <a:r>
              <a:rPr lang="cs-CZ" altLang="cs-CZ" sz="2000" b="0" baseline="-30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</a:p>
          <a:p>
            <a:pPr marL="357188" algn="l">
              <a:buClr>
                <a:srgbClr val="D22D40"/>
              </a:buClr>
            </a:pP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Důležitý v organické syntéze:</a:t>
            </a:r>
          </a:p>
          <a:p>
            <a:pPr marL="357188" algn="l">
              <a:buClr>
                <a:srgbClr val="D22D40"/>
              </a:buClr>
            </a:pP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CO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Cl</a:t>
            </a:r>
            <a:r>
              <a:rPr lang="cs-CZ" altLang="cs-CZ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 + ROH  →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  <a:sym typeface="Symbol" pitchFamily="18" charset="2"/>
              </a:rPr>
              <a:t>  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CO</a:t>
            </a:r>
            <a:r>
              <a:rPr lang="en-US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(OR)</a:t>
            </a:r>
            <a:r>
              <a:rPr lang="cs-CZ" altLang="cs-CZ" sz="2000" b="0" baseline="-30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k</a:t>
            </a:r>
            <a:r>
              <a:rPr lang="en-US" altLang="cs-CZ" sz="2000" b="0" dirty="0" err="1">
                <a:latin typeface="Arial" panose="020B0604020202020204" pitchFamily="34" charset="0"/>
                <a:cs typeface="Arial" panose="020B0604020202020204" pitchFamily="34" charset="0"/>
              </a:rPr>
              <a:t>arbon</a:t>
            </a:r>
            <a:r>
              <a:rPr lang="cs-CZ" altLang="cs-CZ" sz="2000" b="0" dirty="0" err="1">
                <a:latin typeface="Arial" panose="020B0604020202020204" pitchFamily="34" charset="0"/>
                <a:cs typeface="Arial" panose="020B0604020202020204" pitchFamily="34" charset="0"/>
              </a:rPr>
              <a:t>áty</a:t>
            </a:r>
            <a:endParaRPr lang="cs-CZ" altLang="cs-CZ" sz="2000" b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57188" algn="l">
              <a:buClr>
                <a:srgbClr val="D22D40"/>
              </a:buClr>
            </a:pP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CO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Cl</a:t>
            </a:r>
            <a:r>
              <a:rPr lang="cs-CZ" altLang="cs-CZ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 + RNH</a:t>
            </a:r>
            <a:r>
              <a:rPr lang="cs-CZ" altLang="cs-CZ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 →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  <a:sym typeface="Symbol" pitchFamily="18" charset="2"/>
              </a:rPr>
              <a:t>  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CO</a:t>
            </a:r>
            <a:r>
              <a:rPr lang="en-US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NH</a:t>
            </a:r>
            <a:r>
              <a:rPr lang="en-US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R)</a:t>
            </a:r>
            <a:r>
              <a:rPr lang="cs-CZ" altLang="cs-CZ" sz="2000" b="0" baseline="-30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substituované močoviny</a:t>
            </a:r>
          </a:p>
          <a:p>
            <a:pPr marL="357188" algn="l">
              <a:buClr>
                <a:srgbClr val="D22D40"/>
              </a:buClr>
            </a:pPr>
            <a:endParaRPr lang="cs-CZ" altLang="cs-CZ" sz="2000" b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Box 8"/>
          <p:cNvSpPr txBox="1"/>
          <p:nvPr/>
        </p:nvSpPr>
        <p:spPr>
          <a:xfrm>
            <a:off x="288000" y="252000"/>
            <a:ext cx="8316448" cy="49107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l" defTabSz="457200" eaLnBrk="1" fontAlgn="auto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</a:pPr>
            <a:r>
              <a:rPr lang="cs-CZ" sz="2600" dirty="0">
                <a:solidFill>
                  <a:prstClr val="black"/>
                </a:solidFill>
                <a:latin typeface="Arial"/>
                <a:cs typeface="Arial"/>
              </a:rPr>
              <a:t>Deriváty kyseliny uhličité</a:t>
            </a:r>
          </a:p>
        </p:txBody>
      </p:sp>
      <p:sp>
        <p:nvSpPr>
          <p:cNvPr id="9" name="Zástupný symbol pro číslo snímku 1"/>
          <p:cNvSpPr>
            <a:spLocks noGrp="1"/>
          </p:cNvSpPr>
          <p:nvPr>
            <p:ph type="sldNum" sz="quarter" idx="12"/>
          </p:nvPr>
        </p:nvSpPr>
        <p:spPr>
          <a:xfrm>
            <a:off x="8424000" y="108000"/>
            <a:ext cx="720000" cy="360000"/>
          </a:xfrm>
        </p:spPr>
        <p:txBody>
          <a:bodyPr anchor="ctr" anchorCtr="0"/>
          <a:lstStyle/>
          <a:p>
            <a:fld id="{CB05AA66-45A8-5543-8AD2-FEEF865319FF}" type="slidenum">
              <a:rPr lang="en-US" sz="14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15</a:t>
            </a:fld>
            <a:endParaRPr lang="en-US" sz="1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Box 2"/>
          <p:cNvSpPr txBox="1"/>
          <p:nvPr/>
        </p:nvSpPr>
        <p:spPr>
          <a:xfrm>
            <a:off x="288000" y="4449886"/>
            <a:ext cx="8532472" cy="92333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285750" indent="-285750" algn="l">
              <a:buClr>
                <a:srgbClr val="D22D40"/>
              </a:buClr>
              <a:buFont typeface="Wingdings" charset="2"/>
              <a:buChar char="§"/>
            </a:pP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Sirouhlík CS</a:t>
            </a:r>
            <a:r>
              <a:rPr lang="cs-CZ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357188" algn="l">
              <a:buClr>
                <a:srgbClr val="D22D40"/>
              </a:buClr>
            </a:pP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Toxická, zapáchající kapalina, organické rozpouštědlo</a:t>
            </a:r>
          </a:p>
          <a:p>
            <a:pPr marL="357188" algn="l">
              <a:buClr>
                <a:srgbClr val="D22D40"/>
              </a:buClr>
            </a:pP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Výroba: C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 +  S  →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  <a:sym typeface="Symbol" pitchFamily="18" charset="2"/>
              </a:rPr>
              <a:t>  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CS</a:t>
            </a:r>
            <a:r>
              <a:rPr lang="cs-CZ" altLang="cs-CZ" sz="2000" b="0" baseline="-30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(900 °C)</a:t>
            </a:r>
          </a:p>
        </p:txBody>
      </p:sp>
      <p:sp>
        <p:nvSpPr>
          <p:cNvPr id="13" name="TextBox 8"/>
          <p:cNvSpPr txBox="1"/>
          <p:nvPr/>
        </p:nvSpPr>
        <p:spPr>
          <a:xfrm>
            <a:off x="288000" y="3801886"/>
            <a:ext cx="8316448" cy="49107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l" defTabSz="457200" eaLnBrk="1" fontAlgn="auto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</a:pPr>
            <a:r>
              <a:rPr lang="cs-CZ" sz="2600" dirty="0">
                <a:solidFill>
                  <a:prstClr val="black"/>
                </a:solidFill>
                <a:latin typeface="Arial"/>
                <a:cs typeface="Arial"/>
              </a:rPr>
              <a:t>Sulfidy</a:t>
            </a:r>
          </a:p>
        </p:txBody>
      </p:sp>
    </p:spTree>
    <p:extLst>
      <p:ext uri="{BB962C8B-B14F-4D97-AF65-F5344CB8AC3E}">
        <p14:creationId xmlns:p14="http://schemas.microsoft.com/office/powerpoint/2010/main" val="397573170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/>
          <p:cNvSpPr txBox="1"/>
          <p:nvPr/>
        </p:nvSpPr>
        <p:spPr>
          <a:xfrm>
            <a:off x="5030851" y="6341803"/>
            <a:ext cx="3965675" cy="229420"/>
          </a:xfrm>
          <a:prstGeom prst="rect">
            <a:avLst/>
          </a:prstGeom>
          <a:noFill/>
        </p:spPr>
        <p:txBody>
          <a:bodyPr wrap="square" lIns="0" tIns="0" rIns="0" bIns="0" rtlCol="0">
            <a:normAutofit/>
          </a:bodyPr>
          <a:lstStyle/>
          <a:p>
            <a:pPr algn="r">
              <a:lnSpc>
                <a:spcPct val="130000"/>
              </a:lnSpc>
            </a:pPr>
            <a:r>
              <a:rPr lang="cs-CZ" sz="900" dirty="0">
                <a:latin typeface="Arial"/>
                <a:cs typeface="Arial"/>
              </a:rPr>
              <a:t>www.natur.cuni.cz</a:t>
            </a:r>
          </a:p>
        </p:txBody>
      </p:sp>
      <p:sp>
        <p:nvSpPr>
          <p:cNvPr id="18" name="Rectangle 17"/>
          <p:cNvSpPr/>
          <p:nvPr/>
        </p:nvSpPr>
        <p:spPr>
          <a:xfrm>
            <a:off x="0" y="0"/>
            <a:ext cx="9144000" cy="108000"/>
          </a:xfrm>
          <a:prstGeom prst="rect">
            <a:avLst/>
          </a:prstGeom>
          <a:solidFill>
            <a:srgbClr val="D22D4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057900"/>
            <a:ext cx="2159000" cy="800100"/>
          </a:xfrm>
          <a:prstGeom prst="rect">
            <a:avLst/>
          </a:prstGeom>
        </p:spPr>
      </p:pic>
      <p:cxnSp>
        <p:nvCxnSpPr>
          <p:cNvPr id="5" name="Straight Connector 4"/>
          <p:cNvCxnSpPr/>
          <p:nvPr/>
        </p:nvCxnSpPr>
        <p:spPr>
          <a:xfrm>
            <a:off x="122903" y="6057900"/>
            <a:ext cx="8873623" cy="0"/>
          </a:xfrm>
          <a:prstGeom prst="line">
            <a:avLst/>
          </a:prstGeom>
          <a:ln w="9525" cmpd="sng">
            <a:solidFill>
              <a:srgbClr val="D22D4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TextBox 2"/>
          <p:cNvSpPr txBox="1"/>
          <p:nvPr/>
        </p:nvSpPr>
        <p:spPr>
          <a:xfrm>
            <a:off x="288000" y="900000"/>
            <a:ext cx="8532472" cy="492442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285750" indent="-285750" algn="l">
              <a:buClr>
                <a:srgbClr val="D22D40"/>
              </a:buClr>
              <a:buFont typeface="Wingdings" charset="2"/>
              <a:buChar char="§"/>
            </a:pP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Kyanidy CN</a:t>
            </a:r>
            <a:r>
              <a:rPr lang="cs-CZ" sz="2000" b="0" baseline="30000" dirty="0">
                <a:latin typeface="Arial" panose="020B0604020202020204" pitchFamily="34" charset="0"/>
                <a:cs typeface="Arial" panose="020B0604020202020204" pitchFamily="34" charset="0"/>
              </a:rPr>
              <a:t>–</a:t>
            </a:r>
          </a:p>
          <a:p>
            <a:pPr marL="285750" indent="-285750" algn="l">
              <a:buClr>
                <a:srgbClr val="D22D40"/>
              </a:buClr>
              <a:buFont typeface="Wingdings" charset="2"/>
              <a:buChar char="§"/>
            </a:pP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Kyanatany OCN</a:t>
            </a:r>
            <a:r>
              <a:rPr lang="cs-CZ" sz="2000" b="0" baseline="30000" dirty="0">
                <a:latin typeface="Arial" panose="020B0604020202020204" pitchFamily="34" charset="0"/>
                <a:cs typeface="Arial" panose="020B0604020202020204" pitchFamily="34" charset="0"/>
              </a:rPr>
              <a:t>–</a:t>
            </a:r>
            <a:endParaRPr lang="cs-CZ" sz="2000" b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l">
              <a:buClr>
                <a:srgbClr val="D22D40"/>
              </a:buClr>
              <a:buFont typeface="Wingdings" charset="2"/>
              <a:buChar char="§"/>
            </a:pPr>
            <a:r>
              <a:rPr lang="cs-CZ" sz="2000" b="0" dirty="0" err="1">
                <a:latin typeface="Arial" panose="020B0604020202020204" pitchFamily="34" charset="0"/>
                <a:cs typeface="Arial" panose="020B0604020202020204" pitchFamily="34" charset="0"/>
              </a:rPr>
              <a:t>Thiokyanatany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cs-CZ" sz="2000" b="0" dirty="0" err="1">
                <a:latin typeface="Arial" panose="020B0604020202020204" pitchFamily="34" charset="0"/>
                <a:cs typeface="Arial" panose="020B0604020202020204" pitchFamily="34" charset="0"/>
              </a:rPr>
              <a:t>rhodanidy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) SCN</a:t>
            </a:r>
            <a:r>
              <a:rPr lang="cs-CZ" sz="2000" b="0" baseline="30000" dirty="0">
                <a:latin typeface="Arial" panose="020B0604020202020204" pitchFamily="34" charset="0"/>
                <a:cs typeface="Arial" panose="020B0604020202020204" pitchFamily="34" charset="0"/>
              </a:rPr>
              <a:t>–</a:t>
            </a:r>
          </a:p>
          <a:p>
            <a:pPr algn="l">
              <a:buClr>
                <a:srgbClr val="D22D40"/>
              </a:buClr>
            </a:pPr>
            <a:endParaRPr lang="cs-CZ" sz="2000" b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l">
              <a:buClr>
                <a:srgbClr val="D22D40"/>
              </a:buClr>
              <a:buFont typeface="Wingdings" charset="2"/>
              <a:buChar char="§"/>
            </a:pPr>
            <a:endParaRPr lang="cs-CZ" sz="2000" b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l">
              <a:buClr>
                <a:srgbClr val="D22D40"/>
              </a:buClr>
              <a:buFont typeface="Wingdings" charset="2"/>
              <a:buChar char="§"/>
            </a:pP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Dikyan (CN)</a:t>
            </a:r>
            <a:r>
              <a:rPr lang="cs-CZ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2		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(N ≡ C–C ≡ N)</a:t>
            </a:r>
          </a:p>
          <a:p>
            <a:pPr marL="357188" indent="-357188" algn="l">
              <a:buClr>
                <a:srgbClr val="D22D40"/>
              </a:buClr>
            </a:pP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	2 C  +  N</a:t>
            </a:r>
            <a:r>
              <a:rPr lang="cs-CZ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 →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  <a:sym typeface="Symbol" pitchFamily="18" charset="2"/>
              </a:rPr>
              <a:t>  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(CN)</a:t>
            </a:r>
            <a:r>
              <a:rPr lang="cs-CZ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</a:p>
          <a:p>
            <a:pPr marL="357188" indent="-357188" algn="l">
              <a:buClr>
                <a:srgbClr val="D22D40"/>
              </a:buClr>
            </a:pPr>
            <a:r>
              <a:rPr lang="cs-CZ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cs-CZ" sz="2000" b="0" dirty="0" err="1">
                <a:latin typeface="Arial" panose="020B0604020202020204" pitchFamily="34" charset="0"/>
                <a:cs typeface="Arial" panose="020B0604020202020204" pitchFamily="34" charset="0"/>
              </a:rPr>
              <a:t>AgCN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→  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2 </a:t>
            </a:r>
            <a:r>
              <a:rPr lang="cs-CZ" sz="2000" b="0" dirty="0" err="1">
                <a:latin typeface="Arial" panose="020B0604020202020204" pitchFamily="34" charset="0"/>
                <a:cs typeface="Arial" panose="020B0604020202020204" pitchFamily="34" charset="0"/>
              </a:rPr>
              <a:t>Ag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 +  (CN)2</a:t>
            </a:r>
          </a:p>
          <a:p>
            <a:pPr marL="357188" indent="-357188" algn="l">
              <a:buClr>
                <a:srgbClr val="D22D40"/>
              </a:buClr>
            </a:pP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	2 </a:t>
            </a:r>
            <a:r>
              <a:rPr lang="cs-CZ" sz="2000" b="0" dirty="0" err="1">
                <a:latin typeface="Arial" panose="020B0604020202020204" pitchFamily="34" charset="0"/>
                <a:cs typeface="Arial" panose="020B0604020202020204" pitchFamily="34" charset="0"/>
              </a:rPr>
              <a:t>Cu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(CN)</a:t>
            </a:r>
            <a:r>
              <a:rPr lang="cs-CZ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 →  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2 </a:t>
            </a:r>
            <a:r>
              <a:rPr lang="cs-CZ" sz="2000" b="0" dirty="0" err="1">
                <a:latin typeface="Arial" panose="020B0604020202020204" pitchFamily="34" charset="0"/>
                <a:cs typeface="Arial" panose="020B0604020202020204" pitchFamily="34" charset="0"/>
              </a:rPr>
              <a:t>CuCN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 +  (CN)</a:t>
            </a:r>
            <a:r>
              <a:rPr lang="cs-CZ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</a:p>
          <a:p>
            <a:pPr marL="357188" indent="-357188" algn="l">
              <a:buClr>
                <a:srgbClr val="D22D40"/>
              </a:buClr>
            </a:pPr>
            <a:r>
              <a:rPr lang="cs-CZ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(CN)</a:t>
            </a:r>
            <a:r>
              <a:rPr lang="cs-CZ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 +  2 OH</a:t>
            </a:r>
            <a:r>
              <a:rPr lang="cs-CZ" sz="2000" b="0" baseline="30000" dirty="0">
                <a:latin typeface="Arial" panose="020B0604020202020204" pitchFamily="34" charset="0"/>
                <a:cs typeface="Arial" panose="020B0604020202020204" pitchFamily="34" charset="0"/>
              </a:rPr>
              <a:t>–  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→  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CN</a:t>
            </a:r>
            <a:r>
              <a:rPr lang="cs-CZ" sz="2000" b="0" baseline="30000" dirty="0">
                <a:latin typeface="Arial" panose="020B0604020202020204" pitchFamily="34" charset="0"/>
                <a:cs typeface="Arial" panose="020B0604020202020204" pitchFamily="34" charset="0"/>
              </a:rPr>
              <a:t>–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 +  OCN</a:t>
            </a:r>
            <a:r>
              <a:rPr lang="cs-CZ" sz="2000" b="0" baseline="30000" dirty="0">
                <a:latin typeface="Arial" panose="020B0604020202020204" pitchFamily="34" charset="0"/>
                <a:cs typeface="Arial" panose="020B0604020202020204" pitchFamily="34" charset="0"/>
              </a:rPr>
              <a:t>–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 +  H</a:t>
            </a:r>
            <a:r>
              <a:rPr lang="cs-CZ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</a:p>
          <a:p>
            <a:pPr marL="357188" indent="-357188" algn="l">
              <a:buClr>
                <a:srgbClr val="D22D40"/>
              </a:buClr>
            </a:pPr>
            <a:endParaRPr lang="cs-CZ" sz="2000" b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57188" indent="-357188" algn="l">
              <a:buClr>
                <a:srgbClr val="D22D40"/>
              </a:buClr>
              <a:buFont typeface="Wingdings" panose="05000000000000000000" pitchFamily="2" charset="2"/>
              <a:buChar char="§"/>
            </a:pP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Kyanovodík		HCN</a:t>
            </a:r>
          </a:p>
          <a:p>
            <a:pPr marL="357188" indent="-357188" algn="l">
              <a:buClr>
                <a:srgbClr val="D22D40"/>
              </a:buClr>
            </a:pP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	b. v.  25,6 °C, vodný roztok </a:t>
            </a:r>
            <a:r>
              <a:rPr lang="cs-CZ" sz="2000" b="0" dirty="0" err="1"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lang="cs-CZ" sz="2000" b="0" i="1" dirty="0" err="1">
                <a:latin typeface="Arial" panose="020B0604020202020204" pitchFamily="34" charset="0"/>
                <a:cs typeface="Arial" panose="020B0604020202020204" pitchFamily="34" charset="0"/>
              </a:rPr>
              <a:t>K</a:t>
            </a:r>
            <a:r>
              <a:rPr lang="cs-CZ" sz="2000" b="0" baseline="-25000" dirty="0" err="1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= 8,7</a:t>
            </a:r>
          </a:p>
          <a:p>
            <a:pPr marL="357188" indent="-357188" algn="l">
              <a:buClr>
                <a:srgbClr val="D22D40"/>
              </a:buClr>
            </a:pP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pt-BR" sz="2000" b="0" dirty="0">
                <a:latin typeface="Arial" panose="020B0604020202020204" pitchFamily="34" charset="0"/>
                <a:cs typeface="Arial" panose="020B0604020202020204" pitchFamily="34" charset="0"/>
              </a:rPr>
              <a:t>CN</a:t>
            </a:r>
            <a:r>
              <a:rPr lang="pt-BR" sz="2000" b="0" baseline="30000" dirty="0">
                <a:latin typeface="Arial" panose="020B0604020202020204" pitchFamily="34" charset="0"/>
                <a:cs typeface="Arial" panose="020B0604020202020204" pitchFamily="34" charset="0"/>
              </a:rPr>
              <a:t>–</a:t>
            </a:r>
            <a:r>
              <a:rPr lang="pt-BR" sz="2000" b="0" dirty="0">
                <a:latin typeface="Arial" panose="020B0604020202020204" pitchFamily="34" charset="0"/>
                <a:cs typeface="Arial" panose="020B0604020202020204" pitchFamily="34" charset="0"/>
              </a:rPr>
              <a:t>  +  H</a:t>
            </a:r>
            <a:r>
              <a:rPr lang="pt-BR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pt-BR" sz="2000" b="0" dirty="0"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pt-BR" sz="2000" b="0" baseline="30000" dirty="0">
                <a:latin typeface="Arial" panose="020B0604020202020204" pitchFamily="34" charset="0"/>
                <a:cs typeface="Arial" panose="020B0604020202020204" pitchFamily="34" charset="0"/>
              </a:rPr>
              <a:t>+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 →  </a:t>
            </a:r>
            <a:r>
              <a:rPr lang="pt-BR" sz="2000" b="0" dirty="0">
                <a:latin typeface="Arial" panose="020B0604020202020204" pitchFamily="34" charset="0"/>
                <a:cs typeface="Arial" panose="020B0604020202020204" pitchFamily="34" charset="0"/>
              </a:rPr>
              <a:t>HCN  +  H</a:t>
            </a:r>
            <a:r>
              <a:rPr lang="pt-BR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pt-BR" sz="2000" b="0" dirty="0"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</a:p>
          <a:p>
            <a:pPr marL="357188" indent="-357188" algn="l">
              <a:buClr>
                <a:srgbClr val="D22D40"/>
              </a:buClr>
            </a:pP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pt-BR" sz="2000" b="0" dirty="0">
                <a:latin typeface="Arial" panose="020B0604020202020204" pitchFamily="34" charset="0"/>
                <a:cs typeface="Arial" panose="020B0604020202020204" pitchFamily="34" charset="0"/>
              </a:rPr>
              <a:t>NaCN  +  H</a:t>
            </a:r>
            <a:r>
              <a:rPr lang="pt-BR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pt-BR" sz="2000" b="0" dirty="0">
                <a:latin typeface="Arial" panose="020B0604020202020204" pitchFamily="34" charset="0"/>
                <a:cs typeface="Arial" panose="020B0604020202020204" pitchFamily="34" charset="0"/>
              </a:rPr>
              <a:t>SO</a:t>
            </a:r>
            <a:r>
              <a:rPr lang="pt-BR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 →  </a:t>
            </a:r>
            <a:r>
              <a:rPr lang="pt-BR" sz="2000" b="0" dirty="0">
                <a:latin typeface="Arial" panose="020B0604020202020204" pitchFamily="34" charset="0"/>
                <a:cs typeface="Arial" panose="020B0604020202020204" pitchFamily="34" charset="0"/>
              </a:rPr>
              <a:t>HCN  +  NaHSO</a:t>
            </a:r>
            <a:r>
              <a:rPr lang="pt-BR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</a:p>
          <a:p>
            <a:pPr marL="357188" indent="-357188" algn="l">
              <a:buClr>
                <a:srgbClr val="D22D40"/>
              </a:buClr>
            </a:pP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</a:p>
        </p:txBody>
      </p:sp>
      <p:sp>
        <p:nvSpPr>
          <p:cNvPr id="11" name="TextBox 8"/>
          <p:cNvSpPr txBox="1"/>
          <p:nvPr/>
        </p:nvSpPr>
        <p:spPr>
          <a:xfrm>
            <a:off x="288000" y="252000"/>
            <a:ext cx="8316448" cy="49107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l" defTabSz="457200" eaLnBrk="1" fontAlgn="auto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</a:pPr>
            <a:r>
              <a:rPr lang="cs-CZ" sz="2600" dirty="0" err="1">
                <a:solidFill>
                  <a:prstClr val="black"/>
                </a:solidFill>
                <a:latin typeface="Arial"/>
                <a:cs typeface="Arial"/>
              </a:rPr>
              <a:t>Pseudohalogenidy</a:t>
            </a:r>
            <a:endParaRPr lang="cs-CZ" sz="2600" dirty="0">
              <a:solidFill>
                <a:prstClr val="black"/>
              </a:solidFill>
              <a:latin typeface="Arial"/>
              <a:cs typeface="Arial"/>
            </a:endParaRPr>
          </a:p>
        </p:txBody>
      </p:sp>
      <p:sp>
        <p:nvSpPr>
          <p:cNvPr id="12" name="Zástupný symbol pro číslo snímku 1"/>
          <p:cNvSpPr>
            <a:spLocks noGrp="1"/>
          </p:cNvSpPr>
          <p:nvPr>
            <p:ph type="sldNum" sz="quarter" idx="12"/>
          </p:nvPr>
        </p:nvSpPr>
        <p:spPr>
          <a:xfrm>
            <a:off x="8424000" y="108000"/>
            <a:ext cx="720000" cy="360000"/>
          </a:xfrm>
        </p:spPr>
        <p:txBody>
          <a:bodyPr anchor="ctr" anchorCtr="0"/>
          <a:lstStyle/>
          <a:p>
            <a:fld id="{CB05AA66-45A8-5543-8AD2-FEEF865319FF}" type="slidenum">
              <a:rPr lang="en-US" sz="14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16</a:t>
            </a:fld>
            <a:endParaRPr lang="en-US" sz="1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1754716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/>
          <p:cNvSpPr txBox="1"/>
          <p:nvPr/>
        </p:nvSpPr>
        <p:spPr>
          <a:xfrm>
            <a:off x="5030851" y="6341803"/>
            <a:ext cx="3965675" cy="229420"/>
          </a:xfrm>
          <a:prstGeom prst="rect">
            <a:avLst/>
          </a:prstGeom>
          <a:noFill/>
        </p:spPr>
        <p:txBody>
          <a:bodyPr wrap="square" lIns="0" tIns="0" rIns="0" bIns="0" rtlCol="0">
            <a:normAutofit/>
          </a:bodyPr>
          <a:lstStyle/>
          <a:p>
            <a:pPr algn="r">
              <a:lnSpc>
                <a:spcPct val="130000"/>
              </a:lnSpc>
            </a:pPr>
            <a:r>
              <a:rPr lang="cs-CZ" sz="900" dirty="0">
                <a:latin typeface="Arial"/>
                <a:cs typeface="Arial"/>
              </a:rPr>
              <a:t>www.natur.cuni.cz</a:t>
            </a:r>
          </a:p>
        </p:txBody>
      </p:sp>
      <p:sp>
        <p:nvSpPr>
          <p:cNvPr id="18" name="Rectangle 17"/>
          <p:cNvSpPr/>
          <p:nvPr/>
        </p:nvSpPr>
        <p:spPr>
          <a:xfrm>
            <a:off x="0" y="0"/>
            <a:ext cx="9144000" cy="108000"/>
          </a:xfrm>
          <a:prstGeom prst="rect">
            <a:avLst/>
          </a:prstGeom>
          <a:solidFill>
            <a:srgbClr val="D22D4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057900"/>
            <a:ext cx="2159000" cy="800100"/>
          </a:xfrm>
          <a:prstGeom prst="rect">
            <a:avLst/>
          </a:prstGeom>
        </p:spPr>
      </p:pic>
      <p:cxnSp>
        <p:nvCxnSpPr>
          <p:cNvPr id="5" name="Straight Connector 4"/>
          <p:cNvCxnSpPr/>
          <p:nvPr/>
        </p:nvCxnSpPr>
        <p:spPr>
          <a:xfrm>
            <a:off x="122903" y="6057900"/>
            <a:ext cx="8873623" cy="0"/>
          </a:xfrm>
          <a:prstGeom prst="line">
            <a:avLst/>
          </a:prstGeom>
          <a:ln w="9525" cmpd="sng">
            <a:solidFill>
              <a:srgbClr val="D22D4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TextBox 2"/>
          <p:cNvSpPr txBox="1"/>
          <p:nvPr/>
        </p:nvSpPr>
        <p:spPr>
          <a:xfrm>
            <a:off x="288000" y="900000"/>
            <a:ext cx="8532472" cy="461664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285750" indent="-285750" algn="l">
              <a:buClr>
                <a:srgbClr val="D22D40"/>
              </a:buClr>
              <a:buFont typeface="Wingdings" charset="2"/>
              <a:buChar char="§"/>
            </a:pP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Kyanidy	 CN</a:t>
            </a:r>
            <a:r>
              <a:rPr lang="cs-CZ" sz="2000" b="0" baseline="30000" dirty="0">
                <a:latin typeface="Arial" panose="020B0604020202020204" pitchFamily="34" charset="0"/>
                <a:cs typeface="Arial" panose="020B0604020202020204" pitchFamily="34" charset="0"/>
              </a:rPr>
              <a:t>–</a:t>
            </a:r>
            <a:endParaRPr lang="cs-CZ" sz="2000" b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57188" indent="-357188" algn="l">
              <a:buClr>
                <a:srgbClr val="D22D40"/>
              </a:buClr>
            </a:pP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cs-CZ" sz="2000" b="0" dirty="0" err="1">
                <a:latin typeface="Arial" panose="020B0604020202020204" pitchFamily="34" charset="0"/>
                <a:cs typeface="Arial" panose="020B0604020202020204" pitchFamily="34" charset="0"/>
              </a:rPr>
              <a:t>NaCN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, KCN,  K</a:t>
            </a:r>
            <a:r>
              <a:rPr lang="cs-CZ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[</a:t>
            </a:r>
            <a:r>
              <a:rPr lang="cs-CZ" sz="2000" b="0" dirty="0" err="1">
                <a:latin typeface="Arial" panose="020B0604020202020204" pitchFamily="34" charset="0"/>
                <a:cs typeface="Arial" panose="020B0604020202020204" pitchFamily="34" charset="0"/>
              </a:rPr>
              <a:t>Fe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(CN)</a:t>
            </a:r>
            <a:r>
              <a:rPr lang="cs-CZ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],  K</a:t>
            </a:r>
            <a:r>
              <a:rPr lang="cs-CZ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[</a:t>
            </a:r>
            <a:r>
              <a:rPr lang="cs-CZ" sz="2000" b="0" dirty="0" err="1">
                <a:latin typeface="Arial" panose="020B0604020202020204" pitchFamily="34" charset="0"/>
                <a:cs typeface="Arial" panose="020B0604020202020204" pitchFamily="34" charset="0"/>
              </a:rPr>
              <a:t>Fe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(CN)</a:t>
            </a:r>
            <a:r>
              <a:rPr lang="cs-CZ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]</a:t>
            </a:r>
          </a:p>
          <a:p>
            <a:pPr marL="357188" indent="-357188" algn="l">
              <a:buClr>
                <a:srgbClr val="D22D40"/>
              </a:buClr>
            </a:pP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pt-BR" sz="2000" b="0" dirty="0">
                <a:latin typeface="Arial" panose="020B0604020202020204" pitchFamily="34" charset="0"/>
                <a:cs typeface="Arial" panose="020B0604020202020204" pitchFamily="34" charset="0"/>
              </a:rPr>
              <a:t>CaC</a:t>
            </a:r>
            <a:r>
              <a:rPr lang="pt-BR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pt-BR" sz="2000" b="0" dirty="0">
                <a:latin typeface="Arial" panose="020B0604020202020204" pitchFamily="34" charset="0"/>
                <a:cs typeface="Arial" panose="020B0604020202020204" pitchFamily="34" charset="0"/>
              </a:rPr>
              <a:t>  +  N</a:t>
            </a:r>
            <a:r>
              <a:rPr lang="pt-BR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2000" b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→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pt-BR" sz="2000" b="0" dirty="0">
                <a:latin typeface="Arial" panose="020B0604020202020204" pitchFamily="34" charset="0"/>
                <a:cs typeface="Arial" panose="020B0604020202020204" pitchFamily="34" charset="0"/>
              </a:rPr>
              <a:t>CaNCN  +  C</a:t>
            </a:r>
            <a:endParaRPr lang="cs-CZ" sz="2000" b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57188" indent="-357188" algn="l">
              <a:buClr>
                <a:srgbClr val="D22D40"/>
              </a:buClr>
            </a:pP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pt-BR" sz="2000" b="0" dirty="0">
                <a:latin typeface="Arial" panose="020B0604020202020204" pitchFamily="34" charset="0"/>
                <a:cs typeface="Arial" panose="020B0604020202020204" pitchFamily="34" charset="0"/>
              </a:rPr>
              <a:t>CaCN</a:t>
            </a:r>
            <a:r>
              <a:rPr lang="pt-BR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pt-BR" sz="2000" b="0" dirty="0">
                <a:latin typeface="Arial" panose="020B0604020202020204" pitchFamily="34" charset="0"/>
                <a:cs typeface="Arial" panose="020B0604020202020204" pitchFamily="34" charset="0"/>
              </a:rPr>
              <a:t>  +  C  +  Na</a:t>
            </a:r>
            <a:r>
              <a:rPr lang="pt-BR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pt-BR" sz="2000" b="0" dirty="0">
                <a:latin typeface="Arial" panose="020B0604020202020204" pitchFamily="34" charset="0"/>
                <a:cs typeface="Arial" panose="020B0604020202020204" pitchFamily="34" charset="0"/>
              </a:rPr>
              <a:t>CO</a:t>
            </a:r>
            <a:r>
              <a:rPr lang="pt-BR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 →  </a:t>
            </a:r>
            <a:r>
              <a:rPr lang="pt-BR" sz="2000" b="0" dirty="0">
                <a:latin typeface="Arial" panose="020B0604020202020204" pitchFamily="34" charset="0"/>
                <a:cs typeface="Arial" panose="020B0604020202020204" pitchFamily="34" charset="0"/>
              </a:rPr>
              <a:t>CaCO</a:t>
            </a:r>
            <a:r>
              <a:rPr lang="pt-BR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pt-BR" sz="2000" b="0" dirty="0">
                <a:latin typeface="Arial" panose="020B0604020202020204" pitchFamily="34" charset="0"/>
                <a:cs typeface="Arial" panose="020B0604020202020204" pitchFamily="34" charset="0"/>
              </a:rPr>
              <a:t>  +  2 NaCN</a:t>
            </a:r>
            <a:endParaRPr lang="cs-CZ" sz="2000" b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57188" indent="-357188" algn="l">
              <a:buClr>
                <a:srgbClr val="D22D40"/>
              </a:buClr>
            </a:pP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pt-BR" sz="2000" b="0" dirty="0">
                <a:latin typeface="Arial" panose="020B0604020202020204" pitchFamily="34" charset="0"/>
                <a:cs typeface="Arial" panose="020B0604020202020204" pitchFamily="34" charset="0"/>
              </a:rPr>
              <a:t>2 CH</a:t>
            </a:r>
            <a:r>
              <a:rPr lang="pt-BR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pt-BR" sz="2000" b="0" dirty="0">
                <a:latin typeface="Arial" panose="020B0604020202020204" pitchFamily="34" charset="0"/>
                <a:cs typeface="Arial" panose="020B0604020202020204" pitchFamily="34" charset="0"/>
              </a:rPr>
              <a:t>  +  3 O</a:t>
            </a:r>
            <a:r>
              <a:rPr lang="pt-BR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pt-BR" sz="2000" b="0" dirty="0">
                <a:latin typeface="Arial" panose="020B0604020202020204" pitchFamily="34" charset="0"/>
                <a:cs typeface="Arial" panose="020B0604020202020204" pitchFamily="34" charset="0"/>
              </a:rPr>
              <a:t>  +  2 NH</a:t>
            </a:r>
            <a:r>
              <a:rPr lang="pt-BR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 →  </a:t>
            </a:r>
            <a:r>
              <a:rPr lang="pt-BR" sz="2000" b="0" dirty="0">
                <a:latin typeface="Arial" panose="020B0604020202020204" pitchFamily="34" charset="0"/>
                <a:cs typeface="Arial" panose="020B0604020202020204" pitchFamily="34" charset="0"/>
              </a:rPr>
              <a:t>2 HCN  +  6 H</a:t>
            </a:r>
            <a:r>
              <a:rPr lang="pt-BR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pt-BR" sz="2000" b="0" dirty="0"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(katalýza, </a:t>
            </a:r>
            <a:r>
              <a:rPr lang="pt-BR" sz="2000" b="0" dirty="0">
                <a:latin typeface="Arial" panose="020B0604020202020204" pitchFamily="34" charset="0"/>
                <a:cs typeface="Arial" panose="020B0604020202020204" pitchFamily="34" charset="0"/>
              </a:rPr>
              <a:t>800 °C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pt-BR" sz="2000" b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57188" indent="-357188" algn="l">
              <a:buClr>
                <a:srgbClr val="D22D40"/>
              </a:buClr>
            </a:pPr>
            <a:endParaRPr lang="pt-BR" sz="2000" b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57188" indent="-357188" algn="l">
              <a:buClr>
                <a:srgbClr val="D22D40"/>
              </a:buClr>
              <a:buFont typeface="Wingdings" panose="05000000000000000000" pitchFamily="2" charset="2"/>
              <a:buChar char="§"/>
            </a:pP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Kyanatany	 OCN</a:t>
            </a:r>
            <a:r>
              <a:rPr lang="cs-CZ" sz="2000" b="0" baseline="30000" dirty="0">
                <a:latin typeface="Arial" panose="020B0604020202020204" pitchFamily="34" charset="0"/>
                <a:cs typeface="Arial" panose="020B0604020202020204" pitchFamily="34" charset="0"/>
              </a:rPr>
              <a:t>–</a:t>
            </a:r>
            <a:endParaRPr lang="cs-CZ" sz="2000" b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57188" indent="-357188" algn="l">
              <a:buClr>
                <a:srgbClr val="D22D40"/>
              </a:buClr>
            </a:pP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	kyselina kyanatá – nestálá</a:t>
            </a:r>
          </a:p>
          <a:p>
            <a:pPr marL="357188" indent="-357188" algn="l">
              <a:buClr>
                <a:srgbClr val="D22D40"/>
              </a:buClr>
            </a:pP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	KCN  +  </a:t>
            </a:r>
            <a:r>
              <a:rPr lang="cs-CZ" sz="2000" b="0" dirty="0" err="1">
                <a:latin typeface="Arial" panose="020B0604020202020204" pitchFamily="34" charset="0"/>
                <a:cs typeface="Arial" panose="020B0604020202020204" pitchFamily="34" charset="0"/>
              </a:rPr>
              <a:t>PbO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→  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KCNO  +  </a:t>
            </a:r>
            <a:r>
              <a:rPr lang="cs-CZ" sz="2000" b="0" dirty="0" err="1">
                <a:latin typeface="Arial" panose="020B0604020202020204" pitchFamily="34" charset="0"/>
                <a:cs typeface="Arial" panose="020B0604020202020204" pitchFamily="34" charset="0"/>
              </a:rPr>
              <a:t>Pb</a:t>
            </a:r>
            <a:endParaRPr lang="cs-CZ" sz="2000" b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57188" indent="-357188" algn="l">
              <a:buClr>
                <a:srgbClr val="D22D40"/>
              </a:buClr>
            </a:pPr>
            <a:endParaRPr lang="cs-CZ" sz="2000" b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57188" indent="-357188" algn="l">
              <a:buClr>
                <a:srgbClr val="D22D40"/>
              </a:buClr>
              <a:buFont typeface="Wingdings" panose="05000000000000000000" pitchFamily="2" charset="2"/>
              <a:buChar char="§"/>
            </a:pP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Fulmináty	 CNO</a:t>
            </a:r>
            <a:r>
              <a:rPr lang="cs-CZ" sz="2000" b="0" baseline="30000" dirty="0">
                <a:latin typeface="Arial" panose="020B0604020202020204" pitchFamily="34" charset="0"/>
                <a:cs typeface="Arial" panose="020B0604020202020204" pitchFamily="34" charset="0"/>
              </a:rPr>
              <a:t>–</a:t>
            </a:r>
            <a:endParaRPr lang="cs-CZ" sz="2000" b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57188" indent="-357188" algn="l">
              <a:buClr>
                <a:srgbClr val="D22D40"/>
              </a:buClr>
            </a:pP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</a:p>
          <a:p>
            <a:pPr marL="357188" indent="-357188" algn="l">
              <a:buClr>
                <a:srgbClr val="D22D40"/>
              </a:buClr>
              <a:buFont typeface="Wingdings" panose="05000000000000000000" pitchFamily="2" charset="2"/>
              <a:buChar char="§"/>
            </a:pPr>
            <a:r>
              <a:rPr lang="cs-CZ" sz="2000" b="0" dirty="0" err="1">
                <a:latin typeface="Arial" panose="020B0604020202020204" pitchFamily="34" charset="0"/>
                <a:cs typeface="Arial" panose="020B0604020202020204" pitchFamily="34" charset="0"/>
              </a:rPr>
              <a:t>Thiokyanatany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cs-CZ" sz="2000" b="0" dirty="0" err="1">
                <a:latin typeface="Arial" panose="020B0604020202020204" pitchFamily="34" charset="0"/>
                <a:cs typeface="Arial" panose="020B0604020202020204" pitchFamily="34" charset="0"/>
              </a:rPr>
              <a:t>rhodanidy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)	 SCN</a:t>
            </a:r>
            <a:r>
              <a:rPr lang="cs-CZ" sz="2000" b="0" baseline="30000" dirty="0">
                <a:latin typeface="Arial" panose="020B0604020202020204" pitchFamily="34" charset="0"/>
                <a:cs typeface="Arial" panose="020B0604020202020204" pitchFamily="34" charset="0"/>
              </a:rPr>
              <a:t>–</a:t>
            </a:r>
            <a:endParaRPr lang="cs-CZ" sz="2000" b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57188" indent="-357188" algn="l">
              <a:buClr>
                <a:srgbClr val="D22D40"/>
              </a:buClr>
            </a:pP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	S  +  KCN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 →  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KCNS</a:t>
            </a:r>
          </a:p>
          <a:p>
            <a:pPr marL="357188" indent="-357188" algn="l">
              <a:buClr>
                <a:srgbClr val="D22D40"/>
              </a:buClr>
            </a:pPr>
            <a:endParaRPr lang="cs-CZ" sz="2000" b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Box 8"/>
          <p:cNvSpPr txBox="1"/>
          <p:nvPr/>
        </p:nvSpPr>
        <p:spPr>
          <a:xfrm>
            <a:off x="288000" y="252000"/>
            <a:ext cx="8316448" cy="49107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l" defTabSz="457200" eaLnBrk="1" fontAlgn="auto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</a:pPr>
            <a:r>
              <a:rPr lang="cs-CZ" sz="2600" dirty="0" err="1">
                <a:solidFill>
                  <a:prstClr val="black"/>
                </a:solidFill>
                <a:latin typeface="Arial"/>
                <a:cs typeface="Arial"/>
              </a:rPr>
              <a:t>Pseudohalogenidy</a:t>
            </a:r>
            <a:endParaRPr lang="cs-CZ" sz="2600" dirty="0">
              <a:solidFill>
                <a:prstClr val="black"/>
              </a:solidFill>
              <a:latin typeface="Arial"/>
              <a:cs typeface="Arial"/>
            </a:endParaRPr>
          </a:p>
        </p:txBody>
      </p:sp>
      <p:sp>
        <p:nvSpPr>
          <p:cNvPr id="9" name="Zástupný symbol pro číslo snímku 1"/>
          <p:cNvSpPr>
            <a:spLocks noGrp="1"/>
          </p:cNvSpPr>
          <p:nvPr>
            <p:ph type="sldNum" sz="quarter" idx="12"/>
          </p:nvPr>
        </p:nvSpPr>
        <p:spPr>
          <a:xfrm>
            <a:off x="8424000" y="108000"/>
            <a:ext cx="720000" cy="360000"/>
          </a:xfrm>
        </p:spPr>
        <p:txBody>
          <a:bodyPr anchor="ctr" anchorCtr="0"/>
          <a:lstStyle/>
          <a:p>
            <a:fld id="{CB05AA66-45A8-5543-8AD2-FEEF865319FF}" type="slidenum">
              <a:rPr lang="en-US" sz="14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17</a:t>
            </a:fld>
            <a:endParaRPr lang="en-US" sz="1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6842165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/>
          <p:cNvSpPr txBox="1"/>
          <p:nvPr/>
        </p:nvSpPr>
        <p:spPr>
          <a:xfrm>
            <a:off x="5030851" y="6341803"/>
            <a:ext cx="3965675" cy="229420"/>
          </a:xfrm>
          <a:prstGeom prst="rect">
            <a:avLst/>
          </a:prstGeom>
          <a:noFill/>
        </p:spPr>
        <p:txBody>
          <a:bodyPr wrap="square" lIns="0" tIns="0" rIns="0" bIns="0" rtlCol="0">
            <a:normAutofit/>
          </a:bodyPr>
          <a:lstStyle/>
          <a:p>
            <a:pPr algn="r">
              <a:lnSpc>
                <a:spcPct val="130000"/>
              </a:lnSpc>
            </a:pPr>
            <a:r>
              <a:rPr lang="en-US" sz="900">
                <a:latin typeface="Arial"/>
                <a:cs typeface="Arial"/>
              </a:rPr>
              <a:t>www.natur.cuni.cz</a:t>
            </a:r>
            <a:endParaRPr lang="en-US" sz="900" dirty="0">
              <a:latin typeface="Arial"/>
              <a:cs typeface="Arial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0" y="0"/>
            <a:ext cx="9144000" cy="108000"/>
          </a:xfrm>
          <a:prstGeom prst="rect">
            <a:avLst/>
          </a:prstGeom>
          <a:solidFill>
            <a:srgbClr val="D22D4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057900"/>
            <a:ext cx="2159000" cy="800100"/>
          </a:xfrm>
          <a:prstGeom prst="rect">
            <a:avLst/>
          </a:prstGeom>
        </p:spPr>
      </p:pic>
      <p:cxnSp>
        <p:nvCxnSpPr>
          <p:cNvPr id="5" name="Straight Connector 4"/>
          <p:cNvCxnSpPr/>
          <p:nvPr/>
        </p:nvCxnSpPr>
        <p:spPr>
          <a:xfrm>
            <a:off x="122903" y="6057900"/>
            <a:ext cx="8873623" cy="0"/>
          </a:xfrm>
          <a:prstGeom prst="line">
            <a:avLst/>
          </a:prstGeom>
          <a:ln w="9525" cmpd="sng">
            <a:solidFill>
              <a:srgbClr val="D22D4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TextBox 8"/>
          <p:cNvSpPr txBox="1"/>
          <p:nvPr/>
        </p:nvSpPr>
        <p:spPr>
          <a:xfrm>
            <a:off x="288000" y="252000"/>
            <a:ext cx="8316448" cy="49107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l" defTabSz="457200" eaLnBrk="1" fontAlgn="auto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</a:pPr>
            <a:r>
              <a:rPr lang="cs-CZ" sz="2600" dirty="0">
                <a:solidFill>
                  <a:prstClr val="black"/>
                </a:solidFill>
                <a:latin typeface="Arial"/>
                <a:cs typeface="Arial"/>
              </a:rPr>
              <a:t>IV. skupina</a:t>
            </a:r>
          </a:p>
          <a:p>
            <a:pPr algn="l" defTabSz="457200" eaLnBrk="1" fontAlgn="auto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</a:pPr>
            <a:endParaRPr lang="en-US" sz="2600" dirty="0">
              <a:solidFill>
                <a:prstClr val="black"/>
              </a:solidFill>
              <a:latin typeface="Arial"/>
              <a:cs typeface="Arial"/>
            </a:endParaRPr>
          </a:p>
        </p:txBody>
      </p:sp>
      <p:sp>
        <p:nvSpPr>
          <p:cNvPr id="10" name="Zástupný symbol pro číslo snímku 1"/>
          <p:cNvSpPr>
            <a:spLocks noGrp="1"/>
          </p:cNvSpPr>
          <p:nvPr>
            <p:ph type="sldNum" sz="quarter" idx="12"/>
          </p:nvPr>
        </p:nvSpPr>
        <p:spPr>
          <a:xfrm>
            <a:off x="8424000" y="108000"/>
            <a:ext cx="720000" cy="360000"/>
          </a:xfrm>
        </p:spPr>
        <p:txBody>
          <a:bodyPr anchor="ctr" anchorCtr="0"/>
          <a:lstStyle/>
          <a:p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fld id="{CB05AA66-45A8-5543-8AD2-FEEF865319FF}" type="slidenum">
              <a:rPr lang="en-US" sz="14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fld>
            <a:endParaRPr lang="en-US" sz="1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Rectangle 141"/>
          <p:cNvSpPr>
            <a:spLocks noChangeArrowheads="1"/>
          </p:cNvSpPr>
          <p:nvPr/>
        </p:nvSpPr>
        <p:spPr bwMode="auto">
          <a:xfrm>
            <a:off x="134016" y="3370439"/>
            <a:ext cx="2667000" cy="5477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lnSpc>
                <a:spcPct val="110000"/>
              </a:lnSpc>
            </a:pPr>
            <a:r>
              <a:rPr lang="de-DE" altLang="cs-CZ" sz="2900" b="0" dirty="0">
                <a:cs typeface="Times New Roman" panose="02020603050405020304" pitchFamily="18" charset="0"/>
              </a:rPr>
              <a:t>Energie </a:t>
            </a:r>
            <a:r>
              <a:rPr lang="de-DE" altLang="cs-CZ" sz="2900" b="0" dirty="0" err="1">
                <a:cs typeface="Times New Roman" panose="02020603050405020304" pitchFamily="18" charset="0"/>
              </a:rPr>
              <a:t>vazeb</a:t>
            </a:r>
            <a:endParaRPr lang="en-GB" altLang="cs-CZ" sz="2600" b="0" dirty="0">
              <a:cs typeface="Times New Roman" panose="02020603050405020304" pitchFamily="18" charset="0"/>
            </a:endParaRPr>
          </a:p>
        </p:txBody>
      </p:sp>
      <p:graphicFrame>
        <p:nvGraphicFramePr>
          <p:cNvPr id="17" name="Group 36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62248333"/>
              </p:ext>
            </p:extLst>
          </p:nvPr>
        </p:nvGraphicFramePr>
        <p:xfrm>
          <a:off x="122903" y="4030839"/>
          <a:ext cx="8534400" cy="1783000"/>
        </p:xfrm>
        <a:graphic>
          <a:graphicData uri="http://schemas.openxmlformats.org/drawingml/2006/table">
            <a:tbl>
              <a:tblPr/>
              <a:tblGrid>
                <a:gridCol w="646113">
                  <a:extLst>
                    <a:ext uri="{9D8B030D-6E8A-4147-A177-3AD203B41FA5}">
                      <a16:colId xmlns:a16="http://schemas.microsoft.com/office/drawing/2014/main" val="3699554561"/>
                    </a:ext>
                  </a:extLst>
                </a:gridCol>
                <a:gridCol w="725487">
                  <a:extLst>
                    <a:ext uri="{9D8B030D-6E8A-4147-A177-3AD203B41FA5}">
                      <a16:colId xmlns:a16="http://schemas.microsoft.com/office/drawing/2014/main" val="485336825"/>
                    </a:ext>
                  </a:extLst>
                </a:gridCol>
                <a:gridCol w="685800">
                  <a:extLst>
                    <a:ext uri="{9D8B030D-6E8A-4147-A177-3AD203B41FA5}">
                      <a16:colId xmlns:a16="http://schemas.microsoft.com/office/drawing/2014/main" val="3200743718"/>
                    </a:ext>
                  </a:extLst>
                </a:gridCol>
                <a:gridCol w="685800">
                  <a:extLst>
                    <a:ext uri="{9D8B030D-6E8A-4147-A177-3AD203B41FA5}">
                      <a16:colId xmlns:a16="http://schemas.microsoft.com/office/drawing/2014/main" val="4146044915"/>
                    </a:ext>
                  </a:extLst>
                </a:gridCol>
                <a:gridCol w="762000">
                  <a:extLst>
                    <a:ext uri="{9D8B030D-6E8A-4147-A177-3AD203B41FA5}">
                      <a16:colId xmlns:a16="http://schemas.microsoft.com/office/drawing/2014/main" val="2388336027"/>
                    </a:ext>
                  </a:extLst>
                </a:gridCol>
                <a:gridCol w="430213">
                  <a:extLst>
                    <a:ext uri="{9D8B030D-6E8A-4147-A177-3AD203B41FA5}">
                      <a16:colId xmlns:a16="http://schemas.microsoft.com/office/drawing/2014/main" val="3241143043"/>
                    </a:ext>
                  </a:extLst>
                </a:gridCol>
                <a:gridCol w="331787">
                  <a:extLst>
                    <a:ext uri="{9D8B030D-6E8A-4147-A177-3AD203B41FA5}">
                      <a16:colId xmlns:a16="http://schemas.microsoft.com/office/drawing/2014/main" val="400654626"/>
                    </a:ext>
                  </a:extLst>
                </a:gridCol>
                <a:gridCol w="711200">
                  <a:extLst>
                    <a:ext uri="{9D8B030D-6E8A-4147-A177-3AD203B41FA5}">
                      <a16:colId xmlns:a16="http://schemas.microsoft.com/office/drawing/2014/main" val="1333631582"/>
                    </a:ext>
                  </a:extLst>
                </a:gridCol>
                <a:gridCol w="969963">
                  <a:extLst>
                    <a:ext uri="{9D8B030D-6E8A-4147-A177-3AD203B41FA5}">
                      <a16:colId xmlns:a16="http://schemas.microsoft.com/office/drawing/2014/main" val="771781949"/>
                    </a:ext>
                  </a:extLst>
                </a:gridCol>
                <a:gridCol w="300037">
                  <a:extLst>
                    <a:ext uri="{9D8B030D-6E8A-4147-A177-3AD203B41FA5}">
                      <a16:colId xmlns:a16="http://schemas.microsoft.com/office/drawing/2014/main" val="789385082"/>
                    </a:ext>
                  </a:extLst>
                </a:gridCol>
                <a:gridCol w="912813">
                  <a:extLst>
                    <a:ext uri="{9D8B030D-6E8A-4147-A177-3AD203B41FA5}">
                      <a16:colId xmlns:a16="http://schemas.microsoft.com/office/drawing/2014/main" val="2228653090"/>
                    </a:ext>
                  </a:extLst>
                </a:gridCol>
                <a:gridCol w="534987">
                  <a:extLst>
                    <a:ext uri="{9D8B030D-6E8A-4147-A177-3AD203B41FA5}">
                      <a16:colId xmlns:a16="http://schemas.microsoft.com/office/drawing/2014/main" val="4100371541"/>
                    </a:ext>
                  </a:extLst>
                </a:gridCol>
                <a:gridCol w="838200">
                  <a:extLst>
                    <a:ext uri="{9D8B030D-6E8A-4147-A177-3AD203B41FA5}">
                      <a16:colId xmlns:a16="http://schemas.microsoft.com/office/drawing/2014/main" val="3467893916"/>
                    </a:ext>
                  </a:extLst>
                </a:gridCol>
              </a:tblGrid>
              <a:tr h="311469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8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cs-CZ" altLang="cs-CZ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38100" marR="38100" marT="38100" marB="3810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8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cs-CZ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</a:t>
                      </a:r>
                      <a:r>
                        <a:rPr kumimoji="0" lang="en-GB" altLang="cs-CZ" sz="2000" b="0" i="0" u="none" strike="noStrike" cap="none" normalizeH="0" baseline="-250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GB" altLang="cs-CZ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–</a:t>
                      </a:r>
                      <a:r>
                        <a:rPr kumimoji="0" lang="en-GB" altLang="cs-CZ" sz="2000" b="0" i="0" u="none" strike="noStrike" cap="none" normalizeH="0" baseline="-250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GB" altLang="cs-CZ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</a:t>
                      </a:r>
                      <a:endParaRPr kumimoji="0" lang="cs-CZ" altLang="cs-CZ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8100" marR="38100" marT="38100" marB="38100" anchor="ctr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cs-CZ" altLang="cs-CZ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8100" marR="38100" marT="38100" marB="38100" anchor="ctr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8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cs-CZ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</a:t>
                      </a:r>
                      <a:r>
                        <a:rPr kumimoji="0" lang="en-GB" altLang="cs-CZ" sz="2000" b="0" i="0" u="none" strike="noStrike" cap="none" normalizeH="0" baseline="-2500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GB" altLang="cs-CZ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–</a:t>
                      </a:r>
                      <a:r>
                        <a:rPr kumimoji="0" lang="en-GB" altLang="cs-CZ" sz="2000" b="0" i="0" u="none" strike="noStrike" cap="none" normalizeH="0" baseline="-2500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cs-CZ" altLang="cs-CZ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</a:t>
                      </a:r>
                    </a:p>
                  </a:txBody>
                  <a:tcPr marL="38100" marR="38100" marT="38100" marB="38100" anchor="ctr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8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cs-CZ" altLang="cs-CZ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8100" marR="38100" marT="38100" marB="38100" anchor="ctr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3"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8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cs-CZ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</a:t>
                      </a:r>
                      <a:r>
                        <a:rPr kumimoji="0" lang="en-GB" altLang="cs-CZ" sz="2000" b="0" i="0" u="none" strike="noStrike" cap="none" normalizeH="0" baseline="-2500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GB" altLang="cs-CZ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–</a:t>
                      </a:r>
                      <a:r>
                        <a:rPr kumimoji="0" lang="en-GB" altLang="cs-CZ" sz="2000" b="0" i="0" u="none" strike="noStrike" cap="none" normalizeH="0" baseline="-2500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cs-CZ" altLang="cs-CZ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</a:t>
                      </a:r>
                    </a:p>
                  </a:txBody>
                  <a:tcPr marL="38100" marR="38100" marT="38100" marB="38100" anchor="ctr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gridSpan="2"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cs-CZ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</a:t>
                      </a:r>
                      <a:r>
                        <a:rPr kumimoji="0" lang="en-GB" altLang="cs-CZ" sz="2000" b="0" i="0" u="none" strike="noStrike" cap="none" normalizeH="0" baseline="-2500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GB" altLang="cs-CZ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–</a:t>
                      </a:r>
                      <a:r>
                        <a:rPr kumimoji="0" lang="en-GB" altLang="cs-CZ" sz="2000" b="0" i="0" u="none" strike="noStrike" cap="none" normalizeH="0" baseline="-2500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cs-CZ" altLang="cs-CZ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</a:t>
                      </a:r>
                    </a:p>
                  </a:txBody>
                  <a:tcPr marL="38100" marR="38100" marT="38100" marB="38100" anchor="ctr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cs-CZ" altLang="cs-CZ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8100" marR="38100" marT="38100" marB="38100" anchor="ctr" horzOverflow="overflow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378593"/>
                  </a:ext>
                </a:extLst>
              </a:tr>
              <a:tr h="228661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8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cs-CZ" altLang="cs-CZ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38100" marR="38100" marT="38100" marB="3810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8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244</a:t>
                      </a:r>
                    </a:p>
                  </a:txBody>
                  <a:tcPr marL="38100" marR="38100" marT="38100" marB="38100" anchor="ctr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cs-CZ" altLang="cs-CZ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8100" marR="38100" marT="38100" marB="38100" anchor="ctr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348</a:t>
                      </a:r>
                    </a:p>
                  </a:txBody>
                  <a:tcPr marL="38100" marR="38100" marT="38100" marB="38100" anchor="ctr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cs-CZ" altLang="cs-CZ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8100" marR="38100" marT="38100" marB="38100" anchor="ctr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3"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416</a:t>
                      </a:r>
                    </a:p>
                  </a:txBody>
                  <a:tcPr marL="38100" marR="38100" marT="38100" marB="38100" anchor="ctr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gridSpan="2"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485</a:t>
                      </a:r>
                    </a:p>
                  </a:txBody>
                  <a:tcPr marL="38100" marR="38100" marT="38100" marB="38100" anchor="ctr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cs-CZ" altLang="cs-CZ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8100" marR="38100" marT="38100" marB="38100" anchor="ctr" horzOverflow="overflow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4657133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cs-CZ" altLang="cs-CZ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38100" marR="38100" marT="38100" marB="3810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cs-CZ" altLang="cs-CZ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8100" marR="38100" marT="38100" marB="38100" anchor="ctr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cs-CZ" altLang="cs-CZ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8100" marR="38100" marT="38100" marB="38100" anchor="ctr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cs-CZ" altLang="cs-CZ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8100" marR="38100" marT="38100" marB="38100" anchor="ctr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cs-CZ" altLang="cs-CZ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8100" marR="38100" marT="38100" marB="38100" anchor="ctr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3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cs-CZ" altLang="cs-CZ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8100" marR="38100" marT="38100" marB="38100" anchor="ctr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cs-CZ" altLang="cs-CZ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8100" marR="38100" marT="38100" marB="38100" anchor="ctr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cs-CZ" altLang="cs-CZ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8100" marR="38100" marT="38100" marB="38100" anchor="ctr" horzOverflow="overflow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87620205"/>
                  </a:ext>
                </a:extLst>
              </a:tr>
              <a:tr h="311469">
                <a:tc gridSpan="2"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Si</a:t>
                      </a:r>
                      <a:r>
                        <a:rPr kumimoji="0" lang="en-GB" altLang="cs-CZ" sz="2000" b="0" i="0" u="none" strike="noStrike" cap="none" normalizeH="0" baseline="-2500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GB" altLang="cs-CZ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–</a:t>
                      </a:r>
                      <a:r>
                        <a:rPr kumimoji="0" lang="en-GB" altLang="cs-CZ" sz="2000" b="0" i="0" u="none" strike="noStrike" cap="none" normalizeH="0" baseline="-2500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cs-CZ" altLang="cs-CZ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Si</a:t>
                      </a:r>
                    </a:p>
                  </a:txBody>
                  <a:tcPr marL="38100" marR="38100" marT="38100" marB="3810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gridSpan="2"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8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Si</a:t>
                      </a:r>
                      <a:r>
                        <a:rPr kumimoji="0" lang="en-GB" altLang="cs-CZ" sz="2000" b="0" i="0" u="none" strike="noStrike" cap="none" normalizeH="0" baseline="-2500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GB" altLang="cs-CZ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–</a:t>
                      </a:r>
                      <a:r>
                        <a:rPr kumimoji="0" lang="en-GB" altLang="cs-CZ" sz="2000" b="0" i="0" u="none" strike="noStrike" cap="none" normalizeH="0" baseline="-2500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cs-CZ" altLang="cs-CZ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</a:t>
                      </a:r>
                    </a:p>
                  </a:txBody>
                  <a:tcPr marL="38100" marR="38100" marT="38100" marB="38100" anchor="ctr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cs-CZ" altLang="cs-CZ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8100" marR="38100" marT="38100" marB="38100" anchor="ctr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3"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Si</a:t>
                      </a:r>
                      <a:r>
                        <a:rPr kumimoji="0" lang="en-GB" altLang="cs-CZ" sz="2000" b="0" i="0" u="none" strike="noStrike" cap="none" normalizeH="0" baseline="-250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GB" altLang="cs-CZ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–</a:t>
                      </a:r>
                      <a:r>
                        <a:rPr kumimoji="0" lang="en-GB" altLang="cs-CZ" sz="2000" b="0" i="0" u="none" strike="noStrike" cap="none" normalizeH="0" baseline="-250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cs-CZ" altLang="cs-CZ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</a:t>
                      </a:r>
                    </a:p>
                  </a:txBody>
                  <a:tcPr marL="38100" marR="38100" marT="38100" marB="38100" anchor="ctr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cs-CZ" altLang="cs-CZ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8100" marR="38100" marT="38100" marB="38100" anchor="ctr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8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cs-CZ" altLang="cs-CZ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8100" marR="38100" marT="38100" marB="38100" anchor="ctr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gridSpan="2"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Si</a:t>
                      </a:r>
                      <a:r>
                        <a:rPr kumimoji="0" lang="en-GB" altLang="cs-CZ" sz="2000" b="0" i="0" u="none" strike="noStrike" cap="none" normalizeH="0" baseline="-250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GB" altLang="cs-CZ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–</a:t>
                      </a:r>
                      <a:r>
                        <a:rPr kumimoji="0" lang="en-GB" altLang="cs-CZ" sz="2000" b="0" i="0" u="none" strike="noStrike" cap="none" normalizeH="0" baseline="-250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cs-CZ" altLang="cs-CZ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</a:t>
                      </a:r>
                    </a:p>
                  </a:txBody>
                  <a:tcPr marL="38100" marR="38100" marT="38100" marB="38100" anchor="ctr" horzOverflow="overflow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57868175"/>
                  </a:ext>
                </a:extLst>
              </a:tr>
              <a:tr h="411400">
                <a:tc gridSpan="2"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8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200</a:t>
                      </a:r>
                    </a:p>
                  </a:txBody>
                  <a:tcPr marL="38100" marR="38100" marT="38100" marB="3810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gridSpan="2"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8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293</a:t>
                      </a:r>
                      <a:endParaRPr kumimoji="0" lang="cs-CZ" altLang="cs-CZ" sz="2000" b="0" i="0" u="none" strike="noStrike" cap="none" normalizeH="0" baseline="-2500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8100" marR="38100" marT="38100" marB="38100" anchor="ctr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cs-CZ" altLang="cs-CZ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8100" marR="38100" marT="38100" marB="38100" anchor="ctr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3"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370</a:t>
                      </a:r>
                    </a:p>
                  </a:txBody>
                  <a:tcPr marL="38100" marR="38100" marT="38100" marB="38100" anchor="ctr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cs-CZ" altLang="cs-CZ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8100" marR="38100" marT="38100" marB="38100" anchor="ctr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8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cs-CZ" altLang="cs-CZ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8100" marR="38100" marT="38100" marB="38100" anchor="ctr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gridSpan="2"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540</a:t>
                      </a:r>
                    </a:p>
                  </a:txBody>
                  <a:tcPr marL="38100" marR="38100" marT="38100" marB="38100" anchor="ctr" horzOverflow="overflow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40294368"/>
                  </a:ext>
                </a:extLst>
              </a:tr>
            </a:tbl>
          </a:graphicData>
        </a:graphic>
      </p:graphicFrame>
      <p:sp>
        <p:nvSpPr>
          <p:cNvPr id="19" name="Line 366"/>
          <p:cNvSpPr>
            <a:spLocks noChangeShapeType="1"/>
          </p:cNvSpPr>
          <p:nvPr/>
        </p:nvSpPr>
        <p:spPr bwMode="auto">
          <a:xfrm>
            <a:off x="2724816" y="3729214"/>
            <a:ext cx="5399087" cy="0"/>
          </a:xfrm>
          <a:prstGeom prst="line">
            <a:avLst/>
          </a:prstGeom>
          <a:noFill/>
          <a:ln w="34925">
            <a:solidFill>
              <a:schemeClr val="tx1"/>
            </a:solidFill>
            <a:round/>
            <a:headEnd/>
            <a:tailEnd type="triangle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cs-CZ"/>
          </a:p>
        </p:txBody>
      </p:sp>
      <p:graphicFrame>
        <p:nvGraphicFramePr>
          <p:cNvPr id="20" name="Tabulka 1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15113935"/>
              </p:ext>
            </p:extLst>
          </p:nvPr>
        </p:nvGraphicFramePr>
        <p:xfrm>
          <a:off x="755576" y="946354"/>
          <a:ext cx="6792416" cy="1981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70345">
                  <a:extLst>
                    <a:ext uri="{9D8B030D-6E8A-4147-A177-3AD203B41FA5}">
                      <a16:colId xmlns:a16="http://schemas.microsoft.com/office/drawing/2014/main" val="2999415750"/>
                    </a:ext>
                  </a:extLst>
                </a:gridCol>
                <a:gridCol w="970345">
                  <a:extLst>
                    <a:ext uri="{9D8B030D-6E8A-4147-A177-3AD203B41FA5}">
                      <a16:colId xmlns:a16="http://schemas.microsoft.com/office/drawing/2014/main" val="1668603933"/>
                    </a:ext>
                  </a:extLst>
                </a:gridCol>
                <a:gridCol w="970345">
                  <a:extLst>
                    <a:ext uri="{9D8B030D-6E8A-4147-A177-3AD203B41FA5}">
                      <a16:colId xmlns:a16="http://schemas.microsoft.com/office/drawing/2014/main" val="1386423294"/>
                    </a:ext>
                  </a:extLst>
                </a:gridCol>
                <a:gridCol w="970345">
                  <a:extLst>
                    <a:ext uri="{9D8B030D-6E8A-4147-A177-3AD203B41FA5}">
                      <a16:colId xmlns:a16="http://schemas.microsoft.com/office/drawing/2014/main" val="3229417346"/>
                    </a:ext>
                  </a:extLst>
                </a:gridCol>
                <a:gridCol w="2002092">
                  <a:extLst>
                    <a:ext uri="{9D8B030D-6E8A-4147-A177-3AD203B41FA5}">
                      <a16:colId xmlns:a16="http://schemas.microsoft.com/office/drawing/2014/main" val="2713300899"/>
                    </a:ext>
                  </a:extLst>
                </a:gridCol>
                <a:gridCol w="240703">
                  <a:extLst>
                    <a:ext uri="{9D8B030D-6E8A-4147-A177-3AD203B41FA5}">
                      <a16:colId xmlns:a16="http://schemas.microsoft.com/office/drawing/2014/main" val="2454479658"/>
                    </a:ext>
                  </a:extLst>
                </a:gridCol>
                <a:gridCol w="668241">
                  <a:extLst>
                    <a:ext uri="{9D8B030D-6E8A-4147-A177-3AD203B41FA5}">
                      <a16:colId xmlns:a16="http://schemas.microsoft.com/office/drawing/2014/main" val="1803251259"/>
                    </a:ext>
                  </a:extLst>
                </a:gridCol>
              </a:tblGrid>
              <a:tr h="30380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–4</a:t>
                      </a:r>
                    </a:p>
                  </a:txBody>
                  <a:tcPr marL="76200" marR="76200" marT="0" marB="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8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</a:t>
                      </a:r>
                    </a:p>
                  </a:txBody>
                  <a:tcPr marL="76200" marR="76200" marT="0" marB="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8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(+2)</a:t>
                      </a:r>
                    </a:p>
                  </a:txBody>
                  <a:tcPr marL="76200" marR="76200" marT="0" marB="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8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+4</a:t>
                      </a:r>
                    </a:p>
                  </a:txBody>
                  <a:tcPr marL="76200" marR="76200" marT="0" marB="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8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cs-CZ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sp , sp</a:t>
                      </a:r>
                      <a:r>
                        <a:rPr kumimoji="0" lang="en-GB" altLang="cs-CZ" sz="2000" b="0" i="0" u="none" strike="noStrike" cap="none" normalizeH="0" baseline="3000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  <a:r>
                        <a:rPr kumimoji="0" lang="en-GB" altLang="cs-CZ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, sp</a:t>
                      </a:r>
                      <a:r>
                        <a:rPr kumimoji="0" lang="en-GB" altLang="cs-CZ" sz="2000" b="0" i="0" u="none" strike="noStrike" cap="none" normalizeH="0" baseline="3000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  <a:endParaRPr kumimoji="0" lang="cs-CZ" altLang="cs-CZ" sz="2000" b="0" i="0" u="none" strike="noStrike" cap="none" normalizeH="0" baseline="-2500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  <a:sym typeface="Symbol" panose="05050102010706020507" pitchFamily="18" charset="2"/>
                      </a:endParaRPr>
                    </a:p>
                  </a:txBody>
                  <a:tcPr marL="114300" marR="114300" marT="0" marB="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cs-CZ" sz="2000" b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altLang="cs-CZ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  <a:r>
                        <a:rPr kumimoji="0" lang="cs-CZ" altLang="cs-CZ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</a:t>
                      </a:r>
                      <a:r>
                        <a:rPr kumimoji="0" lang="de-DE" altLang="cs-CZ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50</a:t>
                      </a:r>
                      <a:endParaRPr kumimoji="0" lang="cs-CZ" altLang="cs-CZ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0" marR="76200" marT="0" marB="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22465879"/>
                  </a:ext>
                </a:extLst>
              </a:tr>
              <a:tr h="37084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(–4)</a:t>
                      </a:r>
                    </a:p>
                  </a:txBody>
                  <a:tcPr marL="76200" marR="76200" marT="0" marB="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8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Si</a:t>
                      </a:r>
                    </a:p>
                  </a:txBody>
                  <a:tcPr marL="76200" marR="76200" marT="0" marB="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8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cs-CZ" altLang="cs-CZ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0" marR="76200" marT="0" marB="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8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+4</a:t>
                      </a:r>
                    </a:p>
                  </a:txBody>
                  <a:tcPr marL="76200" marR="76200" marT="0" marB="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8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cs-CZ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sp</a:t>
                      </a:r>
                      <a:r>
                        <a:rPr kumimoji="0" lang="en-GB" altLang="cs-CZ" sz="2000" b="0" i="0" u="none" strike="noStrike" cap="none" normalizeH="0" baseline="3000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  <a:endParaRPr kumimoji="0" lang="cs-CZ" altLang="cs-CZ" sz="2000" b="0" i="0" u="none" strike="noStrike" cap="none" normalizeH="0" baseline="3000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14300" marR="114300" marT="0" marB="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cs-CZ" sz="2000" b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altLang="cs-CZ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r>
                        <a:rPr kumimoji="0" lang="cs-CZ" altLang="cs-CZ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</a:t>
                      </a:r>
                      <a:r>
                        <a:rPr kumimoji="0" lang="de-DE" altLang="cs-CZ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74</a:t>
                      </a:r>
                      <a:endParaRPr kumimoji="0" lang="cs-CZ" altLang="cs-CZ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0" marR="76200" marT="0" marB="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36104910"/>
                  </a:ext>
                </a:extLst>
              </a:tr>
              <a:tr h="37084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cs-CZ" altLang="cs-CZ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0" marR="76200" marT="0" marB="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8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Ge</a:t>
                      </a:r>
                      <a:endParaRPr kumimoji="0" lang="cs-CZ" altLang="cs-CZ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0" marR="76200" marT="0" marB="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8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(+2)</a:t>
                      </a:r>
                    </a:p>
                  </a:txBody>
                  <a:tcPr marL="76200" marR="76200" marT="0" marB="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8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+4</a:t>
                      </a:r>
                    </a:p>
                  </a:txBody>
                  <a:tcPr marL="76200" marR="76200" marT="0" marB="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rowSpan="3"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8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cs-CZ" altLang="cs-CZ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14300" marR="114300" marT="0" marB="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cs-CZ" sz="2000" b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cs-CZ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  <a:r>
                        <a:rPr kumimoji="0" lang="cs-CZ" altLang="cs-CZ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</a:t>
                      </a:r>
                      <a:r>
                        <a:rPr kumimoji="0" lang="en-GB" altLang="cs-CZ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02</a:t>
                      </a:r>
                      <a:endParaRPr kumimoji="0" lang="cs-CZ" altLang="cs-CZ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0" marR="76200" marT="0" marB="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37142642"/>
                  </a:ext>
                </a:extLst>
              </a:tr>
              <a:tr h="37084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cs-CZ" altLang="cs-CZ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0" marR="76200" marT="0" marB="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8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Sn</a:t>
                      </a:r>
                    </a:p>
                  </a:txBody>
                  <a:tcPr marL="76200" marR="76200" marT="0" marB="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8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+2</a:t>
                      </a:r>
                    </a:p>
                  </a:txBody>
                  <a:tcPr marL="76200" marR="76200" marT="0" marB="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8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+4</a:t>
                      </a:r>
                    </a:p>
                  </a:txBody>
                  <a:tcPr marL="76200" marR="76200" marT="0" marB="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cs-CZ" sz="2000" b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cs-CZ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r>
                        <a:rPr kumimoji="0" lang="cs-CZ" altLang="cs-CZ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</a:t>
                      </a:r>
                      <a:r>
                        <a:rPr kumimoji="0" lang="en-GB" altLang="cs-CZ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72</a:t>
                      </a:r>
                      <a:endParaRPr kumimoji="0" lang="cs-CZ" altLang="cs-CZ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0" marR="76200" marT="0" marB="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17189594"/>
                  </a:ext>
                </a:extLst>
              </a:tr>
              <a:tr h="37084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cs-CZ" altLang="cs-CZ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0" marR="76200" marT="0" marB="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8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Pb</a:t>
                      </a:r>
                    </a:p>
                  </a:txBody>
                  <a:tcPr marL="76200" marR="76200" marT="0" marB="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8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+2</a:t>
                      </a:r>
                    </a:p>
                  </a:txBody>
                  <a:tcPr marL="76200" marR="76200" marT="0" marB="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8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+4</a:t>
                      </a:r>
                    </a:p>
                  </a:txBody>
                  <a:tcPr marL="76200" marR="76200" marT="0" marB="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cs-CZ" sz="2000" b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cs-CZ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r>
                        <a:rPr kumimoji="0" lang="cs-CZ" altLang="cs-CZ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</a:t>
                      </a:r>
                      <a:r>
                        <a:rPr kumimoji="0" lang="en-GB" altLang="cs-CZ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55</a:t>
                      </a:r>
                      <a:endParaRPr kumimoji="0" lang="cs-CZ" altLang="cs-CZ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200" marR="76200" marT="0" marB="0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20397964"/>
                  </a:ext>
                </a:extLst>
              </a:tr>
            </a:tbl>
          </a:graphicData>
        </a:graphic>
      </p:graphicFrame>
      <p:sp>
        <p:nvSpPr>
          <p:cNvPr id="21" name="TextovéPole 20"/>
          <p:cNvSpPr txBox="1"/>
          <p:nvPr/>
        </p:nvSpPr>
        <p:spPr>
          <a:xfrm>
            <a:off x="7013688" y="578000"/>
            <a:ext cx="35618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000" b="0" i="1" dirty="0">
                <a:latin typeface="Arial" panose="020B0604020202020204" pitchFamily="34" charset="0"/>
                <a:cs typeface="Arial" panose="020B0604020202020204" pitchFamily="34" charset="0"/>
              </a:rPr>
              <a:t>X</a:t>
            </a:r>
            <a:endParaRPr lang="cs-CZ" b="0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2475860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/>
          <p:cNvSpPr txBox="1"/>
          <p:nvPr/>
        </p:nvSpPr>
        <p:spPr>
          <a:xfrm>
            <a:off x="5030851" y="6341803"/>
            <a:ext cx="3965675" cy="229420"/>
          </a:xfrm>
          <a:prstGeom prst="rect">
            <a:avLst/>
          </a:prstGeom>
          <a:noFill/>
        </p:spPr>
        <p:txBody>
          <a:bodyPr wrap="square" lIns="0" tIns="0" rIns="0" bIns="0" rtlCol="0">
            <a:normAutofit/>
          </a:bodyPr>
          <a:lstStyle/>
          <a:p>
            <a:pPr algn="r">
              <a:lnSpc>
                <a:spcPct val="130000"/>
              </a:lnSpc>
            </a:pPr>
            <a:r>
              <a:rPr lang="en-US" sz="900">
                <a:latin typeface="Arial"/>
                <a:cs typeface="Arial"/>
              </a:rPr>
              <a:t>www.natur.cuni.cz</a:t>
            </a:r>
            <a:endParaRPr lang="en-US" sz="900" dirty="0">
              <a:latin typeface="Arial"/>
              <a:cs typeface="Arial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0" y="0"/>
            <a:ext cx="9144000" cy="108000"/>
          </a:xfrm>
          <a:prstGeom prst="rect">
            <a:avLst/>
          </a:prstGeom>
          <a:solidFill>
            <a:srgbClr val="D22D4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057900"/>
            <a:ext cx="2159000" cy="800100"/>
          </a:xfrm>
          <a:prstGeom prst="rect">
            <a:avLst/>
          </a:prstGeom>
        </p:spPr>
      </p:pic>
      <p:cxnSp>
        <p:nvCxnSpPr>
          <p:cNvPr id="5" name="Straight Connector 4"/>
          <p:cNvCxnSpPr/>
          <p:nvPr/>
        </p:nvCxnSpPr>
        <p:spPr>
          <a:xfrm>
            <a:off x="122903" y="6057900"/>
            <a:ext cx="8873623" cy="0"/>
          </a:xfrm>
          <a:prstGeom prst="line">
            <a:avLst/>
          </a:prstGeom>
          <a:ln w="9525" cmpd="sng">
            <a:solidFill>
              <a:srgbClr val="D22D4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TextBox 8"/>
          <p:cNvSpPr txBox="1"/>
          <p:nvPr/>
        </p:nvSpPr>
        <p:spPr>
          <a:xfrm>
            <a:off x="288000" y="252000"/>
            <a:ext cx="8316448" cy="49107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l" defTabSz="457200" eaLnBrk="1" fontAlgn="auto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</a:pPr>
            <a:r>
              <a:rPr lang="cs-CZ" sz="2600" dirty="0">
                <a:solidFill>
                  <a:prstClr val="black"/>
                </a:solidFill>
                <a:latin typeface="Arial"/>
                <a:cs typeface="Arial"/>
              </a:rPr>
              <a:t>Uhlík</a:t>
            </a:r>
          </a:p>
          <a:p>
            <a:pPr algn="l" defTabSz="457200" eaLnBrk="1" fontAlgn="auto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</a:pPr>
            <a:endParaRPr lang="en-US" sz="2600" dirty="0">
              <a:solidFill>
                <a:prstClr val="black"/>
              </a:solidFill>
              <a:latin typeface="Arial"/>
              <a:cs typeface="Arial"/>
            </a:endParaRPr>
          </a:p>
        </p:txBody>
      </p:sp>
      <p:sp>
        <p:nvSpPr>
          <p:cNvPr id="9" name="TextBox 2"/>
          <p:cNvSpPr txBox="1"/>
          <p:nvPr/>
        </p:nvSpPr>
        <p:spPr>
          <a:xfrm>
            <a:off x="287215" y="900000"/>
            <a:ext cx="8460754" cy="377026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285750" indent="-285750"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  <a:buFont typeface="Wingdings" charset="2"/>
              <a:buChar char="§"/>
            </a:pP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C  –  </a:t>
            </a:r>
            <a:r>
              <a:rPr lang="cs-CZ" sz="2000" b="0" baseline="30000" dirty="0">
                <a:latin typeface="Arial" panose="020B0604020202020204" pitchFamily="34" charset="0"/>
                <a:cs typeface="Arial" panose="020B0604020202020204" pitchFamily="34" charset="0"/>
              </a:rPr>
              <a:t>12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C, </a:t>
            </a:r>
            <a:r>
              <a:rPr lang="cs-CZ" sz="2000" b="0" baseline="30000" dirty="0">
                <a:latin typeface="Arial" panose="020B0604020202020204" pitchFamily="34" charset="0"/>
                <a:cs typeface="Arial" panose="020B0604020202020204" pitchFamily="34" charset="0"/>
              </a:rPr>
              <a:t>13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C, </a:t>
            </a:r>
            <a:r>
              <a:rPr lang="cs-CZ" sz="2000" b="0" baseline="30000" dirty="0">
                <a:latin typeface="Arial" panose="020B0604020202020204" pitchFamily="34" charset="0"/>
                <a:cs typeface="Arial" panose="020B0604020202020204" pitchFamily="34" charset="0"/>
              </a:rPr>
              <a:t>14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</a:p>
          <a:p>
            <a:pPr marL="357188" indent="-357188"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</a:pP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cs-CZ" sz="2000" b="0" baseline="30000" dirty="0">
                <a:latin typeface="Arial" panose="020B0604020202020204" pitchFamily="34" charset="0"/>
                <a:cs typeface="Arial" panose="020B0604020202020204" pitchFamily="34" charset="0"/>
              </a:rPr>
              <a:t> 14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C – tvoří se účinkem kosmického záření, datování (</a:t>
            </a:r>
            <a:r>
              <a:rPr lang="cs-CZ" sz="2000" b="0" i="1" dirty="0"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r>
              <a:rPr lang="cs-CZ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½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= 5730 r)</a:t>
            </a:r>
          </a:p>
          <a:p>
            <a:pPr marL="285750" indent="-285750"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  <a:buFont typeface="Wingdings" charset="2"/>
              <a:buChar char="§"/>
            </a:pP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Výskyt:</a:t>
            </a:r>
            <a:b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Diamant, grafit</a:t>
            </a:r>
          </a:p>
          <a:p>
            <a:pPr marL="265113"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</a:pP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Uhličitany – vápenec CaCO</a:t>
            </a:r>
            <a:r>
              <a:rPr lang="cs-CZ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, dolomit CaCO</a:t>
            </a:r>
            <a:r>
              <a:rPr lang="cs-CZ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·MgCO</a:t>
            </a:r>
            <a:r>
              <a:rPr lang="cs-CZ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endParaRPr lang="cs-CZ" sz="2000" b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65113"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</a:pP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Uhlí.</a:t>
            </a:r>
            <a:b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cs-CZ" sz="500" b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  <a:buFont typeface="Wingdings" panose="05000000000000000000" pitchFamily="2" charset="2"/>
              <a:buChar char="§"/>
            </a:pP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Využití:</a:t>
            </a:r>
          </a:p>
          <a:p>
            <a:pPr marL="357188"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</a:pP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Redukční vlastnosti za vysokých teplot</a:t>
            </a:r>
          </a:p>
          <a:p>
            <a:pPr marL="357188"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</a:pP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	Fe</a:t>
            </a:r>
            <a:r>
              <a:rPr lang="cs-CZ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cs-CZ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 +  3 C 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→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 2 </a:t>
            </a:r>
            <a:r>
              <a:rPr lang="cs-CZ" sz="2000" b="0" dirty="0" err="1">
                <a:latin typeface="Arial" panose="020B0604020202020204" pitchFamily="34" charset="0"/>
                <a:cs typeface="Arial" panose="020B0604020202020204" pitchFamily="34" charset="0"/>
              </a:rPr>
              <a:t>Fe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 +  3 CO</a:t>
            </a:r>
          </a:p>
          <a:p>
            <a:pPr marL="357188"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</a:pPr>
            <a:endParaRPr lang="cs-CZ" sz="2000" b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57188"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</a:pP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Aktivní uhlí  –  sorpční vlastnosti</a:t>
            </a:r>
          </a:p>
          <a:p>
            <a:pPr marL="357188"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</a:pP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Sloučeniny  –  hydridy, halogenidy  –  organická chemie</a:t>
            </a:r>
          </a:p>
        </p:txBody>
      </p:sp>
      <p:sp>
        <p:nvSpPr>
          <p:cNvPr id="10" name="Zástupný symbol pro číslo snímku 1"/>
          <p:cNvSpPr>
            <a:spLocks noGrp="1"/>
          </p:cNvSpPr>
          <p:nvPr>
            <p:ph type="sldNum" sz="quarter" idx="12"/>
          </p:nvPr>
        </p:nvSpPr>
        <p:spPr>
          <a:xfrm>
            <a:off x="8424000" y="108000"/>
            <a:ext cx="720000" cy="360000"/>
          </a:xfrm>
        </p:spPr>
        <p:txBody>
          <a:bodyPr anchor="ctr" anchorCtr="0"/>
          <a:lstStyle/>
          <a:p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fld id="{CB05AA66-45A8-5543-8AD2-FEEF865319FF}" type="slidenum">
              <a:rPr lang="en-US" sz="14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fld>
            <a:endParaRPr lang="en-US" sz="1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5115368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/>
          <p:cNvSpPr txBox="1"/>
          <p:nvPr/>
        </p:nvSpPr>
        <p:spPr>
          <a:xfrm>
            <a:off x="5030851" y="6341803"/>
            <a:ext cx="3965675" cy="229420"/>
          </a:xfrm>
          <a:prstGeom prst="rect">
            <a:avLst/>
          </a:prstGeom>
          <a:noFill/>
        </p:spPr>
        <p:txBody>
          <a:bodyPr wrap="square" lIns="0" tIns="0" rIns="0" bIns="0" rtlCol="0">
            <a:normAutofit/>
          </a:bodyPr>
          <a:lstStyle/>
          <a:p>
            <a:pPr algn="r">
              <a:lnSpc>
                <a:spcPct val="130000"/>
              </a:lnSpc>
            </a:pPr>
            <a:r>
              <a:rPr lang="en-US" sz="900">
                <a:latin typeface="Arial"/>
                <a:cs typeface="Arial"/>
              </a:rPr>
              <a:t>www.natur.cuni.cz</a:t>
            </a:r>
            <a:endParaRPr lang="en-US" sz="900" dirty="0">
              <a:latin typeface="Arial"/>
              <a:cs typeface="Arial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0" y="0"/>
            <a:ext cx="9144000" cy="108000"/>
          </a:xfrm>
          <a:prstGeom prst="rect">
            <a:avLst/>
          </a:prstGeom>
          <a:solidFill>
            <a:srgbClr val="D22D4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057900"/>
            <a:ext cx="2159000" cy="800100"/>
          </a:xfrm>
          <a:prstGeom prst="rect">
            <a:avLst/>
          </a:prstGeom>
        </p:spPr>
      </p:pic>
      <p:cxnSp>
        <p:nvCxnSpPr>
          <p:cNvPr id="5" name="Straight Connector 4"/>
          <p:cNvCxnSpPr/>
          <p:nvPr/>
        </p:nvCxnSpPr>
        <p:spPr>
          <a:xfrm>
            <a:off x="122903" y="6057900"/>
            <a:ext cx="8873623" cy="0"/>
          </a:xfrm>
          <a:prstGeom prst="line">
            <a:avLst/>
          </a:prstGeom>
          <a:ln w="9525" cmpd="sng">
            <a:solidFill>
              <a:srgbClr val="D22D4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TextBox 8"/>
          <p:cNvSpPr txBox="1"/>
          <p:nvPr/>
        </p:nvSpPr>
        <p:spPr>
          <a:xfrm>
            <a:off x="288000" y="252000"/>
            <a:ext cx="8316448" cy="49107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l" defTabSz="457200" eaLnBrk="1" fontAlgn="auto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</a:pPr>
            <a:r>
              <a:rPr lang="cs-CZ" sz="2600" dirty="0">
                <a:solidFill>
                  <a:prstClr val="black"/>
                </a:solidFill>
                <a:latin typeface="Arial"/>
                <a:cs typeface="Arial"/>
              </a:rPr>
              <a:t>Modifikace elementárního uhlíku</a:t>
            </a:r>
            <a:endParaRPr lang="en-US" sz="2600" dirty="0">
              <a:solidFill>
                <a:prstClr val="black"/>
              </a:solidFill>
              <a:latin typeface="Arial"/>
              <a:cs typeface="Arial"/>
            </a:endParaRPr>
          </a:p>
        </p:txBody>
      </p:sp>
      <p:sp>
        <p:nvSpPr>
          <p:cNvPr id="10" name="Zástupný symbol pro číslo snímku 1"/>
          <p:cNvSpPr>
            <a:spLocks noGrp="1"/>
          </p:cNvSpPr>
          <p:nvPr>
            <p:ph type="sldNum" sz="quarter" idx="12"/>
          </p:nvPr>
        </p:nvSpPr>
        <p:spPr>
          <a:xfrm>
            <a:off x="8424000" y="108000"/>
            <a:ext cx="720000" cy="360000"/>
          </a:xfrm>
        </p:spPr>
        <p:txBody>
          <a:bodyPr anchor="ctr" anchorCtr="0"/>
          <a:lstStyle/>
          <a:p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fld id="{CB05AA66-45A8-5543-8AD2-FEEF865319FF}" type="slidenum">
              <a:rPr lang="en-US" sz="14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fld>
            <a:endParaRPr lang="en-US" sz="1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 Box 15"/>
          <p:cNvSpPr txBox="1">
            <a:spLocks noChangeArrowheads="1"/>
          </p:cNvSpPr>
          <p:nvPr/>
        </p:nvSpPr>
        <p:spPr bwMode="auto">
          <a:xfrm>
            <a:off x="2266268" y="738209"/>
            <a:ext cx="1524000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0" hangingPunct="0">
              <a:spcBef>
                <a:spcPct val="10000"/>
              </a:spcBef>
            </a:pP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Grafit</a:t>
            </a:r>
          </a:p>
        </p:txBody>
      </p:sp>
      <p:sp>
        <p:nvSpPr>
          <p:cNvPr id="13" name="Text Box 16"/>
          <p:cNvSpPr txBox="1">
            <a:spLocks noChangeArrowheads="1"/>
          </p:cNvSpPr>
          <p:nvPr/>
        </p:nvSpPr>
        <p:spPr bwMode="auto">
          <a:xfrm>
            <a:off x="5229506" y="671617"/>
            <a:ext cx="1676400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0" hangingPunct="0">
              <a:spcBef>
                <a:spcPct val="10000"/>
              </a:spcBef>
            </a:pP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Diamant</a:t>
            </a:r>
          </a:p>
        </p:txBody>
      </p:sp>
      <p:pic>
        <p:nvPicPr>
          <p:cNvPr id="14" name="Picture 17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634" t="14540" r="10634" b="12630"/>
          <a:stretch>
            <a:fillRect/>
          </a:stretch>
        </p:blipFill>
        <p:spPr bwMode="auto">
          <a:xfrm>
            <a:off x="4790702" y="1378900"/>
            <a:ext cx="2823275" cy="2611439"/>
          </a:xfrm>
          <a:prstGeom prst="rect">
            <a:avLst/>
          </a:prstGeom>
          <a:solidFill>
            <a:srgbClr val="00B0F0"/>
          </a:solidFill>
          <a:ln>
            <a:noFill/>
          </a:ln>
          <a:effectLst/>
        </p:spPr>
      </p:pic>
      <p:sp>
        <p:nvSpPr>
          <p:cNvPr id="15" name="Text Box 19"/>
          <p:cNvSpPr txBox="1">
            <a:spLocks noChangeArrowheads="1"/>
          </p:cNvSpPr>
          <p:nvPr/>
        </p:nvSpPr>
        <p:spPr bwMode="auto">
          <a:xfrm>
            <a:off x="1715784" y="4387579"/>
            <a:ext cx="2806167" cy="8617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C–</a:t>
            </a:r>
            <a:r>
              <a:rPr lang="en-US" altLang="cs-CZ" sz="2000" b="0" dirty="0" err="1"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en-US" altLang="cs-CZ" sz="2000" b="0" baseline="-25000" dirty="0" err="1">
                <a:latin typeface="Arial" panose="020B0604020202020204" pitchFamily="34" charset="0"/>
                <a:cs typeface="Arial" panose="020B0604020202020204" pitchFamily="34" charset="0"/>
              </a:rPr>
              <a:t>intra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en-US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415</a:t>
            </a:r>
            <a:r>
              <a:rPr lang="en-US" altLang="cs-CZ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Å</a:t>
            </a:r>
            <a:endParaRPr lang="cs-CZ" altLang="cs-CZ" sz="2000" b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0" hangingPunct="0">
              <a:spcBef>
                <a:spcPct val="50000"/>
              </a:spcBef>
            </a:pPr>
            <a:r>
              <a:rPr lang="en-US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C–</a:t>
            </a:r>
            <a:r>
              <a:rPr lang="en-US" altLang="cs-CZ" sz="2000" b="0" dirty="0" err="1"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en-US" altLang="cs-CZ" sz="2000" b="0" baseline="-25000" dirty="0" err="1">
                <a:latin typeface="Arial" panose="020B0604020202020204" pitchFamily="34" charset="0"/>
                <a:cs typeface="Arial" panose="020B0604020202020204" pitchFamily="34" charset="0"/>
              </a:rPr>
              <a:t>inter</a:t>
            </a:r>
            <a:r>
              <a:rPr lang="en-US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3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en-US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354</a:t>
            </a:r>
            <a:r>
              <a:rPr lang="en-US" altLang="cs-CZ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Å</a:t>
            </a:r>
          </a:p>
        </p:txBody>
      </p:sp>
      <p:sp>
        <p:nvSpPr>
          <p:cNvPr id="17" name="Text Box 20"/>
          <p:cNvSpPr txBox="1">
            <a:spLocks noChangeArrowheads="1"/>
          </p:cNvSpPr>
          <p:nvPr/>
        </p:nvSpPr>
        <p:spPr bwMode="auto">
          <a:xfrm>
            <a:off x="4471916" y="4120068"/>
            <a:ext cx="24003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C–C 1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en-US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545</a:t>
            </a:r>
            <a:r>
              <a:rPr lang="en-US" altLang="cs-CZ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Å</a:t>
            </a:r>
          </a:p>
        </p:txBody>
      </p:sp>
      <p:pic>
        <p:nvPicPr>
          <p:cNvPr id="20" name="Picture 18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164" t="14815" r="19577" b="15344"/>
          <a:stretch>
            <a:fillRect/>
          </a:stretch>
        </p:blipFill>
        <p:spPr bwMode="auto">
          <a:xfrm>
            <a:off x="1791514" y="1162876"/>
            <a:ext cx="2654709" cy="3130220"/>
          </a:xfrm>
          <a:prstGeom prst="rect">
            <a:avLst/>
          </a:prstGeom>
          <a:solidFill>
            <a:srgbClr val="00B0F0"/>
          </a:solidFill>
          <a:ln>
            <a:noFill/>
          </a:ln>
          <a:effectLst/>
        </p:spPr>
      </p:pic>
      <p:pic>
        <p:nvPicPr>
          <p:cNvPr id="3" name="Obrázek 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919" y="4365104"/>
            <a:ext cx="2130647" cy="1597985"/>
          </a:xfrm>
          <a:prstGeom prst="rect">
            <a:avLst/>
          </a:prstGeom>
        </p:spPr>
      </p:pic>
      <p:pic>
        <p:nvPicPr>
          <p:cNvPr id="4" name="Obrázek 3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05906" y="4318506"/>
            <a:ext cx="2188605" cy="15891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148987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/>
          <p:cNvSpPr txBox="1"/>
          <p:nvPr/>
        </p:nvSpPr>
        <p:spPr>
          <a:xfrm>
            <a:off x="5030851" y="6341803"/>
            <a:ext cx="3965675" cy="229420"/>
          </a:xfrm>
          <a:prstGeom prst="rect">
            <a:avLst/>
          </a:prstGeom>
          <a:noFill/>
        </p:spPr>
        <p:txBody>
          <a:bodyPr wrap="square" lIns="0" tIns="0" rIns="0" bIns="0" rtlCol="0">
            <a:normAutofit/>
          </a:bodyPr>
          <a:lstStyle/>
          <a:p>
            <a:pPr algn="r">
              <a:lnSpc>
                <a:spcPct val="130000"/>
              </a:lnSpc>
            </a:pPr>
            <a:r>
              <a:rPr lang="en-US" sz="900">
                <a:latin typeface="Arial"/>
                <a:cs typeface="Arial"/>
              </a:rPr>
              <a:t>www.natur.cuni.cz</a:t>
            </a:r>
            <a:endParaRPr lang="en-US" sz="900" dirty="0">
              <a:latin typeface="Arial"/>
              <a:cs typeface="Arial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0" y="0"/>
            <a:ext cx="9144000" cy="108000"/>
          </a:xfrm>
          <a:prstGeom prst="rect">
            <a:avLst/>
          </a:prstGeom>
          <a:solidFill>
            <a:srgbClr val="D22D4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057900"/>
            <a:ext cx="2159000" cy="800100"/>
          </a:xfrm>
          <a:prstGeom prst="rect">
            <a:avLst/>
          </a:prstGeom>
        </p:spPr>
      </p:pic>
      <p:cxnSp>
        <p:nvCxnSpPr>
          <p:cNvPr id="5" name="Straight Connector 4"/>
          <p:cNvCxnSpPr/>
          <p:nvPr/>
        </p:nvCxnSpPr>
        <p:spPr>
          <a:xfrm>
            <a:off x="122903" y="6057900"/>
            <a:ext cx="8873623" cy="0"/>
          </a:xfrm>
          <a:prstGeom prst="line">
            <a:avLst/>
          </a:prstGeom>
          <a:ln w="9525" cmpd="sng">
            <a:solidFill>
              <a:srgbClr val="D22D4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extBox 2"/>
          <p:cNvSpPr txBox="1"/>
          <p:nvPr/>
        </p:nvSpPr>
        <p:spPr>
          <a:xfrm>
            <a:off x="287215" y="900000"/>
            <a:ext cx="8460754" cy="492442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</a:pPr>
            <a:endParaRPr lang="en-US" sz="2000" b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</a:pPr>
            <a:endParaRPr lang="en-US" sz="2000" b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</a:pPr>
            <a:endParaRPr lang="en-US" sz="2000" b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</a:pPr>
            <a:endParaRPr lang="en-US" sz="2000" b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</a:pPr>
            <a:endParaRPr lang="en-US" sz="2000" b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</a:pPr>
            <a:endParaRPr lang="en-US" sz="2000" b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</a:pPr>
            <a:endParaRPr lang="cs-CZ" sz="2000" b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</a:pPr>
            <a:endParaRPr lang="cs-CZ" sz="2000" b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</a:pPr>
            <a:endParaRPr lang="cs-CZ" sz="2000" b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</a:pPr>
            <a:endParaRPr lang="en-US" sz="2000" b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  <a:buFont typeface="Wingdings" panose="05000000000000000000" pitchFamily="2" charset="2"/>
              <a:buChar char="§"/>
            </a:pP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Jedna vrstva atomů grafitu</a:t>
            </a:r>
          </a:p>
          <a:p>
            <a:pPr marL="342900" indent="-342900"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  <a:buFont typeface="Wingdings" panose="05000000000000000000" pitchFamily="2" charset="2"/>
              <a:buChar char="§"/>
            </a:pP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Příprava „exfoliací“ nebo chemickou depozicí z plynné fáze (CVD)</a:t>
            </a:r>
          </a:p>
          <a:p>
            <a:pPr marL="342900" indent="-342900"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  <a:buFont typeface="Wingdings" panose="05000000000000000000" pitchFamily="2" charset="2"/>
              <a:buChar char="§"/>
            </a:pPr>
            <a:r>
              <a:rPr lang="en-US" sz="2000" b="0" dirty="0" err="1">
                <a:latin typeface="Arial" panose="020B0604020202020204" pitchFamily="34" charset="0"/>
                <a:cs typeface="Arial" panose="020B0604020202020204" pitchFamily="34" charset="0"/>
              </a:rPr>
              <a:t>Pevn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ý a pružný</a:t>
            </a:r>
            <a:endParaRPr lang="en-US" sz="2000" b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  <a:buFont typeface="Wingdings" panose="05000000000000000000" pitchFamily="2" charset="2"/>
              <a:buChar char="§"/>
            </a:pP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Výborný elektrický i tepelný vodič</a:t>
            </a:r>
          </a:p>
          <a:p>
            <a:pPr marL="342900" indent="-342900"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  <a:buFont typeface="Wingdings" panose="05000000000000000000" pitchFamily="2" charset="2"/>
              <a:buChar char="§"/>
            </a:pP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Propouští světlo</a:t>
            </a:r>
          </a:p>
          <a:p>
            <a:pPr marL="342900" indent="-342900"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  <a:buFont typeface="Wingdings" panose="05000000000000000000" pitchFamily="2" charset="2"/>
              <a:buChar char="§"/>
            </a:pP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2-D materiál pro elektroniku i pro kompozitní materiály</a:t>
            </a:r>
          </a:p>
        </p:txBody>
      </p:sp>
      <p:sp>
        <p:nvSpPr>
          <p:cNvPr id="10" name="Zástupný symbol pro číslo snímku 1"/>
          <p:cNvSpPr>
            <a:spLocks noGrp="1"/>
          </p:cNvSpPr>
          <p:nvPr>
            <p:ph type="sldNum" sz="quarter" idx="12"/>
          </p:nvPr>
        </p:nvSpPr>
        <p:spPr>
          <a:xfrm>
            <a:off x="8424000" y="108000"/>
            <a:ext cx="720000" cy="360000"/>
          </a:xfrm>
        </p:spPr>
        <p:txBody>
          <a:bodyPr anchor="ctr" anchorCtr="0"/>
          <a:lstStyle/>
          <a:p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fld id="{CB05AA66-45A8-5543-8AD2-FEEF865319FF}" type="slidenum">
              <a:rPr lang="en-US" sz="14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</a:t>
            </a:fld>
            <a:endParaRPr lang="en-US" sz="1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extBox 8"/>
          <p:cNvSpPr txBox="1"/>
          <p:nvPr/>
        </p:nvSpPr>
        <p:spPr>
          <a:xfrm>
            <a:off x="288000" y="252000"/>
            <a:ext cx="8316448" cy="49107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l" defTabSz="457200" eaLnBrk="1" fontAlgn="auto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</a:pPr>
            <a:r>
              <a:rPr lang="cs-CZ" sz="2600" dirty="0" err="1">
                <a:solidFill>
                  <a:prstClr val="black"/>
                </a:solidFill>
                <a:latin typeface="Arial"/>
                <a:cs typeface="Arial"/>
              </a:rPr>
              <a:t>Grafen</a:t>
            </a:r>
            <a:endParaRPr lang="cs-CZ" sz="2600" dirty="0">
              <a:solidFill>
                <a:prstClr val="black"/>
              </a:solidFill>
              <a:latin typeface="Arial"/>
              <a:cs typeface="Arial"/>
            </a:endParaRPr>
          </a:p>
        </p:txBody>
      </p:sp>
      <p:pic>
        <p:nvPicPr>
          <p:cNvPr id="3" name="Obrázek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83768" y="863814"/>
            <a:ext cx="3437785" cy="29064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037461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/>
          <p:cNvSpPr txBox="1"/>
          <p:nvPr/>
        </p:nvSpPr>
        <p:spPr>
          <a:xfrm>
            <a:off x="5030851" y="6341803"/>
            <a:ext cx="3965675" cy="229420"/>
          </a:xfrm>
          <a:prstGeom prst="rect">
            <a:avLst/>
          </a:prstGeom>
          <a:noFill/>
        </p:spPr>
        <p:txBody>
          <a:bodyPr wrap="square" lIns="0" tIns="0" rIns="0" bIns="0" rtlCol="0">
            <a:normAutofit/>
          </a:bodyPr>
          <a:lstStyle/>
          <a:p>
            <a:pPr algn="r">
              <a:lnSpc>
                <a:spcPct val="130000"/>
              </a:lnSpc>
            </a:pPr>
            <a:r>
              <a:rPr lang="en-US" sz="900">
                <a:latin typeface="Arial"/>
                <a:cs typeface="Arial"/>
              </a:rPr>
              <a:t>www.natur.cuni.cz</a:t>
            </a:r>
            <a:endParaRPr lang="en-US" sz="900" dirty="0">
              <a:latin typeface="Arial"/>
              <a:cs typeface="Arial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0" y="0"/>
            <a:ext cx="9144000" cy="108000"/>
          </a:xfrm>
          <a:prstGeom prst="rect">
            <a:avLst/>
          </a:prstGeom>
          <a:solidFill>
            <a:srgbClr val="D22D4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057900"/>
            <a:ext cx="2159000" cy="800100"/>
          </a:xfrm>
          <a:prstGeom prst="rect">
            <a:avLst/>
          </a:prstGeom>
        </p:spPr>
      </p:pic>
      <p:cxnSp>
        <p:nvCxnSpPr>
          <p:cNvPr id="5" name="Straight Connector 4"/>
          <p:cNvCxnSpPr/>
          <p:nvPr/>
        </p:nvCxnSpPr>
        <p:spPr>
          <a:xfrm>
            <a:off x="122903" y="6057900"/>
            <a:ext cx="8873623" cy="0"/>
          </a:xfrm>
          <a:prstGeom prst="line">
            <a:avLst/>
          </a:prstGeom>
          <a:ln w="9525" cmpd="sng">
            <a:solidFill>
              <a:srgbClr val="D22D4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extBox 2"/>
          <p:cNvSpPr txBox="1"/>
          <p:nvPr/>
        </p:nvSpPr>
        <p:spPr>
          <a:xfrm>
            <a:off x="287215" y="900000"/>
            <a:ext cx="8460754" cy="461664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</a:pPr>
            <a:endParaRPr lang="en-US" sz="2000" b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</a:pPr>
            <a:endParaRPr lang="en-US" sz="2000" b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</a:pPr>
            <a:endParaRPr lang="en-US" sz="2000" b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</a:pPr>
            <a:endParaRPr lang="en-US" sz="2000" b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</a:pPr>
            <a:endParaRPr lang="en-US" sz="2000" b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</a:pPr>
            <a:endParaRPr lang="en-US" sz="2000" b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</a:pPr>
            <a:endParaRPr lang="en-US" sz="2000" b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</a:pPr>
            <a:endParaRPr lang="en-US" sz="2000" b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</a:pPr>
            <a:endParaRPr lang="en-US" sz="2000" b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</a:pPr>
            <a:endParaRPr lang="cs-CZ" sz="2000" b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  <a:buFont typeface="Wingdings" panose="05000000000000000000" pitchFamily="2" charset="2"/>
              <a:buChar char="§"/>
            </a:pP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Pětičlenné cykly v </a:t>
            </a:r>
            <a:r>
              <a:rPr lang="cs-CZ" sz="2000" b="0" dirty="0" err="1">
                <a:latin typeface="Arial" panose="020B0604020202020204" pitchFamily="34" charset="0"/>
                <a:cs typeface="Arial" panose="020B0604020202020204" pitchFamily="34" charset="0"/>
              </a:rPr>
              <a:t>grafenovém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listu </a:t>
            </a:r>
          </a:p>
          <a:p>
            <a:pPr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</a:pP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	– stočení do sférických objektů</a:t>
            </a:r>
          </a:p>
          <a:p>
            <a:pPr marL="342900" indent="-342900"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  <a:buFont typeface="Wingdings" panose="05000000000000000000" pitchFamily="2" charset="2"/>
              <a:buChar char="§"/>
            </a:pPr>
            <a:r>
              <a:rPr lang="en-US" sz="2000" b="0" dirty="0" err="1">
                <a:latin typeface="Arial" panose="020B0604020202020204" pitchFamily="34" charset="0"/>
                <a:cs typeface="Arial" panose="020B0604020202020204" pitchFamily="34" charset="0"/>
              </a:rPr>
              <a:t>Vznikaj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í evaporací grafitu </a:t>
            </a:r>
            <a:r>
              <a:rPr lang="en-US" sz="2000" b="0" dirty="0">
                <a:latin typeface="Arial" panose="020B0604020202020204" pitchFamily="34" charset="0"/>
                <a:cs typeface="Arial" panose="020B0604020202020204" pitchFamily="34" charset="0"/>
              </a:rPr>
              <a:t>v 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elektrickém oblouku</a:t>
            </a:r>
          </a:p>
          <a:p>
            <a:pPr marL="342900" indent="-342900"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  <a:buFont typeface="Wingdings" panose="05000000000000000000" pitchFamily="2" charset="2"/>
              <a:buChar char="§"/>
            </a:pP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Charakteristicky barevné</a:t>
            </a:r>
          </a:p>
          <a:p>
            <a:pPr marL="342900" indent="-342900"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  <a:buFont typeface="Wingdings" panose="05000000000000000000" pitchFamily="2" charset="2"/>
              <a:buChar char="§"/>
            </a:pP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Lze na povrch navázat organické funkční skupiny</a:t>
            </a:r>
          </a:p>
        </p:txBody>
      </p:sp>
      <p:sp>
        <p:nvSpPr>
          <p:cNvPr id="10" name="Zástupný symbol pro číslo snímku 1"/>
          <p:cNvSpPr>
            <a:spLocks noGrp="1"/>
          </p:cNvSpPr>
          <p:nvPr>
            <p:ph type="sldNum" sz="quarter" idx="12"/>
          </p:nvPr>
        </p:nvSpPr>
        <p:spPr>
          <a:xfrm>
            <a:off x="8424000" y="108000"/>
            <a:ext cx="720000" cy="360000"/>
          </a:xfrm>
        </p:spPr>
        <p:txBody>
          <a:bodyPr anchor="ctr" anchorCtr="0"/>
          <a:lstStyle/>
          <a:p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fld id="{CB05AA66-45A8-5543-8AD2-FEEF865319FF}" type="slidenum">
              <a:rPr lang="en-US" sz="14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</a:t>
            </a:fld>
            <a:endParaRPr lang="en-US" sz="1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extBox 8"/>
          <p:cNvSpPr txBox="1"/>
          <p:nvPr/>
        </p:nvSpPr>
        <p:spPr>
          <a:xfrm>
            <a:off x="288000" y="252000"/>
            <a:ext cx="8316448" cy="49107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l" defTabSz="457200" eaLnBrk="1" fontAlgn="auto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</a:pPr>
            <a:r>
              <a:rPr lang="cs-CZ" sz="2600" dirty="0">
                <a:solidFill>
                  <a:prstClr val="black"/>
                </a:solidFill>
                <a:latin typeface="Arial"/>
                <a:cs typeface="Arial"/>
              </a:rPr>
              <a:t>Fulereny</a:t>
            </a:r>
          </a:p>
        </p:txBody>
      </p:sp>
      <p:sp>
        <p:nvSpPr>
          <p:cNvPr id="15" name="Text Box 6"/>
          <p:cNvSpPr txBox="1">
            <a:spLocks noChangeArrowheads="1"/>
          </p:cNvSpPr>
          <p:nvPr/>
        </p:nvSpPr>
        <p:spPr bwMode="auto">
          <a:xfrm>
            <a:off x="4606048" y="1031297"/>
            <a:ext cx="836612" cy="4095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0794" tIns="50397" rIns="100794" bIns="50397">
            <a:spAutoFit/>
          </a:bodyPr>
          <a:lstStyle>
            <a:lvl1pPr defTabSz="495300" eaLnBrk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495300" eaLnBrk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495300" eaLnBrk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495300" eaLnBrk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495300" eaLnBrk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4953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panose="05000000000000000000" pitchFamily="2" charset="2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4953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panose="05000000000000000000" pitchFamily="2" charset="2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4953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panose="05000000000000000000" pitchFamily="2" charset="2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4953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panose="05000000000000000000" pitchFamily="2" charset="2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buClrTx/>
              <a:buSzTx/>
              <a:buFontTx/>
              <a:buNone/>
            </a:pPr>
            <a:r>
              <a:rPr lang="cs-CZ" altLang="cs-CZ" sz="2000" b="0" dirty="0">
                <a:cs typeface="Arial" panose="020B0604020202020204" pitchFamily="34" charset="0"/>
              </a:rPr>
              <a:t>C</a:t>
            </a:r>
            <a:r>
              <a:rPr lang="cs-CZ" altLang="cs-CZ" sz="2000" b="0" baseline="-25000" dirty="0">
                <a:cs typeface="Arial" panose="020B0604020202020204" pitchFamily="34" charset="0"/>
              </a:rPr>
              <a:t>70</a:t>
            </a:r>
          </a:p>
        </p:txBody>
      </p:sp>
      <p:pic>
        <p:nvPicPr>
          <p:cNvPr id="17" name="Picture 7" descr="C70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91469" y="1485024"/>
            <a:ext cx="2878763" cy="216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" name="Text Box 16"/>
          <p:cNvSpPr txBox="1">
            <a:spLocks noChangeArrowheads="1"/>
          </p:cNvSpPr>
          <p:nvPr/>
        </p:nvSpPr>
        <p:spPr bwMode="auto">
          <a:xfrm>
            <a:off x="1648052" y="979085"/>
            <a:ext cx="922338" cy="4095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0794" tIns="50397" rIns="100794" bIns="50397">
            <a:spAutoFit/>
          </a:bodyPr>
          <a:lstStyle>
            <a:lvl1pPr defTabSz="495300" eaLnBrk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495300" eaLnBrk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495300" eaLnBrk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495300" eaLnBrk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495300" eaLnBrk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4953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panose="05000000000000000000" pitchFamily="2" charset="2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4953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panose="05000000000000000000" pitchFamily="2" charset="2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4953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panose="05000000000000000000" pitchFamily="2" charset="2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4953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panose="05000000000000000000" pitchFamily="2" charset="2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buClrTx/>
              <a:buSzTx/>
              <a:buFontTx/>
              <a:buNone/>
            </a:pPr>
            <a:r>
              <a:rPr lang="cs-CZ" altLang="cs-CZ" sz="2000" b="0" dirty="0">
                <a:cs typeface="Arial" panose="020B0604020202020204" pitchFamily="34" charset="0"/>
              </a:rPr>
              <a:t>C</a:t>
            </a:r>
            <a:r>
              <a:rPr lang="cs-CZ" altLang="cs-CZ" sz="2000" b="0" baseline="-25000" dirty="0">
                <a:cs typeface="Arial" panose="020B0604020202020204" pitchFamily="34" charset="0"/>
              </a:rPr>
              <a:t>60</a:t>
            </a:r>
          </a:p>
        </p:txBody>
      </p:sp>
      <p:pic>
        <p:nvPicPr>
          <p:cNvPr id="20" name="Picture 17" descr="C-C60-K copy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6322" y="1475517"/>
            <a:ext cx="2160000" cy="216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1" name="Group 4"/>
          <p:cNvGrpSpPr>
            <a:grpSpLocks noChangeAspect="1"/>
          </p:cNvGrpSpPr>
          <p:nvPr/>
        </p:nvGrpSpPr>
        <p:grpSpPr bwMode="auto">
          <a:xfrm>
            <a:off x="6789313" y="3513319"/>
            <a:ext cx="1815135" cy="2259000"/>
            <a:chOff x="294" y="580"/>
            <a:chExt cx="1614" cy="2008"/>
          </a:xfrm>
        </p:grpSpPr>
        <p:pic>
          <p:nvPicPr>
            <p:cNvPr id="22" name="Picture 5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94" y="580"/>
              <a:ext cx="1614" cy="19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3" name="Text Box 6"/>
            <p:cNvSpPr txBox="1">
              <a:spLocks noChangeArrowheads="1"/>
            </p:cNvSpPr>
            <p:nvPr/>
          </p:nvSpPr>
          <p:spPr bwMode="auto">
            <a:xfrm>
              <a:off x="548" y="2251"/>
              <a:ext cx="528" cy="3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100794" tIns="50397" rIns="100794" bIns="50397">
              <a:spAutoFit/>
            </a:bodyPr>
            <a:lstStyle>
              <a:lvl1pPr defTabSz="495300" eaLnBrk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defTabSz="495300" eaLnBrk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defTabSz="495300" eaLnBrk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defTabSz="495300" eaLnBrk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defTabSz="495300" eaLnBrk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defTabSz="495300" eaLnBrk="0" fontAlgn="base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45000"/>
                <a:buFont typeface="Wingdings" panose="05000000000000000000" pitchFamily="2" charset="2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defTabSz="495300" eaLnBrk="0" fontAlgn="base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45000"/>
                <a:buFont typeface="Wingdings" panose="05000000000000000000" pitchFamily="2" charset="2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defTabSz="495300" eaLnBrk="0" fontAlgn="base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45000"/>
                <a:buFont typeface="Wingdings" panose="05000000000000000000" pitchFamily="2" charset="2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defTabSz="495300" eaLnBrk="0" fontAlgn="base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45000"/>
                <a:buFont typeface="Wingdings" panose="05000000000000000000" pitchFamily="2" charset="2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lnSpc>
                  <a:spcPct val="100000"/>
                </a:lnSpc>
                <a:spcBef>
                  <a:spcPct val="50000"/>
                </a:spcBef>
                <a:buClrTx/>
                <a:buSzTx/>
                <a:buFontTx/>
                <a:buNone/>
              </a:pPr>
              <a:r>
                <a:rPr lang="cs-CZ" altLang="cs-CZ" b="1" dirty="0">
                  <a:cs typeface="Arial" panose="020B0604020202020204" pitchFamily="34" charset="0"/>
                </a:rPr>
                <a:t>C</a:t>
              </a:r>
              <a:r>
                <a:rPr lang="cs-CZ" altLang="cs-CZ" b="1" baseline="-25000" dirty="0">
                  <a:cs typeface="Arial" panose="020B0604020202020204" pitchFamily="34" charset="0"/>
                </a:rPr>
                <a:t>60</a:t>
              </a:r>
            </a:p>
          </p:txBody>
        </p:sp>
        <p:sp>
          <p:nvSpPr>
            <p:cNvPr id="24" name="Text Box 7"/>
            <p:cNvSpPr txBox="1">
              <a:spLocks noChangeArrowheads="1"/>
            </p:cNvSpPr>
            <p:nvPr/>
          </p:nvSpPr>
          <p:spPr bwMode="auto">
            <a:xfrm>
              <a:off x="1377" y="2251"/>
              <a:ext cx="531" cy="3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100794" tIns="50397" rIns="100794" bIns="50397">
              <a:spAutoFit/>
            </a:bodyPr>
            <a:lstStyle>
              <a:lvl1pPr defTabSz="495300" eaLnBrk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defTabSz="495300" eaLnBrk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defTabSz="495300" eaLnBrk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defTabSz="495300" eaLnBrk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defTabSz="495300" eaLnBrk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defTabSz="495300" eaLnBrk="0" fontAlgn="base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45000"/>
                <a:buFont typeface="Wingdings" panose="05000000000000000000" pitchFamily="2" charset="2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defTabSz="495300" eaLnBrk="0" fontAlgn="base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45000"/>
                <a:buFont typeface="Wingdings" panose="05000000000000000000" pitchFamily="2" charset="2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defTabSz="495300" eaLnBrk="0" fontAlgn="base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45000"/>
                <a:buFont typeface="Wingdings" panose="05000000000000000000" pitchFamily="2" charset="2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defTabSz="495300" eaLnBrk="0" fontAlgn="base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45000"/>
                <a:buFont typeface="Wingdings" panose="05000000000000000000" pitchFamily="2" charset="2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lnSpc>
                  <a:spcPct val="100000"/>
                </a:lnSpc>
                <a:spcBef>
                  <a:spcPct val="50000"/>
                </a:spcBef>
                <a:buClrTx/>
                <a:buSzTx/>
                <a:buFontTx/>
                <a:buNone/>
              </a:pPr>
              <a:r>
                <a:rPr lang="cs-CZ" altLang="cs-CZ" b="1" dirty="0">
                  <a:cs typeface="Arial" panose="020B0604020202020204" pitchFamily="34" charset="0"/>
                </a:rPr>
                <a:t>C</a:t>
              </a:r>
              <a:r>
                <a:rPr lang="cs-CZ" altLang="cs-CZ" b="1" baseline="-25000" dirty="0">
                  <a:cs typeface="Arial" panose="020B0604020202020204" pitchFamily="34" charset="0"/>
                </a:rPr>
                <a:t>70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89991427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/>
          <p:cNvSpPr txBox="1"/>
          <p:nvPr/>
        </p:nvSpPr>
        <p:spPr>
          <a:xfrm>
            <a:off x="5030851" y="6341803"/>
            <a:ext cx="3965675" cy="229420"/>
          </a:xfrm>
          <a:prstGeom prst="rect">
            <a:avLst/>
          </a:prstGeom>
          <a:noFill/>
        </p:spPr>
        <p:txBody>
          <a:bodyPr wrap="square" lIns="0" tIns="0" rIns="0" bIns="0" rtlCol="0">
            <a:normAutofit/>
          </a:bodyPr>
          <a:lstStyle/>
          <a:p>
            <a:pPr algn="r">
              <a:lnSpc>
                <a:spcPct val="130000"/>
              </a:lnSpc>
            </a:pPr>
            <a:r>
              <a:rPr lang="en-US" sz="900">
                <a:latin typeface="Arial"/>
                <a:cs typeface="Arial"/>
              </a:rPr>
              <a:t>www.natur.cuni.cz</a:t>
            </a:r>
            <a:endParaRPr lang="en-US" sz="900" dirty="0">
              <a:latin typeface="Arial"/>
              <a:cs typeface="Arial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0" y="0"/>
            <a:ext cx="9144000" cy="108000"/>
          </a:xfrm>
          <a:prstGeom prst="rect">
            <a:avLst/>
          </a:prstGeom>
          <a:solidFill>
            <a:srgbClr val="D22D4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057900"/>
            <a:ext cx="2159000" cy="800100"/>
          </a:xfrm>
          <a:prstGeom prst="rect">
            <a:avLst/>
          </a:prstGeom>
        </p:spPr>
      </p:pic>
      <p:cxnSp>
        <p:nvCxnSpPr>
          <p:cNvPr id="5" name="Straight Connector 4"/>
          <p:cNvCxnSpPr/>
          <p:nvPr/>
        </p:nvCxnSpPr>
        <p:spPr>
          <a:xfrm>
            <a:off x="122903" y="6057900"/>
            <a:ext cx="8873623" cy="0"/>
          </a:xfrm>
          <a:prstGeom prst="line">
            <a:avLst/>
          </a:prstGeom>
          <a:ln w="9525" cmpd="sng">
            <a:solidFill>
              <a:srgbClr val="D22D4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TextBox 8"/>
          <p:cNvSpPr txBox="1"/>
          <p:nvPr/>
        </p:nvSpPr>
        <p:spPr>
          <a:xfrm>
            <a:off x="288000" y="252000"/>
            <a:ext cx="8316448" cy="49107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l" defTabSz="457200" eaLnBrk="1" fontAlgn="auto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600" dirty="0" err="1">
                <a:solidFill>
                  <a:prstClr val="black"/>
                </a:solidFill>
                <a:latin typeface="Arial"/>
                <a:cs typeface="Arial"/>
              </a:rPr>
              <a:t>Nanotrubice</a:t>
            </a:r>
            <a:endParaRPr lang="en-US" sz="2600" dirty="0">
              <a:solidFill>
                <a:prstClr val="black"/>
              </a:solidFill>
              <a:latin typeface="Arial"/>
              <a:cs typeface="Arial"/>
            </a:endParaRPr>
          </a:p>
        </p:txBody>
      </p:sp>
      <p:sp>
        <p:nvSpPr>
          <p:cNvPr id="10" name="Zástupný symbol pro číslo snímku 1"/>
          <p:cNvSpPr>
            <a:spLocks noGrp="1"/>
          </p:cNvSpPr>
          <p:nvPr>
            <p:ph type="sldNum" sz="quarter" idx="12"/>
          </p:nvPr>
        </p:nvSpPr>
        <p:spPr>
          <a:xfrm>
            <a:off x="8424000" y="108000"/>
            <a:ext cx="720000" cy="360000"/>
          </a:xfrm>
        </p:spPr>
        <p:txBody>
          <a:bodyPr anchor="ctr" anchorCtr="0"/>
          <a:lstStyle/>
          <a:p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fld id="{CB05AA66-45A8-5543-8AD2-FEEF865319FF}" type="slidenum">
              <a:rPr lang="en-US" sz="14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</a:t>
            </a:fld>
            <a:endParaRPr lang="en-US" sz="1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3" name="Picture 6" descr="G:\Public\!\_\Fuleren\peapodmany2.gif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3812" y="4857001"/>
            <a:ext cx="7701682" cy="11316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3" descr="10-10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627326"/>
            <a:ext cx="4578895" cy="30483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5" name="Group 14"/>
          <p:cNvGrpSpPr>
            <a:grpSpLocks/>
          </p:cNvGrpSpPr>
          <p:nvPr/>
        </p:nvGrpSpPr>
        <p:grpSpPr bwMode="auto">
          <a:xfrm>
            <a:off x="5621381" y="1244692"/>
            <a:ext cx="2424113" cy="3406775"/>
            <a:chOff x="4581" y="619"/>
            <a:chExt cx="1527" cy="2146"/>
          </a:xfrm>
        </p:grpSpPr>
        <p:pic>
          <p:nvPicPr>
            <p:cNvPr id="17" name="Picture 3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581" y="657"/>
              <a:ext cx="1494" cy="210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9" name="Text Box 8"/>
            <p:cNvSpPr txBox="1">
              <a:spLocks noChangeArrowheads="1"/>
            </p:cNvSpPr>
            <p:nvPr/>
          </p:nvSpPr>
          <p:spPr bwMode="auto">
            <a:xfrm>
              <a:off x="5381" y="619"/>
              <a:ext cx="727" cy="4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100794" tIns="50397" rIns="100794" bIns="50397">
              <a:spAutoFit/>
            </a:bodyPr>
            <a:lstStyle>
              <a:lvl1pPr defTabSz="495300" eaLnBrk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defTabSz="495300" eaLnBrk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defTabSz="495300" eaLnBrk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defTabSz="495300" eaLnBrk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defTabSz="495300" eaLnBrk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defTabSz="495300" eaLnBrk="0" fontAlgn="base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45000"/>
                <a:buFont typeface="Wingdings" panose="05000000000000000000" pitchFamily="2" charset="2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defTabSz="495300" eaLnBrk="0" fontAlgn="base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45000"/>
                <a:buFont typeface="Wingdings" panose="05000000000000000000" pitchFamily="2" charset="2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defTabSz="495300" eaLnBrk="0" fontAlgn="base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45000"/>
                <a:buFont typeface="Wingdings" panose="05000000000000000000" pitchFamily="2" charset="2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defTabSz="495300" eaLnBrk="0" fontAlgn="base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45000"/>
                <a:buFont typeface="Wingdings" panose="05000000000000000000" pitchFamily="2" charset="2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lnSpc>
                  <a:spcPct val="100000"/>
                </a:lnSpc>
                <a:buClrTx/>
                <a:buSzTx/>
                <a:buFontTx/>
                <a:buNone/>
              </a:pPr>
              <a:r>
                <a:rPr lang="cs-CZ" altLang="cs-CZ" b="1" dirty="0">
                  <a:cs typeface="Arial" panose="020B0604020202020204" pitchFamily="34" charset="0"/>
                </a:rPr>
                <a:t>svazek</a:t>
              </a:r>
            </a:p>
            <a:p>
              <a:pPr eaLnBrk="1" hangingPunct="1">
                <a:lnSpc>
                  <a:spcPct val="100000"/>
                </a:lnSpc>
                <a:buClrTx/>
                <a:buSzTx/>
                <a:buFontTx/>
                <a:buNone/>
              </a:pPr>
              <a:r>
                <a:rPr lang="cs-CZ" altLang="cs-CZ" b="1" dirty="0">
                  <a:cs typeface="Arial" panose="020B0604020202020204" pitchFamily="34" charset="0"/>
                </a:rPr>
                <a:t>SWNT</a:t>
              </a:r>
            </a:p>
          </p:txBody>
        </p:sp>
      </p:grpSp>
      <p:sp>
        <p:nvSpPr>
          <p:cNvPr id="20" name="TextBox 2"/>
          <p:cNvSpPr txBox="1"/>
          <p:nvPr/>
        </p:nvSpPr>
        <p:spPr>
          <a:xfrm>
            <a:off x="287215" y="900000"/>
            <a:ext cx="8460754" cy="61555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342900" indent="-342900"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  <a:buFont typeface="Wingdings" panose="05000000000000000000" pitchFamily="2" charset="2"/>
              <a:buChar char="§"/>
            </a:pP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Různé průměry.</a:t>
            </a:r>
          </a:p>
          <a:p>
            <a:pPr marL="342900" indent="-342900"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  <a:buFont typeface="Wingdings" panose="05000000000000000000" pitchFamily="2" charset="2"/>
              <a:buChar char="§"/>
            </a:pPr>
            <a:r>
              <a:rPr lang="en-US" sz="2000" b="0" dirty="0" err="1">
                <a:latin typeface="Arial" panose="020B0604020202020204" pitchFamily="34" charset="0"/>
                <a:cs typeface="Arial" panose="020B0604020202020204" pitchFamily="34" charset="0"/>
              </a:rPr>
              <a:t>Jednost</a:t>
            </a:r>
            <a:r>
              <a:rPr lang="cs-CZ" sz="2000" b="0" dirty="0" err="1">
                <a:latin typeface="Arial" panose="020B0604020202020204" pitchFamily="34" charset="0"/>
                <a:cs typeface="Arial" panose="020B0604020202020204" pitchFamily="34" charset="0"/>
              </a:rPr>
              <a:t>ěnné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, či </a:t>
            </a:r>
            <a:r>
              <a:rPr lang="cs-CZ" sz="2000" b="0" dirty="0" err="1">
                <a:latin typeface="Arial" panose="020B0604020202020204" pitchFamily="34" charset="0"/>
                <a:cs typeface="Arial" panose="020B0604020202020204" pitchFamily="34" charset="0"/>
              </a:rPr>
              <a:t>vícestěnné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31216100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/>
          <p:cNvSpPr txBox="1"/>
          <p:nvPr/>
        </p:nvSpPr>
        <p:spPr>
          <a:xfrm>
            <a:off x="5030851" y="6341803"/>
            <a:ext cx="3965675" cy="229420"/>
          </a:xfrm>
          <a:prstGeom prst="rect">
            <a:avLst/>
          </a:prstGeom>
          <a:noFill/>
        </p:spPr>
        <p:txBody>
          <a:bodyPr wrap="square" lIns="0" tIns="0" rIns="0" bIns="0" rtlCol="0">
            <a:normAutofit/>
          </a:bodyPr>
          <a:lstStyle/>
          <a:p>
            <a:pPr algn="r">
              <a:lnSpc>
                <a:spcPct val="130000"/>
              </a:lnSpc>
            </a:pPr>
            <a:r>
              <a:rPr lang="en-US" sz="900">
                <a:latin typeface="Arial"/>
                <a:cs typeface="Arial"/>
              </a:rPr>
              <a:t>www.natur.cuni.cz</a:t>
            </a:r>
            <a:endParaRPr lang="en-US" sz="900" dirty="0">
              <a:latin typeface="Arial"/>
              <a:cs typeface="Arial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0" y="0"/>
            <a:ext cx="9144000" cy="108000"/>
          </a:xfrm>
          <a:prstGeom prst="rect">
            <a:avLst/>
          </a:prstGeom>
          <a:solidFill>
            <a:srgbClr val="D22D4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057900"/>
            <a:ext cx="2159000" cy="800100"/>
          </a:xfrm>
          <a:prstGeom prst="rect">
            <a:avLst/>
          </a:prstGeom>
        </p:spPr>
      </p:pic>
      <p:cxnSp>
        <p:nvCxnSpPr>
          <p:cNvPr id="5" name="Straight Connector 4"/>
          <p:cNvCxnSpPr/>
          <p:nvPr/>
        </p:nvCxnSpPr>
        <p:spPr>
          <a:xfrm>
            <a:off x="122903" y="6057900"/>
            <a:ext cx="8873623" cy="0"/>
          </a:xfrm>
          <a:prstGeom prst="line">
            <a:avLst/>
          </a:prstGeom>
          <a:ln w="9525" cmpd="sng">
            <a:solidFill>
              <a:srgbClr val="D22D4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TextBox 8"/>
          <p:cNvSpPr txBox="1"/>
          <p:nvPr/>
        </p:nvSpPr>
        <p:spPr>
          <a:xfrm>
            <a:off x="288000" y="252000"/>
            <a:ext cx="8316448" cy="49107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l" defTabSz="457200" eaLnBrk="1" fontAlgn="auto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</a:pPr>
            <a:r>
              <a:rPr lang="cs-CZ" sz="2600" dirty="0">
                <a:solidFill>
                  <a:prstClr val="black"/>
                </a:solidFill>
                <a:latin typeface="Arial"/>
                <a:cs typeface="Arial"/>
              </a:rPr>
              <a:t>Další formy elementárního uhlíku</a:t>
            </a:r>
            <a:endParaRPr lang="en-US" sz="2600" dirty="0">
              <a:solidFill>
                <a:prstClr val="black"/>
              </a:solidFill>
              <a:latin typeface="Arial"/>
              <a:cs typeface="Arial"/>
            </a:endParaRPr>
          </a:p>
        </p:txBody>
      </p:sp>
      <p:sp>
        <p:nvSpPr>
          <p:cNvPr id="10" name="Zástupný symbol pro číslo snímku 1"/>
          <p:cNvSpPr>
            <a:spLocks noGrp="1"/>
          </p:cNvSpPr>
          <p:nvPr>
            <p:ph type="sldNum" sz="quarter" idx="12"/>
          </p:nvPr>
        </p:nvSpPr>
        <p:spPr>
          <a:xfrm>
            <a:off x="8424000" y="108000"/>
            <a:ext cx="720000" cy="360000"/>
          </a:xfrm>
        </p:spPr>
        <p:txBody>
          <a:bodyPr anchor="ctr" anchorCtr="0"/>
          <a:lstStyle/>
          <a:p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fld id="{CB05AA66-45A8-5543-8AD2-FEEF865319FF}" type="slidenum">
              <a:rPr lang="en-US" sz="14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</a:t>
            </a:fld>
            <a:endParaRPr lang="en-US" sz="1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TextBox 2"/>
          <p:cNvSpPr txBox="1"/>
          <p:nvPr/>
        </p:nvSpPr>
        <p:spPr>
          <a:xfrm>
            <a:off x="287214" y="900000"/>
            <a:ext cx="8533257" cy="400109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342900" indent="-342900"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  <a:buFont typeface="Arial" panose="020B0604020202020204" pitchFamily="34" charset="0"/>
              <a:buChar char="•"/>
            </a:pP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Saze</a:t>
            </a:r>
          </a:p>
          <a:p>
            <a:pPr marL="357188"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</a:pP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spalování uhlovodíků nebo zemního plynu v nedostatku kyslíku</a:t>
            </a:r>
          </a:p>
          <a:p>
            <a:pPr marL="357188"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</a:pP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	použití jako plnivo v gumárenství a jako pigment</a:t>
            </a:r>
          </a:p>
          <a:p>
            <a:pPr marL="342900" indent="-342900"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  <a:buFont typeface="Arial" panose="020B0604020202020204" pitchFamily="34" charset="0"/>
              <a:buChar char="•"/>
            </a:pPr>
            <a:endParaRPr lang="cs-CZ" sz="2000" b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  <a:buFont typeface="Arial" panose="020B0604020202020204" pitchFamily="34" charset="0"/>
              <a:buChar char="•"/>
            </a:pP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Koks</a:t>
            </a:r>
          </a:p>
          <a:p>
            <a:pPr marL="357188"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</a:pP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částečně grafitický </a:t>
            </a:r>
            <a:r>
              <a:rPr lang="cs-CZ" sz="2000" b="0" dirty="0" err="1">
                <a:latin typeface="Arial" panose="020B0604020202020204" pitchFamily="34" charset="0"/>
                <a:cs typeface="Arial" panose="020B0604020202020204" pitchFamily="34" charset="0"/>
              </a:rPr>
              <a:t>porezní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uhlík</a:t>
            </a:r>
          </a:p>
          <a:p>
            <a:pPr marL="357188"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</a:pP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získá se karbonizací uhlí (odstranění těkavých složek)</a:t>
            </a:r>
          </a:p>
          <a:p>
            <a:pPr marL="357188"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</a:pP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použití v metalurgii (redukce) a výroba syntézního plynu</a:t>
            </a:r>
          </a:p>
          <a:p>
            <a:pPr marL="342900" indent="-342900"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  <a:buFont typeface="Arial" panose="020B0604020202020204" pitchFamily="34" charset="0"/>
              <a:buChar char="•"/>
            </a:pPr>
            <a:endParaRPr lang="cs-CZ" sz="2000" b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  <a:buFont typeface="Arial" panose="020B0604020202020204" pitchFamily="34" charset="0"/>
              <a:buChar char="•"/>
            </a:pP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Aktivní uhlí</a:t>
            </a:r>
          </a:p>
          <a:p>
            <a:pPr marL="357188"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</a:pP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pyrolýza organického materiálu (aktivátory: soli alk. kovů a kovů alk. zemin, H</a:t>
            </a:r>
            <a:r>
              <a:rPr lang="cs-CZ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SO</a:t>
            </a:r>
            <a:r>
              <a:rPr lang="cs-CZ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, ZnCl</a:t>
            </a:r>
            <a:r>
              <a:rPr lang="cs-CZ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aj.)</a:t>
            </a:r>
          </a:p>
          <a:p>
            <a:pPr marL="357188"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</a:pP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adsorbent (výroba cukru, čistění vod a plynů, katalyzátory)</a:t>
            </a:r>
          </a:p>
        </p:txBody>
      </p:sp>
    </p:spTree>
    <p:extLst>
      <p:ext uri="{BB962C8B-B14F-4D97-AF65-F5344CB8AC3E}">
        <p14:creationId xmlns:p14="http://schemas.microsoft.com/office/powerpoint/2010/main" val="20462185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/>
          <p:cNvSpPr txBox="1"/>
          <p:nvPr/>
        </p:nvSpPr>
        <p:spPr>
          <a:xfrm>
            <a:off x="5030851" y="6341803"/>
            <a:ext cx="3965675" cy="229420"/>
          </a:xfrm>
          <a:prstGeom prst="rect">
            <a:avLst/>
          </a:prstGeom>
          <a:noFill/>
        </p:spPr>
        <p:txBody>
          <a:bodyPr wrap="square" lIns="0" tIns="0" rIns="0" bIns="0" rtlCol="0">
            <a:normAutofit/>
          </a:bodyPr>
          <a:lstStyle/>
          <a:p>
            <a:pPr algn="r">
              <a:lnSpc>
                <a:spcPct val="130000"/>
              </a:lnSpc>
            </a:pPr>
            <a:r>
              <a:rPr lang="en-US" sz="900">
                <a:latin typeface="Arial"/>
                <a:cs typeface="Arial"/>
              </a:rPr>
              <a:t>www.natur.cuni.cz</a:t>
            </a:r>
            <a:endParaRPr lang="en-US" sz="900" dirty="0">
              <a:latin typeface="Arial"/>
              <a:cs typeface="Arial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0" y="0"/>
            <a:ext cx="9144000" cy="108000"/>
          </a:xfrm>
          <a:prstGeom prst="rect">
            <a:avLst/>
          </a:prstGeom>
          <a:solidFill>
            <a:srgbClr val="D22D4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057900"/>
            <a:ext cx="2159000" cy="800100"/>
          </a:xfrm>
          <a:prstGeom prst="rect">
            <a:avLst/>
          </a:prstGeom>
        </p:spPr>
      </p:pic>
      <p:cxnSp>
        <p:nvCxnSpPr>
          <p:cNvPr id="5" name="Straight Connector 4"/>
          <p:cNvCxnSpPr/>
          <p:nvPr/>
        </p:nvCxnSpPr>
        <p:spPr>
          <a:xfrm>
            <a:off x="122903" y="6057900"/>
            <a:ext cx="8873623" cy="0"/>
          </a:xfrm>
          <a:prstGeom prst="line">
            <a:avLst/>
          </a:prstGeom>
          <a:ln w="9525" cmpd="sng">
            <a:solidFill>
              <a:srgbClr val="D22D4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TextBox 8"/>
          <p:cNvSpPr txBox="1"/>
          <p:nvPr/>
        </p:nvSpPr>
        <p:spPr>
          <a:xfrm>
            <a:off x="288000" y="252000"/>
            <a:ext cx="8316448" cy="49107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l" defTabSz="457200" eaLnBrk="1" fontAlgn="auto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</a:pPr>
            <a:r>
              <a:rPr lang="cs-CZ" sz="2600" dirty="0">
                <a:solidFill>
                  <a:prstClr val="black"/>
                </a:solidFill>
                <a:latin typeface="Arial"/>
                <a:cs typeface="Arial"/>
              </a:rPr>
              <a:t>Karbidy</a:t>
            </a:r>
            <a:endParaRPr lang="en-US" sz="2600" dirty="0">
              <a:solidFill>
                <a:prstClr val="black"/>
              </a:solidFill>
              <a:latin typeface="Arial"/>
              <a:cs typeface="Arial"/>
            </a:endParaRPr>
          </a:p>
        </p:txBody>
      </p:sp>
      <p:sp>
        <p:nvSpPr>
          <p:cNvPr id="9" name="TextBox 2"/>
          <p:cNvSpPr txBox="1"/>
          <p:nvPr/>
        </p:nvSpPr>
        <p:spPr>
          <a:xfrm>
            <a:off x="288000" y="836712"/>
            <a:ext cx="8708526" cy="523220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285750" indent="-285750"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  <a:buFont typeface="Wingdings" charset="2"/>
              <a:buChar char="§"/>
            </a:pP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Iontové</a:t>
            </a:r>
            <a:endParaRPr lang="en-US" sz="2000" b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</a:pPr>
            <a:r>
              <a:rPr lang="en-US" sz="2000" b="0" dirty="0">
                <a:latin typeface="Arial" panose="020B0604020202020204" pitchFamily="34" charset="0"/>
                <a:cs typeface="Arial" panose="020B0604020202020204" pitchFamily="34" charset="0"/>
              </a:rPr>
              <a:t>	A</a:t>
            </a:r>
            <a:r>
              <a:rPr lang="cs-CZ" sz="2000" b="0" dirty="0" err="1">
                <a:latin typeface="Arial" panose="020B0604020202020204" pitchFamily="34" charset="0"/>
                <a:cs typeface="Arial" panose="020B0604020202020204" pitchFamily="34" charset="0"/>
              </a:rPr>
              <a:t>cetylidy</a:t>
            </a:r>
            <a:r>
              <a:rPr lang="en-US" sz="2000" b="0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CaC</a:t>
            </a:r>
            <a:r>
              <a:rPr lang="cs-CZ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(C ≡ C)</a:t>
            </a:r>
            <a:r>
              <a:rPr lang="cs-CZ" sz="2000" b="0" baseline="30000" dirty="0">
                <a:latin typeface="Arial" panose="020B0604020202020204" pitchFamily="34" charset="0"/>
                <a:cs typeface="Arial" panose="020B0604020202020204" pitchFamily="34" charset="0"/>
              </a:rPr>
              <a:t>2–</a:t>
            </a:r>
            <a:endParaRPr lang="en-US" sz="2000" b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</a:pP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Výroba z koksu a oxidu vápenatého v obloukové </a:t>
            </a:r>
          </a:p>
          <a:p>
            <a:pPr lvl="1"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</a:pP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peci bez přístupu vzduchu: </a:t>
            </a:r>
            <a:r>
              <a:rPr lang="cs-CZ" sz="2000" b="0" dirty="0" err="1">
                <a:latin typeface="Arial" panose="020B0604020202020204" pitchFamily="34" charset="0"/>
                <a:cs typeface="Arial" panose="020B0604020202020204" pitchFamily="34" charset="0"/>
              </a:rPr>
              <a:t>CaO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+  3 C 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→ 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CaC</a:t>
            </a:r>
            <a:r>
              <a:rPr lang="cs-CZ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2000" b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+  CO</a:t>
            </a:r>
            <a:endParaRPr lang="en-US" sz="2000" b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</a:pP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CaC</a:t>
            </a:r>
            <a:r>
              <a:rPr lang="cs-CZ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+  2 H</a:t>
            </a:r>
            <a:r>
              <a:rPr lang="cs-CZ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O 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→  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HC ≡ CH</a:t>
            </a:r>
            <a:r>
              <a:rPr lang="en-US" sz="2000" b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+  Ca(OH)</a:t>
            </a:r>
            <a:r>
              <a:rPr lang="en-US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</a:p>
          <a:p>
            <a:pPr lvl="1"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</a:pPr>
            <a:endParaRPr lang="cs-CZ" sz="2000" b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</a:pPr>
            <a:r>
              <a:rPr lang="en-US" sz="2000" b="0" dirty="0" err="1">
                <a:latin typeface="Arial" panose="020B0604020202020204" pitchFamily="34" charset="0"/>
                <a:cs typeface="Arial" panose="020B0604020202020204" pitchFamily="34" charset="0"/>
              </a:rPr>
              <a:t>Methanidy</a:t>
            </a:r>
            <a:r>
              <a:rPr lang="en-US" sz="2000" b="0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Be</a:t>
            </a:r>
            <a:r>
              <a:rPr lang="cs-CZ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C, Al</a:t>
            </a:r>
            <a:r>
              <a:rPr lang="cs-CZ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cs-CZ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b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cs-CZ" sz="2000" b="0" dirty="0" err="1">
                <a:latin typeface="Arial" panose="020B0604020202020204" pitchFamily="34" charset="0"/>
                <a:cs typeface="Arial" panose="020B0604020202020204" pitchFamily="34" charset="0"/>
              </a:rPr>
              <a:t>Al</a:t>
            </a:r>
            <a:r>
              <a:rPr lang="cs-CZ" sz="2000" b="0" baseline="-25000" dirty="0" err="1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cs-CZ" sz="2000" b="0" dirty="0" err="1"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cs-CZ" sz="2000" b="0" baseline="-25000" dirty="0" err="1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 +  12 H</a:t>
            </a:r>
            <a:r>
              <a:rPr lang="cs-CZ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O  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→  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3 CH</a:t>
            </a:r>
            <a:r>
              <a:rPr lang="cs-CZ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 +  Al(OH)</a:t>
            </a:r>
            <a:r>
              <a:rPr lang="cs-CZ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</a:p>
          <a:p>
            <a:pPr lvl="1"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</a:pPr>
            <a:endParaRPr lang="cs-CZ" sz="2000" b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</a:pPr>
            <a:r>
              <a:rPr lang="en-US" sz="2000" b="0" dirty="0">
                <a:latin typeface="Arial" panose="020B0604020202020204" pitchFamily="34" charset="0"/>
                <a:cs typeface="Arial" panose="020B0604020202020204" pitchFamily="34" charset="0"/>
              </a:rPr>
              <a:t>Dal</a:t>
            </a:r>
            <a:r>
              <a:rPr lang="cs-CZ" sz="2000" b="0" dirty="0" err="1">
                <a:latin typeface="Arial" panose="020B0604020202020204" pitchFamily="34" charset="0"/>
                <a:cs typeface="Arial" panose="020B0604020202020204" pitchFamily="34" charset="0"/>
              </a:rPr>
              <a:t>ší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: La</a:t>
            </a:r>
            <a:r>
              <a:rPr lang="cs-CZ" sz="2000" b="0" baseline="30000" dirty="0">
                <a:latin typeface="Arial" panose="020B0604020202020204" pitchFamily="34" charset="0"/>
                <a:cs typeface="Arial" panose="020B0604020202020204" pitchFamily="34" charset="0"/>
              </a:rPr>
              <a:t>III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cs-CZ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(C = C)</a:t>
            </a:r>
            <a:r>
              <a:rPr lang="cs-CZ" sz="2000" b="0" baseline="30000" dirty="0">
                <a:latin typeface="Arial" panose="020B0604020202020204" pitchFamily="34" charset="0"/>
                <a:cs typeface="Arial" panose="020B0604020202020204" pitchFamily="34" charset="0"/>
              </a:rPr>
              <a:t>3–</a:t>
            </a:r>
            <a:r>
              <a:rPr lang="en-US" sz="2000" b="0" dirty="0">
                <a:latin typeface="Arial" panose="020B0604020202020204" pitchFamily="34" charset="0"/>
                <a:cs typeface="Arial" panose="020B0604020202020204" pitchFamily="34" charset="0"/>
              </a:rPr>
              <a:t>; 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Mg</a:t>
            </a:r>
            <a:r>
              <a:rPr lang="en-US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2000" b="0" dirty="0"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en-US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US" sz="2000" b="0" dirty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C = C = C</a:t>
            </a:r>
            <a:r>
              <a:rPr lang="en-US" sz="2000" b="0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r>
              <a:rPr lang="en-US" sz="2000" b="0" baseline="30000" dirty="0">
                <a:latin typeface="Arial" panose="020B0604020202020204" pitchFamily="34" charset="0"/>
                <a:cs typeface="Arial" panose="020B0604020202020204" pitchFamily="34" charset="0"/>
              </a:rPr>
              <a:t>4–</a:t>
            </a:r>
            <a:b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  Mg</a:t>
            </a:r>
            <a:r>
              <a:rPr lang="cs-CZ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[C = C = C] +  </a:t>
            </a:r>
            <a:r>
              <a:rPr lang="en-US" sz="2000" b="0" dirty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H</a:t>
            </a:r>
            <a:r>
              <a:rPr lang="cs-CZ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O 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→  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HC ≡ C–CH</a:t>
            </a:r>
            <a:r>
              <a:rPr lang="cs-CZ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US" sz="2000" b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+  2 </a:t>
            </a:r>
            <a:r>
              <a:rPr lang="en-US" sz="2000" b="0" dirty="0">
                <a:latin typeface="Arial" panose="020B0604020202020204" pitchFamily="34" charset="0"/>
                <a:cs typeface="Arial" panose="020B0604020202020204" pitchFamily="34" charset="0"/>
              </a:rPr>
              <a:t>Mg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(OH)</a:t>
            </a:r>
            <a:r>
              <a:rPr lang="en-US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cs-CZ" sz="2000" b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  <a:buFont typeface="Wingdings" charset="2"/>
              <a:buChar char="§"/>
            </a:pPr>
            <a:endParaRPr lang="cs-CZ" sz="2000" b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  <a:buFont typeface="Wingdings" charset="2"/>
              <a:buChar char="§"/>
            </a:pP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Kovalentní</a:t>
            </a:r>
            <a:r>
              <a:rPr lang="en-US" sz="2000" b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cs-CZ" sz="2000" b="0" dirty="0" err="1">
                <a:latin typeface="Arial" panose="020B0604020202020204" pitchFamily="34" charset="0"/>
                <a:cs typeface="Arial" panose="020B0604020202020204" pitchFamily="34" charset="0"/>
              </a:rPr>
              <a:t>SiC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, struktura diamant</a:t>
            </a:r>
            <a:r>
              <a:rPr lang="en-US" sz="2000" b="0" dirty="0">
                <a:latin typeface="Arial" panose="020B0604020202020204" pitchFamily="34" charset="0"/>
                <a:cs typeface="Arial" panose="020B0604020202020204" pitchFamily="34" charset="0"/>
              </a:rPr>
              <a:t>u</a:t>
            </a:r>
          </a:p>
          <a:p>
            <a:pPr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</a:pPr>
            <a:r>
              <a:rPr lang="en-US" sz="2000" b="0" dirty="0">
                <a:latin typeface="Arial" panose="020B0604020202020204" pitchFamily="34" charset="0"/>
                <a:cs typeface="Arial" panose="020B0604020202020204" pitchFamily="34" charset="0"/>
              </a:rPr>
              <a:t>	- </a:t>
            </a:r>
            <a:r>
              <a:rPr lang="en-US" sz="2000" b="0" dirty="0" err="1">
                <a:latin typeface="Arial" panose="020B0604020202020204" pitchFamily="34" charset="0"/>
                <a:cs typeface="Arial" panose="020B0604020202020204" pitchFamily="34" charset="0"/>
              </a:rPr>
              <a:t>tvrd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ý, nerozpustný</a:t>
            </a:r>
          </a:p>
          <a:p>
            <a:pPr marL="285750" indent="-285750"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  <a:buFont typeface="Wingdings" charset="2"/>
              <a:buChar char="§"/>
            </a:pPr>
            <a:endParaRPr lang="cs-CZ" sz="2000" b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  <a:buFont typeface="Wingdings" charset="2"/>
              <a:buChar char="§"/>
            </a:pP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Intersticiální karbidy</a:t>
            </a:r>
            <a:b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  - často struktura kovu;</a:t>
            </a:r>
            <a:r>
              <a:rPr lang="en-US" sz="2000" b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2000" b="0" dirty="0" err="1">
                <a:latin typeface="Arial" panose="020B0604020202020204" pitchFamily="34" charset="0"/>
                <a:cs typeface="Arial" panose="020B0604020202020204" pitchFamily="34" charset="0"/>
              </a:rPr>
              <a:t>TiC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cs-CZ" sz="2000" b="0" dirty="0" err="1">
                <a:latin typeface="Arial" panose="020B0604020202020204" pitchFamily="34" charset="0"/>
                <a:cs typeface="Arial" panose="020B0604020202020204" pitchFamily="34" charset="0"/>
              </a:rPr>
              <a:t>MoC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, VC, V</a:t>
            </a:r>
            <a:r>
              <a:rPr lang="cs-CZ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</a:p>
        </p:txBody>
      </p:sp>
      <p:sp>
        <p:nvSpPr>
          <p:cNvPr id="10" name="Zástupný symbol pro číslo snímku 1"/>
          <p:cNvSpPr>
            <a:spLocks noGrp="1"/>
          </p:cNvSpPr>
          <p:nvPr>
            <p:ph type="sldNum" sz="quarter" idx="12"/>
          </p:nvPr>
        </p:nvSpPr>
        <p:spPr>
          <a:xfrm>
            <a:off x="8424000" y="108000"/>
            <a:ext cx="720000" cy="360000"/>
          </a:xfrm>
        </p:spPr>
        <p:txBody>
          <a:bodyPr anchor="ctr" anchorCtr="0"/>
          <a:lstStyle/>
          <a:p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fld id="{CB05AA66-45A8-5543-8AD2-FEEF865319FF}" type="slidenum">
              <a:rPr lang="en-US" sz="14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</a:t>
            </a:fld>
            <a:endParaRPr lang="en-US" sz="1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2" name="Picture 10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82547" y="836712"/>
            <a:ext cx="2109788" cy="26368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3950930"/>
      </p:ext>
    </p:extLst>
  </p:cSld>
  <p:clrMapOvr>
    <a:masterClrMapping/>
  </p:clrMapOvr>
</p:sld>
</file>

<file path=ppt/theme/theme1.xml><?xml version="1.0" encoding="utf-8"?>
<a:theme xmlns:a="http://schemas.openxmlformats.org/drawingml/2006/main" name="Default Design">
  <a:themeElements>
    <a:clrScheme name="Default Design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Default Design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FFFFFF"/>
        </a:solidFill>
        <a:ln w="12700" cap="flat" cmpd="sng" algn="ctr">
          <a:solidFill>
            <a:srgbClr val="666699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rgbClr val="808080"/>
                </a:outerShdw>
              </a:effectLst>
            </a14:hiddenEffects>
          </a:ext>
        </a:extLst>
      </a:spPr>
      <a:bodyPr vert="horz" wrap="square" lIns="91440" tIns="25200" rIns="91440" bIns="25200" numCol="1" anchor="t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cs-CZ" altLang="cs-CZ" sz="1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FFFFFF"/>
        </a:solidFill>
        <a:ln w="12700" cap="flat" cmpd="sng" algn="ctr">
          <a:solidFill>
            <a:srgbClr val="666699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rgbClr val="808080"/>
                </a:outerShdw>
              </a:effectLst>
            </a14:hiddenEffects>
          </a:ext>
        </a:extLst>
      </a:spPr>
      <a:bodyPr vert="horz" wrap="square" lIns="91440" tIns="25200" rIns="91440" bIns="25200" numCol="1" anchor="t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cs-CZ" altLang="cs-CZ" sz="1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Motiv systému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10858</TotalTime>
  <Words>1319</Words>
  <Application>Microsoft Office PowerPoint</Application>
  <PresentationFormat>Předvádění na obrazovce (4:3)</PresentationFormat>
  <Paragraphs>282</Paragraphs>
  <Slides>17</Slides>
  <Notes>17</Notes>
  <HiddenSlides>0</HiddenSlides>
  <MMClips>0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17</vt:i4>
      </vt:variant>
    </vt:vector>
  </HeadingPairs>
  <TitlesOfParts>
    <vt:vector size="22" baseType="lpstr">
      <vt:lpstr>Arial</vt:lpstr>
      <vt:lpstr>Symbol</vt:lpstr>
      <vt:lpstr>Times New Roman</vt:lpstr>
      <vt:lpstr>Wingdings</vt:lpstr>
      <vt:lpstr>Default Design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Company>Anorganika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Vodíkové spektrum</dc:title>
  <dc:creator>Vez</dc:creator>
  <cp:lastModifiedBy>Vojtěch Kubíček</cp:lastModifiedBy>
  <cp:revision>964</cp:revision>
  <dcterms:created xsi:type="dcterms:W3CDTF">2004-05-01T17:45:26Z</dcterms:created>
  <dcterms:modified xsi:type="dcterms:W3CDTF">2025-02-27T11:51:14Z</dcterms:modified>
</cp:coreProperties>
</file>