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092EBB-9052-4229-BB8A-11344140AC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04753FA-D060-4F03-AAB1-EB8F323873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D4D9551-0092-4E1B-AF08-8B7618EB33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079EF-B3EF-4197-901B-1928B35480A0}" type="datetimeFigureOut">
              <a:rPr lang="cs-CZ" smtClean="0"/>
              <a:t>09.10.2020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8F76B5A-DF48-469E-A83F-280D8AEF9B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00C050E-1F36-4F2E-B674-6F37441631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6D9B7-8C10-43A7-BE4D-C53F492A9A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6514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576666-6E3C-4935-847C-E18A7053C2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36AC111-9357-40A3-8F77-617A92DD07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175B232-6252-41B8-8554-D73C4425CD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079EF-B3EF-4197-901B-1928B35480A0}" type="datetimeFigureOut">
              <a:rPr lang="cs-CZ" smtClean="0"/>
              <a:t>09.10.2020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0E2D4A6-C34C-435C-9C04-5494E28881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4799331-6CE3-4686-9EBB-8735134526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6D9B7-8C10-43A7-BE4D-C53F492A9A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5897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27A295B4-5AC6-4FFB-AFA2-967C66766C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471EBEF-E056-4685-BE56-E67A32A83B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7BDF46C-EA2A-4B5E-9192-7D314B7A8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079EF-B3EF-4197-901B-1928B35480A0}" type="datetimeFigureOut">
              <a:rPr lang="cs-CZ" smtClean="0"/>
              <a:t>09.10.2020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F2E1172-29D0-45D3-81AD-92168B9ED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876A47A-8075-46CE-9F8B-088EF9571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6D9B7-8C10-43A7-BE4D-C53F492A9A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3669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126763-66DD-4227-A62E-6E1DB429F9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AC52141-5F17-4F33-97C4-AF23B3D2F1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B6DB53C-7FB1-4D22-AC5B-661A252350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079EF-B3EF-4197-901B-1928B35480A0}" type="datetimeFigureOut">
              <a:rPr lang="cs-CZ" smtClean="0"/>
              <a:t>09.10.2020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1BD998A-AD35-43CB-96FE-C5A0E1741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DBD05B3-0805-4192-8A0D-3F72B28424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6D9B7-8C10-43A7-BE4D-C53F492A9A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3906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DAD58D-3235-45ED-988C-719E320DF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A7D52BF1-8716-4C49-A732-B751DDAAE2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1659CA1-DEC4-4F75-B271-5F2DD9A62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079EF-B3EF-4197-901B-1928B35480A0}" type="datetimeFigureOut">
              <a:rPr lang="cs-CZ" smtClean="0"/>
              <a:t>09.10.2020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6F9B1F0-72AC-48F0-8BE9-5E170E32A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D0C0CB5-738B-4243-B30E-339FF0A5F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6D9B7-8C10-43A7-BE4D-C53F492A9A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2117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106F87-D6B8-4C20-A819-569E2964CA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4503F04-DED9-4441-AF56-F6B2B7B5F2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C2D32821-4173-4D77-A1AC-83D1CE7583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976DD24-D20B-4121-BDB2-97D423CAA2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079EF-B3EF-4197-901B-1928B35480A0}" type="datetimeFigureOut">
              <a:rPr lang="cs-CZ" smtClean="0"/>
              <a:t>09.10.2020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1924DF7-D3BB-452D-BE8E-7C783CDBB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70152D0-A0CA-4A00-8F50-79AA8F8C4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6D9B7-8C10-43A7-BE4D-C53F492A9A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4731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41BD51-11F2-46F8-B26C-439ACF881F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63718DC9-578C-4EF8-A286-7F328733F9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DF6C3442-F1F6-4675-B671-CED52454E5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BC229F5-6272-4809-B166-CA7DC47E4C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C2D36C37-5A35-45A1-B2EC-C54AE78B1B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9A67DD1-BEFD-43DA-B12A-B99C6C14CF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079EF-B3EF-4197-901B-1928B35480A0}" type="datetimeFigureOut">
              <a:rPr lang="cs-CZ" smtClean="0"/>
              <a:t>09.10.2020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07C68104-1210-4744-976E-DF1AC7EC6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9768F71-9AE2-4B53-8FF5-F9409E6AEE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6D9B7-8C10-43A7-BE4D-C53F492A9A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3473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B596D7-66BC-430D-82A3-49E0ED51A7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CC55870-0D57-4AA9-AB97-091C495585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079EF-B3EF-4197-901B-1928B35480A0}" type="datetimeFigureOut">
              <a:rPr lang="cs-CZ" smtClean="0"/>
              <a:t>09.10.2020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D681F7B-F66E-430C-B08E-5DBB1134F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5A6608D-CF46-4C4B-ACAD-61D3052AE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6D9B7-8C10-43A7-BE4D-C53F492A9A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0201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3689DEAC-DCAB-4E27-9369-527660FEBF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079EF-B3EF-4197-901B-1928B35480A0}" type="datetimeFigureOut">
              <a:rPr lang="cs-CZ" smtClean="0"/>
              <a:t>09.10.2020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36314F2-FA86-4B2C-A526-B368261D4A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00734CB-C411-4E9D-9E48-11BF02092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6D9B7-8C10-43A7-BE4D-C53F492A9A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6728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770C48-0E76-40DE-AF53-11E9A7A9E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A413CD3-129A-4BFF-B82C-440FA81EC2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1BF82E15-890F-4BB8-A3A1-CA7E0C2429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F025317-7E76-49C3-8A33-ABED9804B4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079EF-B3EF-4197-901B-1928B35480A0}" type="datetimeFigureOut">
              <a:rPr lang="cs-CZ" smtClean="0"/>
              <a:t>09.10.2020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C3676A9-8ADC-42AF-8589-756358092C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A81DFC7-2E7A-476B-ABC0-2013DB5DE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6D9B7-8C10-43A7-BE4D-C53F492A9A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1955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54C3B0-A726-40F8-86D2-19390F19D1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E6F9B3BC-BB71-4751-BAAE-8E3CB01917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3322AE26-9D08-41F6-BD97-5DD9BD8649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8622723-D8A4-4324-89DD-E6BB4450B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079EF-B3EF-4197-901B-1928B35480A0}" type="datetimeFigureOut">
              <a:rPr lang="cs-CZ" smtClean="0"/>
              <a:t>09.10.2020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72DD43F-4425-4881-BBEE-6888547EF4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79F3A24-17DB-46E0-9100-C87EB1C92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6D9B7-8C10-43A7-BE4D-C53F492A9A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7611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426B750-8E76-4713-8C83-A8689B33FC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84CC17D-1F24-40EE-BAD6-EC29620963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2BABF1A-D70E-4D84-82D0-7CD2C6563A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1079EF-B3EF-4197-901B-1928B35480A0}" type="datetimeFigureOut">
              <a:rPr lang="cs-CZ" smtClean="0"/>
              <a:t>09.10.2020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4DD7E21-6F3E-4EFD-8FA0-3E717BB32B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905DA32-46E1-48DF-92A3-3086EF1EC1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36D9B7-8C10-43A7-BE4D-C53F492A9A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2012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E8B633-14C2-4E01-99C4-2C222FA21CA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Externality, veřejné statky</a:t>
            </a:r>
            <a:br>
              <a:rPr lang="cs-CZ" dirty="0"/>
            </a:br>
            <a:r>
              <a:rPr lang="cs-CZ" dirty="0"/>
              <a:t>(Holman, kap. 16, 17)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0B279F2-7D24-4DB8-8054-2D6B4811356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78101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D5C423-A0F2-48D7-95EF-BDFC1CB7B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/>
              <a:t>Tragédie </a:t>
            </a:r>
            <a:r>
              <a:rPr lang="cs-CZ" dirty="0"/>
              <a:t>společného </a:t>
            </a:r>
            <a:r>
              <a:rPr lang="cs-CZ" i="1" dirty="0"/>
              <a:t>vlastnictví</a:t>
            </a:r>
            <a:endParaRPr lang="cs-CZ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C86BBE05-D559-42D3-A8A4-DBA9E10D9D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1588168"/>
            <a:ext cx="5157787" cy="4601495"/>
          </a:xfrm>
        </p:spPr>
        <p:txBody>
          <a:bodyPr>
            <a:normAutofit/>
          </a:bodyPr>
          <a:lstStyle/>
          <a:p>
            <a:r>
              <a:rPr lang="pl-PL" b="1" dirty="0"/>
              <a:t>je-Ji zdroj volný, vede to obvykle k jeho </a:t>
            </a:r>
            <a:r>
              <a:rPr lang="cs-CZ" i="1" dirty="0"/>
              <a:t>nedostatku.</a:t>
            </a:r>
            <a:endParaRPr lang="cs-CZ" dirty="0"/>
          </a:p>
          <a:p>
            <a:r>
              <a:rPr lang="cs-CZ" dirty="0"/>
              <a:t>Vzniká </a:t>
            </a:r>
            <a:r>
              <a:rPr lang="cs-CZ" b="1" dirty="0"/>
              <a:t>problém </a:t>
            </a:r>
            <a:r>
              <a:rPr lang="cs-CZ" dirty="0"/>
              <a:t>nadměrného </a:t>
            </a:r>
            <a:r>
              <a:rPr lang="cs-CZ" b="1" dirty="0"/>
              <a:t>využívání volných </a:t>
            </a:r>
            <a:r>
              <a:rPr lang="cs-CZ" dirty="0"/>
              <a:t>zdrojů, </a:t>
            </a:r>
            <a:r>
              <a:rPr lang="cs-CZ" b="1" dirty="0"/>
              <a:t>které </a:t>
            </a:r>
            <a:r>
              <a:rPr lang="cs-CZ" dirty="0"/>
              <a:t>může </a:t>
            </a:r>
            <a:r>
              <a:rPr lang="cs-CZ" b="1" dirty="0"/>
              <a:t>vést k jejich </a:t>
            </a:r>
            <a:r>
              <a:rPr lang="cs-CZ" dirty="0"/>
              <a:t>vyčerpávání, </a:t>
            </a:r>
            <a:r>
              <a:rPr lang="cs-CZ" b="1" dirty="0"/>
              <a:t>ke </a:t>
            </a:r>
            <a:r>
              <a:rPr lang="cs-CZ" dirty="0"/>
              <a:t>snižování jejich výnosnosti a někdy až k jejich devastaci a nevratnému zničení,</a:t>
            </a:r>
          </a:p>
          <a:p>
            <a:r>
              <a:rPr lang="cs-CZ" dirty="0"/>
              <a:t>Dochází k tomu, co ekonomové nazývají </a:t>
            </a:r>
            <a:r>
              <a:rPr lang="cs-CZ" i="1" dirty="0"/>
              <a:t>tragédií </a:t>
            </a:r>
            <a:r>
              <a:rPr lang="cs-CZ" dirty="0"/>
              <a:t>společného </a:t>
            </a:r>
            <a:r>
              <a:rPr lang="cs-CZ" i="1" dirty="0"/>
              <a:t>vlastnictví.</a:t>
            </a: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1AE11F9E-2EED-4F83-BB47-187215378A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532021"/>
            <a:ext cx="5183188" cy="973054"/>
          </a:xfrm>
        </p:spPr>
        <p:txBody>
          <a:bodyPr>
            <a:normAutofit fontScale="62500" lnSpcReduction="20000"/>
          </a:bodyPr>
          <a:lstStyle/>
          <a:p>
            <a:r>
              <a:rPr lang="cs-CZ" b="0" dirty="0"/>
              <a:t>Parkování na náměstí - Počet míst k parkování je </a:t>
            </a:r>
            <a:r>
              <a:rPr lang="cs-CZ" b="0" dirty="0" err="1"/>
              <a:t>Qs</a:t>
            </a:r>
            <a:r>
              <a:rPr lang="cs-CZ" b="0" dirty="0"/>
              <a:t>' Je-li parkování bezplatné, </a:t>
            </a:r>
            <a:r>
              <a:rPr lang="cs-CZ" b="0" dirty="0" err="1"/>
              <a:t>QdQs</a:t>
            </a:r>
            <a:r>
              <a:rPr lang="cs-CZ" b="0" dirty="0"/>
              <a:t> řidičů, kteří budou chtít zaparkovat, nenajdou místo. Zavedení parkovného 55 Kč přiměje některé řidiče, aby hledali parkování jinde a uvolnili místa těm, kteří je potřebují naléhavěji.</a:t>
            </a:r>
            <a:endParaRPr lang="cs-CZ" dirty="0"/>
          </a:p>
        </p:txBody>
      </p:sp>
      <p:pic>
        <p:nvPicPr>
          <p:cNvPr id="7" name="Zástupný symbol pro obsah 6">
            <a:extLst>
              <a:ext uri="{FF2B5EF4-FFF2-40B4-BE49-F238E27FC236}">
                <a16:creationId xmlns:a16="http://schemas.microsoft.com/office/drawing/2014/main" id="{A2E2DBBE-958D-4139-89CD-793BD87F1116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6172200" y="2702835"/>
            <a:ext cx="5183188" cy="3289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14117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7A8E24-E8DD-41D6-AA17-F2AD7F154D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VOLNÉ STATKY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E8B62CCF-5D14-45B3-BC9B-716D706179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1588168"/>
            <a:ext cx="5157787" cy="4601495"/>
          </a:xfrm>
        </p:spPr>
        <p:txBody>
          <a:bodyPr>
            <a:normAutofit fontScale="92500"/>
          </a:bodyPr>
          <a:lstStyle/>
          <a:p>
            <a:r>
              <a:rPr lang="cs-CZ" dirty="0"/>
              <a:t>Statky, za které spotřebitelé neplatí, nazýváme </a:t>
            </a:r>
            <a:r>
              <a:rPr lang="cs-CZ" i="1" dirty="0"/>
              <a:t>volnými statky. </a:t>
            </a:r>
            <a:r>
              <a:rPr lang="cs-CZ" dirty="0"/>
              <a:t>Ale kdo hradí jejich náklady? Může to být stát nebo obec, které hradí jejich náklady </a:t>
            </a:r>
            <a:r>
              <a:rPr lang="cs-CZ" b="1" dirty="0"/>
              <a:t>ze státního nebo obecního rozpočtu </a:t>
            </a:r>
            <a:r>
              <a:rPr lang="cs-CZ" dirty="0"/>
              <a:t>(přesně řečeno z peněz daňových poplatníků).</a:t>
            </a:r>
          </a:p>
          <a:p>
            <a:r>
              <a:rPr lang="cs-CZ" dirty="0"/>
              <a:t>Lidé tedy za volné statky přece jen platí - jako daňoví poplatníci. Jenže rozdělování volných statků mezi spotřebitele se neřídí zákony poptávky. K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D97AD4E8-E1AB-4C27-987B-50A36F8427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1347537"/>
            <a:ext cx="5183188" cy="4842126"/>
          </a:xfrm>
        </p:spPr>
        <p:txBody>
          <a:bodyPr>
            <a:normAutofit fontScale="92500"/>
          </a:bodyPr>
          <a:lstStyle/>
          <a:p>
            <a:r>
              <a:rPr lang="cs-CZ" dirty="0"/>
              <a:t>Jinými volnými statky jsou ty, jejichž náklady jsou hrazeny z </a:t>
            </a:r>
            <a:r>
              <a:rPr lang="cs-CZ" b="1" dirty="0"/>
              <a:t>pojištění.</a:t>
            </a:r>
            <a:r>
              <a:rPr lang="cs-CZ" dirty="0"/>
              <a:t> Lidé platí pojistné a pak mají nárok na tyto statky "zdarma". Příkladem takovéhoto volného statku je zdravotní péče hrazená zdravotním pojištěním.</a:t>
            </a:r>
          </a:p>
        </p:txBody>
      </p:sp>
    </p:spTree>
    <p:extLst>
      <p:ext uri="{BB962C8B-B14F-4D97-AF65-F5344CB8AC3E}">
        <p14:creationId xmlns:p14="http://schemas.microsoft.com/office/powerpoint/2010/main" val="34947604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B8D3D2-399F-42C1-A1FC-F0C5A5C246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Nedostatek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1D235166-7FB2-403D-B2E8-5F40EC4CE7A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vzniká </a:t>
            </a:r>
            <a:r>
              <a:rPr lang="cs-CZ" i="1" dirty="0"/>
              <a:t>nedostatek, </a:t>
            </a:r>
            <a:r>
              <a:rPr lang="cs-CZ" dirty="0"/>
              <a:t>který způsobuje, že se takový volný statek někdy nedostane na lidi, kteří jej naléhavě potřebují a byli by </a:t>
            </a:r>
            <a:r>
              <a:rPr lang="pl-PL" dirty="0"/>
              <a:t>i ochotni za něj zaplatit.</a:t>
            </a: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C5A089E6-0C6D-4B2C-8226-327D742E64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b="0" dirty="0"/>
              <a:t>Je-li lékařská pohotovostní služba volným statkem, bude požadována v objemu QA. Pokud zdravotní pojišťovny budou financovat toto množství, budou mezní náklady </a:t>
            </a:r>
            <a:r>
              <a:rPr lang="cs-CZ" b="0" i="1" dirty="0" err="1"/>
              <a:t>MCa</a:t>
            </a:r>
            <a:r>
              <a:rPr lang="cs-CZ" b="0" i="1" dirty="0"/>
              <a:t> </a:t>
            </a:r>
            <a:r>
              <a:rPr lang="cs-CZ" b="0" dirty="0"/>
              <a:t>zatímco mezní užitek se bude blížit nule.</a:t>
            </a:r>
            <a:endParaRPr lang="cs-CZ" dirty="0"/>
          </a:p>
        </p:txBody>
      </p:sp>
      <p:pic>
        <p:nvPicPr>
          <p:cNvPr id="7" name="Zástupný symbol pro obsah 6">
            <a:extLst>
              <a:ext uri="{FF2B5EF4-FFF2-40B4-BE49-F238E27FC236}">
                <a16:creationId xmlns:a16="http://schemas.microsoft.com/office/drawing/2014/main" id="{C8FF9979-7F6A-4E23-B8EC-18B7AC4DF658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6172200" y="2653769"/>
            <a:ext cx="5183188" cy="338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07838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E0F5A1-65CF-438E-95D3-6E06C52640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VEŘEJNÉ </a:t>
            </a:r>
            <a:r>
              <a:rPr lang="cs-CZ" b="1" dirty="0"/>
              <a:t>STATKY</a:t>
            </a:r>
            <a:endParaRPr lang="cs-CZ" dirty="0"/>
          </a:p>
        </p:txBody>
      </p:sp>
      <p:sp>
        <p:nvSpPr>
          <p:cNvPr id="7" name="Zástupný symbol pro obsah 6">
            <a:extLst>
              <a:ext uri="{FF2B5EF4-FFF2-40B4-BE49-F238E27FC236}">
                <a16:creationId xmlns:a16="http://schemas.microsoft.com/office/drawing/2014/main" id="{102202D6-3727-43CC-96A7-1129A779F2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Veřejné statky jsou také bezplatně užívány, ale ze zcela jiných důvodů. Na rozdíl od takových statků, jako je parkování na náměstí nebo obecní pastvina, veřejné </a:t>
            </a:r>
            <a:r>
              <a:rPr lang="cs-CZ" b="1" i="1" dirty="0"/>
              <a:t>statky </a:t>
            </a:r>
            <a:r>
              <a:rPr lang="cs-CZ" b="1" dirty="0"/>
              <a:t>nemohou být </a:t>
            </a:r>
            <a:r>
              <a:rPr lang="cs-CZ" dirty="0"/>
              <a:t>zpoplatněny </a:t>
            </a:r>
            <a:r>
              <a:rPr lang="cs-CZ" b="1" dirty="0"/>
              <a:t>a musí být poskytovány </a:t>
            </a:r>
            <a:r>
              <a:rPr lang="cs-CZ" dirty="0"/>
              <a:t>bezplatně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01D7B4B3-A6CF-40E7-9808-FCA1FEB8D5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0379" y="3522480"/>
            <a:ext cx="7331242" cy="2872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85022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A5824D-ABB6-4990-9F46-B97CF72666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společný znak veřejných statků – nevylučitelnost ze spotřeby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349EFB6-3A70-47D8-877C-07D769CB32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Co je společným znakem veřejných statků? Podle jakého kritéria je máme rozeznat a odlišit od soukromých statků? Podívejte se znovu na příklady pouličního osvětlení a armády. Proč nemohou být soukromými statky? </a:t>
            </a:r>
          </a:p>
          <a:p>
            <a:r>
              <a:rPr lang="cs-CZ" dirty="0"/>
              <a:t>Protože by soukromá firma nebyla schopna vybírat od uživatelů poplatky - není schopna ty, kdo nezaplatí, </a:t>
            </a:r>
            <a:r>
              <a:rPr lang="cs-CZ" b="1" dirty="0"/>
              <a:t>vyloučit ze spotřeby </a:t>
            </a:r>
            <a:r>
              <a:rPr lang="cs-CZ" dirty="0"/>
              <a:t>takového statku. </a:t>
            </a:r>
          </a:p>
          <a:p>
            <a:r>
              <a:rPr lang="cs-CZ" dirty="0"/>
              <a:t>Lidé by se chovali jako "černí pasažéři", které nelze "chytit„ a "vyloučit".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46690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12F651-46C8-4138-9030-FB07BCD9A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Nevylučitelnost a </a:t>
            </a:r>
            <a:r>
              <a:rPr lang="cs-CZ" dirty="0" err="1"/>
              <a:t>nerivalita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A37CBA6-FD87-4072-9A44-EAC1EB2A43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nevylučitelnost </a:t>
            </a:r>
            <a:r>
              <a:rPr lang="cs-CZ" i="1" dirty="0"/>
              <a:t>ze </a:t>
            </a:r>
            <a:r>
              <a:rPr lang="cs-CZ" dirty="0"/>
              <a:t>spotřeby nemožnost vyloučit kohokoli z užívání statku. Je to právě tato vlastnost, která nám poskytuje kritérium pro odlišení veřejných statků od statků soukromých. Takový statek, který je "nevylučitelný„ ze spotřeby, </a:t>
            </a:r>
            <a:r>
              <a:rPr lang="cs-CZ" i="1" dirty="0"/>
              <a:t>musí být </a:t>
            </a:r>
            <a:r>
              <a:rPr lang="cs-CZ" dirty="0"/>
              <a:t>financován prostřednictvím daní.</a:t>
            </a:r>
          </a:p>
          <a:p>
            <a:r>
              <a:rPr lang="cs-CZ" dirty="0"/>
              <a:t>Zajímavou vlastností většiny veřejných statků je </a:t>
            </a:r>
            <a:r>
              <a:rPr lang="cs-CZ" i="1" dirty="0" err="1"/>
              <a:t>nezmenšitelnost</a:t>
            </a:r>
            <a:r>
              <a:rPr lang="cs-CZ" i="1" dirty="0"/>
              <a:t> (</a:t>
            </a:r>
            <a:r>
              <a:rPr lang="cs-CZ" i="1" dirty="0" err="1"/>
              <a:t>nerivalita</a:t>
            </a:r>
            <a:r>
              <a:rPr lang="cs-CZ" i="1" dirty="0"/>
              <a:t>) ve </a:t>
            </a:r>
            <a:r>
              <a:rPr lang="cs-CZ" dirty="0"/>
              <a:t>spotřebě. Vezměme například pouliční osvětlení. Jde-li v noci po osvětlené ulici pan Růžička, "neubírá" nikterak panu Novákovi z jeho užívání veřejného osvětlení.</a:t>
            </a:r>
          </a:p>
          <a:p>
            <a:r>
              <a:rPr lang="cs-CZ" dirty="0"/>
              <a:t>Veřejný statek se od soukromého statku významně liší tím, že o jeho množství nemohou rozhodnout spotřebitelé projevením svých preferencí (poptávek) na trhu, nýbrž musí jej určit stát (obec). </a:t>
            </a:r>
          </a:p>
          <a:p>
            <a:r>
              <a:rPr lang="cs-CZ" dirty="0"/>
              <a:t>Úředníci a politikové se přitom nemohou opřít o poptávku, protože u veřejného statku žádná tržní poptávka neexistuje a nelze ji ani odhadnout.</a:t>
            </a:r>
          </a:p>
          <a:p>
            <a:r>
              <a:rPr lang="cs-CZ" dirty="0"/>
              <a:t>Množství veřejného statku (například rozsah pouličního osvětlení, velikost armády nebo hustotu okresních silnic) proto nelze určit jinak nežli politickým rozhodnutím.</a:t>
            </a:r>
          </a:p>
          <a:p>
            <a:r>
              <a:rPr lang="cs-CZ" dirty="0"/>
              <a:t>Veřejné statky nemusí být nutně </a:t>
            </a:r>
            <a:r>
              <a:rPr lang="cs-CZ" i="1" dirty="0"/>
              <a:t>poskytovány </a:t>
            </a:r>
            <a:r>
              <a:rPr lang="cs-CZ" dirty="0"/>
              <a:t>státními podniky nebo státními úřady a institucemi, ale musí být </a:t>
            </a:r>
            <a:r>
              <a:rPr lang="cs-CZ" i="1" dirty="0"/>
              <a:t>financovány </a:t>
            </a:r>
            <a:r>
              <a:rPr lang="cs-CZ" dirty="0"/>
              <a:t>z veřejných rozpočtů - tedy z daní.</a:t>
            </a:r>
          </a:p>
        </p:txBody>
      </p:sp>
    </p:spTree>
    <p:extLst>
      <p:ext uri="{BB962C8B-B14F-4D97-AF65-F5344CB8AC3E}">
        <p14:creationId xmlns:p14="http://schemas.microsoft.com/office/powerpoint/2010/main" val="4159895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623427-6488-49D0-B48C-0BECEC5759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Externality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18BFF8C-35CF-40E9-BA0F-0B262D1A5C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i="1" dirty="0"/>
              <a:t>Externality </a:t>
            </a:r>
            <a:r>
              <a:rPr lang="cs-CZ" dirty="0"/>
              <a:t>vznikají, když někdo nenese plně náklady své činnosti nebo když nedostane úplné výnosy své činnosti. Podle toho rozlišujeme externality negativní nebo pozitivní.</a:t>
            </a:r>
          </a:p>
        </p:txBody>
      </p:sp>
    </p:spTree>
    <p:extLst>
      <p:ext uri="{BB962C8B-B14F-4D97-AF65-F5344CB8AC3E}">
        <p14:creationId xmlns:p14="http://schemas.microsoft.com/office/powerpoint/2010/main" val="26135873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A0DC89-98BD-45D2-8A39-15D64864F0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NEGATIVNí</a:t>
            </a:r>
            <a:r>
              <a:rPr lang="cs-CZ" b="1" dirty="0"/>
              <a:t> EXTERNALITY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3DD79F4-EDDA-4FCE-ACE4-0E700B20A0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1628275"/>
            <a:ext cx="10702507" cy="1800726"/>
          </a:xfrm>
        </p:spPr>
        <p:txBody>
          <a:bodyPr/>
          <a:lstStyle/>
          <a:p>
            <a:r>
              <a:rPr lang="cs-CZ" dirty="0"/>
              <a:t>Negativní externalita vzniká, když člověk nenese plně všechny náklady své činnosti a část těchto nákladů přenáší na jiné.</a:t>
            </a:r>
          </a:p>
        </p:txBody>
      </p:sp>
      <p:pic>
        <p:nvPicPr>
          <p:cNvPr id="8" name="Zástupný symbol pro obsah 7">
            <a:extLst>
              <a:ext uri="{FF2B5EF4-FFF2-40B4-BE49-F238E27FC236}">
                <a16:creationId xmlns:a16="http://schemas.microsoft.com/office/drawing/2014/main" id="{46C43626-EF10-4B99-932B-3DD6D734556C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1243263" y="3141364"/>
            <a:ext cx="10440910" cy="2123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638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C45BD2-657C-4C61-ABC8-703D6BD3B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POZITlVNÍ</a:t>
            </a:r>
            <a:r>
              <a:rPr lang="cs-CZ" dirty="0"/>
              <a:t> EXTERNALITY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658A27E-D74C-407D-A54A-92AF69FB69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62014" y="1526507"/>
            <a:ext cx="10848723" cy="1325563"/>
          </a:xfrm>
        </p:spPr>
        <p:txBody>
          <a:bodyPr>
            <a:normAutofit/>
          </a:bodyPr>
          <a:lstStyle/>
          <a:p>
            <a:r>
              <a:rPr lang="cs-CZ" dirty="0"/>
              <a:t>Pozitivní externalita vzniká, když si člověk nemůže přisvojit veškeré výnosy ze své činnosti nebo ze svého majetku a když si část výnosů přisvojují jiní.</a:t>
            </a:r>
          </a:p>
        </p:txBody>
      </p:sp>
      <p:pic>
        <p:nvPicPr>
          <p:cNvPr id="8" name="Zástupný symbol pro obsah 7">
            <a:extLst>
              <a:ext uri="{FF2B5EF4-FFF2-40B4-BE49-F238E27FC236}">
                <a16:creationId xmlns:a16="http://schemas.microsoft.com/office/drawing/2014/main" id="{E0B406EB-6C60-4E78-969F-E7E4792B0221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1941094" y="3193780"/>
            <a:ext cx="7248609" cy="3181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89960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D19641CA-BDED-4D30-899E-8EE6AEF86F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EXTERNALITA - </a:t>
            </a:r>
            <a:r>
              <a:rPr lang="cs-CZ" dirty="0" err="1"/>
              <a:t>PORUŠENí</a:t>
            </a:r>
            <a:r>
              <a:rPr lang="cs-CZ" dirty="0"/>
              <a:t> PRÁVA</a:t>
            </a:r>
          </a:p>
        </p:txBody>
      </p:sp>
      <p:sp>
        <p:nvSpPr>
          <p:cNvPr id="8" name="Zástupný symbol pro obsah 7">
            <a:extLst>
              <a:ext uri="{FF2B5EF4-FFF2-40B4-BE49-F238E27FC236}">
                <a16:creationId xmlns:a16="http://schemas.microsoft.com/office/drawing/2014/main" id="{11FD3241-67A3-42A5-A7F9-FBD279EDFA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příčinou externalit nejsou fyzikální, chemické nebo biologické procesy.</a:t>
            </a:r>
          </a:p>
          <a:p>
            <a:r>
              <a:rPr lang="cs-CZ" dirty="0"/>
              <a:t>Externality jsou porušením něčího </a:t>
            </a:r>
            <a:r>
              <a:rPr lang="cs-CZ" i="1" dirty="0"/>
              <a:t>práva. </a:t>
            </a:r>
            <a:r>
              <a:rPr lang="cs-CZ" dirty="0"/>
              <a:t>Vznikají jen tehdy, když na někoho přenesete nějaký náklad a on s tím nesouhlasí (negativní externalita) nebo když vám někdo brání v dosažení úplného výnosu vaší činnosti a vy s tím nesouhlasíte (pozitivní externalita).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B1A0A53C-63DF-4692-B250-38D36F6D7E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1326" y="4124622"/>
            <a:ext cx="5847348" cy="23001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97259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D93E79-5C2E-4D34-855A-65ACCC539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SOUKROMÁ </a:t>
            </a:r>
            <a:r>
              <a:rPr lang="cs-CZ" b="1" dirty="0" err="1"/>
              <a:t>VYJEDNÁVÁNí</a:t>
            </a:r>
            <a:br>
              <a:rPr lang="cs-CZ" b="1" dirty="0"/>
            </a:br>
            <a:r>
              <a:rPr lang="cs-CZ" b="1" dirty="0"/>
              <a:t>A COASEHO TEORÉM</a:t>
            </a:r>
            <a:endParaRPr lang="cs-CZ" dirty="0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C275F7F2-0BA2-4333-A9A5-E09290CC7B9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cs-CZ" sz="2800" b="0" dirty="0"/>
              <a:t>Zemědělec a majitel rybníka-problém efektivnosti</a:t>
            </a:r>
            <a:endParaRPr lang="cs-CZ" sz="2800" dirty="0"/>
          </a:p>
        </p:txBody>
      </p:sp>
      <p:pic>
        <p:nvPicPr>
          <p:cNvPr id="8" name="Zástupný symbol pro obsah 7">
            <a:extLst>
              <a:ext uri="{FF2B5EF4-FFF2-40B4-BE49-F238E27FC236}">
                <a16:creationId xmlns:a16="http://schemas.microsoft.com/office/drawing/2014/main" id="{4CCF5552-0182-45DA-873E-98CC9CA19FDF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208642" y="3113601"/>
            <a:ext cx="5646728" cy="997383"/>
          </a:xfrm>
          <a:prstGeom prst="rect">
            <a:avLst/>
          </a:prstGeom>
        </p:spPr>
      </p:pic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3BDB2E11-AFD5-4867-9A6C-FB58CB6151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b="0" dirty="0"/>
              <a:t>Šedé sloupky znázorňují peněžní produkt zemědělce, dosažený používáním dodatečných 10 kg hnojiva. Červené sloupky znázorňují škodu majitele rybníka způsobenou dodatečnými 10 kg hnojiva. Efektivní je používání 60 kg hnojiva.</a:t>
            </a:r>
            <a:endParaRPr lang="cs-CZ" dirty="0"/>
          </a:p>
        </p:txBody>
      </p:sp>
      <p:pic>
        <p:nvPicPr>
          <p:cNvPr id="7" name="Zástupný symbol pro obsah 6">
            <a:extLst>
              <a:ext uri="{FF2B5EF4-FFF2-40B4-BE49-F238E27FC236}">
                <a16:creationId xmlns:a16="http://schemas.microsoft.com/office/drawing/2014/main" id="{516267FB-0A75-4454-95C9-ECD5A99F3AD3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6172200" y="2894154"/>
            <a:ext cx="5183188" cy="2906429"/>
          </a:xfrm>
          <a:prstGeom prst="rect">
            <a:avLst/>
          </a:prstGeom>
        </p:spPr>
      </p:pic>
      <p:sp>
        <p:nvSpPr>
          <p:cNvPr id="9" name="Obdélník 8">
            <a:extLst>
              <a:ext uri="{FF2B5EF4-FFF2-40B4-BE49-F238E27FC236}">
                <a16:creationId xmlns:a16="http://schemas.microsoft.com/office/drawing/2014/main" id="{849DD861-F951-4ABA-9C1C-4B48962BEDEE}"/>
              </a:ext>
            </a:extLst>
          </p:cNvPr>
          <p:cNvSpPr/>
          <p:nvPr/>
        </p:nvSpPr>
        <p:spPr>
          <a:xfrm>
            <a:off x="280737" y="4347368"/>
            <a:ext cx="518318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pokud spolu strany mohou vyjednávat a odškodňovat se, dojdou k efektivnímu řešení - k optimálnímu množství znečištění. A to dokonce bez ohledu na to, na čí straně je zákon a kdo bude koho odškodňovat.</a:t>
            </a:r>
          </a:p>
          <a:p>
            <a:r>
              <a:rPr lang="cs-CZ" dirty="0"/>
              <a:t>Efektivní řešení je v průsečíku obou funkcí - </a:t>
            </a:r>
            <a:r>
              <a:rPr lang="cs-CZ" i="1" dirty="0"/>
              <a:t>optimální množství </a:t>
            </a:r>
            <a:r>
              <a:rPr lang="cs-CZ" dirty="0"/>
              <a:t>znečištění je takové, při němž se </a:t>
            </a:r>
            <a:r>
              <a:rPr lang="cs-CZ" i="1" dirty="0"/>
              <a:t>mezní škoda ze </a:t>
            </a:r>
            <a:r>
              <a:rPr lang="cs-CZ" dirty="0"/>
              <a:t>znečištění rovná </a:t>
            </a:r>
            <a:r>
              <a:rPr lang="cs-CZ" i="1" dirty="0"/>
              <a:t>mezním </a:t>
            </a:r>
            <a:r>
              <a:rPr lang="cs-CZ" dirty="0"/>
              <a:t>nákladům </a:t>
            </a:r>
            <a:r>
              <a:rPr lang="cs-CZ" i="1" dirty="0"/>
              <a:t>na snižování zne</a:t>
            </a:r>
            <a:r>
              <a:rPr lang="cs-CZ" dirty="0"/>
              <a:t>čištění.</a:t>
            </a:r>
          </a:p>
        </p:txBody>
      </p:sp>
    </p:spTree>
    <p:extLst>
      <p:ext uri="{BB962C8B-B14F-4D97-AF65-F5344CB8AC3E}">
        <p14:creationId xmlns:p14="http://schemas.microsoft.com/office/powerpoint/2010/main" val="1316027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E16003-6434-4DA0-A538-2FB0493B9A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0" dirty="0"/>
              <a:t>Optimální množství znečištění</a:t>
            </a: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52BDA4BC-67F8-4FFF-BBCE-F2DACD701A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943998" y="1681163"/>
            <a:ext cx="4791055" cy="3917532"/>
          </a:xfrm>
        </p:spPr>
        <p:txBody>
          <a:bodyPr>
            <a:normAutofit/>
          </a:bodyPr>
          <a:lstStyle/>
          <a:p>
            <a:r>
              <a:rPr lang="cs-CZ" b="0" dirty="0"/>
              <a:t>Optimální množství znečištění - Křivka MD vyjadřuje mezní škodu ze znečištění a křivka MC vyjadřuje mezní náklady na snižování znečištění. Optimální znečištění je v QE kde se mezní škoda ze znečištění rovná mezním nákladům na snižování znečištění.</a:t>
            </a:r>
            <a:endParaRPr lang="cs-CZ" dirty="0"/>
          </a:p>
        </p:txBody>
      </p:sp>
      <p:pic>
        <p:nvPicPr>
          <p:cNvPr id="7" name="Zástupný symbol pro obsah 6">
            <a:extLst>
              <a:ext uri="{FF2B5EF4-FFF2-40B4-BE49-F238E27FC236}">
                <a16:creationId xmlns:a16="http://schemas.microsoft.com/office/drawing/2014/main" id="{8A8AEBB8-1948-4D12-BFE8-CB06278C381D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5735053" y="1467518"/>
            <a:ext cx="5858695" cy="4344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12195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CB168F-9289-4F02-81EF-7985B1555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TRANSAKCNí</a:t>
            </a:r>
            <a:r>
              <a:rPr lang="cs-CZ" b="1" dirty="0"/>
              <a:t> </a:t>
            </a:r>
            <a:r>
              <a:rPr lang="cs-CZ" dirty="0"/>
              <a:t>NÁKLADY a </a:t>
            </a:r>
            <a:r>
              <a:rPr lang="cs-CZ" b="1" dirty="0"/>
              <a:t>VLASTNICKÁ PRÁVA</a:t>
            </a:r>
            <a:endParaRPr lang="cs-CZ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BE0A729A-A792-4626-AB57-6F82720A8A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1532021"/>
            <a:ext cx="5157787" cy="4657642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Pravděpodobnost, že dojde k efektivním vyjednáváním, je vyšší, je-li znečišťovaný objekt v soukromém vlastnictví a je-li soukromé vlastnictví v zemi chráněno.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1A91E041-B23D-40CA-9CA8-0575C76CFF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1532021"/>
            <a:ext cx="5183188" cy="2811197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vysoké transakční náklady jsou překážkou pro soukromá vyjednávání.</a:t>
            </a:r>
          </a:p>
          <a:p>
            <a:r>
              <a:rPr lang="cs-CZ" dirty="0"/>
              <a:t>V takových případech není jiné řešení, než aby zasáhl stát a pokusil se odstranit či alespoň zmírnit externality. Jedním z nástrojů je zdanění původce negativních externalit.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CAE8A112-5A5B-4354-8D5B-B967B81B0F8D}"/>
              </a:ext>
            </a:extLst>
          </p:cNvPr>
          <p:cNvSpPr/>
          <p:nvPr/>
        </p:nvSpPr>
        <p:spPr>
          <a:xfrm>
            <a:off x="657727" y="4818214"/>
            <a:ext cx="10515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Překážkou pro soukromá vyjednávání jsou jednak nevymezená (nebo nejasně vymezená) vlastnická práva a jednak vysoké transakční náklady. V těchto případech by měl stát potlačovat externality. Tam, kde lze vlastnická práva jasně vymezit a kde nejsou transakční náklady vysoké, by měl stát ponechat prostor pro soukromá vyjednávání.</a:t>
            </a:r>
          </a:p>
        </p:txBody>
      </p:sp>
    </p:spTree>
    <p:extLst>
      <p:ext uri="{BB962C8B-B14F-4D97-AF65-F5344CB8AC3E}">
        <p14:creationId xmlns:p14="http://schemas.microsoft.com/office/powerpoint/2010/main" val="31313805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93420E-DF55-4F6B-A7BB-E34B24A51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Volné zdroje, volné statky a veřejné statky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64E79610-73CF-4070-8B28-7F3DF8ECE4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10133012" cy="823912"/>
          </a:xfrm>
        </p:spPr>
        <p:txBody>
          <a:bodyPr/>
          <a:lstStyle/>
          <a:p>
            <a:r>
              <a:rPr lang="cs-CZ" b="0" dirty="0"/>
              <a:t>VOLNÉ ZDROJE</a:t>
            </a:r>
            <a:endParaRPr lang="cs-CZ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AF15EF48-87BA-4717-A461-1B8873DAB6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10133012" cy="3684588"/>
          </a:xfrm>
        </p:spPr>
        <p:txBody>
          <a:bodyPr/>
          <a:lstStyle/>
          <a:p>
            <a:r>
              <a:rPr lang="cs-CZ" i="1" dirty="0"/>
              <a:t>Volný zdroj </a:t>
            </a:r>
            <a:r>
              <a:rPr lang="cs-CZ" dirty="0"/>
              <a:t>je takový zdroj, který je využíván bezplatně.</a:t>
            </a:r>
          </a:p>
          <a:p>
            <a:r>
              <a:rPr lang="pl-PL" dirty="0"/>
              <a:t>Pokud jsou </a:t>
            </a:r>
            <a:r>
              <a:rPr lang="pl-PL" i="1" dirty="0"/>
              <a:t>vzácné, </a:t>
            </a:r>
            <a:r>
              <a:rPr lang="pl-PL" dirty="0"/>
              <a:t>to znamená, </a:t>
            </a:r>
            <a:r>
              <a:rPr lang="cs-CZ" dirty="0"/>
              <a:t>že jejich rozsah je menší, než jaký je zájem o jejich využívání, pak si zájemci o ně mezi </a:t>
            </a:r>
            <a:r>
              <a:rPr lang="pl-PL" dirty="0"/>
              <a:t>sebou konkurují, a budou proto ochotni za ně platit.</a:t>
            </a:r>
          </a:p>
          <a:p>
            <a:r>
              <a:rPr lang="cs-CZ" dirty="0"/>
              <a:t>Soukromý vlastník vždy "vtělí" vzácnost zdroje do jeho ceny. Soukromý zdroj (je-li vzácný) nikdy není volným zdrojem.</a:t>
            </a:r>
          </a:p>
        </p:txBody>
      </p:sp>
    </p:spTree>
    <p:extLst>
      <p:ext uri="{BB962C8B-B14F-4D97-AF65-F5344CB8AC3E}">
        <p14:creationId xmlns:p14="http://schemas.microsoft.com/office/powerpoint/2010/main" val="56388184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51</TotalTime>
  <Words>1094</Words>
  <Application>Microsoft Office PowerPoint</Application>
  <PresentationFormat>Širokoúhlá obrazovka</PresentationFormat>
  <Paragraphs>52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Motiv Office</vt:lpstr>
      <vt:lpstr>Externality, veřejné statky (Holman, kap. 16, 17)</vt:lpstr>
      <vt:lpstr>Externality</vt:lpstr>
      <vt:lpstr>NEGATIVNí EXTERNALITY</vt:lpstr>
      <vt:lpstr>POZITlVNÍ EXTERNALITY</vt:lpstr>
      <vt:lpstr>EXTERNALITA - PORUŠENí PRÁVA</vt:lpstr>
      <vt:lpstr>SOUKROMÁ VYJEDNÁVÁNí A COASEHO TEORÉM</vt:lpstr>
      <vt:lpstr>Optimální množství znečištění</vt:lpstr>
      <vt:lpstr>TRANSAKCNí NÁKLADY a VLASTNICKÁ PRÁVA</vt:lpstr>
      <vt:lpstr>Volné zdroje, volné statky a veřejné statky</vt:lpstr>
      <vt:lpstr>Tragédie společného vlastnictví</vt:lpstr>
      <vt:lpstr>VOLNÉ STATKY</vt:lpstr>
      <vt:lpstr>Nedostatek</vt:lpstr>
      <vt:lpstr>VEŘEJNÉ STATKY</vt:lpstr>
      <vt:lpstr>společný znak veřejných statků – nevylučitelnost ze spotřeby</vt:lpstr>
      <vt:lpstr>Nevylučitelnost a nerivalita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Externality, veřejné statky (Holman, kap. 16, 17)</dc:title>
  <dc:creator>Čábelková Inna</dc:creator>
  <cp:lastModifiedBy>Čábelková Inna</cp:lastModifiedBy>
  <cp:revision>26</cp:revision>
  <dcterms:created xsi:type="dcterms:W3CDTF">2020-10-09T13:07:56Z</dcterms:created>
  <dcterms:modified xsi:type="dcterms:W3CDTF">2020-10-09T13:59:52Z</dcterms:modified>
</cp:coreProperties>
</file>