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sldIdLst>
    <p:sldId id="262" r:id="rId5"/>
    <p:sldId id="285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86" r:id="rId17"/>
    <p:sldId id="284" r:id="rId18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E18DAE-29DF-4454-A8C1-7C515DB80966}" v="56" dt="2021-12-02T11:01:20.363"/>
    <p1510:client id="{C67483DE-D1F6-477D-BCDC-256D02A02BA7}" v="537" dt="2021-12-02T11:10:13.9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l Vágner" userId="S::vagner@vojenskyobor.cz::8f38ecf4-166a-48cb-9f9e-f1a40236ef56" providerId="AD" clId="Web-{C67483DE-D1F6-477D-BCDC-256D02A02BA7}"/>
    <pc:docChg chg="addSld modSld">
      <pc:chgData name="Michal Vágner" userId="S::vagner@vojenskyobor.cz::8f38ecf4-166a-48cb-9f9e-f1a40236ef56" providerId="AD" clId="Web-{C67483DE-D1F6-477D-BCDC-256D02A02BA7}" dt="2021-12-02T11:10:13.945" v="311" actId="20577"/>
      <pc:docMkLst>
        <pc:docMk/>
      </pc:docMkLst>
      <pc:sldChg chg="addSp delSp modSp add replId">
        <pc:chgData name="Michal Vágner" userId="S::vagner@vojenskyobor.cz::8f38ecf4-166a-48cb-9f9e-f1a40236ef56" providerId="AD" clId="Web-{C67483DE-D1F6-477D-BCDC-256D02A02BA7}" dt="2021-12-02T11:08:41.474" v="253" actId="20577"/>
        <pc:sldMkLst>
          <pc:docMk/>
          <pc:sldMk cId="2226796823" sldId="285"/>
        </pc:sldMkLst>
        <pc:spChg chg="add mod">
          <ac:chgData name="Michal Vágner" userId="S::vagner@vojenskyobor.cz::8f38ecf4-166a-48cb-9f9e-f1a40236ef56" providerId="AD" clId="Web-{C67483DE-D1F6-477D-BCDC-256D02A02BA7}" dt="2021-12-02T11:08:41.474" v="253" actId="20577"/>
          <ac:spMkLst>
            <pc:docMk/>
            <pc:sldMk cId="2226796823" sldId="285"/>
            <ac:spMk id="2" creationId="{98631BFE-5EB4-40AA-935E-05961976CA82}"/>
          </ac:spMkLst>
        </pc:spChg>
        <pc:picChg chg="del">
          <ac:chgData name="Michal Vágner" userId="S::vagner@vojenskyobor.cz::8f38ecf4-166a-48cb-9f9e-f1a40236ef56" providerId="AD" clId="Web-{C67483DE-D1F6-477D-BCDC-256D02A02BA7}" dt="2021-12-02T11:02:48.468" v="1"/>
          <ac:picMkLst>
            <pc:docMk/>
            <pc:sldMk cId="2226796823" sldId="285"/>
            <ac:picMk id="26" creationId="{34872B47-80DD-4021-8D42-228DEA58B03F}"/>
          </ac:picMkLst>
        </pc:picChg>
      </pc:sldChg>
      <pc:sldChg chg="modSp add replId">
        <pc:chgData name="Michal Vágner" userId="S::vagner@vojenskyobor.cz::8f38ecf4-166a-48cb-9f9e-f1a40236ef56" providerId="AD" clId="Web-{C67483DE-D1F6-477D-BCDC-256D02A02BA7}" dt="2021-12-02T11:10:13.945" v="311" actId="20577"/>
        <pc:sldMkLst>
          <pc:docMk/>
          <pc:sldMk cId="2620424368" sldId="286"/>
        </pc:sldMkLst>
        <pc:spChg chg="mod">
          <ac:chgData name="Michal Vágner" userId="S::vagner@vojenskyobor.cz::8f38ecf4-166a-48cb-9f9e-f1a40236ef56" providerId="AD" clId="Web-{C67483DE-D1F6-477D-BCDC-256D02A02BA7}" dt="2021-12-02T11:09:06.928" v="257" actId="20577"/>
          <ac:spMkLst>
            <pc:docMk/>
            <pc:sldMk cId="2620424368" sldId="286"/>
            <ac:spMk id="12290" creationId="{03BD554C-65EA-4425-9942-FD58A75DCD19}"/>
          </ac:spMkLst>
        </pc:spChg>
        <pc:spChg chg="mod">
          <ac:chgData name="Michal Vágner" userId="S::vagner@vojenskyobor.cz::8f38ecf4-166a-48cb-9f9e-f1a40236ef56" providerId="AD" clId="Web-{C67483DE-D1F6-477D-BCDC-256D02A02BA7}" dt="2021-12-02T11:10:13.945" v="311" actId="20577"/>
          <ac:spMkLst>
            <pc:docMk/>
            <pc:sldMk cId="2620424368" sldId="286"/>
            <ac:spMk id="12291" creationId="{3B829647-D8D5-4DF5-BDA9-3B42B32362D6}"/>
          </ac:spMkLst>
        </pc:spChg>
      </pc:sldChg>
    </pc:docChg>
  </pc:docChgLst>
  <pc:docChgLst>
    <pc:chgData name="Michal Vágner" userId="S::vagner@vojenskyobor.cz::8f38ecf4-166a-48cb-9f9e-f1a40236ef56" providerId="AD" clId="Web-{20E18DAE-29DF-4454-A8C1-7C515DB80966}"/>
    <pc:docChg chg="delSld modSld">
      <pc:chgData name="Michal Vágner" userId="S::vagner@vojenskyobor.cz::8f38ecf4-166a-48cb-9f9e-f1a40236ef56" providerId="AD" clId="Web-{20E18DAE-29DF-4454-A8C1-7C515DB80966}" dt="2021-12-02T11:01:20.363" v="52"/>
      <pc:docMkLst>
        <pc:docMk/>
      </pc:docMkLst>
      <pc:sldChg chg="addSp delSp modSp">
        <pc:chgData name="Michal Vágner" userId="S::vagner@vojenskyobor.cz::8f38ecf4-166a-48cb-9f9e-f1a40236ef56" providerId="AD" clId="Web-{20E18DAE-29DF-4454-A8C1-7C515DB80966}" dt="2021-12-02T10:58:18.500" v="29" actId="1076"/>
        <pc:sldMkLst>
          <pc:docMk/>
          <pc:sldMk cId="0" sldId="262"/>
        </pc:sldMkLst>
        <pc:spChg chg="add del">
          <ac:chgData name="Michal Vágner" userId="S::vagner@vojenskyobor.cz::8f38ecf4-166a-48cb-9f9e-f1a40236ef56" providerId="AD" clId="Web-{20E18DAE-29DF-4454-A8C1-7C515DB80966}" dt="2021-12-02T10:55:58.794" v="1"/>
          <ac:spMkLst>
            <pc:docMk/>
            <pc:sldMk cId="0" sldId="262"/>
            <ac:spMk id="2" creationId="{FCCACD45-C2CA-4380-97DC-4B4B80FF0E2C}"/>
          </ac:spMkLst>
        </pc:spChg>
        <pc:spChg chg="add mod">
          <ac:chgData name="Michal Vágner" userId="S::vagner@vojenskyobor.cz::8f38ecf4-166a-48cb-9f9e-f1a40236ef56" providerId="AD" clId="Web-{20E18DAE-29DF-4454-A8C1-7C515DB80966}" dt="2021-12-02T10:58:00.453" v="27" actId="1076"/>
          <ac:spMkLst>
            <pc:docMk/>
            <pc:sldMk cId="0" sldId="262"/>
            <ac:spMk id="3" creationId="{78A095A9-7378-45F5-88BC-DD7208E1039B}"/>
          </ac:spMkLst>
        </pc:spChg>
        <pc:spChg chg="del mod">
          <ac:chgData name="Michal Vágner" userId="S::vagner@vojenskyobor.cz::8f38ecf4-166a-48cb-9f9e-f1a40236ef56" providerId="AD" clId="Web-{20E18DAE-29DF-4454-A8C1-7C515DB80966}" dt="2021-12-02T10:56:09.185" v="3"/>
          <ac:spMkLst>
            <pc:docMk/>
            <pc:sldMk cId="0" sldId="262"/>
            <ac:spMk id="2051" creationId="{D49C419C-33C7-4D80-B97A-BA20E0E61DCB}"/>
          </ac:spMkLst>
        </pc:spChg>
        <pc:picChg chg="mod">
          <ac:chgData name="Michal Vágner" userId="S::vagner@vojenskyobor.cz::8f38ecf4-166a-48cb-9f9e-f1a40236ef56" providerId="AD" clId="Web-{20E18DAE-29DF-4454-A8C1-7C515DB80966}" dt="2021-12-02T10:58:18.500" v="29" actId="1076"/>
          <ac:picMkLst>
            <pc:docMk/>
            <pc:sldMk cId="0" sldId="262"/>
            <ac:picMk id="26" creationId="{34872B47-80DD-4021-8D42-228DEA58B03F}"/>
          </ac:picMkLst>
        </pc:picChg>
      </pc:sldChg>
      <pc:sldChg chg="modSp">
        <pc:chgData name="Michal Vágner" userId="S::vagner@vojenskyobor.cz::8f38ecf4-166a-48cb-9f9e-f1a40236ef56" providerId="AD" clId="Web-{20E18DAE-29DF-4454-A8C1-7C515DB80966}" dt="2021-12-02T11:00:37.456" v="50" actId="20577"/>
        <pc:sldMkLst>
          <pc:docMk/>
          <pc:sldMk cId="0" sldId="278"/>
        </pc:sldMkLst>
        <pc:spChg chg="mod">
          <ac:chgData name="Michal Vágner" userId="S::vagner@vojenskyobor.cz::8f38ecf4-166a-48cb-9f9e-f1a40236ef56" providerId="AD" clId="Web-{20E18DAE-29DF-4454-A8C1-7C515DB80966}" dt="2021-12-02T11:00:37.456" v="50" actId="20577"/>
          <ac:spMkLst>
            <pc:docMk/>
            <pc:sldMk cId="0" sldId="278"/>
            <ac:spMk id="9219" creationId="{D24E256B-65A4-4693-AA71-4ADDE360E657}"/>
          </ac:spMkLst>
        </pc:spChg>
      </pc:sldChg>
      <pc:sldChg chg="modSp">
        <pc:chgData name="Michal Vágner" userId="S::vagner@vojenskyobor.cz::8f38ecf4-166a-48cb-9f9e-f1a40236ef56" providerId="AD" clId="Web-{20E18DAE-29DF-4454-A8C1-7C515DB80966}" dt="2021-12-02T11:00:30.877" v="49" actId="20577"/>
        <pc:sldMkLst>
          <pc:docMk/>
          <pc:sldMk cId="0" sldId="279"/>
        </pc:sldMkLst>
        <pc:spChg chg="mod">
          <ac:chgData name="Michal Vágner" userId="S::vagner@vojenskyobor.cz::8f38ecf4-166a-48cb-9f9e-f1a40236ef56" providerId="AD" clId="Web-{20E18DAE-29DF-4454-A8C1-7C515DB80966}" dt="2021-12-02T11:00:07.533" v="38" actId="1076"/>
          <ac:spMkLst>
            <pc:docMk/>
            <pc:sldMk cId="0" sldId="279"/>
            <ac:spMk id="10242" creationId="{3654C44C-52B4-45FA-851D-2EA97D3C99E7}"/>
          </ac:spMkLst>
        </pc:spChg>
        <pc:spChg chg="mod">
          <ac:chgData name="Michal Vágner" userId="S::vagner@vojenskyobor.cz::8f38ecf4-166a-48cb-9f9e-f1a40236ef56" providerId="AD" clId="Web-{20E18DAE-29DF-4454-A8C1-7C515DB80966}" dt="2021-12-02T11:00:30.877" v="49" actId="20577"/>
          <ac:spMkLst>
            <pc:docMk/>
            <pc:sldMk cId="0" sldId="279"/>
            <ac:spMk id="10243" creationId="{CFC532EC-83F3-4834-A1BC-F97ABC48781A}"/>
          </ac:spMkLst>
        </pc:spChg>
      </pc:sldChg>
      <pc:sldChg chg="modSp">
        <pc:chgData name="Michal Vágner" userId="S::vagner@vojenskyobor.cz::8f38ecf4-166a-48cb-9f9e-f1a40236ef56" providerId="AD" clId="Web-{20E18DAE-29DF-4454-A8C1-7C515DB80966}" dt="2021-12-02T10:59:01.751" v="31" actId="20577"/>
        <pc:sldMkLst>
          <pc:docMk/>
          <pc:sldMk cId="0" sldId="280"/>
        </pc:sldMkLst>
        <pc:spChg chg="mod">
          <ac:chgData name="Michal Vágner" userId="S::vagner@vojenskyobor.cz::8f38ecf4-166a-48cb-9f9e-f1a40236ef56" providerId="AD" clId="Web-{20E18DAE-29DF-4454-A8C1-7C515DB80966}" dt="2021-12-02T10:59:01.751" v="31" actId="20577"/>
          <ac:spMkLst>
            <pc:docMk/>
            <pc:sldMk cId="0" sldId="280"/>
            <ac:spMk id="11267" creationId="{4892BDDC-DC27-45C6-A8E4-3584FCEB5753}"/>
          </ac:spMkLst>
        </pc:spChg>
      </pc:sldChg>
      <pc:sldChg chg="del">
        <pc:chgData name="Michal Vágner" userId="S::vagner@vojenskyobor.cz::8f38ecf4-166a-48cb-9f9e-f1a40236ef56" providerId="AD" clId="Web-{20E18DAE-29DF-4454-A8C1-7C515DB80966}" dt="2021-12-02T11:01:01.441" v="51"/>
        <pc:sldMkLst>
          <pc:docMk/>
          <pc:sldMk cId="0" sldId="282"/>
        </pc:sldMkLst>
      </pc:sldChg>
      <pc:sldChg chg="del">
        <pc:chgData name="Michal Vágner" userId="S::vagner@vojenskyobor.cz::8f38ecf4-166a-48cb-9f9e-f1a40236ef56" providerId="AD" clId="Web-{20E18DAE-29DF-4454-A8C1-7C515DB80966}" dt="2021-12-02T11:01:20.363" v="52"/>
        <pc:sldMkLst>
          <pc:docMk/>
          <pc:sldMk cId="0" sldId="28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2933D3C6-C3D5-43D4-904A-FD356ABCD45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5543B507-92F6-4DFD-896D-5535DA051CA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9DCAF380-7DB8-4233-98D6-1F5C29DB611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6D92973A-752D-4FBF-9540-B7B8E1D599D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920AC2AD-824A-40A7-B127-8003348071C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E29BC722-69DA-4735-AE3B-53D282B6EDC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61BE96A-16C1-4CBC-ADA3-E4AED64917CA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D258488E-08B5-47D5-A47C-1C38A7C961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DD952F5-6502-47BE-8FDC-D3276F4395B2}" type="slidenum">
              <a:rPr lang="cs-CZ" altLang="cs-CZ"/>
              <a:pPr>
                <a:spcBef>
                  <a:spcPct val="0"/>
                </a:spcBef>
              </a:pPr>
              <a:t>1</a:t>
            </a:fld>
            <a:endParaRPr lang="cs-CZ" altLang="cs-CZ"/>
          </a:p>
        </p:txBody>
      </p:sp>
      <p:sp>
        <p:nvSpPr>
          <p:cNvPr id="17411" name="Zástupný symbol pro obrázek snímku 1">
            <a:extLst>
              <a:ext uri="{FF2B5EF4-FFF2-40B4-BE49-F238E27FC236}">
                <a16:creationId xmlns:a16="http://schemas.microsoft.com/office/drawing/2014/main" id="{9BFBB915-6FF5-4870-ACCE-8BECEBB37A8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2" name="Zástupný symbol pro poznámky 2">
            <a:extLst>
              <a:ext uri="{FF2B5EF4-FFF2-40B4-BE49-F238E27FC236}">
                <a16:creationId xmlns:a16="http://schemas.microsoft.com/office/drawing/2014/main" id="{F475257B-186A-424F-8A58-C13FEC51F7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7413" name="Zástupný symbol pro číslo snímku 3">
            <a:extLst>
              <a:ext uri="{FF2B5EF4-FFF2-40B4-BE49-F238E27FC236}">
                <a16:creationId xmlns:a16="http://schemas.microsoft.com/office/drawing/2014/main" id="{F5142D32-8FE2-4441-85D0-AC9ABF76678B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0D89FAF-215F-4340-A021-A6461C9913FD}" type="slidenum">
              <a:rPr lang="cs-CZ" altLang="cs-CZ"/>
              <a:pPr algn="r" eaLnBrk="1" hangingPunct="1">
                <a:spcBef>
                  <a:spcPct val="0"/>
                </a:spcBef>
              </a:pPr>
              <a:t>1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D258488E-08B5-47D5-A47C-1C38A7C961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DD952F5-6502-47BE-8FDC-D3276F4395B2}" type="slidenum">
              <a:rPr lang="cs-CZ" altLang="cs-CZ"/>
              <a:pPr>
                <a:spcBef>
                  <a:spcPct val="0"/>
                </a:spcBef>
              </a:pPr>
              <a:t>2</a:t>
            </a:fld>
            <a:endParaRPr lang="cs-CZ" altLang="cs-CZ"/>
          </a:p>
        </p:txBody>
      </p:sp>
      <p:sp>
        <p:nvSpPr>
          <p:cNvPr id="17411" name="Zástupný symbol pro obrázek snímku 1">
            <a:extLst>
              <a:ext uri="{FF2B5EF4-FFF2-40B4-BE49-F238E27FC236}">
                <a16:creationId xmlns:a16="http://schemas.microsoft.com/office/drawing/2014/main" id="{9BFBB915-6FF5-4870-ACCE-8BECEBB37A8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2" name="Zástupný symbol pro poznámky 2">
            <a:extLst>
              <a:ext uri="{FF2B5EF4-FFF2-40B4-BE49-F238E27FC236}">
                <a16:creationId xmlns:a16="http://schemas.microsoft.com/office/drawing/2014/main" id="{F475257B-186A-424F-8A58-C13FEC51F7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7413" name="Zástupný symbol pro číslo snímku 3">
            <a:extLst>
              <a:ext uri="{FF2B5EF4-FFF2-40B4-BE49-F238E27FC236}">
                <a16:creationId xmlns:a16="http://schemas.microsoft.com/office/drawing/2014/main" id="{F5142D32-8FE2-4441-85D0-AC9ABF76678B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0D89FAF-215F-4340-A021-A6461C9913FD}" type="slidenum">
              <a:rPr lang="cs-CZ" altLang="cs-CZ"/>
              <a:pPr algn="r" eaLnBrk="1" hangingPunct="1">
                <a:spcBef>
                  <a:spcPct val="0"/>
                </a:spcBef>
              </a:pPr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636434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rázek snímku 1">
            <a:extLst>
              <a:ext uri="{FF2B5EF4-FFF2-40B4-BE49-F238E27FC236}">
                <a16:creationId xmlns:a16="http://schemas.microsoft.com/office/drawing/2014/main" id="{F2311C09-76CE-4691-8571-14F6BD13256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Zástupný symbol pro poznámky 2">
            <a:extLst>
              <a:ext uri="{FF2B5EF4-FFF2-40B4-BE49-F238E27FC236}">
                <a16:creationId xmlns:a16="http://schemas.microsoft.com/office/drawing/2014/main" id="{8D26F15E-DB37-40CB-B96D-EC8BDF9C56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436" name="Zástupný symbol pro číslo snímku 3">
            <a:extLst>
              <a:ext uri="{FF2B5EF4-FFF2-40B4-BE49-F238E27FC236}">
                <a16:creationId xmlns:a16="http://schemas.microsoft.com/office/drawing/2014/main" id="{7B8EC5C0-41C4-41BA-908C-ED2392C5028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FDABD9C-D69D-490C-B210-DD92732AD3CA}" type="slidenum">
              <a:rPr lang="cs-CZ" altLang="cs-CZ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cs-CZ" altLang="cs-CZ"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>
            <a:extLst>
              <a:ext uri="{FF2B5EF4-FFF2-40B4-BE49-F238E27FC236}">
                <a16:creationId xmlns:a16="http://schemas.microsoft.com/office/drawing/2014/main" id="{8FC08EB2-89AD-4BBB-8A4C-6040C858AD0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>
            <a:extLst>
              <a:ext uri="{FF2B5EF4-FFF2-40B4-BE49-F238E27FC236}">
                <a16:creationId xmlns:a16="http://schemas.microsoft.com/office/drawing/2014/main" id="{DFE0C95B-351D-46B7-B8C9-8ED4A44E91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cs-CZ" alt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60" name="Slide Number Placeholder 3">
            <a:extLst>
              <a:ext uri="{FF2B5EF4-FFF2-40B4-BE49-F238E27FC236}">
                <a16:creationId xmlns:a16="http://schemas.microsoft.com/office/drawing/2014/main" id="{C698A937-AC58-4B50-A161-DA2C03DD034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E4487F9-DB19-4689-AA93-7B1468FD9796}" type="slidenum">
              <a:rPr lang="en-US" altLang="cs-CZ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US" altLang="cs-CZ"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>
            <a:extLst>
              <a:ext uri="{FF2B5EF4-FFF2-40B4-BE49-F238E27FC236}">
                <a16:creationId xmlns:a16="http://schemas.microsoft.com/office/drawing/2014/main" id="{066DBC58-2BA9-464F-84B9-130BB750048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>
            <a:extLst>
              <a:ext uri="{FF2B5EF4-FFF2-40B4-BE49-F238E27FC236}">
                <a16:creationId xmlns:a16="http://schemas.microsoft.com/office/drawing/2014/main" id="{B8AC1028-6DD8-41E2-962F-27A7F076F7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cs-CZ" alt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484" name="Slide Number Placeholder 3">
            <a:extLst>
              <a:ext uri="{FF2B5EF4-FFF2-40B4-BE49-F238E27FC236}">
                <a16:creationId xmlns:a16="http://schemas.microsoft.com/office/drawing/2014/main" id="{3E673423-73C0-4F17-92FB-4EB95FFADE7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7B7C06C-EBAB-458B-8EA2-3ACFDAE677F3}" type="slidenum">
              <a:rPr lang="en-US" altLang="cs-CZ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US" altLang="cs-CZ"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>
            <a:extLst>
              <a:ext uri="{FF2B5EF4-FFF2-40B4-BE49-F238E27FC236}">
                <a16:creationId xmlns:a16="http://schemas.microsoft.com/office/drawing/2014/main" id="{2099E59B-F967-4DBC-8803-BAACDB0D4E7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>
            <a:extLst>
              <a:ext uri="{FF2B5EF4-FFF2-40B4-BE49-F238E27FC236}">
                <a16:creationId xmlns:a16="http://schemas.microsoft.com/office/drawing/2014/main" id="{7DBDA49A-A676-4414-A3B1-DBC30B494E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cs-CZ" alt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508" name="Slide Number Placeholder 3">
            <a:extLst>
              <a:ext uri="{FF2B5EF4-FFF2-40B4-BE49-F238E27FC236}">
                <a16:creationId xmlns:a16="http://schemas.microsoft.com/office/drawing/2014/main" id="{F1A0F17D-C25D-42FA-853D-43258DA0BFF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2633FC3-4E30-43FB-A4C5-DE846345797A}" type="slidenum">
              <a:rPr lang="en-US" altLang="cs-CZ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US" altLang="cs-CZ"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2378320-C624-422A-8C3E-4068E683DD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C944302-F9E4-4A94-ABBF-FF89D40D4E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C6DE96B-047F-4069-ABBC-EE05287E79F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12B9FB-95C6-4834-8244-BECBC673F46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28255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A50D72D-F9D2-4BB0-93B7-458755A5E59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0C19B3-BFFE-456D-A3BC-6C650B51568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3548B71-33AF-4436-9D15-B023985FFE8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4EEC0E-5968-483A-8E91-3AAAF9C366D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56887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3157ACF-E155-4B5A-9495-FF4680A173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4041DB2-90E2-49CE-8C6B-66DF08B4D2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8615729-84C8-4D52-96F8-E667A5EE7A7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7CBDB2-9C32-49F6-BF2A-3632B9BE942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54534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78E6D41-2982-4348-A481-281348BE61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EE9030C-EE77-4F5A-9A3E-41111372D8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521F212-E521-4C62-B718-32CF127F5F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E4A645-9429-44D3-9EE4-8DAB64D2EBD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69401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7057A0E-618D-4527-93ED-978D165EE3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A66F375-6D0D-4F3A-B681-AB1019A6F1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8DB6A39-29B7-431E-A51F-1294D7ACB66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AFC122-04B2-4FE8-B045-AFF59F60729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56870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CF3CE7D-1A12-4E67-852A-27A306E872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BD4B989-2304-4C01-9C98-C06C7E04745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FB38B64-F602-42B0-87CC-C92B50617E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9E2730-3810-4C22-B359-13A4299EB89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65337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0DA41F2-6144-4EB2-BCB3-4BE1B7C57A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0853A69-100C-4403-874E-DB0841E4426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73B98DC-B885-412E-9C23-FCA8E0EFA85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1E0C2B-4475-4A25-B5BE-D7036BE6A60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94427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7266864A-300E-443E-9AD6-3BFD4077D89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F76913E-A553-4346-B129-177CFF8504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D804B58-51E9-4DAB-8FA4-555AF94E028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8E1223-809D-4DC4-A38B-65373ABB7EF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81434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4017310-5557-443D-9D31-5239A5AA207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7ED2C4E-FDA2-42D3-8751-BDA292FC6C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BAFAD76-454B-4C06-B3E5-41F0F2E149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FDCE8E-76C8-4192-ACFD-D71C967B9B5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36899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346DD20-F08F-4398-ABB0-FCCFAEBEDD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92BDFC4-4A2D-4A18-8083-FB1DE78DA1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6403B31-832F-417F-BA34-31860C4A336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CFD6E6-F9AC-4148-8AEE-879ABDEDF02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09431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D081DEF-9D87-43C7-9C9E-73E624C574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1B5F88-B5C8-4189-8B03-E951042097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B904800-1592-48F0-B366-70EDC5230F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8AAB40-8384-432F-862A-F90DE398C26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86300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7BF4391-BC93-4A46-A109-D842D46072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DAB9747-3840-46D6-A478-946DFA71BA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4E5E7EC-C059-4B98-8AC5-ACDFE4BF89D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9BC1D3E-EC98-4099-B550-E62DBF92E98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882DD03-3A27-4D69-BF82-2ADB23CAF11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FEBE121B-9581-4F84-9630-71280A8908DE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Zástupný symbol pro zápatí 4">
            <a:extLst>
              <a:ext uri="{FF2B5EF4-FFF2-40B4-BE49-F238E27FC236}">
                <a16:creationId xmlns:a16="http://schemas.microsoft.com/office/drawing/2014/main" id="{D165C379-7064-454D-85B3-A51FD1F047FF}"/>
              </a:ext>
            </a:extLst>
          </p:cNvPr>
          <p:cNvSpPr txBox="1">
            <a:spLocks noGrp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VO FTVS UK v Praze                                   Mgr. Michal Vágner, Ph.D.  </a:t>
            </a:r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B1299222-65BB-4F8A-8781-AE920E4686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669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355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55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55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376095CC-E647-4A87-8121-3735D8B699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35213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6BCB9545-FFF3-4B2A-A56A-EFC831AFD0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3E01B70A-CDC2-4A0F-BA45-C5321F791C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056" name="Rectangle 8">
            <a:extLst>
              <a:ext uri="{FF2B5EF4-FFF2-40B4-BE49-F238E27FC236}">
                <a16:creationId xmlns:a16="http://schemas.microsoft.com/office/drawing/2014/main" id="{24B7C3F9-90AD-4D89-803B-D19F14CD81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9913" y="3201988"/>
            <a:ext cx="5465762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057" name="Rectangle 9">
            <a:extLst>
              <a:ext uri="{FF2B5EF4-FFF2-40B4-BE49-F238E27FC236}">
                <a16:creationId xmlns:a16="http://schemas.microsoft.com/office/drawing/2014/main" id="{BF316923-CAD2-4CD4-AC21-B2E356C7D3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058" name="Rectangle 10">
            <a:extLst>
              <a:ext uri="{FF2B5EF4-FFF2-40B4-BE49-F238E27FC236}">
                <a16:creationId xmlns:a16="http://schemas.microsoft.com/office/drawing/2014/main" id="{90D36CAB-2F89-4E4D-BDFF-3652D0209F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059" name="Rectangle 11">
            <a:extLst>
              <a:ext uri="{FF2B5EF4-FFF2-40B4-BE49-F238E27FC236}">
                <a16:creationId xmlns:a16="http://schemas.microsoft.com/office/drawing/2014/main" id="{9D7359EE-A4BC-4E62-B4E0-47FF46EBB9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9913" y="3219450"/>
            <a:ext cx="5465762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060" name="Rectangle 12">
            <a:extLst>
              <a:ext uri="{FF2B5EF4-FFF2-40B4-BE49-F238E27FC236}">
                <a16:creationId xmlns:a16="http://schemas.microsoft.com/office/drawing/2014/main" id="{547800E1-01A2-478B-9935-2D7B41D52D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4675" y="3201988"/>
            <a:ext cx="2732088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061" name="WordArt 3">
            <a:extLst>
              <a:ext uri="{FF2B5EF4-FFF2-40B4-BE49-F238E27FC236}">
                <a16:creationId xmlns:a16="http://schemas.microsoft.com/office/drawing/2014/main" id="{31ADF6B8-AC5E-4274-B9DA-DBD408CAAA1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15963" y="6278563"/>
            <a:ext cx="2408237" cy="319087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2998"/>
                    </a:srgbClr>
                  </a:outerShdw>
                </a:effectLst>
                <a:latin typeface="Arial Black" panose="020B0A04020102020204" pitchFamily="34" charset="0"/>
              </a:rPr>
              <a:t>pplk. PhDr. Michal Vágner, Ph.D.</a:t>
            </a:r>
          </a:p>
        </p:txBody>
      </p:sp>
      <p:pic>
        <p:nvPicPr>
          <p:cNvPr id="26" name="Picture 5" descr="voják1">
            <a:extLst>
              <a:ext uri="{FF2B5EF4-FFF2-40B4-BE49-F238E27FC236}">
                <a16:creationId xmlns:a16="http://schemas.microsoft.com/office/drawing/2014/main" id="{34872B47-80DD-4021-8D42-228DEA58B0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93556" y="1713799"/>
            <a:ext cx="2745013" cy="443183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AutoShape 2">
            <a:extLst>
              <a:ext uri="{FF2B5EF4-FFF2-40B4-BE49-F238E27FC236}">
                <a16:creationId xmlns:a16="http://schemas.microsoft.com/office/drawing/2014/main" id="{78A095A9-7378-45F5-88BC-DD7208E103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425" y="263864"/>
            <a:ext cx="7577320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800" b="1" kern="0" dirty="0">
                <a:solidFill>
                  <a:schemeClr val="bg1"/>
                </a:solidFill>
              </a:rPr>
              <a:t>Speciální tělesná příprava - analýza pohybu</a:t>
            </a:r>
            <a:endParaRPr lang="cs-CZ" altLang="cs-CZ" sz="2800" b="1" kern="0" dirty="0">
              <a:solidFill>
                <a:schemeClr val="bg1"/>
              </a:solidFill>
              <a:cs typeface="Arial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3654C44C-52B4-45FA-851D-2EA97D3C99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2052" y="-182"/>
            <a:ext cx="8229600" cy="1143000"/>
          </a:xfrm>
        </p:spPr>
        <p:txBody>
          <a:bodyPr/>
          <a:lstStyle/>
          <a:p>
            <a:r>
              <a:rPr lang="cs-CZ" altLang="cs-CZ" dirty="0">
                <a:solidFill>
                  <a:schemeClr val="bg1"/>
                </a:solidFill>
              </a:rPr>
              <a:t>Určení tepové frekvence</a:t>
            </a:r>
            <a:endParaRPr lang="cs-CZ" altLang="cs-CZ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10243" name="Rectangle 4">
            <a:extLst>
              <a:ext uri="{FF2B5EF4-FFF2-40B4-BE49-F238E27FC236}">
                <a16:creationId xmlns:a16="http://schemas.microsoft.com/office/drawing/2014/main" id="{CFC532EC-83F3-4834-A1BC-F97ABC4878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44840" y="1600200"/>
            <a:ext cx="8436964" cy="4525963"/>
          </a:xfrm>
        </p:spPr>
        <p:txBody>
          <a:bodyPr/>
          <a:lstStyle/>
          <a:p>
            <a:r>
              <a:rPr lang="cs-CZ" altLang="cs-CZ" sz="2800" b="1" dirty="0">
                <a:solidFill>
                  <a:schemeClr val="bg1"/>
                </a:solidFill>
              </a:rPr>
              <a:t>THR = (220 – věk) x %</a:t>
            </a:r>
            <a:endParaRPr lang="cs-CZ" altLang="cs-CZ" sz="2800" dirty="0">
              <a:solidFill>
                <a:schemeClr val="bg1"/>
              </a:solidFill>
              <a:cs typeface="Arial"/>
            </a:endParaRPr>
          </a:p>
          <a:p>
            <a:r>
              <a:rPr lang="cs-CZ" altLang="cs-CZ" sz="2800" dirty="0">
                <a:solidFill>
                  <a:schemeClr val="bg1"/>
                </a:solidFill>
              </a:rPr>
              <a:t>Nízká úroveň      0,65 x 200 = 130 t/m (THR)</a:t>
            </a:r>
            <a:endParaRPr lang="cs-CZ" altLang="cs-CZ" sz="2800" dirty="0">
              <a:solidFill>
                <a:schemeClr val="bg1"/>
              </a:solidFill>
              <a:cs typeface="Arial"/>
            </a:endParaRPr>
          </a:p>
          <a:p>
            <a:r>
              <a:rPr lang="cs-CZ" altLang="cs-CZ" sz="2800" dirty="0">
                <a:solidFill>
                  <a:schemeClr val="bg1"/>
                </a:solidFill>
              </a:rPr>
              <a:t>Střední úroveň    0,75 x 200 = 150 t/m (THR)</a:t>
            </a:r>
            <a:endParaRPr lang="cs-CZ" altLang="cs-CZ" sz="2800" dirty="0">
              <a:solidFill>
                <a:schemeClr val="bg1"/>
              </a:solidFill>
              <a:cs typeface="Arial"/>
            </a:endParaRPr>
          </a:p>
          <a:p>
            <a:r>
              <a:rPr lang="cs-CZ" altLang="cs-CZ" sz="2800" dirty="0">
                <a:solidFill>
                  <a:schemeClr val="bg1"/>
                </a:solidFill>
              </a:rPr>
              <a:t>Vysoká úroveň    0,85 x 200 = 170 t/m (THR)</a:t>
            </a:r>
            <a:endParaRPr lang="cs-CZ" altLang="cs-CZ" sz="2800" dirty="0">
              <a:solidFill>
                <a:schemeClr val="bg1"/>
              </a:solidFill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997115A5-DD72-4D16-B213-5CE3B35988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>
                <a:solidFill>
                  <a:schemeClr val="bg1"/>
                </a:solidFill>
              </a:rPr>
              <a:t>Určení tepové frekvence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4892BDDC-DC27-45C6-A8E4-3584FCEB57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cs-CZ" altLang="cs-CZ" sz="2800" b="1" dirty="0">
                <a:solidFill>
                  <a:schemeClr val="bg1"/>
                </a:solidFill>
              </a:rPr>
              <a:t>MHR – RHR = HRR</a:t>
            </a:r>
          </a:p>
          <a:p>
            <a:pPr>
              <a:lnSpc>
                <a:spcPct val="90000"/>
              </a:lnSpc>
            </a:pPr>
            <a:r>
              <a:rPr lang="cs-CZ" altLang="cs-CZ" sz="2800" b="1" dirty="0">
                <a:solidFill>
                  <a:schemeClr val="bg1"/>
                </a:solidFill>
              </a:rPr>
              <a:t>200 (ve věku 20 let) – 65 (klidová tepové frekvence) = 135 HRR (</a:t>
            </a:r>
            <a:r>
              <a:rPr lang="cs-CZ" altLang="cs-CZ" sz="2800" b="1" dirty="0" err="1">
                <a:solidFill>
                  <a:schemeClr val="bg1"/>
                </a:solidFill>
              </a:rPr>
              <a:t>Heart</a:t>
            </a:r>
            <a:r>
              <a:rPr lang="cs-CZ" altLang="cs-CZ" sz="2800" b="1" dirty="0">
                <a:solidFill>
                  <a:schemeClr val="bg1"/>
                </a:solidFill>
              </a:rPr>
              <a:t> </a:t>
            </a:r>
            <a:r>
              <a:rPr lang="cs-CZ" altLang="cs-CZ" sz="2800" b="1" dirty="0" err="1">
                <a:solidFill>
                  <a:schemeClr val="bg1"/>
                </a:solidFill>
              </a:rPr>
              <a:t>Rate</a:t>
            </a:r>
            <a:r>
              <a:rPr lang="cs-CZ" altLang="cs-CZ" sz="2800" b="1" dirty="0">
                <a:solidFill>
                  <a:schemeClr val="bg1"/>
                </a:solidFill>
              </a:rPr>
              <a:t>)</a:t>
            </a:r>
            <a:endParaRPr lang="cs-CZ" altLang="cs-CZ" sz="2800" dirty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80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 dirty="0">
                <a:solidFill>
                  <a:schemeClr val="bg1"/>
                </a:solidFill>
              </a:rPr>
              <a:t>THR potom vypočítáme podle vzorce:</a:t>
            </a:r>
            <a:endParaRPr lang="cs-CZ" altLang="cs-CZ" sz="2400" b="1" dirty="0">
              <a:solidFill>
                <a:schemeClr val="bg1"/>
              </a:solidFill>
              <a:cs typeface="Arial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 b="1" dirty="0">
                <a:solidFill>
                  <a:schemeClr val="bg1"/>
                </a:solidFill>
              </a:rPr>
              <a:t>(% x HRR) + RHR = THR</a:t>
            </a:r>
            <a:endParaRPr lang="cs-CZ" altLang="cs-CZ" sz="2400" dirty="0">
              <a:solidFill>
                <a:schemeClr val="bg1"/>
              </a:solidFill>
              <a:cs typeface="Arial"/>
            </a:endParaRPr>
          </a:p>
          <a:p>
            <a:pPr>
              <a:lnSpc>
                <a:spcPct val="90000"/>
              </a:lnSpc>
            </a:pPr>
            <a:r>
              <a:rPr lang="cs-CZ" altLang="cs-CZ" sz="2400" dirty="0">
                <a:solidFill>
                  <a:schemeClr val="bg1"/>
                </a:solidFill>
              </a:rPr>
              <a:t>Nízká úroveň	(0,65 x 135) + 65 = 153 t/m (THR)</a:t>
            </a:r>
            <a:endParaRPr lang="cs-CZ" altLang="cs-CZ" sz="2400" dirty="0">
              <a:solidFill>
                <a:schemeClr val="bg1"/>
              </a:solidFill>
              <a:cs typeface="Arial"/>
            </a:endParaRPr>
          </a:p>
          <a:p>
            <a:pPr>
              <a:lnSpc>
                <a:spcPct val="90000"/>
              </a:lnSpc>
            </a:pPr>
            <a:r>
              <a:rPr lang="cs-CZ" altLang="cs-CZ" sz="2400" dirty="0">
                <a:solidFill>
                  <a:schemeClr val="bg1"/>
                </a:solidFill>
              </a:rPr>
              <a:t>Střední úroveň 	(0,75 x 135) + 65 = 166 t/m (THR)</a:t>
            </a:r>
            <a:endParaRPr lang="cs-CZ" altLang="cs-CZ" sz="2400" dirty="0">
              <a:solidFill>
                <a:schemeClr val="bg1"/>
              </a:solidFill>
              <a:cs typeface="Arial"/>
            </a:endParaRPr>
          </a:p>
          <a:p>
            <a:pPr>
              <a:lnSpc>
                <a:spcPct val="90000"/>
              </a:lnSpc>
            </a:pPr>
            <a:r>
              <a:rPr lang="cs-CZ" altLang="cs-CZ" sz="2400" dirty="0">
                <a:solidFill>
                  <a:schemeClr val="bg1"/>
                </a:solidFill>
              </a:rPr>
              <a:t>Vysoká úroveň	(0,85 x 135) + 65 = 180 t/m (THR)</a:t>
            </a:r>
            <a:endParaRPr lang="cs-CZ" altLang="cs-CZ" sz="2400" dirty="0">
              <a:solidFill>
                <a:schemeClr val="bg1"/>
              </a:solidFill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03BD554C-65EA-4425-9942-FD58A75DCD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55650" y="0"/>
            <a:ext cx="8229600" cy="1143000"/>
          </a:xfrm>
        </p:spPr>
        <p:txBody>
          <a:bodyPr/>
          <a:lstStyle/>
          <a:p>
            <a:r>
              <a:rPr lang="cs-CZ" altLang="cs-CZ">
                <a:solidFill>
                  <a:schemeClr val="bg1"/>
                </a:solidFill>
              </a:rPr>
              <a:t>Aerobní a anaerobní práh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3B829647-D8D5-4DF5-BDA9-3B42B32362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>
                <a:solidFill>
                  <a:schemeClr val="bg1"/>
                </a:solidFill>
              </a:rPr>
              <a:t>Anaerobního prahu se dosahuje přibližně okolo 90 % MHR</a:t>
            </a:r>
          </a:p>
          <a:p>
            <a:r>
              <a:rPr lang="cs-CZ" altLang="cs-CZ">
                <a:solidFill>
                  <a:schemeClr val="bg1"/>
                </a:solidFill>
              </a:rPr>
              <a:t>Aerobního prahu se dosahuje přibližně okolo 75 % MHR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03BD554C-65EA-4425-9942-FD58A75DCD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55650" y="0"/>
            <a:ext cx="8229600" cy="1143000"/>
          </a:xfrm>
        </p:spPr>
        <p:txBody>
          <a:bodyPr/>
          <a:lstStyle/>
          <a:p>
            <a:r>
              <a:rPr lang="cs-CZ" dirty="0">
                <a:solidFill>
                  <a:schemeClr val="bg1"/>
                </a:solidFill>
                <a:ea typeface="+mj-lt"/>
                <a:cs typeface="+mj-lt"/>
              </a:rPr>
              <a:t>Otázky</a:t>
            </a:r>
            <a:endParaRPr lang="cs-CZ" dirty="0"/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3B829647-D8D5-4DF5-BDA9-3B42B32362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- jaké jsou hlavní činnosti vojenského personálu vzhledem k pohybu?</a:t>
            </a:r>
          </a:p>
          <a:p>
            <a:r>
              <a:rPr lang="cs-CZ" dirty="0">
                <a:solidFill>
                  <a:schemeClr val="bg1"/>
                </a:solidFill>
              </a:rPr>
              <a:t>- druhy svalových vláken v souvislosti s tempem cvičení</a:t>
            </a:r>
            <a:endParaRPr lang="cs-CZ" dirty="0">
              <a:solidFill>
                <a:schemeClr val="bg1"/>
              </a:solidFill>
              <a:cs typeface="Arial"/>
            </a:endParaRPr>
          </a:p>
          <a:p>
            <a:r>
              <a:rPr lang="cs-CZ" dirty="0">
                <a:solidFill>
                  <a:schemeClr val="bg1"/>
                </a:solidFill>
              </a:rPr>
              <a:t>- zátěžové parametry silového a vytrvalostního tréninku</a:t>
            </a:r>
            <a:endParaRPr lang="cs-CZ">
              <a:solidFill>
                <a:schemeClr val="bg1"/>
              </a:solidFill>
              <a:ea typeface="+mn-lt"/>
              <a:cs typeface="+mn-lt"/>
            </a:endParaRPr>
          </a:p>
          <a:p>
            <a:endParaRPr lang="cs-CZ" altLang="cs-CZ" dirty="0">
              <a:solidFill>
                <a:schemeClr val="bg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204243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>
            <a:extLst>
              <a:ext uri="{FF2B5EF4-FFF2-40B4-BE49-F238E27FC236}">
                <a16:creationId xmlns:a16="http://schemas.microsoft.com/office/drawing/2014/main" id="{D0595479-67F3-4DD8-A76E-B4CE6FA7A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263" y="22225"/>
            <a:ext cx="8229600" cy="1143000"/>
          </a:xfrm>
        </p:spPr>
        <p:txBody>
          <a:bodyPr/>
          <a:lstStyle/>
          <a:p>
            <a:r>
              <a:rPr lang="cs-CZ" altLang="cs-CZ">
                <a:solidFill>
                  <a:schemeClr val="bg1"/>
                </a:solidFill>
              </a:rPr>
              <a:t>Literatura</a:t>
            </a:r>
          </a:p>
        </p:txBody>
      </p:sp>
      <p:sp>
        <p:nvSpPr>
          <p:cNvPr id="15363" name="Obdélník 2">
            <a:extLst>
              <a:ext uri="{FF2B5EF4-FFF2-40B4-BE49-F238E27FC236}">
                <a16:creationId xmlns:a16="http://schemas.microsoft.com/office/drawing/2014/main" id="{709887A9-F037-4163-A0CA-D05CA39E71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075" y="1557338"/>
            <a:ext cx="8213725" cy="6199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7000"/>
              </a:lnSpc>
              <a:spcBef>
                <a:spcPct val="0"/>
              </a:spcBef>
              <a:buFont typeface="Garamond" panose="02020404030301010803" pitchFamily="18" charset="0"/>
              <a:buAutoNum type="arabicPeriod"/>
            </a:pPr>
            <a:r>
              <a:rPr lang="cs-CZ" altLang="cs-CZ" sz="18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VĚSTNÍK MO. (2011). Služební tělesná výchova v rezortu Ministerstva obrany (NVMO č.12/2011). Praha: MO.</a:t>
            </a:r>
          </a:p>
          <a:p>
            <a:pPr>
              <a:lnSpc>
                <a:spcPct val="107000"/>
              </a:lnSpc>
              <a:spcBef>
                <a:spcPct val="0"/>
              </a:spcBef>
              <a:buFont typeface="Garamond" panose="02020404030301010803" pitchFamily="18" charset="0"/>
              <a:buAutoNum type="arabicPeriod"/>
            </a:pPr>
            <a:r>
              <a:rPr lang="cs-CZ" altLang="cs-CZ" sz="1800">
                <a:solidFill>
                  <a:schemeClr val="bg1"/>
                </a:solidFill>
                <a:cs typeface="Times New Roman" panose="02020603050405020304" pitchFamily="18" charset="0"/>
              </a:rPr>
              <a:t>FM 20-21. (1996) Physical Fitness Training . Washington: Depatment of the Army.</a:t>
            </a:r>
          </a:p>
          <a:p>
            <a:pPr>
              <a:lnSpc>
                <a:spcPct val="107000"/>
              </a:lnSpc>
              <a:spcBef>
                <a:spcPct val="0"/>
              </a:spcBef>
              <a:buFont typeface="Garamond" panose="02020404030301010803" pitchFamily="18" charset="0"/>
              <a:buAutoNum type="arabicPeriod"/>
            </a:pPr>
            <a:r>
              <a:rPr lang="cs-CZ" altLang="cs-CZ" sz="1800">
                <a:solidFill>
                  <a:schemeClr val="bg1"/>
                </a:solidFill>
                <a:cs typeface="Times New Roman" panose="02020603050405020304" pitchFamily="18" charset="0"/>
              </a:rPr>
              <a:t>Army Fitness Manual. (2005). Toronto. Canadian Froces Personnel Support Agency.</a:t>
            </a:r>
          </a:p>
          <a:p>
            <a:pPr>
              <a:lnSpc>
                <a:spcPct val="107000"/>
              </a:lnSpc>
              <a:spcBef>
                <a:spcPct val="0"/>
              </a:spcBef>
              <a:buFont typeface="Garamond" panose="02020404030301010803" pitchFamily="18" charset="0"/>
              <a:buAutoNum type="arabicPeriod"/>
            </a:pPr>
            <a:r>
              <a:rPr lang="cs-CZ" altLang="cs-CZ" sz="1800">
                <a:solidFill>
                  <a:schemeClr val="bg1"/>
                </a:solidFill>
                <a:cs typeface="Times New Roman" panose="02020603050405020304" pitchFamily="18" charset="0"/>
              </a:rPr>
              <a:t>Army Physical Readiness Training. (2010). Washington: Depatment of the Army.</a:t>
            </a:r>
          </a:p>
          <a:p>
            <a:pPr>
              <a:lnSpc>
                <a:spcPct val="107000"/>
              </a:lnSpc>
              <a:spcBef>
                <a:spcPct val="0"/>
              </a:spcBef>
              <a:buFont typeface="Garamond" panose="02020404030301010803" pitchFamily="18" charset="0"/>
              <a:buAutoNum type="arabicPeriod"/>
            </a:pPr>
            <a:r>
              <a:rPr lang="cs-CZ" altLang="cs-CZ" sz="1800">
                <a:solidFill>
                  <a:schemeClr val="bg1"/>
                </a:solidFill>
                <a:cs typeface="Times New Roman" panose="02020603050405020304" pitchFamily="18" charset="0"/>
              </a:rPr>
              <a:t>Boyle, M. (2010) Advances in Functional Training. Chichester: Lotus</a:t>
            </a:r>
          </a:p>
          <a:p>
            <a:pPr>
              <a:lnSpc>
                <a:spcPct val="107000"/>
              </a:lnSpc>
              <a:spcBef>
                <a:spcPct val="0"/>
              </a:spcBef>
              <a:buFont typeface="Garamond" panose="02020404030301010803" pitchFamily="18" charset="0"/>
              <a:buAutoNum type="arabicPeriod"/>
            </a:pPr>
            <a:r>
              <a:rPr lang="cs-CZ" altLang="cs-CZ" sz="1800">
                <a:solidFill>
                  <a:schemeClr val="bg1"/>
                </a:solidFill>
                <a:cs typeface="Times New Roman" panose="02020603050405020304" pitchFamily="18" charset="0"/>
              </a:rPr>
              <a:t>Petr, M., Šťastný, P. (2012). </a:t>
            </a:r>
            <a:r>
              <a:rPr lang="cs-CZ" altLang="cs-CZ" sz="1800" i="1">
                <a:solidFill>
                  <a:schemeClr val="bg1"/>
                </a:solidFill>
                <a:cs typeface="Times New Roman" panose="02020603050405020304" pitchFamily="18" charset="0"/>
              </a:rPr>
              <a:t>Funkční silový trénink</a:t>
            </a:r>
            <a:r>
              <a:rPr lang="cs-CZ" altLang="cs-CZ" sz="1800">
                <a:solidFill>
                  <a:schemeClr val="bg1"/>
                </a:solidFill>
                <a:cs typeface="Times New Roman" panose="02020603050405020304" pitchFamily="18" charset="0"/>
              </a:rPr>
              <a:t>. Univerzita Karlova. </a:t>
            </a:r>
          </a:p>
          <a:p>
            <a:pPr>
              <a:lnSpc>
                <a:spcPct val="107000"/>
              </a:lnSpc>
              <a:spcBef>
                <a:spcPct val="0"/>
              </a:spcBef>
              <a:buFont typeface="Garamond" panose="02020404030301010803" pitchFamily="18" charset="0"/>
              <a:buAutoNum type="arabicPeriod"/>
            </a:pPr>
            <a:r>
              <a:rPr lang="cs-CZ" altLang="cs-CZ" sz="1800">
                <a:solidFill>
                  <a:schemeClr val="bg1"/>
                </a:solidFill>
                <a:cs typeface="Times New Roman" panose="02020603050405020304" pitchFamily="18" charset="0"/>
              </a:rPr>
              <a:t>Stoppani, J. (2006). Velká kniha posilování. (přel. L. Soumar). Praha: Grada</a:t>
            </a:r>
          </a:p>
          <a:p>
            <a:pPr>
              <a:spcBef>
                <a:spcPct val="0"/>
              </a:spcBef>
              <a:buFont typeface="Garamond" panose="02020404030301010803" pitchFamily="18" charset="0"/>
              <a:buAutoNum type="arabicPeriod"/>
            </a:pPr>
            <a:r>
              <a:rPr lang="cs-CZ" altLang="cs-CZ" sz="1800">
                <a:solidFill>
                  <a:schemeClr val="bg1"/>
                </a:solidFill>
                <a:cs typeface="Times New Roman" panose="02020603050405020304" pitchFamily="18" charset="0"/>
              </a:rPr>
              <a:t>Dovalil, J. a kol. (2002). </a:t>
            </a:r>
            <a:r>
              <a:rPr lang="cs-CZ" altLang="cs-CZ" sz="1800" i="1">
                <a:solidFill>
                  <a:schemeClr val="bg1"/>
                </a:solidFill>
                <a:cs typeface="Times New Roman" panose="02020603050405020304" pitchFamily="18" charset="0"/>
              </a:rPr>
              <a:t>Výkon a trénink ve sportu</a:t>
            </a:r>
            <a:r>
              <a:rPr lang="cs-CZ" altLang="cs-CZ" sz="1800">
                <a:solidFill>
                  <a:schemeClr val="bg1"/>
                </a:solidFill>
                <a:cs typeface="Times New Roman" panose="02020603050405020304" pitchFamily="18" charset="0"/>
              </a:rPr>
              <a:t>.</a:t>
            </a:r>
            <a:r>
              <a:rPr lang="cs-CZ" altLang="cs-CZ" sz="1800" i="1">
                <a:solidFill>
                  <a:schemeClr val="bg1"/>
                </a:solidFill>
                <a:cs typeface="Times New Roman" panose="02020603050405020304" pitchFamily="18" charset="0"/>
              </a:rPr>
              <a:t> </a:t>
            </a:r>
            <a:r>
              <a:rPr lang="cs-CZ" altLang="cs-CZ" sz="1800">
                <a:solidFill>
                  <a:schemeClr val="bg1"/>
                </a:solidFill>
                <a:cs typeface="Times New Roman" panose="02020603050405020304" pitchFamily="18" charset="0"/>
              </a:rPr>
              <a:t>(1. vyd.). Praha: Olympia. </a:t>
            </a:r>
          </a:p>
          <a:p>
            <a:pPr>
              <a:spcBef>
                <a:spcPct val="0"/>
              </a:spcBef>
              <a:buFont typeface="Garamond" panose="02020404030301010803" pitchFamily="18" charset="0"/>
              <a:buAutoNum type="arabicPeriod"/>
            </a:pPr>
            <a:r>
              <a:rPr lang="cs-CZ" altLang="cs-CZ" sz="1800">
                <a:solidFill>
                  <a:schemeClr val="bg1"/>
                </a:solidFill>
                <a:cs typeface="Times New Roman" panose="02020603050405020304" pitchFamily="18" charset="0"/>
              </a:rPr>
              <a:t>Dovalil, J. (2005). </a:t>
            </a:r>
            <a:r>
              <a:rPr lang="cs-CZ" altLang="cs-CZ" sz="1800" i="1">
                <a:solidFill>
                  <a:schemeClr val="bg1"/>
                </a:solidFill>
                <a:cs typeface="Times New Roman" panose="02020603050405020304" pitchFamily="18" charset="0"/>
              </a:rPr>
              <a:t>Výkon a trénink ve sportu</a:t>
            </a:r>
            <a:r>
              <a:rPr lang="cs-CZ" altLang="cs-CZ" sz="1800">
                <a:solidFill>
                  <a:schemeClr val="bg1"/>
                </a:solidFill>
                <a:cs typeface="Times New Roman" panose="02020603050405020304" pitchFamily="18" charset="0"/>
              </a:rPr>
              <a:t>.</a:t>
            </a:r>
            <a:r>
              <a:rPr lang="cs-CZ" altLang="cs-CZ" sz="1800" i="1">
                <a:solidFill>
                  <a:schemeClr val="bg1"/>
                </a:solidFill>
                <a:cs typeface="Times New Roman" panose="02020603050405020304" pitchFamily="18" charset="0"/>
              </a:rPr>
              <a:t> </a:t>
            </a:r>
            <a:r>
              <a:rPr lang="cs-CZ" altLang="cs-CZ" sz="1800">
                <a:solidFill>
                  <a:schemeClr val="bg1"/>
                </a:solidFill>
                <a:cs typeface="Times New Roman" panose="02020603050405020304" pitchFamily="18" charset="0"/>
              </a:rPr>
              <a:t>(2. vyd.). Praha: Olympia.</a:t>
            </a:r>
          </a:p>
          <a:p>
            <a:pPr>
              <a:spcBef>
                <a:spcPct val="0"/>
              </a:spcBef>
              <a:buFont typeface="Garamond" panose="02020404030301010803" pitchFamily="18" charset="0"/>
              <a:buAutoNum type="arabicPeriod"/>
            </a:pPr>
            <a:r>
              <a:rPr lang="cs-CZ" altLang="cs-CZ" sz="1800">
                <a:solidFill>
                  <a:schemeClr val="bg1"/>
                </a:solidFill>
                <a:cs typeface="Arial" panose="020B0604020202020204" pitchFamily="34" charset="0"/>
              </a:rPr>
              <a:t>Panuška, P. (2014). Trénink vytrvalostních schopností. Praha: Mladá Fronta, Europrint a.s.</a:t>
            </a:r>
          </a:p>
          <a:p>
            <a:pPr>
              <a:spcBef>
                <a:spcPct val="0"/>
              </a:spcBef>
              <a:buFont typeface="Garamond" panose="02020404030301010803" pitchFamily="18" charset="0"/>
              <a:buAutoNum type="arabicPeriod"/>
            </a:pPr>
            <a:endParaRPr lang="cs-CZ" altLang="cs-CZ" sz="180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ct val="0"/>
              </a:spcBef>
              <a:buFont typeface="Garamond" panose="02020404030301010803" pitchFamily="18" charset="0"/>
              <a:buAutoNum type="arabicPeriod"/>
            </a:pPr>
            <a:endParaRPr lang="cs-CZ" altLang="cs-CZ" sz="180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ct val="0"/>
              </a:spcBef>
              <a:buFont typeface="Garamond" panose="02020404030301010803" pitchFamily="18" charset="0"/>
              <a:buAutoNum type="arabicPeriod"/>
            </a:pPr>
            <a:endParaRPr lang="cs-CZ" altLang="cs-CZ" sz="180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ct val="0"/>
              </a:spcBef>
              <a:buFont typeface="Garamond" panose="02020404030301010803" pitchFamily="18" charset="0"/>
              <a:buAutoNum type="arabicPeriod"/>
            </a:pPr>
            <a:endParaRPr lang="cs-CZ" altLang="cs-CZ" sz="18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ct val="0"/>
              </a:spcBef>
              <a:buFont typeface="Garamond" panose="02020404030301010803" pitchFamily="18" charset="0"/>
              <a:buAutoNum type="arabicPeriod"/>
            </a:pPr>
            <a:endParaRPr lang="cs-CZ" altLang="cs-CZ" sz="18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Zástupný symbol pro zápatí 4">
            <a:extLst>
              <a:ext uri="{FF2B5EF4-FFF2-40B4-BE49-F238E27FC236}">
                <a16:creationId xmlns:a16="http://schemas.microsoft.com/office/drawing/2014/main" id="{D165C379-7064-454D-85B3-A51FD1F047FF}"/>
              </a:ext>
            </a:extLst>
          </p:cNvPr>
          <p:cNvSpPr txBox="1">
            <a:spLocks noGrp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VO FTVS UK v Praze                                   Mgr. Michal Vágner, Ph.D.  </a:t>
            </a:r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B1299222-65BB-4F8A-8781-AE920E4686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669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355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55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55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376095CC-E647-4A87-8121-3735D8B699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35213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6BCB9545-FFF3-4B2A-A56A-EFC831AFD0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3E01B70A-CDC2-4A0F-BA45-C5321F791C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8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056" name="Rectangle 8">
            <a:extLst>
              <a:ext uri="{FF2B5EF4-FFF2-40B4-BE49-F238E27FC236}">
                <a16:creationId xmlns:a16="http://schemas.microsoft.com/office/drawing/2014/main" id="{24B7C3F9-90AD-4D89-803B-D19F14CD81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9913" y="3201988"/>
            <a:ext cx="5465762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057" name="Rectangle 9">
            <a:extLst>
              <a:ext uri="{FF2B5EF4-FFF2-40B4-BE49-F238E27FC236}">
                <a16:creationId xmlns:a16="http://schemas.microsoft.com/office/drawing/2014/main" id="{BF316923-CAD2-4CD4-AC21-B2E356C7D3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058" name="Rectangle 10">
            <a:extLst>
              <a:ext uri="{FF2B5EF4-FFF2-40B4-BE49-F238E27FC236}">
                <a16:creationId xmlns:a16="http://schemas.microsoft.com/office/drawing/2014/main" id="{90D36CAB-2F89-4E4D-BDFF-3652D0209F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350" y="3201988"/>
            <a:ext cx="5465763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059" name="Rectangle 11">
            <a:extLst>
              <a:ext uri="{FF2B5EF4-FFF2-40B4-BE49-F238E27FC236}">
                <a16:creationId xmlns:a16="http://schemas.microsoft.com/office/drawing/2014/main" id="{9D7359EE-A4BC-4E62-B4E0-47FF46EBB9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9913" y="3219450"/>
            <a:ext cx="5465762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060" name="Rectangle 12">
            <a:extLst>
              <a:ext uri="{FF2B5EF4-FFF2-40B4-BE49-F238E27FC236}">
                <a16:creationId xmlns:a16="http://schemas.microsoft.com/office/drawing/2014/main" id="{547800E1-01A2-478B-9935-2D7B41D52D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4675" y="3201988"/>
            <a:ext cx="2732088" cy="0"/>
          </a:xfrm>
          <a:prstGeom prst="rect">
            <a:avLst/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800"/>
          </a:p>
        </p:txBody>
      </p:sp>
      <p:sp>
        <p:nvSpPr>
          <p:cNvPr id="2061" name="WordArt 3">
            <a:extLst>
              <a:ext uri="{FF2B5EF4-FFF2-40B4-BE49-F238E27FC236}">
                <a16:creationId xmlns:a16="http://schemas.microsoft.com/office/drawing/2014/main" id="{31ADF6B8-AC5E-4274-B9DA-DBD408CAAA1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15963" y="6278563"/>
            <a:ext cx="2408237" cy="319087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2800" kern="1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2998"/>
                    </a:srgbClr>
                  </a:outerShdw>
                </a:effectLst>
                <a:latin typeface="Arial Black" panose="020B0A04020102020204" pitchFamily="34" charset="0"/>
              </a:rPr>
              <a:t>pplk. PhDr. Michal Vágner, Ph.D.</a:t>
            </a:r>
          </a:p>
        </p:txBody>
      </p:sp>
      <p:sp>
        <p:nvSpPr>
          <p:cNvPr id="3" name="AutoShape 2">
            <a:extLst>
              <a:ext uri="{FF2B5EF4-FFF2-40B4-BE49-F238E27FC236}">
                <a16:creationId xmlns:a16="http://schemas.microsoft.com/office/drawing/2014/main" id="{78A095A9-7378-45F5-88BC-DD7208E103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425" y="263864"/>
            <a:ext cx="7577320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800" b="1" kern="0" dirty="0">
                <a:solidFill>
                  <a:schemeClr val="bg1"/>
                </a:solidFill>
              </a:rPr>
              <a:t>Speciální tělesná příprava - analýza pohybu</a:t>
            </a:r>
            <a:endParaRPr lang="cs-CZ" altLang="cs-CZ" sz="2800" b="1" kern="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98631BFE-5EB4-40AA-935E-05961976CA82}"/>
              </a:ext>
            </a:extLst>
          </p:cNvPr>
          <p:cNvSpPr txBox="1"/>
          <p:nvPr/>
        </p:nvSpPr>
        <p:spPr>
          <a:xfrm>
            <a:off x="377253" y="1713875"/>
            <a:ext cx="8114674" cy="31700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cs-CZ" dirty="0">
                <a:solidFill>
                  <a:schemeClr val="bg1"/>
                </a:solidFill>
                <a:latin typeface="Arial"/>
                <a:cs typeface="Arial"/>
              </a:rPr>
              <a:t>Cíl: systematická selekce zaměření tréninku na základě potřeb konkrétní činnosti, silové a kardiorespirační zátěžové parametry</a:t>
            </a:r>
            <a:endParaRPr lang="cs-CZ" dirty="0">
              <a:solidFill>
                <a:schemeClr val="bg1"/>
              </a:solidFill>
              <a:cs typeface="Arial"/>
            </a:endParaRPr>
          </a:p>
          <a:p>
            <a:endParaRPr lang="cs-CZ" dirty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cs-CZ" dirty="0">
                <a:solidFill>
                  <a:schemeClr val="bg1"/>
                </a:solidFill>
                <a:latin typeface="Arial"/>
                <a:cs typeface="Arial"/>
              </a:rPr>
              <a:t>Průběh: rozbor hlavních činností vojenského personálu vzhledem k pohybu a určení potřeby svalových partií a řetězců, druhy svalových vláken, zátěžové parametry</a:t>
            </a:r>
          </a:p>
          <a:p>
            <a:endParaRPr lang="cs-CZ" dirty="0">
              <a:solidFill>
                <a:schemeClr val="bg1"/>
              </a:solidFill>
              <a:cs typeface="Arial"/>
            </a:endParaRPr>
          </a:p>
          <a:p>
            <a:r>
              <a:rPr lang="cs-CZ" dirty="0">
                <a:solidFill>
                  <a:schemeClr val="bg1"/>
                </a:solidFill>
                <a:latin typeface="Arial"/>
                <a:cs typeface="Arial"/>
              </a:rPr>
              <a:t>Otázky: hlavní činnosti vojenského personálu vzhledem k pohybu, druhy svalových vláken, zátěžové parametry silového a vytrvalostního tréninku</a:t>
            </a:r>
          </a:p>
        </p:txBody>
      </p:sp>
    </p:spTree>
    <p:extLst>
      <p:ext uri="{BB962C8B-B14F-4D97-AF65-F5344CB8AC3E}">
        <p14:creationId xmlns:p14="http://schemas.microsoft.com/office/powerpoint/2010/main" val="2226796823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>
            <a:extLst>
              <a:ext uri="{FF2B5EF4-FFF2-40B4-BE49-F238E27FC236}">
                <a16:creationId xmlns:a16="http://schemas.microsoft.com/office/drawing/2014/main" id="{1F60A52F-55D7-4272-95DD-BF838A3EA1D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900113" y="188913"/>
            <a:ext cx="8064500" cy="865187"/>
          </a:xfrm>
        </p:spPr>
        <p:txBody>
          <a:bodyPr anchor="t"/>
          <a:lstStyle/>
          <a:p>
            <a:pPr eaLnBrk="1" hangingPunct="1"/>
            <a:r>
              <a:rPr lang="cs-CZ" altLang="cs-CZ" sz="3200" b="1">
                <a:solidFill>
                  <a:schemeClr val="bg1"/>
                </a:solidFill>
              </a:rPr>
              <a:t>Fyzické požadavky pro specifické úkoly</a:t>
            </a:r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13C6ECC8-912D-4BF6-BED0-01A85C94E6D0}"/>
              </a:ext>
            </a:extLst>
          </p:cNvPr>
          <p:cNvGraphicFramePr>
            <a:graphicFrameLocks noGrp="1"/>
          </p:cNvGraphicFramePr>
          <p:nvPr/>
        </p:nvGraphicFramePr>
        <p:xfrm>
          <a:off x="755650" y="1196975"/>
          <a:ext cx="7777163" cy="5254625"/>
        </p:xfrm>
        <a:graphic>
          <a:graphicData uri="http://schemas.openxmlformats.org/drawingml/2006/table">
            <a:tbl>
              <a:tblPr/>
              <a:tblGrid>
                <a:gridCol w="1766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57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4213">
                <a:tc grid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                                        </a:t>
                      </a:r>
                      <a:endParaRPr kumimoji="0" lang="cs-CZ" altLang="cs-CZ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                                         </a:t>
                      </a: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Fyzické úkoly                     Fyzické požadavky</a:t>
                      </a:r>
                      <a:endParaRPr kumimoji="0" lang="cs-CZ" alt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041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Úkoly v malé jednotce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Sprint s vybavením</a:t>
                      </a:r>
                      <a:endParaRPr kumimoji="0" lang="cs-CZ" alt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Lezení a slaňování</a:t>
                      </a:r>
                      <a:endParaRPr kumimoji="0" lang="cs-CZ" alt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Přenášení zátěže</a:t>
                      </a:r>
                      <a:endParaRPr kumimoji="0" lang="cs-CZ" alt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Přesuny na dlouhé vzdálenosti</a:t>
                      </a:r>
                      <a:endParaRPr kumimoji="0" lang="cs-CZ" alt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Nesení raněného</a:t>
                      </a:r>
                      <a:endParaRPr kumimoji="0" lang="cs-CZ" alt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Nohy - odolnost</a:t>
                      </a:r>
                      <a:endParaRPr kumimoji="0" lang="cs-CZ" alt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Arial" pitchFamily="34" charset="0"/>
                        </a:rPr>
                        <a:t>Ramena a paže - síla/odolnost</a:t>
                      </a:r>
                      <a:r>
                        <a:rPr kumimoji="0" lang="cs-CZ" alt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Záda (horní část) - síla/odolnost </a:t>
                      </a:r>
                      <a:endParaRPr kumimoji="0" lang="cs-CZ" alt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Síla úchopu</a:t>
                      </a:r>
                      <a:endParaRPr kumimoji="0" lang="cs-CZ" alt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4303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Pouliční boj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tabLst>
                          <a:tab pos="581025" algn="l"/>
                          <a:tab pos="1162050" algn="l"/>
                          <a:tab pos="1744663" algn="l"/>
                          <a:tab pos="2325688" algn="l"/>
                          <a:tab pos="2908300" algn="l"/>
                          <a:tab pos="3489325" algn="l"/>
                          <a:tab pos="4070350" algn="l"/>
                          <a:tab pos="4652963" algn="l"/>
                          <a:tab pos="5233988" algn="l"/>
                          <a:tab pos="5816600" algn="l"/>
                          <a:tab pos="6397625" algn="l"/>
                          <a:tab pos="6978650" algn="l"/>
                          <a:tab pos="7561263" algn="l"/>
                          <a:tab pos="8142288" algn="l"/>
                          <a:tab pos="8724900" algn="l"/>
                          <a:tab pos="9305925" algn="l"/>
                        </a:tabLst>
                        <a:defRPr sz="28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tabLst>
                          <a:tab pos="581025" algn="l"/>
                          <a:tab pos="1162050" algn="l"/>
                          <a:tab pos="1744663" algn="l"/>
                          <a:tab pos="2325688" algn="l"/>
                          <a:tab pos="2908300" algn="l"/>
                          <a:tab pos="3489325" algn="l"/>
                          <a:tab pos="4070350" algn="l"/>
                          <a:tab pos="4652963" algn="l"/>
                          <a:tab pos="5233988" algn="l"/>
                          <a:tab pos="5816600" algn="l"/>
                          <a:tab pos="6397625" algn="l"/>
                          <a:tab pos="6978650" algn="l"/>
                          <a:tab pos="7561263" algn="l"/>
                          <a:tab pos="8142288" algn="l"/>
                          <a:tab pos="8724900" algn="l"/>
                          <a:tab pos="9305925" algn="l"/>
                        </a:tabLst>
                        <a:defRPr sz="24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tabLst>
                          <a:tab pos="581025" algn="l"/>
                          <a:tab pos="1162050" algn="l"/>
                          <a:tab pos="1744663" algn="l"/>
                          <a:tab pos="2325688" algn="l"/>
                          <a:tab pos="2908300" algn="l"/>
                          <a:tab pos="3489325" algn="l"/>
                          <a:tab pos="4070350" algn="l"/>
                          <a:tab pos="4652963" algn="l"/>
                          <a:tab pos="5233988" algn="l"/>
                          <a:tab pos="5816600" algn="l"/>
                          <a:tab pos="6397625" algn="l"/>
                          <a:tab pos="6978650" algn="l"/>
                          <a:tab pos="7561263" algn="l"/>
                          <a:tab pos="8142288" algn="l"/>
                          <a:tab pos="8724900" algn="l"/>
                          <a:tab pos="9305925" algn="l"/>
                        </a:tabLs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tabLst>
                          <a:tab pos="581025" algn="l"/>
                          <a:tab pos="1162050" algn="l"/>
                          <a:tab pos="1744663" algn="l"/>
                          <a:tab pos="2325688" algn="l"/>
                          <a:tab pos="2908300" algn="l"/>
                          <a:tab pos="3489325" algn="l"/>
                          <a:tab pos="4070350" algn="l"/>
                          <a:tab pos="4652963" algn="l"/>
                          <a:tab pos="5233988" algn="l"/>
                          <a:tab pos="5816600" algn="l"/>
                          <a:tab pos="6397625" algn="l"/>
                          <a:tab pos="6978650" algn="l"/>
                          <a:tab pos="7561263" algn="l"/>
                          <a:tab pos="8142288" algn="l"/>
                          <a:tab pos="8724900" algn="l"/>
                          <a:tab pos="9305925" algn="l"/>
                        </a:tabLst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tabLst>
                          <a:tab pos="581025" algn="l"/>
                          <a:tab pos="1162050" algn="l"/>
                          <a:tab pos="1744663" algn="l"/>
                          <a:tab pos="2325688" algn="l"/>
                          <a:tab pos="2908300" algn="l"/>
                          <a:tab pos="3489325" algn="l"/>
                          <a:tab pos="4070350" algn="l"/>
                          <a:tab pos="4652963" algn="l"/>
                          <a:tab pos="5233988" algn="l"/>
                          <a:tab pos="5816600" algn="l"/>
                          <a:tab pos="6397625" algn="l"/>
                          <a:tab pos="6978650" algn="l"/>
                          <a:tab pos="7561263" algn="l"/>
                          <a:tab pos="8142288" algn="l"/>
                          <a:tab pos="8724900" algn="l"/>
                          <a:tab pos="9305925" algn="l"/>
                        </a:tabLst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tabLst>
                          <a:tab pos="581025" algn="l"/>
                          <a:tab pos="1162050" algn="l"/>
                          <a:tab pos="1744663" algn="l"/>
                          <a:tab pos="2325688" algn="l"/>
                          <a:tab pos="2908300" algn="l"/>
                          <a:tab pos="3489325" algn="l"/>
                          <a:tab pos="4070350" algn="l"/>
                          <a:tab pos="4652963" algn="l"/>
                          <a:tab pos="5233988" algn="l"/>
                          <a:tab pos="5816600" algn="l"/>
                          <a:tab pos="6397625" algn="l"/>
                          <a:tab pos="6978650" algn="l"/>
                          <a:tab pos="7561263" algn="l"/>
                          <a:tab pos="8142288" algn="l"/>
                          <a:tab pos="8724900" algn="l"/>
                          <a:tab pos="9305925" algn="l"/>
                        </a:tabLst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tabLst>
                          <a:tab pos="581025" algn="l"/>
                          <a:tab pos="1162050" algn="l"/>
                          <a:tab pos="1744663" algn="l"/>
                          <a:tab pos="2325688" algn="l"/>
                          <a:tab pos="2908300" algn="l"/>
                          <a:tab pos="3489325" algn="l"/>
                          <a:tab pos="4070350" algn="l"/>
                          <a:tab pos="4652963" algn="l"/>
                          <a:tab pos="5233988" algn="l"/>
                          <a:tab pos="5816600" algn="l"/>
                          <a:tab pos="6397625" algn="l"/>
                          <a:tab pos="6978650" algn="l"/>
                          <a:tab pos="7561263" algn="l"/>
                          <a:tab pos="8142288" algn="l"/>
                          <a:tab pos="8724900" algn="l"/>
                          <a:tab pos="9305925" algn="l"/>
                        </a:tabLst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tabLst>
                          <a:tab pos="581025" algn="l"/>
                          <a:tab pos="1162050" algn="l"/>
                          <a:tab pos="1744663" algn="l"/>
                          <a:tab pos="2325688" algn="l"/>
                          <a:tab pos="2908300" algn="l"/>
                          <a:tab pos="3489325" algn="l"/>
                          <a:tab pos="4070350" algn="l"/>
                          <a:tab pos="4652963" algn="l"/>
                          <a:tab pos="5233988" algn="l"/>
                          <a:tab pos="5816600" algn="l"/>
                          <a:tab pos="6397625" algn="l"/>
                          <a:tab pos="6978650" algn="l"/>
                          <a:tab pos="7561263" algn="l"/>
                          <a:tab pos="8142288" algn="l"/>
                          <a:tab pos="8724900" algn="l"/>
                          <a:tab pos="9305925" algn="l"/>
                        </a:tabLst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tabLst>
                          <a:tab pos="581025" algn="l"/>
                          <a:tab pos="1162050" algn="l"/>
                          <a:tab pos="1744663" algn="l"/>
                          <a:tab pos="2325688" algn="l"/>
                          <a:tab pos="2908300" algn="l"/>
                          <a:tab pos="3489325" algn="l"/>
                          <a:tab pos="4070350" algn="l"/>
                          <a:tab pos="4652963" algn="l"/>
                          <a:tab pos="5233988" algn="l"/>
                          <a:tab pos="5816600" algn="l"/>
                          <a:tab pos="6397625" algn="l"/>
                          <a:tab pos="6978650" algn="l"/>
                          <a:tab pos="7561263" algn="l"/>
                          <a:tab pos="8142288" algn="l"/>
                          <a:tab pos="8724900" algn="l"/>
                          <a:tab pos="9305925" algn="l"/>
                        </a:tabLst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81025" algn="l"/>
                          <a:tab pos="1162050" algn="l"/>
                          <a:tab pos="1744663" algn="l"/>
                          <a:tab pos="2325688" algn="l"/>
                          <a:tab pos="2908300" algn="l"/>
                          <a:tab pos="3489325" algn="l"/>
                          <a:tab pos="4070350" algn="l"/>
                          <a:tab pos="4652963" algn="l"/>
                          <a:tab pos="5233988" algn="l"/>
                          <a:tab pos="5816600" algn="l"/>
                          <a:tab pos="6397625" algn="l"/>
                          <a:tab pos="6978650" algn="l"/>
                          <a:tab pos="7561263" algn="l"/>
                          <a:tab pos="8142288" algn="l"/>
                          <a:tab pos="8724900" algn="l"/>
                          <a:tab pos="9305925" algn="l"/>
                        </a:tabLst>
                      </a:pP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81025" algn="l"/>
                          <a:tab pos="1162050" algn="l"/>
                          <a:tab pos="1744663" algn="l"/>
                          <a:tab pos="2325688" algn="l"/>
                          <a:tab pos="2908300" algn="l"/>
                          <a:tab pos="3489325" algn="l"/>
                          <a:tab pos="4070350" algn="l"/>
                          <a:tab pos="4652963" algn="l"/>
                          <a:tab pos="5233988" algn="l"/>
                          <a:tab pos="5816600" algn="l"/>
                          <a:tab pos="6397625" algn="l"/>
                          <a:tab pos="6978650" algn="l"/>
                          <a:tab pos="7561263" algn="l"/>
                          <a:tab pos="8142288" algn="l"/>
                          <a:tab pos="8724900" algn="l"/>
                          <a:tab pos="9305925" algn="l"/>
                        </a:tabLst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Nesení těla na ramenou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81025" algn="l"/>
                          <a:tab pos="1162050" algn="l"/>
                          <a:tab pos="1744663" algn="l"/>
                          <a:tab pos="2325688" algn="l"/>
                          <a:tab pos="2908300" algn="l"/>
                          <a:tab pos="3489325" algn="l"/>
                          <a:tab pos="4070350" algn="l"/>
                          <a:tab pos="4652963" algn="l"/>
                          <a:tab pos="5233988" algn="l"/>
                          <a:tab pos="5816600" algn="l"/>
                          <a:tab pos="6397625" algn="l"/>
                          <a:tab pos="6978650" algn="l"/>
                          <a:tab pos="7561263" algn="l"/>
                          <a:tab pos="8142288" algn="l"/>
                          <a:tab pos="8724900" algn="l"/>
                          <a:tab pos="9305925" algn="l"/>
                        </a:tabLst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Lezení do budov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81025" algn="l"/>
                          <a:tab pos="1162050" algn="l"/>
                          <a:tab pos="1744663" algn="l"/>
                          <a:tab pos="2325688" algn="l"/>
                          <a:tab pos="2908300" algn="l"/>
                          <a:tab pos="3489325" algn="l"/>
                          <a:tab pos="4070350" algn="l"/>
                          <a:tab pos="4652963" algn="l"/>
                          <a:tab pos="5233988" algn="l"/>
                          <a:tab pos="5816600" algn="l"/>
                          <a:tab pos="6397625" algn="l"/>
                          <a:tab pos="6978650" algn="l"/>
                          <a:tab pos="7561263" algn="l"/>
                          <a:tab pos="8142288" algn="l"/>
                          <a:tab pos="8724900" algn="l"/>
                          <a:tab pos="9305925" algn="l"/>
                        </a:tabLst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Běh a sprint s výbavou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81025" algn="l"/>
                          <a:tab pos="1162050" algn="l"/>
                          <a:tab pos="1744663" algn="l"/>
                          <a:tab pos="2325688" algn="l"/>
                          <a:tab pos="2908300" algn="l"/>
                          <a:tab pos="3489325" algn="l"/>
                          <a:tab pos="4070350" algn="l"/>
                          <a:tab pos="4652963" algn="l"/>
                          <a:tab pos="5233988" algn="l"/>
                          <a:tab pos="5816600" algn="l"/>
                          <a:tab pos="6397625" algn="l"/>
                          <a:tab pos="6978650" algn="l"/>
                          <a:tab pos="7561263" algn="l"/>
                          <a:tab pos="8142288" algn="l"/>
                          <a:tab pos="8724900" algn="l"/>
                          <a:tab pos="9305925" algn="l"/>
                        </a:tabLst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Pohyb po schodišti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Arial" pitchFamily="34" charset="0"/>
                        </a:rPr>
                        <a:t>Ramena a paže - síla/odolnost</a:t>
                      </a: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Nohy - síla/odolnost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Síla úchopu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969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Boj v zimních podmínkách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tabLst>
                          <a:tab pos="581025" algn="l"/>
                          <a:tab pos="1162050" algn="l"/>
                          <a:tab pos="1744663" algn="l"/>
                          <a:tab pos="2325688" algn="l"/>
                          <a:tab pos="2908300" algn="l"/>
                          <a:tab pos="3489325" algn="l"/>
                          <a:tab pos="4070350" algn="l"/>
                          <a:tab pos="4652963" algn="l"/>
                          <a:tab pos="5233988" algn="l"/>
                          <a:tab pos="5816600" algn="l"/>
                          <a:tab pos="6397625" algn="l"/>
                          <a:tab pos="6978650" algn="l"/>
                          <a:tab pos="7561263" algn="l"/>
                          <a:tab pos="8142288" algn="l"/>
                          <a:tab pos="8724900" algn="l"/>
                          <a:tab pos="9305925" algn="l"/>
                        </a:tabLst>
                        <a:defRPr sz="28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tabLst>
                          <a:tab pos="581025" algn="l"/>
                          <a:tab pos="1162050" algn="l"/>
                          <a:tab pos="1744663" algn="l"/>
                          <a:tab pos="2325688" algn="l"/>
                          <a:tab pos="2908300" algn="l"/>
                          <a:tab pos="3489325" algn="l"/>
                          <a:tab pos="4070350" algn="l"/>
                          <a:tab pos="4652963" algn="l"/>
                          <a:tab pos="5233988" algn="l"/>
                          <a:tab pos="5816600" algn="l"/>
                          <a:tab pos="6397625" algn="l"/>
                          <a:tab pos="6978650" algn="l"/>
                          <a:tab pos="7561263" algn="l"/>
                          <a:tab pos="8142288" algn="l"/>
                          <a:tab pos="8724900" algn="l"/>
                          <a:tab pos="9305925" algn="l"/>
                        </a:tabLst>
                        <a:defRPr sz="24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tabLst>
                          <a:tab pos="581025" algn="l"/>
                          <a:tab pos="1162050" algn="l"/>
                          <a:tab pos="1744663" algn="l"/>
                          <a:tab pos="2325688" algn="l"/>
                          <a:tab pos="2908300" algn="l"/>
                          <a:tab pos="3489325" algn="l"/>
                          <a:tab pos="4070350" algn="l"/>
                          <a:tab pos="4652963" algn="l"/>
                          <a:tab pos="5233988" algn="l"/>
                          <a:tab pos="5816600" algn="l"/>
                          <a:tab pos="6397625" algn="l"/>
                          <a:tab pos="6978650" algn="l"/>
                          <a:tab pos="7561263" algn="l"/>
                          <a:tab pos="8142288" algn="l"/>
                          <a:tab pos="8724900" algn="l"/>
                          <a:tab pos="9305925" algn="l"/>
                        </a:tabLs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tabLst>
                          <a:tab pos="581025" algn="l"/>
                          <a:tab pos="1162050" algn="l"/>
                          <a:tab pos="1744663" algn="l"/>
                          <a:tab pos="2325688" algn="l"/>
                          <a:tab pos="2908300" algn="l"/>
                          <a:tab pos="3489325" algn="l"/>
                          <a:tab pos="4070350" algn="l"/>
                          <a:tab pos="4652963" algn="l"/>
                          <a:tab pos="5233988" algn="l"/>
                          <a:tab pos="5816600" algn="l"/>
                          <a:tab pos="6397625" algn="l"/>
                          <a:tab pos="6978650" algn="l"/>
                          <a:tab pos="7561263" algn="l"/>
                          <a:tab pos="8142288" algn="l"/>
                          <a:tab pos="8724900" algn="l"/>
                          <a:tab pos="9305925" algn="l"/>
                        </a:tabLst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tabLst>
                          <a:tab pos="581025" algn="l"/>
                          <a:tab pos="1162050" algn="l"/>
                          <a:tab pos="1744663" algn="l"/>
                          <a:tab pos="2325688" algn="l"/>
                          <a:tab pos="2908300" algn="l"/>
                          <a:tab pos="3489325" algn="l"/>
                          <a:tab pos="4070350" algn="l"/>
                          <a:tab pos="4652963" algn="l"/>
                          <a:tab pos="5233988" algn="l"/>
                          <a:tab pos="5816600" algn="l"/>
                          <a:tab pos="6397625" algn="l"/>
                          <a:tab pos="6978650" algn="l"/>
                          <a:tab pos="7561263" algn="l"/>
                          <a:tab pos="8142288" algn="l"/>
                          <a:tab pos="8724900" algn="l"/>
                          <a:tab pos="9305925" algn="l"/>
                        </a:tabLst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tabLst>
                          <a:tab pos="581025" algn="l"/>
                          <a:tab pos="1162050" algn="l"/>
                          <a:tab pos="1744663" algn="l"/>
                          <a:tab pos="2325688" algn="l"/>
                          <a:tab pos="2908300" algn="l"/>
                          <a:tab pos="3489325" algn="l"/>
                          <a:tab pos="4070350" algn="l"/>
                          <a:tab pos="4652963" algn="l"/>
                          <a:tab pos="5233988" algn="l"/>
                          <a:tab pos="5816600" algn="l"/>
                          <a:tab pos="6397625" algn="l"/>
                          <a:tab pos="6978650" algn="l"/>
                          <a:tab pos="7561263" algn="l"/>
                          <a:tab pos="8142288" algn="l"/>
                          <a:tab pos="8724900" algn="l"/>
                          <a:tab pos="9305925" algn="l"/>
                        </a:tabLst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tabLst>
                          <a:tab pos="581025" algn="l"/>
                          <a:tab pos="1162050" algn="l"/>
                          <a:tab pos="1744663" algn="l"/>
                          <a:tab pos="2325688" algn="l"/>
                          <a:tab pos="2908300" algn="l"/>
                          <a:tab pos="3489325" algn="l"/>
                          <a:tab pos="4070350" algn="l"/>
                          <a:tab pos="4652963" algn="l"/>
                          <a:tab pos="5233988" algn="l"/>
                          <a:tab pos="5816600" algn="l"/>
                          <a:tab pos="6397625" algn="l"/>
                          <a:tab pos="6978650" algn="l"/>
                          <a:tab pos="7561263" algn="l"/>
                          <a:tab pos="8142288" algn="l"/>
                          <a:tab pos="8724900" algn="l"/>
                          <a:tab pos="9305925" algn="l"/>
                        </a:tabLst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tabLst>
                          <a:tab pos="581025" algn="l"/>
                          <a:tab pos="1162050" algn="l"/>
                          <a:tab pos="1744663" algn="l"/>
                          <a:tab pos="2325688" algn="l"/>
                          <a:tab pos="2908300" algn="l"/>
                          <a:tab pos="3489325" algn="l"/>
                          <a:tab pos="4070350" algn="l"/>
                          <a:tab pos="4652963" algn="l"/>
                          <a:tab pos="5233988" algn="l"/>
                          <a:tab pos="5816600" algn="l"/>
                          <a:tab pos="6397625" algn="l"/>
                          <a:tab pos="6978650" algn="l"/>
                          <a:tab pos="7561263" algn="l"/>
                          <a:tab pos="8142288" algn="l"/>
                          <a:tab pos="8724900" algn="l"/>
                          <a:tab pos="9305925" algn="l"/>
                        </a:tabLst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tabLst>
                          <a:tab pos="581025" algn="l"/>
                          <a:tab pos="1162050" algn="l"/>
                          <a:tab pos="1744663" algn="l"/>
                          <a:tab pos="2325688" algn="l"/>
                          <a:tab pos="2908300" algn="l"/>
                          <a:tab pos="3489325" algn="l"/>
                          <a:tab pos="4070350" algn="l"/>
                          <a:tab pos="4652963" algn="l"/>
                          <a:tab pos="5233988" algn="l"/>
                          <a:tab pos="5816600" algn="l"/>
                          <a:tab pos="6397625" algn="l"/>
                          <a:tab pos="6978650" algn="l"/>
                          <a:tab pos="7561263" algn="l"/>
                          <a:tab pos="8142288" algn="l"/>
                          <a:tab pos="8724900" algn="l"/>
                          <a:tab pos="9305925" algn="l"/>
                        </a:tabLst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81025" algn="l"/>
                          <a:tab pos="1162050" algn="l"/>
                          <a:tab pos="1744663" algn="l"/>
                          <a:tab pos="2325688" algn="l"/>
                          <a:tab pos="2908300" algn="l"/>
                          <a:tab pos="3489325" algn="l"/>
                          <a:tab pos="4070350" algn="l"/>
                          <a:tab pos="4652963" algn="l"/>
                          <a:tab pos="5233988" algn="l"/>
                          <a:tab pos="5816600" algn="l"/>
                          <a:tab pos="6397625" algn="l"/>
                          <a:tab pos="6978650" algn="l"/>
                          <a:tab pos="7561263" algn="l"/>
                          <a:tab pos="8142288" algn="l"/>
                          <a:tab pos="8724900" algn="l"/>
                          <a:tab pos="9305925" algn="l"/>
                        </a:tabLst>
                      </a:pP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81025" algn="l"/>
                          <a:tab pos="1162050" algn="l"/>
                          <a:tab pos="1744663" algn="l"/>
                          <a:tab pos="2325688" algn="l"/>
                          <a:tab pos="2908300" algn="l"/>
                          <a:tab pos="3489325" algn="l"/>
                          <a:tab pos="4070350" algn="l"/>
                          <a:tab pos="4652963" algn="l"/>
                          <a:tab pos="5233988" algn="l"/>
                          <a:tab pos="5816600" algn="l"/>
                          <a:tab pos="6397625" algn="l"/>
                          <a:tab pos="6978650" algn="l"/>
                          <a:tab pos="7561263" algn="l"/>
                          <a:tab pos="8142288" algn="l"/>
                          <a:tab pos="8724900" algn="l"/>
                          <a:tab pos="9305925" algn="l"/>
                        </a:tabLst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Chůze ve sněhu s vybavením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81025" algn="l"/>
                          <a:tab pos="1162050" algn="l"/>
                          <a:tab pos="1744663" algn="l"/>
                          <a:tab pos="2325688" algn="l"/>
                          <a:tab pos="2908300" algn="l"/>
                          <a:tab pos="3489325" algn="l"/>
                          <a:tab pos="4070350" algn="l"/>
                          <a:tab pos="4652963" algn="l"/>
                          <a:tab pos="5233988" algn="l"/>
                          <a:tab pos="5816600" algn="l"/>
                          <a:tab pos="6397625" algn="l"/>
                          <a:tab pos="6978650" algn="l"/>
                          <a:tab pos="7561263" algn="l"/>
                          <a:tab pos="8142288" algn="l"/>
                          <a:tab pos="8724900" algn="l"/>
                          <a:tab pos="9305925" algn="l"/>
                        </a:tabLst>
                      </a:pPr>
                      <a:r>
                        <a:rPr kumimoji="0" lang="cs-CZ" alt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Lyžování s vybavením</a:t>
                      </a:r>
                      <a:endParaRPr kumimoji="0" lang="cs-CZ" alt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Garamond" pitchFamily="18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Záda (horní část) - síla/odolnost </a:t>
                      </a:r>
                      <a:endParaRPr kumimoji="0" lang="cs-CZ" alt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Nohy - síla/odolnost</a:t>
                      </a:r>
                      <a:endParaRPr kumimoji="0" lang="cs-CZ" alt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Arial" pitchFamily="34" charset="0"/>
                        </a:rPr>
                        <a:t>Ramena a paže - síla/odolnost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Arial" pitchFamily="34" charset="0"/>
                        </a:rPr>
                        <a:t>Síla úchopu</a:t>
                      </a:r>
                      <a:endParaRPr kumimoji="0" lang="cs-CZ" alt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inherit"/>
                        <a:ea typeface="Calibri" pitchFamily="34" charset="0"/>
                        <a:cs typeface="Arial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>
            <a:extLst>
              <a:ext uri="{FF2B5EF4-FFF2-40B4-BE49-F238E27FC236}">
                <a16:creationId xmlns:a16="http://schemas.microsoft.com/office/drawing/2014/main" id="{A5599789-F824-4BF8-859B-BDC0769F8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0388" y="15875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>
                <a:solidFill>
                  <a:schemeClr val="bg1"/>
                </a:solidFill>
              </a:rPr>
              <a:t>Typy svalových vláken</a:t>
            </a:r>
          </a:p>
        </p:txBody>
      </p:sp>
      <p:sp>
        <p:nvSpPr>
          <p:cNvPr id="4099" name="Zástupný symbol pro obsah 2">
            <a:extLst>
              <a:ext uri="{FF2B5EF4-FFF2-40B4-BE49-F238E27FC236}">
                <a16:creationId xmlns:a16="http://schemas.microsoft.com/office/drawing/2014/main" id="{DCDC5657-6062-448D-8A66-6146D88AF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435975" cy="4525963"/>
          </a:xfrm>
        </p:spPr>
        <p:txBody>
          <a:bodyPr/>
          <a:lstStyle/>
          <a:p>
            <a:pPr lvl="4" eaLnBrk="1" hangingPunct="1">
              <a:buFont typeface="Wingdings" panose="05000000000000000000" pitchFamily="2" charset="2"/>
              <a:buNone/>
            </a:pPr>
            <a:r>
              <a:rPr lang="cs-CZ" altLang="cs-CZ" sz="1200" b="1">
                <a:solidFill>
                  <a:schemeClr val="bg1"/>
                </a:solidFill>
              </a:rPr>
              <a:t>			</a:t>
            </a:r>
            <a:r>
              <a:rPr lang="cs-CZ" altLang="cs-CZ" sz="2400" b="1">
                <a:solidFill>
                  <a:schemeClr val="bg1"/>
                </a:solidFill>
              </a:rPr>
              <a:t>Slow	Type II a	       Type II b</a:t>
            </a:r>
            <a:endParaRPr lang="cs-CZ" altLang="cs-CZ" sz="1200">
              <a:solidFill>
                <a:schemeClr val="bg1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 b="1">
                <a:solidFill>
                  <a:schemeClr val="bg1"/>
                </a:solidFill>
              </a:rPr>
              <a:t>	</a:t>
            </a:r>
            <a:endParaRPr lang="cs-CZ" altLang="cs-CZ" sz="2400">
              <a:solidFill>
                <a:schemeClr val="bg1"/>
              </a:solidFill>
            </a:endParaRPr>
          </a:p>
          <a:p>
            <a:pPr eaLnBrk="1" hangingPunct="1"/>
            <a:r>
              <a:rPr lang="cs-CZ" altLang="cs-CZ" sz="2400" b="1">
                <a:solidFill>
                  <a:schemeClr val="bg1"/>
                </a:solidFill>
              </a:rPr>
              <a:t>Aerobic Capacity   	High 	Moderate/High 	Low</a:t>
            </a:r>
            <a:endParaRPr lang="cs-CZ" altLang="cs-CZ" sz="2400">
              <a:solidFill>
                <a:schemeClr val="bg1"/>
              </a:solidFill>
            </a:endParaRPr>
          </a:p>
          <a:p>
            <a:pPr eaLnBrk="1" hangingPunct="1"/>
            <a:r>
              <a:rPr lang="cs-CZ" altLang="cs-CZ" sz="2400" b="1">
                <a:solidFill>
                  <a:schemeClr val="bg1"/>
                </a:solidFill>
              </a:rPr>
              <a:t>Anaerobic Capacity 	Low 	High 			High</a:t>
            </a:r>
            <a:endParaRPr lang="cs-CZ" altLang="cs-CZ" sz="2400">
              <a:solidFill>
                <a:schemeClr val="bg1"/>
              </a:solidFill>
            </a:endParaRPr>
          </a:p>
          <a:p>
            <a:pPr eaLnBrk="1" hangingPunct="1"/>
            <a:r>
              <a:rPr lang="cs-CZ" altLang="cs-CZ" sz="2400" b="1">
                <a:solidFill>
                  <a:schemeClr val="bg1"/>
                </a:solidFill>
              </a:rPr>
              <a:t>Contraction Speed 	Slow 	Fast 			Fast</a:t>
            </a:r>
            <a:endParaRPr lang="cs-CZ" altLang="cs-CZ" sz="2400">
              <a:solidFill>
                <a:schemeClr val="bg1"/>
              </a:solidFill>
            </a:endParaRPr>
          </a:p>
          <a:p>
            <a:pPr eaLnBrk="1" hangingPunct="1"/>
            <a:r>
              <a:rPr lang="cs-CZ" altLang="cs-CZ" sz="2400" b="1">
                <a:solidFill>
                  <a:schemeClr val="bg1"/>
                </a:solidFill>
              </a:rPr>
              <a:t>Fatigue Resistance 	High 	Moderate/High 	Low</a:t>
            </a:r>
            <a:endParaRPr lang="cs-CZ" altLang="cs-CZ" sz="2400">
              <a:solidFill>
                <a:schemeClr val="bg1"/>
              </a:solidFill>
            </a:endParaRPr>
          </a:p>
          <a:p>
            <a:pPr eaLnBrk="1" hangingPunct="1"/>
            <a:r>
              <a:rPr lang="cs-CZ" altLang="cs-CZ" sz="2400" b="1">
                <a:solidFill>
                  <a:schemeClr val="bg1"/>
                </a:solidFill>
              </a:rPr>
              <a:t>Myoglobin Content 	High 	High 			Low</a:t>
            </a:r>
            <a:endParaRPr lang="cs-CZ" altLang="cs-CZ" sz="2400">
              <a:solidFill>
                <a:schemeClr val="bg1"/>
              </a:solidFill>
            </a:endParaRPr>
          </a:p>
          <a:p>
            <a:pPr eaLnBrk="1" hangingPunct="1"/>
            <a:r>
              <a:rPr lang="cs-CZ" altLang="cs-CZ" sz="2400" b="1">
                <a:solidFill>
                  <a:schemeClr val="bg1"/>
                </a:solidFill>
              </a:rPr>
              <a:t>Glycogen Content 	Low 	Moderate 		High</a:t>
            </a:r>
            <a:endParaRPr lang="cs-CZ" altLang="cs-CZ" sz="2400">
              <a:solidFill>
                <a:schemeClr val="bg1"/>
              </a:solidFill>
            </a:endParaRPr>
          </a:p>
          <a:p>
            <a:pPr eaLnBrk="1" hangingPunct="1"/>
            <a:r>
              <a:rPr lang="cs-CZ" altLang="cs-CZ" sz="2400" b="1">
                <a:solidFill>
                  <a:schemeClr val="bg1"/>
                </a:solidFill>
              </a:rPr>
              <a:t>Color  			Red 	Reddish-white 	White</a:t>
            </a:r>
            <a:endParaRPr lang="cs-CZ" altLang="cs-CZ" sz="2400">
              <a:solidFill>
                <a:schemeClr val="bg1"/>
              </a:solidFill>
            </a:endParaRPr>
          </a:p>
          <a:p>
            <a:pPr eaLnBrk="1" hangingPunct="1"/>
            <a:endParaRPr lang="cs-CZ" altLang="cs-CZ" sz="24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>
            <a:extLst>
              <a:ext uri="{FF2B5EF4-FFF2-40B4-BE49-F238E27FC236}">
                <a16:creationId xmlns:a16="http://schemas.microsoft.com/office/drawing/2014/main" id="{0923BC2F-0488-4307-8C04-367780A05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050" y="0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>
                <a:solidFill>
                  <a:schemeClr val="bg1"/>
                </a:solidFill>
              </a:rPr>
              <a:t>Druh svalového vlákna</a:t>
            </a: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C95EB834-DB4E-401A-BD2D-359DD733E8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95400"/>
            <a:ext cx="8134350" cy="483076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cs-CZ" altLang="cs-CZ" b="1">
                <a:solidFill>
                  <a:schemeClr val="bg1"/>
                </a:solidFill>
              </a:rPr>
              <a:t>Červené svaly</a:t>
            </a:r>
          </a:p>
          <a:p>
            <a:pPr eaLnBrk="1" hangingPunct="1">
              <a:buFontTx/>
              <a:buNone/>
            </a:pPr>
            <a:endParaRPr lang="cs-CZ" altLang="cs-CZ" b="1">
              <a:solidFill>
                <a:schemeClr val="bg1"/>
              </a:solidFill>
            </a:endParaRPr>
          </a:p>
          <a:p>
            <a:pPr eaLnBrk="1" hangingPunct="1"/>
            <a:r>
              <a:rPr lang="cs-CZ" altLang="cs-CZ" sz="2400" b="1">
                <a:solidFill>
                  <a:schemeClr val="bg1"/>
                </a:solidFill>
              </a:rPr>
              <a:t>obsahují velké množství myoglobinu (bílkoviny vážící ve svalu kyslík), </a:t>
            </a:r>
          </a:p>
          <a:p>
            <a:pPr eaLnBrk="1" hangingPunct="1"/>
            <a:endParaRPr lang="cs-CZ" altLang="cs-CZ" sz="2400" b="1">
              <a:solidFill>
                <a:schemeClr val="bg1"/>
              </a:solidFill>
            </a:endParaRPr>
          </a:p>
          <a:p>
            <a:pPr eaLnBrk="1" hangingPunct="1"/>
            <a:r>
              <a:rPr lang="cs-CZ" altLang="cs-CZ" sz="2400" b="1">
                <a:solidFill>
                  <a:schemeClr val="bg1"/>
                </a:solidFill>
              </a:rPr>
              <a:t>tento typ svalu se specializuje na aerobní metabolizmus (energeticky výhodnější) šetří energii, ale pracují poměrně pomalu = pomalé svaly,</a:t>
            </a:r>
          </a:p>
          <a:p>
            <a:pPr eaLnBrk="1" hangingPunct="1"/>
            <a:endParaRPr lang="cs-CZ" altLang="cs-CZ" sz="2400" b="1">
              <a:solidFill>
                <a:schemeClr val="bg1"/>
              </a:solidFill>
            </a:endParaRPr>
          </a:p>
          <a:p>
            <a:pPr eaLnBrk="1" hangingPunct="1"/>
            <a:r>
              <a:rPr lang="cs-CZ" altLang="cs-CZ" sz="2400" b="1">
                <a:solidFill>
                  <a:schemeClr val="bg1"/>
                </a:solidFill>
              </a:rPr>
              <a:t>(např. šíjové svaly).</a:t>
            </a:r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>
            <a:extLst>
              <a:ext uri="{FF2B5EF4-FFF2-40B4-BE49-F238E27FC236}">
                <a16:creationId xmlns:a16="http://schemas.microsoft.com/office/drawing/2014/main" id="{CBD9A884-A5CF-4733-8F8D-C3AC6F495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22225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>
                <a:solidFill>
                  <a:schemeClr val="bg1"/>
                </a:solidFill>
              </a:rPr>
              <a:t>Typ svalového vlákna</a:t>
            </a:r>
          </a:p>
        </p:txBody>
      </p:sp>
      <p:sp>
        <p:nvSpPr>
          <p:cNvPr id="6147" name="Zástupný symbol pro obsah 4">
            <a:extLst>
              <a:ext uri="{FF2B5EF4-FFF2-40B4-BE49-F238E27FC236}">
                <a16:creationId xmlns:a16="http://schemas.microsoft.com/office/drawing/2014/main" id="{C1C7A861-F339-4824-9205-C83430AD1D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412875"/>
            <a:ext cx="8229600" cy="4525963"/>
          </a:xfrm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>
                <a:solidFill>
                  <a:schemeClr val="bg1"/>
                </a:solidFill>
              </a:rPr>
              <a:t>Bílé svaly</a:t>
            </a:r>
          </a:p>
          <a:p>
            <a:pPr eaLnBrk="1" hangingPunct="1"/>
            <a:r>
              <a:rPr lang="cs-CZ" altLang="cs-CZ" sz="2400" b="1">
                <a:solidFill>
                  <a:schemeClr val="bg1"/>
                </a:solidFill>
              </a:rPr>
              <a:t>málo myoglobinu, méně prokrvené,</a:t>
            </a:r>
          </a:p>
          <a:p>
            <a:pPr eaLnBrk="1" hangingPunct="1"/>
            <a:endParaRPr lang="cs-CZ" altLang="cs-CZ" sz="2400" b="1">
              <a:solidFill>
                <a:schemeClr val="bg1"/>
              </a:solidFill>
            </a:endParaRPr>
          </a:p>
          <a:p>
            <a:pPr eaLnBrk="1" hangingPunct="1"/>
            <a:r>
              <a:rPr lang="cs-CZ" altLang="cs-CZ" sz="2400" b="1">
                <a:solidFill>
                  <a:schemeClr val="bg1"/>
                </a:solidFill>
              </a:rPr>
              <a:t>méně mitochondrií, </a:t>
            </a:r>
          </a:p>
          <a:p>
            <a:pPr eaLnBrk="1" hangingPunct="1"/>
            <a:endParaRPr lang="cs-CZ" altLang="cs-CZ" sz="2400" b="1">
              <a:solidFill>
                <a:schemeClr val="bg1"/>
              </a:solidFill>
            </a:endParaRPr>
          </a:p>
          <a:p>
            <a:pPr eaLnBrk="1" hangingPunct="1"/>
            <a:r>
              <a:rPr lang="cs-CZ" altLang="cs-CZ" sz="2400" b="1">
                <a:solidFill>
                  <a:schemeClr val="bg1"/>
                </a:solidFill>
              </a:rPr>
              <a:t>bohaté sarkoplazmatické retikulum, </a:t>
            </a:r>
          </a:p>
          <a:p>
            <a:pPr eaLnBrk="1" hangingPunct="1"/>
            <a:endParaRPr lang="cs-CZ" altLang="cs-CZ" sz="2400" b="1">
              <a:solidFill>
                <a:schemeClr val="bg1"/>
              </a:solidFill>
            </a:endParaRPr>
          </a:p>
          <a:p>
            <a:pPr eaLnBrk="1" hangingPunct="1"/>
            <a:r>
              <a:rPr lang="cs-CZ" altLang="cs-CZ" sz="2400" b="1">
                <a:solidFill>
                  <a:schemeClr val="bg1"/>
                </a:solidFill>
              </a:rPr>
              <a:t>specializují se na anaerobní metabolizmus a jsou schopny velmi rychlých pohybů,</a:t>
            </a:r>
          </a:p>
          <a:p>
            <a:pPr eaLnBrk="1" hangingPunct="1"/>
            <a:endParaRPr lang="cs-CZ" altLang="cs-CZ" sz="2400" b="1">
              <a:solidFill>
                <a:schemeClr val="bg1"/>
              </a:solidFill>
            </a:endParaRPr>
          </a:p>
          <a:p>
            <a:pPr eaLnBrk="1" hangingPunct="1"/>
            <a:r>
              <a:rPr lang="cs-CZ" altLang="cs-CZ" sz="2400" b="1">
                <a:solidFill>
                  <a:schemeClr val="bg1"/>
                </a:solidFill>
              </a:rPr>
              <a:t>spotřebují veliké množství energie a velice snadno se unaví.</a:t>
            </a:r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>
            <a:extLst>
              <a:ext uri="{FF2B5EF4-FFF2-40B4-BE49-F238E27FC236}">
                <a16:creationId xmlns:a16="http://schemas.microsoft.com/office/drawing/2014/main" id="{E97A53F7-9137-4839-953E-152BFC3F6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1175" y="0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>
                <a:solidFill>
                  <a:schemeClr val="bg1"/>
                </a:solidFill>
              </a:rPr>
              <a:t>Silová příprava</a:t>
            </a:r>
          </a:p>
        </p:txBody>
      </p:sp>
      <p:sp>
        <p:nvSpPr>
          <p:cNvPr id="7171" name="Zástupný symbol pro obsah 3">
            <a:extLst>
              <a:ext uri="{FF2B5EF4-FFF2-40B4-BE49-F238E27FC236}">
                <a16:creationId xmlns:a16="http://schemas.microsoft.com/office/drawing/2014/main" id="{A258C172-C5A2-43E9-AB24-D9FAC6BB6F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graphicFrame>
        <p:nvGraphicFramePr>
          <p:cNvPr id="5" name="Zástupný symbol pro obsah 7">
            <a:extLst>
              <a:ext uri="{FF2B5EF4-FFF2-40B4-BE49-F238E27FC236}">
                <a16:creationId xmlns:a16="http://schemas.microsoft.com/office/drawing/2014/main" id="{9AA1F974-12DD-44CB-BEDB-92D58859FBB6}"/>
              </a:ext>
            </a:extLst>
          </p:cNvPr>
          <p:cNvGraphicFramePr>
            <a:graphicFrameLocks/>
          </p:cNvGraphicFramePr>
          <p:nvPr/>
        </p:nvGraphicFramePr>
        <p:xfrm>
          <a:off x="611188" y="1484313"/>
          <a:ext cx="8135938" cy="4429126"/>
        </p:xfrm>
        <a:graphic>
          <a:graphicData uri="http://schemas.openxmlformats.org/drawingml/2006/table">
            <a:tbl>
              <a:tblPr/>
              <a:tblGrid>
                <a:gridCol w="1436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50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5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50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50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589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33458">
                <a:tc gridSpan="6">
                  <a:txBody>
                    <a:bodyPr/>
                    <a:lstStyle/>
                    <a:p>
                      <a:pPr marL="0" marR="0" lvl="0" indent="228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Doporučené zátěžové parametry</a:t>
                      </a:r>
                      <a:endParaRPr kumimoji="0" lang="cs-CZ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47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Hypertrofie</a:t>
                      </a: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svalu</a:t>
                      </a: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Maximální</a:t>
                      </a: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síla</a:t>
                      </a: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Silová vytrvalost</a:t>
                      </a:r>
                      <a:endParaRPr kumimoji="0" lang="cs-CZ" sz="24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Intervalové metody</a:t>
                      </a:r>
                      <a:endParaRPr kumimoji="0" lang="cs-CZ" sz="24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Explozivní</a:t>
                      </a:r>
                      <a:endParaRPr kumimoji="0" lang="cs-CZ" sz="24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síla</a:t>
                      </a:r>
                      <a:endParaRPr kumimoji="0" lang="cs-CZ" sz="24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Tělesné jádro</a:t>
                      </a:r>
                      <a:endParaRPr kumimoji="0" lang="cs-CZ" sz="24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9111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Frekvence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15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8-12 opakování</a:t>
                      </a:r>
                      <a:endParaRPr kumimoji="0" lang="cs-CZ" sz="20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3 - 4 série</a:t>
                      </a:r>
                      <a:endParaRPr kumimoji="0" lang="cs-CZ" sz="20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1-5 opakování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sérií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15+ opakování</a:t>
                      </a:r>
                      <a:endParaRPr kumimoji="0" lang="cs-CZ" sz="20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2 - 3 série</a:t>
                      </a:r>
                      <a:endParaRPr kumimoji="0" lang="cs-CZ" sz="20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4-8 úseků</a:t>
                      </a:r>
                      <a:endParaRPr kumimoji="0" lang="cs-CZ" sz="20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1-2 série</a:t>
                      </a:r>
                      <a:endParaRPr kumimoji="0" lang="cs-CZ" sz="20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opakování</a:t>
                      </a:r>
                      <a:endParaRPr kumimoji="0" lang="cs-CZ" sz="20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sérií</a:t>
                      </a:r>
                      <a:endParaRPr kumimoji="0" lang="cs-CZ" sz="20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opakování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1 - 2 série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7359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Zátěž</a:t>
                      </a:r>
                      <a:endParaRPr kumimoji="0" lang="cs-CZ" sz="20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52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60-80 %</a:t>
                      </a:r>
                      <a:endParaRPr kumimoji="0" lang="cs-CZ" sz="20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 – 95 %</a:t>
                      </a:r>
                      <a:endParaRPr kumimoji="0" lang="cs-CZ" sz="20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40 %</a:t>
                      </a:r>
                      <a:endParaRPr kumimoji="0" lang="cs-CZ" sz="20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0 - 10 %</a:t>
                      </a:r>
                      <a:endParaRPr kumimoji="0" lang="cs-CZ" sz="20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25 %</a:t>
                      </a:r>
                      <a:endParaRPr kumimoji="0" lang="cs-CZ" sz="20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Vlastní tělo</a:t>
                      </a:r>
                      <a:endParaRPr kumimoji="0" lang="cs-CZ" sz="20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822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Čas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47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20-70 sekund</a:t>
                      </a:r>
                      <a:endParaRPr kumimoji="0" lang="cs-CZ" sz="20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Pod 20 sekund</a:t>
                      </a:r>
                      <a:endParaRPr kumimoji="0" lang="cs-CZ" sz="20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Nad 70 sekund</a:t>
                      </a:r>
                      <a:endParaRPr kumimoji="0" lang="cs-CZ" sz="20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20-30 sekund</a:t>
                      </a:r>
                      <a:endParaRPr kumimoji="0" lang="cs-CZ" sz="20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 10 sekund</a:t>
                      </a:r>
                      <a:endParaRPr kumimoji="0" lang="cs-CZ" sz="20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 sekund</a:t>
                      </a:r>
                      <a:endParaRPr kumimoji="0" lang="cs-CZ" sz="20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9275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Odpočinek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88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2-3 minuty</a:t>
                      </a:r>
                      <a:endParaRPr kumimoji="0" lang="cs-CZ" sz="20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3-4 minuty</a:t>
                      </a:r>
                      <a:endParaRPr kumimoji="0" lang="cs-CZ" sz="20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1-2 minuty</a:t>
                      </a:r>
                      <a:endParaRPr kumimoji="0" lang="cs-CZ" sz="20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10-20 sekund</a:t>
                      </a:r>
                      <a:endParaRPr kumimoji="0" lang="cs-CZ" sz="20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4-5 minut</a:t>
                      </a:r>
                      <a:endParaRPr kumimoji="0" lang="cs-CZ" sz="20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minuta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5D33BF0B-203B-4EFA-93CA-AFF3B100B6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>
                <a:solidFill>
                  <a:schemeClr val="bg1"/>
                </a:solidFill>
              </a:rPr>
              <a:t>Vytrvalostní trénink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BB03A83C-B27A-43D5-AD0C-B819F219B3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b="1">
                <a:solidFill>
                  <a:schemeClr val="bg1"/>
                </a:solidFill>
              </a:rPr>
              <a:t>Zóny tepové frekvence</a:t>
            </a:r>
          </a:p>
          <a:p>
            <a:r>
              <a:rPr lang="cs-CZ" altLang="cs-CZ">
                <a:solidFill>
                  <a:schemeClr val="bg1"/>
                </a:solidFill>
              </a:rPr>
              <a:t>Aerobní kapacita</a:t>
            </a:r>
          </a:p>
          <a:p>
            <a:r>
              <a:rPr lang="cs-CZ" altLang="cs-CZ">
                <a:solidFill>
                  <a:schemeClr val="bg1"/>
                </a:solidFill>
              </a:rPr>
              <a:t>Anaerobní a aerobní práh</a:t>
            </a:r>
          </a:p>
          <a:p>
            <a:r>
              <a:rPr lang="cs-CZ" altLang="cs-CZ">
                <a:solidFill>
                  <a:schemeClr val="bg1"/>
                </a:solidFill>
              </a:rPr>
              <a:t>Aerobní výkon</a:t>
            </a:r>
          </a:p>
          <a:p>
            <a:endParaRPr lang="cs-CZ" altLang="cs-CZ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89C37798-95B4-4499-BDB7-DDB2B81E63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1188" y="0"/>
            <a:ext cx="8229600" cy="1143000"/>
          </a:xfrm>
        </p:spPr>
        <p:txBody>
          <a:bodyPr/>
          <a:lstStyle/>
          <a:p>
            <a:r>
              <a:rPr lang="cs-CZ" altLang="cs-CZ">
                <a:solidFill>
                  <a:schemeClr val="bg1"/>
                </a:solidFill>
              </a:rPr>
              <a:t>Zóny tepové frekvence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D24E256B-65A4-4693-AA71-4ADDE360E6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800" b="1" dirty="0">
                <a:solidFill>
                  <a:schemeClr val="bg1"/>
                </a:solidFill>
              </a:rPr>
              <a:t>Zóny tepové frekvence</a:t>
            </a:r>
            <a:endParaRPr lang="cs-CZ" altLang="cs-CZ" sz="2800" b="1" dirty="0">
              <a:solidFill>
                <a:schemeClr val="bg1"/>
              </a:solidFill>
              <a:cs typeface="Arial"/>
            </a:endParaRPr>
          </a:p>
          <a:p>
            <a:r>
              <a:rPr lang="cs-CZ" altLang="cs-CZ" sz="2800" dirty="0">
                <a:solidFill>
                  <a:schemeClr val="bg1"/>
                </a:solidFill>
              </a:rPr>
              <a:t>130 – 150 tepů/min – regenerační fáze</a:t>
            </a:r>
            <a:endParaRPr lang="cs-CZ" altLang="cs-CZ" sz="2800" dirty="0">
              <a:solidFill>
                <a:schemeClr val="bg1"/>
              </a:solidFill>
              <a:cs typeface="Arial"/>
            </a:endParaRPr>
          </a:p>
          <a:p>
            <a:r>
              <a:rPr lang="cs-CZ" altLang="cs-CZ" sz="2800" dirty="0">
                <a:solidFill>
                  <a:schemeClr val="bg1"/>
                </a:solidFill>
              </a:rPr>
              <a:t>150 – 170 tepů/min – aerobní fáze tréninku</a:t>
            </a:r>
            <a:endParaRPr lang="cs-CZ" altLang="cs-CZ" sz="2800" dirty="0">
              <a:solidFill>
                <a:schemeClr val="bg1"/>
              </a:solidFill>
              <a:cs typeface="Arial"/>
            </a:endParaRPr>
          </a:p>
          <a:p>
            <a:r>
              <a:rPr lang="cs-CZ" altLang="cs-CZ" sz="2800" dirty="0">
                <a:solidFill>
                  <a:schemeClr val="bg1"/>
                </a:solidFill>
              </a:rPr>
              <a:t>170 – 180 tepů/min – anaerobní fáze tréninku</a:t>
            </a:r>
            <a:endParaRPr lang="cs-CZ" altLang="cs-CZ" sz="2800" dirty="0">
              <a:solidFill>
                <a:schemeClr val="bg1"/>
              </a:solidFill>
              <a:cs typeface="Arial"/>
            </a:endParaRPr>
          </a:p>
          <a:p>
            <a:r>
              <a:rPr lang="cs-CZ" altLang="cs-CZ" sz="2800" dirty="0">
                <a:solidFill>
                  <a:schemeClr val="bg1"/>
                </a:solidFill>
              </a:rPr>
              <a:t>180 a výše – explozivní, akcelerační a maximální 			fáze tréninku</a:t>
            </a:r>
            <a:endParaRPr lang="cs-CZ" altLang="cs-CZ" sz="2800" dirty="0">
              <a:solidFill>
                <a:schemeClr val="bg1"/>
              </a:solidFill>
              <a:cs typeface="Arial"/>
            </a:endParaRPr>
          </a:p>
          <a:p>
            <a:endParaRPr lang="cs-CZ" altLang="cs-CZ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2" ma:contentTypeDescription="Vytvoří nový dokument" ma:contentTypeScope="" ma:versionID="d5714cb2bab0a7300ade93eab6a6fe82">
  <xsd:schema xmlns:xsd="http://www.w3.org/2001/XMLSchema" xmlns:xs="http://www.w3.org/2001/XMLSchema" xmlns:p="http://schemas.microsoft.com/office/2006/metadata/properties" xmlns:ns2="e2285f5f-a0f1-4742-bd8a-8c092caa1a6e" targetNamespace="http://schemas.microsoft.com/office/2006/metadata/properties" ma:root="true" ma:fieldsID="2be02ca2053b24bb78226bd8cc2ad0db" ns2:_="">
    <xsd:import namespace="e2285f5f-a0f1-4742-bd8a-8c092caa1a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090FA90-D2D4-4C80-9BB8-BD7226CF3F3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60A16CE-0534-45EC-8152-4330C930CDB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2285f5f-a0f1-4742-bd8a-8c092caa1a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562EACF-50A7-4167-A45D-D445C1A6142F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670</TotalTime>
  <Words>474</Words>
  <Application>Microsoft Office PowerPoint</Application>
  <PresentationFormat>Předvádění na obrazovce (4:3)</PresentationFormat>
  <Paragraphs>187</Paragraphs>
  <Slides>14</Slides>
  <Notes>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Výchozí návrh</vt:lpstr>
      <vt:lpstr>Prezentace aplikace PowerPoint</vt:lpstr>
      <vt:lpstr>Prezentace aplikace PowerPoint</vt:lpstr>
      <vt:lpstr>Fyzické požadavky pro specifické úkoly</vt:lpstr>
      <vt:lpstr>Typy svalových vláken</vt:lpstr>
      <vt:lpstr>Druh svalového vlákna</vt:lpstr>
      <vt:lpstr>Typ svalového vlákna</vt:lpstr>
      <vt:lpstr>Silová příprava</vt:lpstr>
      <vt:lpstr>Vytrvalostní trénink</vt:lpstr>
      <vt:lpstr>Zóny tepové frekvence</vt:lpstr>
      <vt:lpstr>Určení tepové frekvence</vt:lpstr>
      <vt:lpstr>Určení tepové frekvence</vt:lpstr>
      <vt:lpstr>Aerobní a anaerobní práh</vt:lpstr>
      <vt:lpstr>Otázky</vt:lpstr>
      <vt:lpstr>Literatura</vt:lpstr>
    </vt:vector>
  </TitlesOfParts>
  <Company>FTVS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M. Vágner</dc:creator>
  <cp:lastModifiedBy>ismail - [2010]</cp:lastModifiedBy>
  <cp:revision>103</cp:revision>
  <dcterms:created xsi:type="dcterms:W3CDTF">2009-12-04T08:21:41Z</dcterms:created>
  <dcterms:modified xsi:type="dcterms:W3CDTF">2021-12-02T11:10:18Z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0x0101005FFDBACBD070DD419BEEEED858171F5F</vt:lpwstr>
  </property>
</Properties>
</file>