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  <p:sldMasterId id="2147483660" r:id="rId2"/>
  </p:sldMasterIdLst>
  <p:notesMasterIdLst>
    <p:notesMasterId r:id="rId35"/>
  </p:notesMasterIdLst>
  <p:sldIdLst>
    <p:sldId id="262" r:id="rId3"/>
    <p:sldId id="258" r:id="rId4"/>
    <p:sldId id="295" r:id="rId5"/>
    <p:sldId id="296" r:id="rId6"/>
    <p:sldId id="297" r:id="rId7"/>
    <p:sldId id="264" r:id="rId8"/>
    <p:sldId id="267" r:id="rId9"/>
    <p:sldId id="274" r:id="rId10"/>
    <p:sldId id="265" r:id="rId11"/>
    <p:sldId id="275" r:id="rId12"/>
    <p:sldId id="276" r:id="rId13"/>
    <p:sldId id="293" r:id="rId14"/>
    <p:sldId id="294" r:id="rId15"/>
    <p:sldId id="292" r:id="rId16"/>
    <p:sldId id="299" r:id="rId17"/>
    <p:sldId id="291" r:id="rId18"/>
    <p:sldId id="298" r:id="rId19"/>
    <p:sldId id="278" r:id="rId20"/>
    <p:sldId id="280" r:id="rId21"/>
    <p:sldId id="283" r:id="rId22"/>
    <p:sldId id="284" r:id="rId23"/>
    <p:sldId id="286" r:id="rId24"/>
    <p:sldId id="281" r:id="rId25"/>
    <p:sldId id="290" r:id="rId26"/>
    <p:sldId id="277" r:id="rId27"/>
    <p:sldId id="266" r:id="rId28"/>
    <p:sldId id="300" r:id="rId29"/>
    <p:sldId id="268" r:id="rId30"/>
    <p:sldId id="269" r:id="rId31"/>
    <p:sldId id="270" r:id="rId32"/>
    <p:sldId id="273" r:id="rId33"/>
    <p:sldId id="288" r:id="rId3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B8C7"/>
    <a:srgbClr val="E8BEE4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3" d="100"/>
          <a:sy n="113" d="100"/>
        </p:scale>
        <p:origin x="1518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4F672E-5DA0-4586-8B20-E85E4A258707}" type="datetimeFigureOut">
              <a:rPr lang="cs-CZ" smtClean="0"/>
              <a:t>26.11.2020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9273D2-3C85-41BE-A4CA-9F6EE5AA953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92379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„3v1“ – přednáška, která navazuje na ty nedávné o metafoře. Další zkoumání těchto kognitivních mechanismů (metafora, metonymie) jde dál - v tom, že ukazuje, že celá naše mysl je „literární“, že myslíme v příbězích a parabolách atd.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9273D2-3C85-41BE-A4CA-9F6EE5AA9530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27598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Malý prostorový příběh.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9273D2-3C85-41BE-A4CA-9F6EE5AA9530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358046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9273D2-3C85-41BE-A4CA-9F6EE5AA9530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54547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Významnost příběhu jako struktury myšlení – v mnoha disciplínách i v různých oblastech každodenního života. Srov. i zpravodajství apod. HLP – hluboký lidský příběh.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9273D2-3C85-41BE-A4CA-9F6EE5AA9530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35031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9273D2-3C85-41BE-A4CA-9F6EE5AA9530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33366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Jako příklad budeme mít v předvánoční prezentaci + studii z výzkumu o Ježíškovi: scénář, scéna atd.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9273D2-3C85-41BE-A4CA-9F6EE5AA9530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039124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Paradox, zenový </a:t>
            </a:r>
            <a:r>
              <a:rPr lang="cs-CZ" dirty="0" err="1"/>
              <a:t>kóan</a:t>
            </a:r>
            <a:r>
              <a:rPr lang="cs-CZ" dirty="0"/>
              <a:t>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9273D2-3C85-41BE-A4CA-9F6EE5AA9530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777014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9273D2-3C85-41BE-A4CA-9F6EE5AA9530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30540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Příklady </a:t>
            </a:r>
            <a:r>
              <a:rPr lang="cs-CZ" dirty="0" err="1"/>
              <a:t>blendů</a:t>
            </a:r>
            <a:r>
              <a:rPr lang="cs-CZ" dirty="0"/>
              <a:t> / splynulin / zkříženin na úrovni slova, resp. pojmu. Ve slově / pojmu se ukrývají dvě slova / pojmy … komický efekt: MUČIT + UČITEL …. MUČITEL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9273D2-3C85-41BE-A4CA-9F6EE5AA9530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38893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Opět se vracíme k </a:t>
            </a:r>
            <a:r>
              <a:rPr lang="cs-CZ" dirty="0" err="1"/>
              <a:t>Turnerově</a:t>
            </a:r>
            <a:r>
              <a:rPr lang="cs-CZ" dirty="0"/>
              <a:t> knize o literární mysli. Toto opravdu stojí za zapamatování – a samozřejmě se s tím spojuje mnoho otázek a dalšího studia.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9273D2-3C85-41BE-A4CA-9F6EE5AA9530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08671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Pokud je postavena na metafoře a příběhu / parabole celá naše zkušenost a běžný život, v čem je potom specifičnost metafory v uměleckém textu? Co je to potom kreativita? Odpovědi naznačeny v této knize (</a:t>
            </a:r>
            <a:r>
              <a:rPr lang="cs-CZ" dirty="0" err="1"/>
              <a:t>Lakoff</a:t>
            </a:r>
            <a:r>
              <a:rPr lang="cs-CZ" dirty="0"/>
              <a:t> + Turner).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9273D2-3C85-41BE-A4CA-9F6EE5AA9530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73726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/>
              <a:t>Představení knihy. Jde o knihu velmi čtivou, plnou příkladů. Český překlad. (Určitě ji doporučuju k čtení či aspoň k nahlédnutí.)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9273D2-3C85-41BE-A4CA-9F6EE5AA9530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8916623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Blíže o těchto principech viz Irena Vaňková: Slovo v poezii (2010), studie je vložena v </a:t>
            </a:r>
            <a:r>
              <a:rPr lang="cs-CZ" dirty="0" err="1"/>
              <a:t>Moodlu</a:t>
            </a:r>
            <a:r>
              <a:rPr lang="cs-CZ" dirty="0"/>
              <a:t>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9273D2-3C85-41BE-A4CA-9F6EE5AA9530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40869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Co s touto konvenční metaforou udělá básník? Rozšíří ji do takových oblastí, kde ji běžně neznáme. Tak jako Mácha. Je-li smrt spánek, budou se nám zdát sny? A co je vlastně spánek a co bdění? Odpovídá spaní / sen smrti, anebo životu?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9273D2-3C85-41BE-A4CA-9F6EE5AA9530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677681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Další konvenční metafora  - běžně říkáme, že někdo odešel apod., ale básník může operovat s dalšími modifikacemi (způsoby cestování, rekvizitami) tohoto scénáře. Smrt jako odplutí lodí, odjezd vlakem atd. Kdo nás v té destinaci čeká?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9273D2-3C85-41BE-A4CA-9F6EE5AA9530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276146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Kombinace dvou pojmových metafor.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9273D2-3C85-41BE-A4CA-9F6EE5AA9530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414723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/>
              <a:t>Problematizace</a:t>
            </a:r>
            <a:r>
              <a:rPr lang="cs-CZ" dirty="0"/>
              <a:t> – autor uvažuje, že běžná, vžitá konceptualizace neodpovídá realitě – a vymýšlí novou, přesnější. (Opět K. H. Mácha.)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9273D2-3C85-41BE-A4CA-9F6EE5AA9530}" type="slidenum">
              <a:rPr lang="cs-CZ" smtClean="0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78814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Otázka v nadpisu prezentace. – Navazuje na </a:t>
            </a:r>
            <a:r>
              <a:rPr lang="cs-CZ" dirty="0" err="1"/>
              <a:t>Lakoffa</a:t>
            </a:r>
            <a:r>
              <a:rPr lang="cs-CZ" dirty="0"/>
              <a:t> a Johnsona. Tak jako má metafora oblast zdrojovou a cílovou, tak i parabola: do vztahu tam vstupují dva příběhy. Myslíme v příbězích, naše představivost je na příbězích založena.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9273D2-3C85-41BE-A4CA-9F6EE5AA9530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34040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Příklady – bajky (zvířata se chovají jako lidé – analogie k lidskému světu).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9273D2-3C85-41BE-A4CA-9F6EE5AA9530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68742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O příběhy (jakožto podobenství) se opírají od nejstarších dob filosofové (Platon). Zdrojem podobenství je i Bible (srov. Ježíšova podobenství v Novém zákoně). Příběh je projektován do jiného příběhu…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9273D2-3C85-41BE-A4CA-9F6EE5AA9530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31402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Nejlepším příkladem tohoto principu jsou přísloví.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9273D2-3C85-41BE-A4CA-9F6EE5AA9530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605320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9273D2-3C85-41BE-A4CA-9F6EE5AA9530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881190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Názvy kapitol – co signalizují? Základní </a:t>
            </a:r>
            <a:r>
              <a:rPr lang="cs-CZ" dirty="0" err="1"/>
              <a:t>kognitivnělingvistická</a:t>
            </a:r>
            <a:r>
              <a:rPr lang="cs-CZ" dirty="0"/>
              <a:t> témata. Některá z nich jsme už probrali.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9273D2-3C85-41BE-A4CA-9F6EE5AA9530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07615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Jedno ze základních poselství o jazyce – co to znamená?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9273D2-3C85-41BE-A4CA-9F6EE5AA9530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82309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EA3FB-8095-464F-A291-B42D0C0D7C36}" type="datetimeFigureOut">
              <a:rPr lang="cs-CZ" smtClean="0"/>
              <a:t>26.11.2020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6A0E5-B645-44BE-8F65-8DC7E9BEE4C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893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EA3FB-8095-464F-A291-B42D0C0D7C36}" type="datetimeFigureOut">
              <a:rPr lang="cs-CZ" smtClean="0"/>
              <a:t>26.11.2020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6A0E5-B645-44BE-8F65-8DC7E9BEE4C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4933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EA3FB-8095-464F-A291-B42D0C0D7C36}" type="datetimeFigureOut">
              <a:rPr lang="cs-CZ" smtClean="0"/>
              <a:t>26.11.2020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6A0E5-B645-44BE-8F65-8DC7E9BEE4C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35177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008B9967-AB0C-4A89-9852-D7A77CE04834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685800"/>
              <a:t>26.11.2020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1A5B7071-C85B-4F44-8EA4-52176B6D9342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2780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008B9967-AB0C-4A89-9852-D7A77CE04834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685800"/>
              <a:t>26.11.2020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1A5B7071-C85B-4F44-8EA4-52176B6D9342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9604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008B9967-AB0C-4A89-9852-D7A77CE04834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685800"/>
              <a:t>26.11.2020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1A5B7071-C85B-4F44-8EA4-52176B6D9342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65526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008B9967-AB0C-4A89-9852-D7A77CE04834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685800"/>
              <a:t>26.11.2020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1A5B7071-C85B-4F44-8EA4-52176B6D9342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2923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008B9967-AB0C-4A89-9852-D7A77CE04834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685800"/>
              <a:t>26.11.2020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1A5B7071-C85B-4F44-8EA4-52176B6D9342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75713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008B9967-AB0C-4A89-9852-D7A77CE04834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685800"/>
              <a:t>26.11.2020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1A5B7071-C85B-4F44-8EA4-52176B6D9342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3483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008B9967-AB0C-4A89-9852-D7A77CE04834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685800"/>
              <a:t>26.11.2020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1A5B7071-C85B-4F44-8EA4-52176B6D9342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95290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008B9967-AB0C-4A89-9852-D7A77CE04834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685800"/>
              <a:t>26.11.2020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1A5B7071-C85B-4F44-8EA4-52176B6D9342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0756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EA3FB-8095-464F-A291-B42D0C0D7C36}" type="datetimeFigureOut">
              <a:rPr lang="cs-CZ" smtClean="0"/>
              <a:t>26.11.2020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6A0E5-B645-44BE-8F65-8DC7E9BEE4C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807409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008B9967-AB0C-4A89-9852-D7A77CE04834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685800"/>
              <a:t>26.11.2020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1A5B7071-C85B-4F44-8EA4-52176B6D9342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80236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008B9967-AB0C-4A89-9852-D7A77CE04834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685800"/>
              <a:t>26.11.2020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1A5B7071-C85B-4F44-8EA4-52176B6D9342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43664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008B9967-AB0C-4A89-9852-D7A77CE04834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685800"/>
              <a:t>26.11.2020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1A5B7071-C85B-4F44-8EA4-52176B6D9342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2457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EA3FB-8095-464F-A291-B42D0C0D7C36}" type="datetimeFigureOut">
              <a:rPr lang="cs-CZ" smtClean="0"/>
              <a:t>26.11.2020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6A0E5-B645-44BE-8F65-8DC7E9BEE4C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1659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EA3FB-8095-464F-A291-B42D0C0D7C36}" type="datetimeFigureOut">
              <a:rPr lang="cs-CZ" smtClean="0"/>
              <a:t>26.11.2020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6A0E5-B645-44BE-8F65-8DC7E9BEE4C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2689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EA3FB-8095-464F-A291-B42D0C0D7C36}" type="datetimeFigureOut">
              <a:rPr lang="cs-CZ" smtClean="0"/>
              <a:t>26.11.2020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6A0E5-B645-44BE-8F65-8DC7E9BEE4C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6142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EA3FB-8095-464F-A291-B42D0C0D7C36}" type="datetimeFigureOut">
              <a:rPr lang="cs-CZ" smtClean="0"/>
              <a:t>26.11.2020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6A0E5-B645-44BE-8F65-8DC7E9BEE4C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6930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EA3FB-8095-464F-A291-B42D0C0D7C36}" type="datetimeFigureOut">
              <a:rPr lang="cs-CZ" smtClean="0"/>
              <a:t>26.11.2020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6A0E5-B645-44BE-8F65-8DC7E9BEE4C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422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EA3FB-8095-464F-A291-B42D0C0D7C36}" type="datetimeFigureOut">
              <a:rPr lang="cs-CZ" smtClean="0"/>
              <a:t>26.11.2020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6A0E5-B645-44BE-8F65-8DC7E9BEE4C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9450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EA3FB-8095-464F-A291-B42D0C0D7C36}" type="datetimeFigureOut">
              <a:rPr lang="cs-CZ" smtClean="0"/>
              <a:t>26.11.2020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6A0E5-B645-44BE-8F65-8DC7E9BEE4C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9799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rgbClr val="EEB8C7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7EA3FB-8095-464F-A291-B42D0C0D7C36}" type="datetimeFigureOut">
              <a:rPr lang="cs-CZ" smtClean="0"/>
              <a:t>26.11.2020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6A0E5-B645-44BE-8F65-8DC7E9BEE4C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2073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rgbClr val="EEB8C7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008B9967-AB0C-4A89-9852-D7A77CE04834}" type="datetimeFigureOut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685800"/>
              <a:t>26.11.2020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1A5B7071-C85B-4F44-8EA4-52176B6D9342}" type="slidenum">
              <a:rPr lang="cs-CZ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cs-CZ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25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slide" Target="slide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hyperlink" Target="https://www.stylomat.cz/Damske-obleceni/Kalhoty-kratasy-a-leginy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0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6" Type="http://schemas.openxmlformats.org/officeDocument/2006/relationships/image" Target="../media/image21.jpeg"/><Relationship Id="rId21" Type="http://schemas.openxmlformats.org/officeDocument/2006/relationships/hyperlink" Target="http://hobby.blesk.cz/soutez/nejpes/2013/profil/1066/vernak" TargetMode="External"/><Relationship Id="rId42" Type="http://schemas.openxmlformats.org/officeDocument/2006/relationships/image" Target="../media/image31.gif"/><Relationship Id="rId47" Type="http://schemas.openxmlformats.org/officeDocument/2006/relationships/hyperlink" Target="http://www.blesk.cz/clanek/zpravy-udalosti/192786/sestra-unesenych-cesek-o-jejich-ceste-nebylo-to-rozhodnuti-ze-dne-na-den-dlouho-se-pripravovaly.html" TargetMode="External"/><Relationship Id="rId63" Type="http://schemas.openxmlformats.org/officeDocument/2006/relationships/image" Target="../media/image43.jpeg"/><Relationship Id="rId68" Type="http://schemas.openxmlformats.org/officeDocument/2006/relationships/hyperlink" Target="http://www.blesk.cz/clanek/radce-auto/192454/11-1-nejlepsich-mobilnich-aplikaci-pro-motoristy-to-musite-mit.html" TargetMode="External"/><Relationship Id="rId84" Type="http://schemas.openxmlformats.org/officeDocument/2006/relationships/hyperlink" Target="http://isport.blesk.cz/clanek/fotbal-gambrinus-liga-gambrinus-liga-12-13/144315/online-slavia-hraje-s-libercem-skacel-uz-je-mezi-nahradniky.html" TargetMode="External"/><Relationship Id="rId89" Type="http://schemas.openxmlformats.org/officeDocument/2006/relationships/image" Target="../media/image56.jpeg"/><Relationship Id="rId7" Type="http://schemas.openxmlformats.org/officeDocument/2006/relationships/hyperlink" Target="http://gdecz.hit.gemius.pl/hitredir/id=.WbgG2u7o4IKUfj54Ukr.Xam7_ZZVM__CYMaijJLr_f.W7/stparam=viggbqppdf/fastid=cgfjqoyittkmxsllirpedwgumjml/sarg=0000000CFBE7B666|_cdata:444132_0,444846_0,444853_0,444856_0,444867_0,444871_0/url=http:/www.slevomat.cz/restaurace?utm_source=blesk&amp;utm_medium=cpc&amp;utm_content=food&amp;utm_campaign=restaurace_obecna" TargetMode="External"/><Relationship Id="rId71" Type="http://schemas.openxmlformats.org/officeDocument/2006/relationships/image" Target="../media/image47.png"/><Relationship Id="rId92" Type="http://schemas.openxmlformats.org/officeDocument/2006/relationships/hyperlink" Target="http://www.auto.cz/autosalon-leneva-2013-toto-vs-zajm-nejvc-73404" TargetMode="External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16.jpeg"/><Relationship Id="rId29" Type="http://schemas.openxmlformats.org/officeDocument/2006/relationships/hyperlink" Target="http://hobby.blesk.cz/soutez/nejpes/2013/profil/5118/bertik" TargetMode="External"/><Relationship Id="rId11" Type="http://schemas.openxmlformats.org/officeDocument/2006/relationships/hyperlink" Target="http://hobby.blesk.cz/soutez/nejpes/2013" TargetMode="External"/><Relationship Id="rId24" Type="http://schemas.openxmlformats.org/officeDocument/2006/relationships/image" Target="../media/image20.jpeg"/><Relationship Id="rId32" Type="http://schemas.openxmlformats.org/officeDocument/2006/relationships/image" Target="../media/image24.jpeg"/><Relationship Id="rId37" Type="http://schemas.openxmlformats.org/officeDocument/2006/relationships/hyperlink" Target="http://www.blesk.cz/diskuse/205153/1#addItem" TargetMode="External"/><Relationship Id="rId40" Type="http://schemas.openxmlformats.org/officeDocument/2006/relationships/image" Target="../media/image29.gif"/><Relationship Id="rId45" Type="http://schemas.openxmlformats.org/officeDocument/2006/relationships/hyperlink" Target="http://www.blesk.cz/clanek/zpravy-udalosti/192789/exkluzivne-ledni-medvidci-z-brna-jsou-s-mamou-corou-poprve-venku.html" TargetMode="External"/><Relationship Id="rId53" Type="http://schemas.openxmlformats.org/officeDocument/2006/relationships/image" Target="../media/image37.jpeg"/><Relationship Id="rId58" Type="http://schemas.openxmlformats.org/officeDocument/2006/relationships/hyperlink" Target="http://gdecz.hit.gemius.pl/hitredir/id=baCaBgNT4xeds4RzeeKHa8bi38MYAyOyxGLgadcfTYj.R7/stparam=mkkqovjszs/fastid=norvplbetvvmomddplgnewwzsonn/sarg=0000000CFBE7B666|_cdata:444132_0,444846_0,444853_0,444856_0,444867_0,444871_0/url=http:/www.sportnanetu.cz/balancni-polstar-insportline-2ks-pumpicka-zdarma-masazni-micek/?utm_source=blesk&amp;utm_medium=KP-BPZ&amp;utm_campaign=Balancaky" TargetMode="External"/><Relationship Id="rId66" Type="http://schemas.openxmlformats.org/officeDocument/2006/relationships/hyperlink" Target="http://www.blesk.cz/clanek/radce-penize/191466/pozor-kvuli-nenahlasene-zmene-adresy-muzete-prijit-o-sve-uspory.html" TargetMode="External"/><Relationship Id="rId74" Type="http://schemas.openxmlformats.org/officeDocument/2006/relationships/hyperlink" Target="http://recepty.blesk.cz/" TargetMode="External"/><Relationship Id="rId79" Type="http://schemas.openxmlformats.org/officeDocument/2006/relationships/image" Target="../media/image51.gif"/><Relationship Id="rId87" Type="http://schemas.openxmlformats.org/officeDocument/2006/relationships/image" Target="../media/image55.jpeg"/><Relationship Id="rId102" Type="http://schemas.openxmlformats.org/officeDocument/2006/relationships/hyperlink" Target="http://zahranicni.eurozpravy.cz/asie-a-australie/67092-peklo-v-indii-osm-muzu-znasilnilo-mladou-svycarku-pred-zraky-manzela/#utm_source=blesk.cz&amp;utm_medium=rss-exchange" TargetMode="External"/><Relationship Id="rId5" Type="http://schemas.openxmlformats.org/officeDocument/2006/relationships/hyperlink" Target="http://www.facebook.com/share.php?u=http://www.blesk.cz/clanek/zpravy-udalosti/188684/kocour-vyhlasil-amnestii-a-mysi-maji-pre-manazeri-h-systemu-jsou-volni.html" TargetMode="External"/><Relationship Id="rId61" Type="http://schemas.openxmlformats.org/officeDocument/2006/relationships/image" Target="../media/image42.jpeg"/><Relationship Id="rId82" Type="http://schemas.openxmlformats.org/officeDocument/2006/relationships/hyperlink" Target="http://www.blesk.cz/kategorie/3398" TargetMode="External"/><Relationship Id="rId90" Type="http://schemas.openxmlformats.org/officeDocument/2006/relationships/hyperlink" Target="http://www.auto.cz/jak-meri-automobilky-evrope-spotrebu-73468" TargetMode="External"/><Relationship Id="rId95" Type="http://schemas.openxmlformats.org/officeDocument/2006/relationships/image" Target="../media/image59.jpeg"/><Relationship Id="rId19" Type="http://schemas.openxmlformats.org/officeDocument/2006/relationships/hyperlink" Target="http://hobby.blesk.cz/soutez/nejpes/2013/profil/5234/barney" TargetMode="External"/><Relationship Id="rId14" Type="http://schemas.openxmlformats.org/officeDocument/2006/relationships/image" Target="../media/image15.jpeg"/><Relationship Id="rId22" Type="http://schemas.openxmlformats.org/officeDocument/2006/relationships/image" Target="../media/image19.jpeg"/><Relationship Id="rId27" Type="http://schemas.openxmlformats.org/officeDocument/2006/relationships/hyperlink" Target="http://hobby.blesk.cz/soutez/nejpes/2013/profil/257/navarro" TargetMode="External"/><Relationship Id="rId30" Type="http://schemas.openxmlformats.org/officeDocument/2006/relationships/image" Target="../media/image23.jpeg"/><Relationship Id="rId35" Type="http://schemas.openxmlformats.org/officeDocument/2006/relationships/hyperlink" Target="http://hobby.blesk.cz/soutez/nejpes/2013/profil/13/besinka-maxipes-fik" TargetMode="External"/><Relationship Id="rId43" Type="http://schemas.openxmlformats.org/officeDocument/2006/relationships/hyperlink" Target="http://www.blesk.cz/clanek/zpravy-udalosti/192792/cssd-uz-ma-hlavni-tahak-na-volice-socialni-demokrate-zvysi-minimalni-mzdu.html" TargetMode="External"/><Relationship Id="rId48" Type="http://schemas.openxmlformats.org/officeDocument/2006/relationships/image" Target="../media/image34.jpeg"/><Relationship Id="rId56" Type="http://schemas.openxmlformats.org/officeDocument/2006/relationships/hyperlink" Target="http://gdecz.hit.gemius.pl/hitredir/id=baCaBgNT4xeds4RzeeKHa8bi38MYAyOyxGLgadcfTYj.R7/stparam=rgpkhqoffp/fastid=norvplbetvvmomddplgnewwzsonn/sarg=0000000CFBE7B666|_cdata:444132_0,444846_0,444853_0,444856_0,444867_0,444871_0/url=http:/www.netmedik.cz/tlakomery/?znacka=ilwy" TargetMode="External"/><Relationship Id="rId64" Type="http://schemas.openxmlformats.org/officeDocument/2006/relationships/hyperlink" Target="http://www.blesk.cz/clanek/zpravy-udalosti/192668/nezodpovedna-dcera-havlove-hazard-se-zivotem-ditete.html" TargetMode="External"/><Relationship Id="rId69" Type="http://schemas.openxmlformats.org/officeDocument/2006/relationships/image" Target="../media/image46.jpeg"/><Relationship Id="rId77" Type="http://schemas.openxmlformats.org/officeDocument/2006/relationships/image" Target="../media/image50.gif"/><Relationship Id="rId100" Type="http://schemas.openxmlformats.org/officeDocument/2006/relationships/hyperlink" Target="http://www.denik.cz/z_domova/pokracuje-sjezd-cssd-ze-stranickeho-vedeni-vypadl-dienstbier-20130316.html?utm_source=blesk.cz&amp;utm_medium=traffic-exchange" TargetMode="External"/><Relationship Id="rId105" Type="http://schemas.openxmlformats.org/officeDocument/2006/relationships/image" Target="../media/image64.jpeg"/><Relationship Id="rId8" Type="http://schemas.openxmlformats.org/officeDocument/2006/relationships/image" Target="../media/image12.jpeg"/><Relationship Id="rId51" Type="http://schemas.openxmlformats.org/officeDocument/2006/relationships/image" Target="../media/image36.png"/><Relationship Id="rId72" Type="http://schemas.openxmlformats.org/officeDocument/2006/relationships/hyperlink" Target="http://tv.blesk.cz/" TargetMode="External"/><Relationship Id="rId80" Type="http://schemas.openxmlformats.org/officeDocument/2006/relationships/hyperlink" Target="http://www.blesk.cz/clanek/system-komercni-prezentace/90013/prace.html" TargetMode="External"/><Relationship Id="rId85" Type="http://schemas.openxmlformats.org/officeDocument/2006/relationships/image" Target="../media/image54.jpeg"/><Relationship Id="rId93" Type="http://schemas.openxmlformats.org/officeDocument/2006/relationships/image" Target="../media/image58.jpeg"/><Relationship Id="rId98" Type="http://schemas.openxmlformats.org/officeDocument/2006/relationships/hyperlink" Target="http://www.denik.cz/z_domova/fico-evropa-v-krizi-potrebuje-hodnoty-socialni-demokracie-20130316.html?utm_source=blesk.cz&amp;utm_medium=traffic-exchange" TargetMode="External"/><Relationship Id="rId3" Type="http://schemas.openxmlformats.org/officeDocument/2006/relationships/hyperlink" Target="http://img.blesk.cz/img/1/full/1512566-img-vitek-tuma-elias-h-system.jpg" TargetMode="External"/><Relationship Id="rId12" Type="http://schemas.openxmlformats.org/officeDocument/2006/relationships/image" Target="../media/image14.jpeg"/><Relationship Id="rId17" Type="http://schemas.openxmlformats.org/officeDocument/2006/relationships/hyperlink" Target="http://hobby.blesk.cz/soutez/nejpes/2013/profil/7544/andy" TargetMode="External"/><Relationship Id="rId25" Type="http://schemas.openxmlformats.org/officeDocument/2006/relationships/hyperlink" Target="http://hobby.blesk.cz/soutez/nejpes/2013/profil/6389/utulacek-dusty" TargetMode="External"/><Relationship Id="rId33" Type="http://schemas.openxmlformats.org/officeDocument/2006/relationships/hyperlink" Target="http://hobby.blesk.cz/soutez/nejpes/2013/profil/5862/chikka-jamo-super" TargetMode="External"/><Relationship Id="rId38" Type="http://schemas.openxmlformats.org/officeDocument/2006/relationships/image" Target="../media/image27.gif"/><Relationship Id="rId46" Type="http://schemas.openxmlformats.org/officeDocument/2006/relationships/image" Target="../media/image33.jpeg"/><Relationship Id="rId59" Type="http://schemas.openxmlformats.org/officeDocument/2006/relationships/image" Target="../media/image41.jpeg"/><Relationship Id="rId67" Type="http://schemas.openxmlformats.org/officeDocument/2006/relationships/image" Target="../media/image45.jpeg"/><Relationship Id="rId103" Type="http://schemas.openxmlformats.org/officeDocument/2006/relationships/image" Target="../media/image63.jpeg"/><Relationship Id="rId20" Type="http://schemas.openxmlformats.org/officeDocument/2006/relationships/image" Target="../media/image18.jpeg"/><Relationship Id="rId41" Type="http://schemas.openxmlformats.org/officeDocument/2006/relationships/image" Target="../media/image30.gif"/><Relationship Id="rId54" Type="http://schemas.openxmlformats.org/officeDocument/2006/relationships/image" Target="../media/image38.png"/><Relationship Id="rId62" Type="http://schemas.openxmlformats.org/officeDocument/2006/relationships/hyperlink" Target="http://www.blesk.cz/clanek/zpravy-udalosti/192324/hvezdny-tym-na-hrade-zeman-si-vybral-mynare-kmonicka-i-burianovou.html" TargetMode="External"/><Relationship Id="rId70" Type="http://schemas.openxmlformats.org/officeDocument/2006/relationships/hyperlink" Target="http://horoskopy.blesk.cz/" TargetMode="External"/><Relationship Id="rId75" Type="http://schemas.openxmlformats.org/officeDocument/2006/relationships/image" Target="../media/image49.gif"/><Relationship Id="rId83" Type="http://schemas.openxmlformats.org/officeDocument/2006/relationships/image" Target="../media/image53.gif"/><Relationship Id="rId88" Type="http://schemas.openxmlformats.org/officeDocument/2006/relationships/hyperlink" Target="http://www.auto.cz/video-modelky-zeneve-2013-73403" TargetMode="External"/><Relationship Id="rId91" Type="http://schemas.openxmlformats.org/officeDocument/2006/relationships/image" Target="../media/image57.jpeg"/><Relationship Id="rId96" Type="http://schemas.openxmlformats.org/officeDocument/2006/relationships/hyperlink" Target="http://www.denik.cz/jihomoravsky-kraj/brnenske-ledni-medvidky-dnes-matka-poprve-pustila-do-vybehu-20130316.html?utm_source=blesk.cz&amp;utm_medium=traffic-exchange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gif"/><Relationship Id="rId15" Type="http://schemas.openxmlformats.org/officeDocument/2006/relationships/hyperlink" Target="http://hobby.blesk.cz/soutez/nejpes/2013/profil/3328/dhul" TargetMode="External"/><Relationship Id="rId23" Type="http://schemas.openxmlformats.org/officeDocument/2006/relationships/hyperlink" Target="http://hobby.blesk.cz/soutez/nejpes/2013/profil/4569/dolarek" TargetMode="External"/><Relationship Id="rId28" Type="http://schemas.openxmlformats.org/officeDocument/2006/relationships/image" Target="../media/image22.jpeg"/><Relationship Id="rId36" Type="http://schemas.openxmlformats.org/officeDocument/2006/relationships/image" Target="../media/image26.jpeg"/><Relationship Id="rId49" Type="http://schemas.openxmlformats.org/officeDocument/2006/relationships/hyperlink" Target="http://gdecz.hit.gemius.pl/hitredir/id=B7ZFX6s7NREmeC3gtGMgR8dRTDOktCwjd8nJ1M7g96r.A7/stparam=kflrenlsec/fastid=dljddlcdnveycemeimigoqkgjcim/sarg=0000000CFBE7B666|_cdata:444132_0,444846_0,444853_0,444856_0,444867_0,444871_0/url=https:/www.allianzdirect.cz/povinne-ruceni-havarijni-pojisteni/?utm_source=ringier_ahaonlinecz&amp;utm_medium=display&amp;utm_campaign=AP_Nahradni_vuz&amp;utm_content=480x300_A!729" TargetMode="External"/><Relationship Id="rId57" Type="http://schemas.openxmlformats.org/officeDocument/2006/relationships/image" Target="../media/image40.jpeg"/><Relationship Id="rId10" Type="http://schemas.openxmlformats.org/officeDocument/2006/relationships/image" Target="../media/image13.jpeg"/><Relationship Id="rId31" Type="http://schemas.openxmlformats.org/officeDocument/2006/relationships/hyperlink" Target="http://hobby.blesk.cz/soutez/nejpes/2013/profil/1014/sam" TargetMode="External"/><Relationship Id="rId44" Type="http://schemas.openxmlformats.org/officeDocument/2006/relationships/image" Target="../media/image32.jpeg"/><Relationship Id="rId52" Type="http://schemas.openxmlformats.org/officeDocument/2006/relationships/hyperlink" Target="http://www.blesk.cz/clanek/video-udalosti/192697/rath-propusten-na-kauci-zaplatil-2-miliony.html" TargetMode="External"/><Relationship Id="rId60" Type="http://schemas.openxmlformats.org/officeDocument/2006/relationships/hyperlink" Target="http://www.sportnanetu.cz/auto-moto/?utm_source=blesk&amp;utm_medium=BANNER-BLESK&amp;utm_campaign=Autokamery" TargetMode="External"/><Relationship Id="rId65" Type="http://schemas.openxmlformats.org/officeDocument/2006/relationships/image" Target="../media/image44.jpeg"/><Relationship Id="rId73" Type="http://schemas.openxmlformats.org/officeDocument/2006/relationships/image" Target="../media/image48.gif"/><Relationship Id="rId78" Type="http://schemas.openxmlformats.org/officeDocument/2006/relationships/hyperlink" Target="http://hry.abc.blesk.cz/" TargetMode="External"/><Relationship Id="rId81" Type="http://schemas.openxmlformats.org/officeDocument/2006/relationships/image" Target="../media/image52.gif"/><Relationship Id="rId86" Type="http://schemas.openxmlformats.org/officeDocument/2006/relationships/hyperlink" Target="http://www.sleviste.cz/?sleva=a7be261113ce1c4470a0c0ee1bee5ef3&amp;utm_source=blesk.cz&amp;utm_medium=box" TargetMode="External"/><Relationship Id="rId94" Type="http://schemas.openxmlformats.org/officeDocument/2006/relationships/hyperlink" Target="http://www.denik.cz/ze_sveta/papez-si-preje-chudou-cirkev-a-cirkev-pro-chude-20130316.html?utm_source=blesk.cz&amp;utm_medium=traffic-exchange" TargetMode="External"/><Relationship Id="rId99" Type="http://schemas.openxmlformats.org/officeDocument/2006/relationships/image" Target="../media/image61.jpeg"/><Relationship Id="rId101" Type="http://schemas.openxmlformats.org/officeDocument/2006/relationships/image" Target="../media/image62.jpeg"/><Relationship Id="rId4" Type="http://schemas.openxmlformats.org/officeDocument/2006/relationships/image" Target="../media/image10.jpeg"/><Relationship Id="rId9" Type="http://schemas.openxmlformats.org/officeDocument/2006/relationships/hyperlink" Target="http://www.blesk.cz/clanek/zpravy-udalosti/188228/horacek-zuri-kvuli-amnestii-zapomente-na-ukradene-miliardy-a-jdete-makat.html" TargetMode="External"/><Relationship Id="rId13" Type="http://schemas.openxmlformats.org/officeDocument/2006/relationships/hyperlink" Target="http://hobby.blesk.cz/soutez/nejpes/2013/profil/7832/princezna" TargetMode="External"/><Relationship Id="rId18" Type="http://schemas.openxmlformats.org/officeDocument/2006/relationships/image" Target="../media/image17.jpeg"/><Relationship Id="rId39" Type="http://schemas.openxmlformats.org/officeDocument/2006/relationships/image" Target="../media/image28.gif"/><Relationship Id="rId34" Type="http://schemas.openxmlformats.org/officeDocument/2006/relationships/image" Target="../media/image25.jpeg"/><Relationship Id="rId50" Type="http://schemas.openxmlformats.org/officeDocument/2006/relationships/image" Target="../media/image35.jpeg"/><Relationship Id="rId55" Type="http://schemas.openxmlformats.org/officeDocument/2006/relationships/image" Target="../media/image39.png"/><Relationship Id="rId76" Type="http://schemas.openxmlformats.org/officeDocument/2006/relationships/hyperlink" Target="http://www.sleviste.cz/" TargetMode="External"/><Relationship Id="rId97" Type="http://schemas.openxmlformats.org/officeDocument/2006/relationships/image" Target="../media/image60.jpeg"/><Relationship Id="rId104" Type="http://schemas.openxmlformats.org/officeDocument/2006/relationships/hyperlink" Target="http://www.blesk.cz/david-rath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95536" y="548680"/>
            <a:ext cx="8568952" cy="1470025"/>
          </a:xfrm>
        </p:spPr>
        <p:txBody>
          <a:bodyPr>
            <a:noAutofit/>
          </a:bodyPr>
          <a:lstStyle/>
          <a:p>
            <a:r>
              <a:rPr lang="cs-CZ" sz="3200" b="1" dirty="0"/>
              <a:t>A. Metafora, příběh a parabola</a:t>
            </a:r>
            <a:br>
              <a:rPr lang="cs-CZ" sz="3200" b="1" dirty="0"/>
            </a:br>
            <a:r>
              <a:rPr lang="cs-CZ" sz="3200" b="1" dirty="0"/>
              <a:t>B. Mentální prostory a jejich mísení (</a:t>
            </a:r>
            <a:r>
              <a:rPr lang="cs-CZ" sz="3200" b="1" dirty="0" err="1"/>
              <a:t>blending</a:t>
            </a:r>
            <a:r>
              <a:rPr lang="cs-CZ" sz="3200" b="1" dirty="0"/>
              <a:t>)</a:t>
            </a:r>
            <a:br>
              <a:rPr lang="cs-CZ" sz="3200" b="1" dirty="0"/>
            </a:br>
            <a:r>
              <a:rPr lang="cs-CZ" sz="3200" b="1" dirty="0"/>
              <a:t>C. Literární mysl a poetická metafora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2204864"/>
            <a:ext cx="4158893" cy="3960000"/>
          </a:xfrm>
          <a:prstGeom prst="rect">
            <a:avLst/>
          </a:prstGeom>
          <a:effectLst>
            <a:softEdge rad="127000"/>
          </a:effectLst>
        </p:spPr>
      </p:pic>
      <mc:AlternateContent xmlns:mc="http://schemas.openxmlformats.org/markup-compatibility/2006" xmlns:pslz="http://schemas.microsoft.com/office/powerpoint/2016/slidezoom">
        <mc:Choice Requires="pslz">
          <p:graphicFrame>
            <p:nvGraphicFramePr>
              <p:cNvPr id="5" name="Náhled snímku 4">
                <a:extLst>
                  <a:ext uri="{FF2B5EF4-FFF2-40B4-BE49-F238E27FC236}">
                    <a16:creationId xmlns:a16="http://schemas.microsoft.com/office/drawing/2014/main" id="{D2D3F260-57B3-4F99-9978-760F4952CC52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481606572"/>
                  </p:ext>
                </p:extLst>
              </p:nvPr>
            </p:nvGraphicFramePr>
            <p:xfrm>
              <a:off x="-2402457" y="1980841"/>
              <a:ext cx="2286000" cy="1714500"/>
            </p:xfrm>
            <a:graphic>
              <a:graphicData uri="http://schemas.microsoft.com/office/powerpoint/2016/slidezoom">
                <pslz:sldZm>
                  <pslz:sldZmObj sldId="258" cId="1503158134">
                    <pslz:zmPr id="{902DEFC9-07F9-4233-88DE-828ABC0112E9}" returnToParent="0" transitionDur="1000">
                      <p166:blipFill xmlns:p166="http://schemas.microsoft.com/office/powerpoint/2016/6/main">
                        <a:blip r:embed="rId4"/>
                        <a:stretch>
                          <a:fillRect/>
                        </a:stretch>
                      </p166:blipFill>
                      <p166:spPr xmlns:p166="http://schemas.microsoft.com/office/powerpoint/2016/6/main">
                        <a:xfrm>
                          <a:off x="0" y="0"/>
                          <a:ext cx="2286000" cy="1714500"/>
                        </a:xfrm>
                        <a:prstGeom prst="rect">
                          <a:avLst/>
                        </a:prstGeom>
                        <a:ln w="3175">
                          <a:solidFill>
                            <a:prstClr val="ltGray"/>
                          </a:solidFill>
                        </a:ln>
                      </p166:spPr>
                    </pslz:zmPr>
                  </pslz:sldZmObj>
                </pslz:sldZm>
              </a:graphicData>
            </a:graphic>
          </p:graphicFrame>
        </mc:Choice>
        <mc:Fallback xmlns="">
          <p:pic>
            <p:nvPicPr>
              <p:cNvPr id="5" name="Náhled snímku 4">
                <a:hlinkClick r:id="rId5" action="ppaction://hlinksldjump"/>
                <a:extLst>
                  <a:ext uri="{FF2B5EF4-FFF2-40B4-BE49-F238E27FC236}">
                    <a16:creationId xmlns:a16="http://schemas.microsoft.com/office/drawing/2014/main" id="{D2D3F260-57B3-4F99-9978-760F4952CC5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-2402457" y="1980841"/>
                <a:ext cx="2286000" cy="1714500"/>
              </a:xfrm>
              <a:prstGeom prst="rect">
                <a:avLst/>
              </a:prstGeom>
              <a:ln w="3175">
                <a:solidFill>
                  <a:prstClr val="ltGray"/>
                </a:solidFill>
              </a:ln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3284138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404664"/>
            <a:ext cx="8075240" cy="792088"/>
          </a:xfrm>
        </p:spPr>
        <p:txBody>
          <a:bodyPr/>
          <a:lstStyle/>
          <a:p>
            <a:r>
              <a:rPr lang="cs-CZ" b="1" dirty="0"/>
              <a:t>Lidský význam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417638"/>
            <a:ext cx="8075240" cy="5035698"/>
          </a:xfrm>
        </p:spPr>
        <p:txBody>
          <a:bodyPr>
            <a:normAutofit fontScale="85000" lnSpcReduction="10000"/>
          </a:bodyPr>
          <a:lstStyle/>
          <a:p>
            <a:pPr>
              <a:buFontTx/>
              <a:buChar char="-"/>
            </a:pPr>
            <a:r>
              <a:rPr lang="cs-CZ" b="1" dirty="0"/>
              <a:t>význam má zkušenostní základ </a:t>
            </a:r>
            <a:r>
              <a:rPr lang="cs-CZ" dirty="0"/>
              <a:t>(X není popsatelný nástroji formální logiky)</a:t>
            </a:r>
          </a:p>
          <a:p>
            <a:pPr>
              <a:buFontTx/>
              <a:buChar char="-"/>
            </a:pPr>
            <a:r>
              <a:rPr lang="cs-CZ" dirty="0"/>
              <a:t>už jako děti máme osvojen „koncept nádoby, tekutiny, </a:t>
            </a:r>
          </a:p>
          <a:p>
            <a:pPr marL="0" indent="0">
              <a:buNone/>
            </a:pPr>
            <a:r>
              <a:rPr lang="cs-CZ" dirty="0"/>
              <a:t>lití, proudění, cesty, </a:t>
            </a:r>
          </a:p>
          <a:p>
            <a:pPr marL="0" indent="0">
              <a:buNone/>
            </a:pPr>
            <a:r>
              <a:rPr lang="cs-CZ" dirty="0"/>
              <a:t>pohybu po cestě, </a:t>
            </a:r>
          </a:p>
          <a:p>
            <a:pPr marL="0" indent="0">
              <a:buNone/>
            </a:pPr>
            <a:r>
              <a:rPr lang="cs-CZ" dirty="0"/>
              <a:t>resp. výsledek těchto konceptů: </a:t>
            </a:r>
          </a:p>
          <a:p>
            <a:pPr marL="0" indent="0">
              <a:buNone/>
            </a:pPr>
            <a:r>
              <a:rPr lang="cs-CZ" b="1" dirty="0"/>
              <a:t>malý prostorový příběh</a:t>
            </a:r>
            <a:r>
              <a:rPr lang="cs-CZ" dirty="0"/>
              <a:t>, </a:t>
            </a:r>
          </a:p>
          <a:p>
            <a:pPr marL="0" indent="0">
              <a:buNone/>
            </a:pPr>
            <a:r>
              <a:rPr lang="cs-CZ" dirty="0"/>
              <a:t>v němž někdo lije tekutinu </a:t>
            </a:r>
          </a:p>
          <a:p>
            <a:pPr marL="0" indent="0">
              <a:buNone/>
            </a:pPr>
            <a:r>
              <a:rPr lang="cs-CZ" dirty="0"/>
              <a:t>a ta proudí po dráze do nádoby“ </a:t>
            </a:r>
          </a:p>
          <a:p>
            <a:pPr marL="0" indent="0">
              <a:buNone/>
            </a:pPr>
            <a:r>
              <a:rPr lang="cs-CZ" dirty="0"/>
              <a:t>(s. 26); </a:t>
            </a:r>
          </a:p>
          <a:p>
            <a:pPr marL="0" indent="0">
              <a:buNone/>
            </a:pPr>
            <a:r>
              <a:rPr lang="cs-CZ" dirty="0"/>
              <a:t>- součásti tohoto příběhu</a:t>
            </a:r>
          </a:p>
          <a:p>
            <a:pPr>
              <a:buFontTx/>
              <a:buChar char="-"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2996952"/>
            <a:ext cx="2809764" cy="3311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986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r>
              <a:rPr lang="cs-CZ" b="1" dirty="0"/>
              <a:t>Einstein sedící na židli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547260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Usedání / sezení na židli – </a:t>
            </a:r>
          </a:p>
          <a:p>
            <a:pPr marL="0" indent="0">
              <a:buNone/>
            </a:pPr>
            <a:r>
              <a:rPr lang="cs-CZ" dirty="0"/>
              <a:t>živý činitel (</a:t>
            </a:r>
            <a:r>
              <a:rPr lang="cs-CZ" b="1" dirty="0"/>
              <a:t>osoba</a:t>
            </a:r>
            <a:r>
              <a:rPr lang="cs-CZ" dirty="0"/>
              <a:t>) vykonává </a:t>
            </a:r>
            <a:r>
              <a:rPr lang="cs-CZ" b="1" dirty="0"/>
              <a:t>záměrný úkon</a:t>
            </a:r>
            <a:r>
              <a:rPr lang="cs-CZ" dirty="0"/>
              <a:t>;</a:t>
            </a:r>
            <a:endParaRPr lang="cs-CZ" b="1" dirty="0"/>
          </a:p>
          <a:p>
            <a:pPr marL="0" indent="0">
              <a:buNone/>
            </a:pPr>
            <a:r>
              <a:rPr lang="cs-CZ" dirty="0"/>
              <a:t>ten zahrnuje základní lidské kategorie: </a:t>
            </a:r>
            <a:r>
              <a:rPr lang="cs-CZ" b="1" dirty="0"/>
              <a:t>událost</a:t>
            </a:r>
            <a:r>
              <a:rPr lang="cs-CZ" dirty="0"/>
              <a:t> (usedání, sezení) a </a:t>
            </a:r>
            <a:r>
              <a:rPr lang="cs-CZ" b="1" dirty="0"/>
              <a:t>předmět</a:t>
            </a:r>
            <a:r>
              <a:rPr lang="cs-CZ" dirty="0"/>
              <a:t> (židle)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● „…kde fyzika nabízí </a:t>
            </a:r>
          </a:p>
          <a:p>
            <a:pPr marL="0" indent="0">
              <a:buNone/>
            </a:pPr>
            <a:r>
              <a:rPr lang="cs-CZ" dirty="0"/>
              <a:t>neproniknutelný,</a:t>
            </a:r>
          </a:p>
          <a:p>
            <a:pPr marL="0" indent="0">
              <a:buNone/>
            </a:pPr>
            <a:r>
              <a:rPr lang="cs-CZ" dirty="0"/>
              <a:t>avšak přesný  fyzikální popis </a:t>
            </a:r>
          </a:p>
          <a:p>
            <a:pPr marL="0" indent="0">
              <a:buNone/>
            </a:pPr>
            <a:r>
              <a:rPr lang="cs-CZ" dirty="0"/>
              <a:t>ve formě vlnové rovnice, </a:t>
            </a:r>
          </a:p>
          <a:p>
            <a:pPr marL="0" indent="0">
              <a:buNone/>
            </a:pPr>
            <a:r>
              <a:rPr lang="cs-CZ" dirty="0"/>
              <a:t>tam příběh nabízí Einsteina </a:t>
            </a:r>
          </a:p>
          <a:p>
            <a:pPr marL="0" indent="0">
              <a:buNone/>
            </a:pPr>
            <a:r>
              <a:rPr lang="cs-CZ" dirty="0"/>
              <a:t>sedícího na židli“ (s. 26)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8179" y="3074630"/>
            <a:ext cx="2628292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3478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66130"/>
          </a:xfrm>
        </p:spPr>
        <p:txBody>
          <a:bodyPr>
            <a:normAutofit fontScale="90000"/>
          </a:bodyPr>
          <a:lstStyle/>
          <a:p>
            <a:r>
              <a:rPr lang="cs-CZ" dirty="0"/>
              <a:t>V humanitních vědách obecně –narativní obrat, „obrat k příběhu“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fontScale="40000" lnSpcReduction="20000"/>
          </a:bodyPr>
          <a:lstStyle/>
          <a:p>
            <a:pPr marL="0" indent="0">
              <a:buNone/>
            </a:pPr>
            <a:r>
              <a:rPr lang="cs-CZ" sz="6700" dirty="0"/>
              <a:t>Literární věda</a:t>
            </a:r>
          </a:p>
          <a:p>
            <a:pPr marL="0" indent="0">
              <a:buNone/>
            </a:pPr>
            <a:r>
              <a:rPr lang="cs-CZ" sz="6700" dirty="0"/>
              <a:t>Antropologie, etnologie</a:t>
            </a:r>
          </a:p>
          <a:p>
            <a:pPr marL="0" indent="0">
              <a:buNone/>
            </a:pPr>
            <a:r>
              <a:rPr lang="cs-CZ" sz="6700" dirty="0"/>
              <a:t>Sociologie</a:t>
            </a:r>
          </a:p>
          <a:p>
            <a:pPr marL="0" indent="0">
              <a:buNone/>
            </a:pPr>
            <a:r>
              <a:rPr lang="cs-CZ" sz="6700" dirty="0"/>
              <a:t>Psychologie</a:t>
            </a:r>
          </a:p>
          <a:p>
            <a:pPr marL="0" indent="0">
              <a:buNone/>
            </a:pPr>
            <a:r>
              <a:rPr lang="cs-CZ" sz="6700" dirty="0"/>
              <a:t>Historie</a:t>
            </a:r>
          </a:p>
          <a:p>
            <a:pPr marL="0" indent="0">
              <a:buNone/>
            </a:pPr>
            <a:r>
              <a:rPr lang="cs-CZ" sz="6700" dirty="0"/>
              <a:t>Biologie …</a:t>
            </a:r>
          </a:p>
          <a:p>
            <a:pPr marL="0" indent="0">
              <a:buNone/>
            </a:pPr>
            <a:endParaRPr lang="cs-CZ" sz="6700" dirty="0"/>
          </a:p>
          <a:p>
            <a:pPr marL="0" indent="0">
              <a:buNone/>
            </a:pPr>
            <a:r>
              <a:rPr lang="cs-CZ" sz="6700" dirty="0"/>
              <a:t>Filosofie</a:t>
            </a:r>
          </a:p>
          <a:p>
            <a:pPr marL="0" indent="0">
              <a:buNone/>
            </a:pPr>
            <a:endParaRPr lang="cs-CZ" sz="6700" dirty="0"/>
          </a:p>
          <a:p>
            <a:pPr marL="0" indent="0">
              <a:buNone/>
            </a:pPr>
            <a:r>
              <a:rPr lang="cs-CZ" sz="6700" dirty="0"/>
              <a:t>Uplatnění v psychoterapii, pedagogice, marketingu, reklamě, kreativním průmyslu…</a:t>
            </a:r>
          </a:p>
          <a:p>
            <a:pPr marL="0" indent="0">
              <a:buNone/>
            </a:pPr>
            <a:endParaRPr lang="cs-CZ" sz="6700" dirty="0"/>
          </a:p>
          <a:p>
            <a:pPr marL="0" indent="0">
              <a:buNone/>
            </a:pPr>
            <a:endParaRPr lang="cs-CZ" sz="6700" dirty="0"/>
          </a:p>
          <a:p>
            <a:pPr marL="0" indent="0">
              <a:buNone/>
            </a:pPr>
            <a:endParaRPr lang="cs-CZ" sz="6700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988840"/>
            <a:ext cx="3773487" cy="259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525398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7848" y="274638"/>
            <a:ext cx="8568952" cy="634082"/>
          </a:xfrm>
        </p:spPr>
        <p:txBody>
          <a:bodyPr>
            <a:normAutofit fontScale="90000"/>
          </a:bodyPr>
          <a:lstStyle/>
          <a:p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 i v lingvistice </a:t>
            </a:r>
            <a:b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052736"/>
            <a:ext cx="8363272" cy="5530626"/>
          </a:xfrm>
        </p:spPr>
        <p:txBody>
          <a:bodyPr>
            <a:normAutofit fontScale="77500" lnSpcReduction="20000"/>
          </a:bodyPr>
          <a:lstStyle/>
          <a:p>
            <a:pPr>
              <a:buFontTx/>
              <a:buChar char="-"/>
            </a:pPr>
            <a:r>
              <a:rPr lang="cs-CZ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americká kognitivní lingvistika (scénář a scéna, skript, rámec, příběh a parabola…) – Charles </a:t>
            </a:r>
            <a:r>
              <a:rPr lang="cs-CZ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Fillmore</a:t>
            </a:r>
            <a:r>
              <a:rPr lang="cs-CZ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Mark Turner aj.</a:t>
            </a:r>
            <a:endParaRPr lang="cs-CZ" sz="3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cs-CZ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polská kognitivní etnolingvistika (Dorota </a:t>
            </a:r>
            <a:r>
              <a:rPr lang="cs-CZ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Filar</a:t>
            </a:r>
            <a:r>
              <a:rPr lang="cs-CZ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aj.):</a:t>
            </a:r>
          </a:p>
          <a:p>
            <a:pPr>
              <a:buFontTx/>
              <a:buChar char="-"/>
            </a:pPr>
            <a:endParaRPr lang="cs-CZ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▪ scénář, rámec – např. svatba, u zubaře, Štědrý večer…</a:t>
            </a:r>
          </a:p>
          <a:p>
            <a:pPr marL="0" indent="0">
              <a:buNone/>
            </a:pPr>
            <a:endParaRPr lang="cs-CZ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cs-CZ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▪ jazykový obraz světa je strukturován na základě příběhů</a:t>
            </a:r>
          </a:p>
          <a:p>
            <a:pPr marL="0" indent="0">
              <a:buNone/>
            </a:pPr>
            <a:r>
              <a:rPr lang="cs-CZ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▪ jazyk je chápán jako „velká narace“, která má kolektivního autora a spojuje velké množství „</a:t>
            </a:r>
            <a:r>
              <a:rPr lang="cs-CZ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mikronarací</a:t>
            </a:r>
            <a:r>
              <a:rPr lang="cs-CZ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 různého typu a obecnosti (i ve slově je „svinutý“ příběh, narace)</a:t>
            </a:r>
          </a:p>
          <a:p>
            <a:pPr marL="0" indent="0">
              <a:buNone/>
            </a:pPr>
            <a:r>
              <a:rPr lang="cs-CZ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▪ příběhové struktury se uplatňují všude, od roviny lexikální přes frazeologii až k textovým jednotkám (folklorní žánry apod.)</a:t>
            </a:r>
          </a:p>
          <a:p>
            <a:pPr marL="0" indent="0">
              <a:buNone/>
            </a:pPr>
            <a:endParaRPr lang="cs-CZ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256992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8219256" cy="922114"/>
          </a:xfrm>
        </p:spPr>
        <p:txBody>
          <a:bodyPr>
            <a:normAutofit fontScale="90000"/>
          </a:bodyPr>
          <a:lstStyle/>
          <a:p>
            <a:r>
              <a:rPr lang="cs-CZ" dirty="0"/>
              <a:t>Ve významových strukturách hrají roli: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417638"/>
            <a:ext cx="8640960" cy="5179714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cs-CZ" b="1" dirty="0"/>
              <a:t>postavy</a:t>
            </a:r>
            <a:r>
              <a:rPr lang="cs-CZ" dirty="0"/>
              <a:t> / účastníci příběhu, jejich motivace a cíle, hodnoty (spojeno se studiem stereotypů) </a:t>
            </a:r>
          </a:p>
          <a:p>
            <a:pPr>
              <a:buFontTx/>
              <a:buChar char="-"/>
            </a:pPr>
            <a:r>
              <a:rPr lang="cs-CZ" b="1" dirty="0"/>
              <a:t>perspektiva</a:t>
            </a:r>
          </a:p>
          <a:p>
            <a:pPr>
              <a:buFontTx/>
              <a:buChar char="-"/>
            </a:pPr>
            <a:r>
              <a:rPr lang="cs-CZ" dirty="0"/>
              <a:t>místní a prostorové okolnosti – </a:t>
            </a:r>
            <a:r>
              <a:rPr lang="cs-CZ" b="1" dirty="0"/>
              <a:t>„scéna“</a:t>
            </a:r>
          </a:p>
          <a:p>
            <a:pPr>
              <a:buFontTx/>
              <a:buChar char="-"/>
            </a:pPr>
            <a:r>
              <a:rPr lang="cs-CZ" b="1" dirty="0"/>
              <a:t>čas</a:t>
            </a:r>
            <a:r>
              <a:rPr lang="cs-CZ" dirty="0"/>
              <a:t> – sekvence scén</a:t>
            </a:r>
          </a:p>
          <a:p>
            <a:pPr>
              <a:buFontTx/>
              <a:buChar char="-"/>
            </a:pPr>
            <a:r>
              <a:rPr lang="cs-CZ" b="1" dirty="0"/>
              <a:t>příčiny a důsledky</a:t>
            </a:r>
            <a:r>
              <a:rPr lang="cs-CZ" dirty="0"/>
              <a:t>, účely a funkce…</a:t>
            </a:r>
          </a:p>
          <a:p>
            <a:pPr>
              <a:buFontTx/>
              <a:buChar char="-"/>
            </a:pPr>
            <a:r>
              <a:rPr lang="cs-CZ" dirty="0"/>
              <a:t>oblasti zkušenosti, které jsou v centru pozornosti</a:t>
            </a:r>
          </a:p>
          <a:p>
            <a:pPr>
              <a:buFontTx/>
              <a:buChar char="-"/>
            </a:pPr>
            <a:r>
              <a:rPr lang="cs-CZ" dirty="0"/>
              <a:t>„rekvizity“ …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408450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274638"/>
            <a:ext cx="8147248" cy="850106"/>
          </a:xfrm>
        </p:spPr>
        <p:txBody>
          <a:bodyPr/>
          <a:lstStyle/>
          <a:p>
            <a:r>
              <a:rPr lang="cs-CZ" dirty="0"/>
              <a:t>Příklady – příběhové struktury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11560" y="1268760"/>
            <a:ext cx="8352928" cy="518457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dirty="0"/>
              <a:t>židle</a:t>
            </a:r>
          </a:p>
          <a:p>
            <a:pPr marL="0" indent="0">
              <a:buNone/>
            </a:pPr>
            <a:r>
              <a:rPr lang="cs-CZ" dirty="0"/>
              <a:t>kámen</a:t>
            </a:r>
          </a:p>
          <a:p>
            <a:pPr marL="0" indent="0">
              <a:buNone/>
            </a:pPr>
            <a:r>
              <a:rPr lang="cs-CZ" dirty="0"/>
              <a:t>čáp</a:t>
            </a:r>
          </a:p>
          <a:p>
            <a:pPr marL="0" indent="0">
              <a:buNone/>
            </a:pPr>
            <a:r>
              <a:rPr lang="cs-CZ" dirty="0"/>
              <a:t>učitel</a:t>
            </a:r>
          </a:p>
          <a:p>
            <a:pPr marL="0" indent="0">
              <a:buNone/>
            </a:pPr>
            <a:r>
              <a:rPr lang="cs-CZ" dirty="0"/>
              <a:t>král; příklad A. </a:t>
            </a:r>
            <a:r>
              <a:rPr lang="cs-CZ" dirty="0" err="1"/>
              <a:t>Pajdzińské</a:t>
            </a:r>
            <a:r>
              <a:rPr lang="cs-CZ" dirty="0"/>
              <a:t> – královrah (kulturní aspekty)</a:t>
            </a:r>
          </a:p>
          <a:p>
            <a:pPr marL="0" indent="0">
              <a:buNone/>
            </a:pPr>
            <a:r>
              <a:rPr lang="cs-CZ" dirty="0"/>
              <a:t>koleno</a:t>
            </a:r>
          </a:p>
          <a:p>
            <a:pPr marL="0" indent="0">
              <a:buNone/>
            </a:pPr>
            <a:r>
              <a:rPr lang="cs-CZ" dirty="0"/>
              <a:t>pomluva</a:t>
            </a:r>
          </a:p>
          <a:p>
            <a:pPr marL="0" indent="0">
              <a:buNone/>
            </a:pPr>
            <a:r>
              <a:rPr lang="cs-CZ" dirty="0"/>
              <a:t>svatba</a:t>
            </a:r>
          </a:p>
          <a:p>
            <a:pPr marL="0" indent="0">
              <a:buNone/>
            </a:pPr>
            <a:r>
              <a:rPr lang="cs-CZ" dirty="0"/>
              <a:t>narozeniny</a:t>
            </a:r>
          </a:p>
          <a:p>
            <a:pPr marL="0" indent="0">
              <a:buNone/>
            </a:pPr>
            <a:r>
              <a:rPr lang="cs-CZ" dirty="0"/>
              <a:t>bílá barva</a:t>
            </a:r>
          </a:p>
          <a:p>
            <a:pPr marL="0" indent="0">
              <a:buNone/>
            </a:pPr>
            <a:r>
              <a:rPr lang="cs-CZ" dirty="0"/>
              <a:t>Vánoce</a:t>
            </a:r>
          </a:p>
          <a:p>
            <a:pPr marL="0" indent="0">
              <a:buNone/>
            </a:pPr>
            <a:r>
              <a:rPr lang="cs-CZ" dirty="0"/>
              <a:t>Ježíšek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401621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II. Mentální prostory </a:t>
            </a:r>
            <a:br>
              <a:rPr lang="cs-CZ" dirty="0"/>
            </a:br>
            <a:r>
              <a:rPr lang="cs-CZ" dirty="0"/>
              <a:t>„Tvořivá smíšení“ prostorů - </a:t>
            </a:r>
            <a:r>
              <a:rPr lang="cs-CZ" i="1" dirty="0" err="1"/>
              <a:t>blending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2840" y="1844825"/>
            <a:ext cx="8229600" cy="4824536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cs-CZ" sz="9600" dirty="0"/>
              <a:t>Mark Turner + </a:t>
            </a:r>
            <a:r>
              <a:rPr lang="cs-CZ" sz="9600" dirty="0" err="1"/>
              <a:t>Gilles</a:t>
            </a:r>
            <a:r>
              <a:rPr lang="cs-CZ" sz="9600" dirty="0"/>
              <a:t> </a:t>
            </a:r>
            <a:r>
              <a:rPr lang="cs-CZ" sz="9600" dirty="0" err="1"/>
              <a:t>Fauconnier</a:t>
            </a:r>
            <a:r>
              <a:rPr lang="cs-CZ" sz="9600" dirty="0"/>
              <a:t>:</a:t>
            </a:r>
          </a:p>
          <a:p>
            <a:pPr marL="0" indent="0">
              <a:buNone/>
            </a:pPr>
            <a:r>
              <a:rPr lang="cs-CZ" sz="9600" dirty="0"/>
              <a:t>mentální (konceptuální) prostory</a:t>
            </a:r>
          </a:p>
          <a:p>
            <a:pPr marL="0" indent="0">
              <a:buNone/>
            </a:pPr>
            <a:r>
              <a:rPr lang="cs-CZ" sz="9600" dirty="0"/>
              <a:t>(</a:t>
            </a:r>
            <a:r>
              <a:rPr lang="cs-CZ" sz="9600" i="1" dirty="0" err="1"/>
              <a:t>mental</a:t>
            </a:r>
            <a:r>
              <a:rPr lang="cs-CZ" sz="9600" i="1" dirty="0"/>
              <a:t> </a:t>
            </a:r>
            <a:r>
              <a:rPr lang="cs-CZ" sz="9600" i="1" dirty="0" err="1"/>
              <a:t>spaces</a:t>
            </a:r>
            <a:r>
              <a:rPr lang="cs-CZ" sz="9600" dirty="0"/>
              <a:t>):</a:t>
            </a:r>
          </a:p>
          <a:p>
            <a:pPr marL="0" indent="0">
              <a:buNone/>
            </a:pPr>
            <a:endParaRPr lang="cs-CZ" sz="9600" dirty="0"/>
          </a:p>
          <a:p>
            <a:pPr marL="0" indent="0">
              <a:buNone/>
            </a:pPr>
            <a:r>
              <a:rPr lang="cs-CZ" sz="9600" dirty="0"/>
              <a:t>●  Generický prostor</a:t>
            </a:r>
          </a:p>
          <a:p>
            <a:pPr marL="0" indent="0">
              <a:buNone/>
            </a:pPr>
            <a:r>
              <a:rPr lang="cs-CZ" sz="9600" dirty="0"/>
              <a:t>●  Vstupní prostory 1, 2, …</a:t>
            </a:r>
          </a:p>
          <a:p>
            <a:pPr marL="0" indent="0">
              <a:buNone/>
            </a:pPr>
            <a:r>
              <a:rPr lang="cs-CZ" sz="9600" dirty="0"/>
              <a:t>● „</a:t>
            </a:r>
            <a:r>
              <a:rPr lang="cs-CZ" sz="9600" dirty="0" err="1"/>
              <a:t>Blend</a:t>
            </a:r>
            <a:r>
              <a:rPr lang="cs-CZ" sz="9600" dirty="0"/>
              <a:t>“ – smíšený prostor</a:t>
            </a:r>
          </a:p>
          <a:p>
            <a:pPr marL="0" indent="0">
              <a:buNone/>
            </a:pPr>
            <a:endParaRPr lang="cs-CZ" sz="9600" dirty="0"/>
          </a:p>
          <a:p>
            <a:pPr marL="0" indent="0">
              <a:buNone/>
            </a:pPr>
            <a:r>
              <a:rPr lang="cs-CZ" sz="9600" b="1" dirty="0"/>
              <a:t>Příklady slovotvorných </a:t>
            </a:r>
            <a:r>
              <a:rPr lang="cs-CZ" sz="9600" b="1" dirty="0" err="1"/>
              <a:t>blendů</a:t>
            </a:r>
            <a:r>
              <a:rPr lang="cs-CZ" sz="9600" dirty="0"/>
              <a:t>: </a:t>
            </a:r>
          </a:p>
          <a:p>
            <a:pPr marL="0" indent="0">
              <a:buNone/>
            </a:pPr>
            <a:r>
              <a:rPr lang="cs-CZ" sz="9600" dirty="0"/>
              <a:t>slovotvorné </a:t>
            </a:r>
            <a:r>
              <a:rPr lang="cs-CZ" sz="9600" dirty="0" err="1"/>
              <a:t>blendy</a:t>
            </a:r>
            <a:r>
              <a:rPr lang="cs-CZ" sz="9600" dirty="0"/>
              <a:t> - </a:t>
            </a:r>
            <a:r>
              <a:rPr lang="cs-CZ" sz="9600" i="1" dirty="0" err="1"/>
              <a:t>boat</a:t>
            </a:r>
            <a:r>
              <a:rPr lang="cs-CZ" sz="9600" dirty="0"/>
              <a:t> + </a:t>
            </a:r>
            <a:r>
              <a:rPr lang="cs-CZ" sz="9600" i="1" dirty="0"/>
              <a:t>hotel</a:t>
            </a:r>
            <a:r>
              <a:rPr lang="cs-CZ" sz="9600" dirty="0"/>
              <a:t> → </a:t>
            </a:r>
            <a:r>
              <a:rPr lang="cs-CZ" sz="9600" i="1" dirty="0"/>
              <a:t>botel  </a:t>
            </a:r>
          </a:p>
          <a:p>
            <a:pPr marL="0" indent="0">
              <a:buNone/>
            </a:pPr>
            <a:r>
              <a:rPr lang="cs-CZ" sz="9600" i="1" dirty="0" err="1"/>
              <a:t>breakfest</a:t>
            </a:r>
            <a:r>
              <a:rPr lang="cs-CZ" sz="9600" dirty="0"/>
              <a:t> + </a:t>
            </a:r>
            <a:r>
              <a:rPr lang="cs-CZ" sz="9600" i="1" dirty="0"/>
              <a:t>lunch </a:t>
            </a:r>
            <a:r>
              <a:rPr lang="cs-CZ" sz="9600" dirty="0"/>
              <a:t>→ </a:t>
            </a:r>
            <a:r>
              <a:rPr lang="cs-CZ" sz="9600" i="1" dirty="0" err="1"/>
              <a:t>brunch</a:t>
            </a:r>
            <a:r>
              <a:rPr lang="cs-CZ" sz="9600" i="1" dirty="0"/>
              <a:t> </a:t>
            </a:r>
          </a:p>
          <a:p>
            <a:pPr marL="0" indent="0">
              <a:buNone/>
            </a:pPr>
            <a:r>
              <a:rPr lang="cs-CZ" sz="9600" i="1" dirty="0" err="1"/>
              <a:t>frappé</a:t>
            </a:r>
            <a:r>
              <a:rPr lang="cs-CZ" sz="9600" i="1" dirty="0"/>
              <a:t> + </a:t>
            </a:r>
            <a:r>
              <a:rPr lang="cs-CZ" sz="9600" i="1" dirty="0" err="1"/>
              <a:t>capuccino</a:t>
            </a:r>
            <a:r>
              <a:rPr lang="cs-CZ" sz="9600" i="1" dirty="0"/>
              <a:t> </a:t>
            </a:r>
            <a:r>
              <a:rPr lang="cs-CZ" sz="9600" dirty="0"/>
              <a:t>→ </a:t>
            </a:r>
            <a:r>
              <a:rPr lang="cs-CZ" sz="9600" i="1" dirty="0" err="1"/>
              <a:t>frappuccino</a:t>
            </a:r>
            <a:endParaRPr lang="cs-CZ" sz="9600" i="1" dirty="0"/>
          </a:p>
          <a:p>
            <a:pPr marL="0" indent="0">
              <a:buNone/>
            </a:pPr>
            <a:r>
              <a:rPr lang="cs-CZ" sz="9600" i="1" dirty="0"/>
              <a:t>chat</a:t>
            </a:r>
            <a:r>
              <a:rPr lang="cs-CZ" sz="9600" dirty="0"/>
              <a:t>  + </a:t>
            </a:r>
            <a:r>
              <a:rPr lang="cs-CZ" sz="9600" i="1" dirty="0"/>
              <a:t>robot</a:t>
            </a:r>
            <a:r>
              <a:rPr lang="cs-CZ" sz="9600" dirty="0"/>
              <a:t> →  </a:t>
            </a:r>
            <a:r>
              <a:rPr lang="cs-CZ" sz="9600" i="1" dirty="0"/>
              <a:t>chatbot</a:t>
            </a:r>
            <a:endParaRPr lang="cs-CZ" sz="9600" dirty="0"/>
          </a:p>
          <a:p>
            <a:pPr marL="0" indent="0">
              <a:buNone/>
            </a:pPr>
            <a:endParaRPr lang="cs-CZ" sz="7400" b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567" y="1880443"/>
            <a:ext cx="3914775" cy="279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6110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84976" cy="864096"/>
          </a:xfrm>
        </p:spPr>
        <p:txBody>
          <a:bodyPr>
            <a:noAutofit/>
          </a:bodyPr>
          <a:lstStyle/>
          <a:p>
            <a:r>
              <a:rPr lang="cs-CZ" sz="3200" dirty="0"/>
              <a:t>Další příklady </a:t>
            </a:r>
            <a:r>
              <a:rPr lang="cs-CZ" sz="3200" dirty="0" err="1"/>
              <a:t>blendů</a:t>
            </a:r>
            <a:r>
              <a:rPr lang="cs-CZ" sz="3200" dirty="0"/>
              <a:t> – mísení / křížení sémantických prostorů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268760"/>
            <a:ext cx="8208912" cy="5256584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dirty="0"/>
              <a:t>Obecnější sémantické struktury: </a:t>
            </a:r>
          </a:p>
          <a:p>
            <a:pPr marL="0" indent="0">
              <a:buNone/>
            </a:pPr>
            <a:r>
              <a:rPr lang="cs-CZ" dirty="0"/>
              <a:t>a/název organizace </a:t>
            </a:r>
            <a:r>
              <a:rPr lang="cs-CZ" i="1" dirty="0"/>
              <a:t>Pomocné tlapky </a:t>
            </a:r>
          </a:p>
          <a:p>
            <a:pPr marL="0" indent="0">
              <a:buNone/>
            </a:pPr>
            <a:r>
              <a:rPr lang="cs-CZ" dirty="0"/>
              <a:t>b/ zvíře + člověk → mluvící zvíře (liška v bajce)</a:t>
            </a:r>
          </a:p>
          <a:p>
            <a:pPr marL="0" indent="0">
              <a:buNone/>
            </a:pPr>
            <a:r>
              <a:rPr lang="cs-CZ" dirty="0"/>
              <a:t>c/ představa za vyjádřením </a:t>
            </a:r>
            <a:r>
              <a:rPr lang="cs-CZ" i="1" dirty="0"/>
              <a:t>on je chodící encyklopedie</a:t>
            </a:r>
          </a:p>
          <a:p>
            <a:pPr marL="0" indent="0">
              <a:buNone/>
            </a:pPr>
            <a:r>
              <a:rPr lang="cs-CZ" dirty="0"/>
              <a:t>d/ přísloví (metafora GENERICKÉ JE KONKRÉTNÍ): konkretizací vzniká </a:t>
            </a:r>
            <a:r>
              <a:rPr lang="cs-CZ" dirty="0" err="1"/>
              <a:t>blend</a:t>
            </a:r>
            <a:r>
              <a:rPr lang="cs-CZ" dirty="0"/>
              <a:t> (přísloví – např. </a:t>
            </a:r>
            <a:r>
              <a:rPr lang="cs-CZ" i="1" dirty="0"/>
              <a:t>Jedno shnilé jablíčko může všecky nakazit</a:t>
            </a:r>
            <a:r>
              <a:rPr lang="cs-CZ" dirty="0"/>
              <a:t>)</a:t>
            </a:r>
            <a:endParaRPr lang="cs-CZ" i="1" dirty="0"/>
          </a:p>
          <a:p>
            <a:pPr marL="0" indent="0">
              <a:buNone/>
            </a:pPr>
            <a:r>
              <a:rPr lang="cs-CZ" dirty="0"/>
              <a:t>e/ mnich a hora – ráno stoupá na horu, další ráno z hory dolů – kde potká sám sebe včerejšího?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523172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cs-CZ" dirty="0"/>
              <a:t>Smíšené prostory (</a:t>
            </a:r>
            <a:r>
              <a:rPr lang="cs-CZ" i="1" dirty="0" err="1"/>
              <a:t>blends</a:t>
            </a:r>
            <a:r>
              <a:rPr lang="cs-CZ" dirty="0"/>
              <a:t>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8313" y="1412875"/>
            <a:ext cx="8218487" cy="4713288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cs-CZ" dirty="0"/>
              <a:t>Mnich („</a:t>
            </a:r>
            <a:r>
              <a:rPr lang="cs-CZ" i="1" dirty="0" err="1"/>
              <a:t>monk</a:t>
            </a:r>
            <a:r>
              <a:rPr lang="cs-CZ" i="1" dirty="0"/>
              <a:t> </a:t>
            </a:r>
            <a:r>
              <a:rPr lang="cs-CZ" i="1" dirty="0" err="1"/>
              <a:t>climbing</a:t>
            </a:r>
            <a:r>
              <a:rPr lang="cs-CZ" i="1" dirty="0"/>
              <a:t> </a:t>
            </a:r>
            <a:r>
              <a:rPr lang="cs-CZ" i="1" dirty="0" err="1"/>
              <a:t>mountain</a:t>
            </a:r>
            <a:r>
              <a:rPr lang="cs-CZ" i="1" dirty="0"/>
              <a:t> </a:t>
            </a:r>
            <a:r>
              <a:rPr lang="cs-CZ" i="1" dirty="0" err="1"/>
              <a:t>problem</a:t>
            </a:r>
            <a:r>
              <a:rPr lang="cs-CZ" i="1" dirty="0"/>
              <a:t>“</a:t>
            </a:r>
            <a:r>
              <a:rPr lang="cs-CZ" dirty="0"/>
              <a:t>)</a:t>
            </a:r>
          </a:p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dirty="0"/>
              <a:t>(G. </a:t>
            </a:r>
            <a:r>
              <a:rPr lang="cs-CZ" dirty="0" err="1"/>
              <a:t>Fauconnier</a:t>
            </a:r>
            <a:r>
              <a:rPr lang="cs-CZ" dirty="0"/>
              <a:t>)</a:t>
            </a:r>
          </a:p>
        </p:txBody>
      </p:sp>
      <p:pic>
        <p:nvPicPr>
          <p:cNvPr id="18435" name="Obrázek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99592" y="2708920"/>
            <a:ext cx="5145088" cy="3744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Obrázek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65304" y="2517307"/>
            <a:ext cx="5095875" cy="392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276525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/>
              <a:t>Jeggins</a:t>
            </a:r>
            <a:r>
              <a:rPr lang="cs-CZ" dirty="0"/>
              <a:t> – klasické džíny jsou passé!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sz="2400" dirty="0">
              <a:hlinkClick r:id="rId2"/>
            </a:endParaRPr>
          </a:p>
          <a:p>
            <a:pPr marL="0" indent="0">
              <a:buNone/>
            </a:pPr>
            <a:endParaRPr lang="cs-CZ" sz="2400" dirty="0">
              <a:hlinkClick r:id="rId2"/>
            </a:endParaRPr>
          </a:p>
          <a:p>
            <a:pPr marL="0" indent="0">
              <a:buNone/>
            </a:pPr>
            <a:endParaRPr lang="cs-CZ" sz="2400" dirty="0">
              <a:hlinkClick r:id="rId2"/>
            </a:endParaRPr>
          </a:p>
          <a:p>
            <a:pPr marL="0" indent="0">
              <a:buNone/>
            </a:pPr>
            <a:endParaRPr lang="cs-CZ" sz="6500" dirty="0">
              <a:hlinkClick r:id="rId2"/>
            </a:endParaRPr>
          </a:p>
          <a:p>
            <a:pPr marL="0" indent="0">
              <a:buNone/>
            </a:pPr>
            <a:endParaRPr lang="cs-CZ" sz="11200" dirty="0">
              <a:hlinkClick r:id="rId2"/>
            </a:endParaRPr>
          </a:p>
          <a:p>
            <a:pPr marL="0" indent="0">
              <a:buNone/>
            </a:pPr>
            <a:endParaRPr lang="cs-CZ" sz="11200" dirty="0">
              <a:hlinkClick r:id="rId2"/>
            </a:endParaRPr>
          </a:p>
          <a:p>
            <a:pPr marL="0" indent="0">
              <a:buNone/>
            </a:pPr>
            <a:r>
              <a:rPr lang="cs-CZ" sz="11200" dirty="0" err="1">
                <a:hlinkClick r:id="rId2"/>
              </a:rPr>
              <a:t>Džegíny</a:t>
            </a:r>
            <a:r>
              <a:rPr lang="cs-CZ" sz="11200" dirty="0"/>
              <a:t> (</a:t>
            </a:r>
            <a:r>
              <a:rPr lang="cs-CZ" sz="11200" dirty="0" err="1"/>
              <a:t>jeggings</a:t>
            </a:r>
            <a:r>
              <a:rPr lang="cs-CZ" sz="11200" dirty="0"/>
              <a:t>) jsou kombinací legín a </a:t>
            </a:r>
            <a:r>
              <a:rPr lang="cs-CZ" sz="11200" dirty="0" err="1"/>
              <a:t>džín</a:t>
            </a:r>
            <a:r>
              <a:rPr lang="cs-CZ" sz="11200" dirty="0"/>
              <a:t>. Jedná se o upnuté kalhoty vyrobené z džínoviny s vysokým podílem </a:t>
            </a:r>
            <a:r>
              <a:rPr lang="cs-CZ" sz="11200" dirty="0" err="1"/>
              <a:t>elastanu</a:t>
            </a:r>
            <a:r>
              <a:rPr lang="cs-CZ" sz="11200" dirty="0"/>
              <a:t>, tedy vysokou pružností, které přiléhají a vypadají téměř jako džíny, ale zároveň jsou pružné skoro jako legíny.</a:t>
            </a:r>
          </a:p>
          <a:p>
            <a:pPr marL="0" indent="0">
              <a:buNone/>
            </a:pPr>
            <a:endParaRPr lang="cs-CZ" sz="11200" dirty="0"/>
          </a:p>
          <a:p>
            <a:pPr marL="0" indent="0">
              <a:buNone/>
            </a:pPr>
            <a:r>
              <a:rPr lang="cs-CZ" sz="8000" dirty="0"/>
              <a:t>… Tak nám v </a:t>
            </a:r>
            <a:r>
              <a:rPr lang="cs-CZ" sz="8000" dirty="0" err="1"/>
              <a:t>Lidlu</a:t>
            </a:r>
            <a:r>
              <a:rPr lang="cs-CZ" sz="8000" dirty="0"/>
              <a:t> začali prodávat </a:t>
            </a:r>
            <a:r>
              <a:rPr lang="cs-CZ" sz="8000" dirty="0" err="1"/>
              <a:t>džegíny</a:t>
            </a:r>
            <a:r>
              <a:rPr lang="cs-CZ" sz="8000" dirty="0"/>
              <a:t>. A nejenom tam. A bohužel skutečně nenabízejí </a:t>
            </a:r>
            <a:r>
              <a:rPr lang="cs-CZ" sz="8000" dirty="0" err="1"/>
              <a:t>jeggins</a:t>
            </a:r>
            <a:r>
              <a:rPr lang="cs-CZ" sz="8000" dirty="0"/>
              <a:t>, ale naprosto nesmyslně počeštělé </a:t>
            </a:r>
            <a:r>
              <a:rPr lang="cs-CZ" sz="8000" dirty="0" err="1"/>
              <a:t>džegíny</a:t>
            </a:r>
            <a:r>
              <a:rPr lang="cs-CZ" sz="8000" dirty="0"/>
              <a:t>. Asi je to víc </a:t>
            </a:r>
            <a:r>
              <a:rPr lang="cs-CZ" sz="8000" dirty="0" err="1"/>
              <a:t>cool</a:t>
            </a:r>
            <a:r>
              <a:rPr lang="cs-CZ" sz="8000" dirty="0"/>
              <a:t>, než nabízet prachobyčejné </a:t>
            </a:r>
            <a:r>
              <a:rPr lang="cs-CZ" sz="8000" dirty="0" err="1"/>
              <a:t>leginy</a:t>
            </a:r>
            <a:r>
              <a:rPr lang="cs-CZ" sz="8000" dirty="0"/>
              <a:t>.</a:t>
            </a:r>
          </a:p>
          <a:p>
            <a:pPr marL="0" indent="0">
              <a:buNone/>
            </a:pPr>
            <a:br>
              <a:rPr lang="cs-CZ" sz="8000" dirty="0"/>
            </a:br>
            <a:endParaRPr lang="cs-CZ" sz="8000" dirty="0"/>
          </a:p>
          <a:p>
            <a:pPr marL="0" indent="0">
              <a:buNone/>
            </a:pPr>
            <a:endParaRPr lang="cs-CZ" sz="8000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980728"/>
            <a:ext cx="2171700" cy="210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2856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Nadpis 1"/>
          <p:cNvSpPr>
            <a:spLocks noGrp="1"/>
          </p:cNvSpPr>
          <p:nvPr>
            <p:ph type="title"/>
          </p:nvPr>
        </p:nvSpPr>
        <p:spPr>
          <a:xfrm>
            <a:off x="395536" y="274638"/>
            <a:ext cx="8291264" cy="1570186"/>
          </a:xfrm>
        </p:spPr>
        <p:txBody>
          <a:bodyPr>
            <a:normAutofit fontScale="90000"/>
          </a:bodyPr>
          <a:lstStyle/>
          <a:p>
            <a:r>
              <a:rPr lang="cs-CZ" sz="5300" b="1" dirty="0"/>
              <a:t>A. Literární mysl</a:t>
            </a:r>
            <a:br>
              <a:rPr lang="cs-CZ" dirty="0"/>
            </a:br>
            <a:r>
              <a:rPr lang="cs-CZ" sz="3100" dirty="0"/>
              <a:t>Mark Turner: </a:t>
            </a:r>
            <a:r>
              <a:rPr lang="cs-CZ" sz="3100" i="1" dirty="0"/>
              <a:t>Literární mysl</a:t>
            </a:r>
            <a:r>
              <a:rPr lang="cs-CZ" sz="3100" dirty="0"/>
              <a:t>. Brno: Host, 2005. </a:t>
            </a:r>
            <a:br>
              <a:rPr lang="cs-CZ" sz="3100" dirty="0"/>
            </a:br>
            <a:r>
              <a:rPr lang="cs-CZ" sz="3100" dirty="0"/>
              <a:t>(</a:t>
            </a:r>
            <a:r>
              <a:rPr lang="cs-CZ" sz="3100" i="1" dirty="0" err="1"/>
              <a:t>Literary</a:t>
            </a:r>
            <a:r>
              <a:rPr lang="cs-CZ" sz="3100" i="1" dirty="0"/>
              <a:t> Mind</a:t>
            </a:r>
            <a:r>
              <a:rPr lang="cs-CZ" sz="3100" dirty="0"/>
              <a:t>, 1996)</a:t>
            </a:r>
          </a:p>
        </p:txBody>
      </p:sp>
      <p:pic>
        <p:nvPicPr>
          <p:cNvPr id="2" name="Zástupný symbol pro obsah 1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2620764"/>
            <a:ext cx="2208000" cy="3312000"/>
          </a:xfrm>
        </p:spPr>
      </p:pic>
      <p:pic>
        <p:nvPicPr>
          <p:cNvPr id="4" name="Zástupný symbol pro obsah 3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6682" y="2647403"/>
            <a:ext cx="1676191" cy="1866667"/>
          </a:xfr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2629824"/>
            <a:ext cx="2125148" cy="33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31581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i="1" dirty="0" err="1"/>
              <a:t>Blending</a:t>
            </a:r>
            <a:r>
              <a:rPr lang="cs-CZ" b="1" dirty="0"/>
              <a:t> a </a:t>
            </a:r>
            <a:r>
              <a:rPr lang="cs-CZ" b="1" dirty="0" err="1"/>
              <a:t>Opráski</a:t>
            </a:r>
            <a:r>
              <a:rPr lang="cs-CZ" b="1" dirty="0"/>
              <a:t> </a:t>
            </a:r>
            <a:r>
              <a:rPr lang="cs-CZ" b="1" dirty="0" err="1"/>
              <a:t>sčeskí</a:t>
            </a:r>
            <a:r>
              <a:rPr lang="cs-CZ" b="1" dirty="0"/>
              <a:t> </a:t>
            </a:r>
            <a:r>
              <a:rPr lang="cs-CZ" b="1" dirty="0" err="1"/>
              <a:t>historje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28801"/>
            <a:ext cx="8147248" cy="4824536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dirty="0"/>
              <a:t>Příklady </a:t>
            </a:r>
            <a:r>
              <a:rPr lang="cs-CZ" dirty="0" err="1"/>
              <a:t>blendů</a:t>
            </a:r>
            <a:r>
              <a:rPr lang="cs-CZ" dirty="0"/>
              <a:t> různého druhu a řádu, různé obecnosti:</a:t>
            </a:r>
          </a:p>
          <a:p>
            <a:pPr>
              <a:buFontTx/>
              <a:buChar char="-"/>
            </a:pPr>
            <a:r>
              <a:rPr lang="cs-CZ" dirty="0"/>
              <a:t>historická doba (např. postavy mistra Jana Husa a císaře Zikmunda) + dnešní realita (např. obchodní dům Tesco - dále) – </a:t>
            </a:r>
            <a:r>
              <a:rPr lang="cs-CZ" dirty="0" err="1"/>
              <a:t>blend</a:t>
            </a:r>
            <a:r>
              <a:rPr lang="cs-CZ" dirty="0"/>
              <a:t> / mísení / „splynulina“ (</a:t>
            </a:r>
            <a:r>
              <a:rPr lang="cs-CZ" b="1" dirty="0" err="1"/>
              <a:t>anachronie</a:t>
            </a:r>
            <a:r>
              <a:rPr lang="cs-CZ" b="1" dirty="0"/>
              <a:t> </a:t>
            </a:r>
            <a:r>
              <a:rPr lang="cs-CZ" dirty="0"/>
              <a:t>– mísení dvou světů, které patří k různým historickým obdobím)</a:t>
            </a:r>
          </a:p>
          <a:p>
            <a:pPr>
              <a:buFontTx/>
              <a:buChar char="-"/>
            </a:pPr>
            <a:r>
              <a:rPr lang="cs-CZ" i="1" dirty="0" err="1"/>
              <a:t>Zmikund</a:t>
            </a:r>
            <a:r>
              <a:rPr lang="cs-CZ" dirty="0"/>
              <a:t>: zpodobení Zikmunda s liščími atributy</a:t>
            </a:r>
          </a:p>
          <a:p>
            <a:pPr>
              <a:buFontTx/>
              <a:buChar char="-"/>
            </a:pPr>
            <a:r>
              <a:rPr lang="cs-CZ" dirty="0"/>
              <a:t>na úrovni jednoho slova:</a:t>
            </a:r>
          </a:p>
          <a:p>
            <a:pPr marL="0" indent="0">
              <a:buNone/>
            </a:pPr>
            <a:r>
              <a:rPr lang="cs-CZ" i="1" dirty="0" err="1"/>
              <a:t>opráski</a:t>
            </a:r>
            <a:r>
              <a:rPr lang="cs-CZ" dirty="0"/>
              <a:t> (obrázky + </a:t>
            </a:r>
            <a:r>
              <a:rPr lang="cs-CZ" dirty="0" err="1"/>
              <a:t>oprásknout</a:t>
            </a:r>
            <a:r>
              <a:rPr lang="cs-CZ" dirty="0"/>
              <a:t>)</a:t>
            </a:r>
          </a:p>
          <a:p>
            <a:pPr marL="0" indent="0">
              <a:buNone/>
            </a:pPr>
            <a:r>
              <a:rPr lang="cs-CZ" i="1" dirty="0" err="1"/>
              <a:t>běsceler</a:t>
            </a:r>
            <a:r>
              <a:rPr lang="cs-CZ" dirty="0"/>
              <a:t> (bestseller + běs, celer) </a:t>
            </a:r>
          </a:p>
          <a:p>
            <a:pPr marL="0" indent="0">
              <a:buNone/>
            </a:pPr>
            <a:r>
              <a:rPr lang="cs-CZ" i="1" dirty="0"/>
              <a:t>chřest </a:t>
            </a:r>
            <a:r>
              <a:rPr lang="cs-CZ" i="1" dirty="0" err="1"/>
              <a:t>běsceleru</a:t>
            </a:r>
            <a:r>
              <a:rPr lang="cs-CZ" i="1" dirty="0"/>
              <a:t> </a:t>
            </a:r>
            <a:r>
              <a:rPr lang="cs-CZ" dirty="0"/>
              <a:t>– křest bestselleru 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72595" y="4628802"/>
            <a:ext cx="1954560" cy="1954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35805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40668"/>
            <a:ext cx="7968885" cy="5976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34702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2267744" y="230425"/>
            <a:ext cx="5200916" cy="6397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821604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 err="1"/>
              <a:t>Ěden</a:t>
            </a:r>
            <a:r>
              <a:rPr lang="cs-CZ" dirty="0"/>
              <a:t> </a:t>
            </a:r>
            <a:r>
              <a:rPr lang="cs-CZ" dirty="0" err="1"/>
              <a:t>bi</a:t>
            </a:r>
            <a:r>
              <a:rPr lang="cs-CZ" dirty="0"/>
              <a:t> </a:t>
            </a:r>
            <a:r>
              <a:rPr lang="cs-CZ" dirty="0" err="1"/>
              <a:t>nevejřil</a:t>
            </a:r>
            <a:r>
              <a:rPr lang="cs-CZ" dirty="0"/>
              <a:t>, </a:t>
            </a:r>
            <a:r>
              <a:rPr lang="cs-CZ" dirty="0" err="1"/>
              <a:t>cose</a:t>
            </a:r>
            <a:r>
              <a:rPr lang="cs-CZ" dirty="0"/>
              <a:t> </a:t>
            </a:r>
            <a:r>
              <a:rPr lang="cs-CZ" dirty="0" err="1"/>
              <a:t>nezka</a:t>
            </a:r>
            <a:r>
              <a:rPr lang="cs-CZ" dirty="0"/>
              <a:t> dá f Tresku </a:t>
            </a:r>
            <a:r>
              <a:rPr lang="cs-CZ" dirty="0" err="1"/>
              <a:t>koupid</a:t>
            </a:r>
            <a:r>
              <a:rPr lang="cs-CZ" dirty="0"/>
              <a:t>!</a:t>
            </a: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547664" y="1700808"/>
            <a:ext cx="6447751" cy="4320000"/>
          </a:xfrm>
        </p:spPr>
      </p:pic>
    </p:spTree>
    <p:extLst>
      <p:ext uri="{BB962C8B-B14F-4D97-AF65-F5344CB8AC3E}">
        <p14:creationId xmlns:p14="http://schemas.microsoft.com/office/powerpoint/2010/main" val="15235500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cs-CZ" dirty="0"/>
              <a:t>„Překlepy“</a:t>
            </a:r>
          </a:p>
        </p:txBody>
      </p:sp>
      <p:sp>
        <p:nvSpPr>
          <p:cNvPr id="7" name="Zástupný symbol pro text 6"/>
          <p:cNvSpPr>
            <a:spLocks noGrp="1"/>
          </p:cNvSpPr>
          <p:nvPr>
            <p:ph type="body" idx="1"/>
          </p:nvPr>
        </p:nvSpPr>
        <p:spPr>
          <a:xfrm>
            <a:off x="457200" y="1196753"/>
            <a:ext cx="4040188" cy="576063"/>
          </a:xfrm>
        </p:spPr>
        <p:txBody>
          <a:bodyPr>
            <a:normAutofit/>
          </a:bodyPr>
          <a:lstStyle/>
          <a:p>
            <a:pPr algn="ctr"/>
            <a:r>
              <a:rPr lang="cs-CZ" sz="2800" dirty="0"/>
              <a:t>Apelativa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2"/>
          </p:nvPr>
        </p:nvSpPr>
        <p:spPr>
          <a:xfrm>
            <a:off x="467544" y="1772816"/>
            <a:ext cx="4040188" cy="4209331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cs-CZ" sz="2000" dirty="0" err="1"/>
              <a:t>aleorgie</a:t>
            </a:r>
            <a:r>
              <a:rPr lang="cs-CZ" sz="2000" dirty="0"/>
              <a:t> </a:t>
            </a:r>
          </a:p>
          <a:p>
            <a:pPr marL="0" indent="0" algn="ctr">
              <a:buNone/>
            </a:pPr>
            <a:r>
              <a:rPr lang="cs-CZ" sz="2000" dirty="0" err="1"/>
              <a:t>nádorní</a:t>
            </a:r>
            <a:r>
              <a:rPr lang="cs-CZ" sz="2000" dirty="0"/>
              <a:t> </a:t>
            </a:r>
            <a:r>
              <a:rPr lang="cs-CZ" sz="2000" dirty="0" err="1"/>
              <a:t>identuta</a:t>
            </a:r>
            <a:endParaRPr lang="cs-CZ" sz="2000" dirty="0"/>
          </a:p>
          <a:p>
            <a:pPr marL="0" indent="0" algn="ctr">
              <a:buNone/>
            </a:pPr>
            <a:r>
              <a:rPr lang="cs-CZ" sz="2000" dirty="0" err="1"/>
              <a:t>puťinkinova</a:t>
            </a:r>
            <a:r>
              <a:rPr lang="cs-CZ" sz="2000" dirty="0"/>
              <a:t> vesnička</a:t>
            </a:r>
          </a:p>
          <a:p>
            <a:pPr marL="0" indent="0" algn="ctr">
              <a:buNone/>
            </a:pPr>
            <a:r>
              <a:rPr lang="cs-CZ" sz="2000" dirty="0" err="1"/>
              <a:t>jebulium</a:t>
            </a:r>
            <a:endParaRPr lang="cs-CZ" sz="2000" dirty="0"/>
          </a:p>
          <a:p>
            <a:pPr marL="0" indent="0" algn="ctr">
              <a:buNone/>
            </a:pPr>
            <a:r>
              <a:rPr lang="cs-CZ" sz="2000" dirty="0" err="1"/>
              <a:t>holosensuál</a:t>
            </a:r>
            <a:endParaRPr lang="cs-CZ" sz="2000" dirty="0"/>
          </a:p>
          <a:p>
            <a:pPr marL="0" indent="0" algn="ctr">
              <a:buNone/>
            </a:pPr>
            <a:r>
              <a:rPr lang="cs-CZ" sz="2000" dirty="0" err="1"/>
              <a:t>kartolíci</a:t>
            </a:r>
            <a:r>
              <a:rPr lang="cs-CZ" sz="2000" dirty="0"/>
              <a:t> a </a:t>
            </a:r>
            <a:r>
              <a:rPr lang="cs-CZ" sz="2000" dirty="0" err="1"/>
              <a:t>potrestanti</a:t>
            </a:r>
            <a:endParaRPr lang="cs-CZ" sz="2000" dirty="0"/>
          </a:p>
          <a:p>
            <a:pPr marL="0" indent="0" algn="ctr">
              <a:buNone/>
            </a:pPr>
            <a:r>
              <a:rPr lang="cs-CZ" sz="2000" dirty="0"/>
              <a:t>mučitelé a </a:t>
            </a:r>
            <a:r>
              <a:rPr lang="cs-CZ" sz="2000" dirty="0" err="1"/>
              <a:t>žváci</a:t>
            </a:r>
            <a:endParaRPr lang="cs-CZ" sz="2000" dirty="0"/>
          </a:p>
          <a:p>
            <a:pPr marL="0" indent="0" algn="ctr">
              <a:buNone/>
            </a:pPr>
            <a:r>
              <a:rPr lang="cs-CZ" sz="2000" dirty="0" err="1"/>
              <a:t>voyáci</a:t>
            </a:r>
            <a:endParaRPr lang="cs-CZ" sz="2000" dirty="0"/>
          </a:p>
          <a:p>
            <a:pPr marL="0" indent="0" algn="ctr">
              <a:buNone/>
            </a:pPr>
            <a:r>
              <a:rPr lang="cs-CZ" sz="2000" dirty="0" err="1"/>
              <a:t>pyjoníři</a:t>
            </a:r>
            <a:endParaRPr lang="cs-CZ" sz="2000" dirty="0"/>
          </a:p>
          <a:p>
            <a:pPr marL="0" indent="0" algn="ctr">
              <a:buNone/>
            </a:pPr>
            <a:r>
              <a:rPr lang="cs-CZ" sz="2000" dirty="0" err="1"/>
              <a:t>víchova</a:t>
            </a:r>
            <a:r>
              <a:rPr lang="cs-CZ" sz="2000" dirty="0"/>
              <a:t> </a:t>
            </a:r>
            <a:r>
              <a:rPr lang="cs-CZ" sz="2000" dirty="0" err="1"/>
              <a:t>pitomstva</a:t>
            </a:r>
            <a:endParaRPr lang="cs-CZ" sz="2000" dirty="0"/>
          </a:p>
          <a:p>
            <a:pPr marL="0" indent="0" algn="ctr">
              <a:buNone/>
            </a:pPr>
            <a:r>
              <a:rPr lang="cs-CZ" sz="2000" dirty="0"/>
              <a:t>fanoušek - </a:t>
            </a:r>
            <a:r>
              <a:rPr lang="cs-CZ" sz="2000" dirty="0" err="1"/>
              <a:t>fanošuk</a:t>
            </a:r>
            <a:r>
              <a:rPr lang="cs-CZ" sz="2000" dirty="0"/>
              <a:t> – </a:t>
            </a:r>
            <a:r>
              <a:rPr lang="cs-CZ" sz="2000" dirty="0" err="1"/>
              <a:t>fašounek</a:t>
            </a:r>
            <a:endParaRPr lang="cs-CZ" sz="2000" dirty="0"/>
          </a:p>
          <a:p>
            <a:pPr marL="0" indent="0" algn="ctr">
              <a:buNone/>
            </a:pPr>
            <a:r>
              <a:rPr lang="cs-CZ" sz="2000" dirty="0"/>
              <a:t>břitva tří písařů</a:t>
            </a:r>
          </a:p>
          <a:p>
            <a:pPr marL="0" indent="0" algn="ctr">
              <a:buNone/>
            </a:pPr>
            <a:r>
              <a:rPr lang="cs-CZ" sz="2000" dirty="0"/>
              <a:t>mnichovská pohoda</a:t>
            </a:r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3"/>
          </p:nvPr>
        </p:nvSpPr>
        <p:spPr>
          <a:xfrm>
            <a:off x="4572000" y="1052736"/>
            <a:ext cx="4041775" cy="648071"/>
          </a:xfrm>
        </p:spPr>
        <p:txBody>
          <a:bodyPr>
            <a:normAutofit/>
          </a:bodyPr>
          <a:lstStyle/>
          <a:p>
            <a:pPr algn="ctr"/>
            <a:r>
              <a:rPr lang="cs-CZ" sz="2800" dirty="0"/>
              <a:t>Propria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4"/>
          </p:nvPr>
        </p:nvSpPr>
        <p:spPr>
          <a:xfrm>
            <a:off x="4644008" y="1772816"/>
            <a:ext cx="4042792" cy="4353347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cs-CZ" sz="2000" dirty="0" err="1"/>
              <a:t>Cylir</a:t>
            </a:r>
            <a:r>
              <a:rPr lang="cs-CZ" sz="2000" dirty="0"/>
              <a:t> a </a:t>
            </a:r>
            <a:r>
              <a:rPr lang="cs-CZ" sz="2000" dirty="0" err="1"/>
              <a:t>Metojed</a:t>
            </a:r>
            <a:endParaRPr lang="cs-CZ" sz="2000" dirty="0"/>
          </a:p>
          <a:p>
            <a:pPr marL="0" indent="0" algn="ctr">
              <a:spcBef>
                <a:spcPts val="0"/>
              </a:spcBef>
              <a:buNone/>
            </a:pPr>
            <a:r>
              <a:rPr lang="cs-CZ" sz="2000" dirty="0" err="1"/>
              <a:t>Přemisl</a:t>
            </a:r>
            <a:r>
              <a:rPr lang="cs-CZ" sz="2000" dirty="0"/>
              <a:t> Autokar II.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cs-CZ" sz="2000" dirty="0"/>
              <a:t>Jikra z Podebrat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cs-CZ" sz="2000" dirty="0" err="1"/>
              <a:t>Fridex</a:t>
            </a:r>
            <a:r>
              <a:rPr lang="cs-CZ" sz="2000" dirty="0"/>
              <a:t> </a:t>
            </a:r>
            <a:r>
              <a:rPr lang="cs-CZ" sz="2000" dirty="0" err="1"/>
              <a:t>falckí</a:t>
            </a:r>
            <a:r>
              <a:rPr lang="cs-CZ" sz="2000" dirty="0"/>
              <a:t>, </a:t>
            </a:r>
            <a:r>
              <a:rPr lang="cs-CZ" sz="2000" dirty="0" err="1"/>
              <a:t>zymňí</a:t>
            </a:r>
            <a:r>
              <a:rPr lang="cs-CZ" sz="2000" dirty="0"/>
              <a:t> </a:t>
            </a:r>
            <a:r>
              <a:rPr lang="cs-CZ" sz="2000" dirty="0" err="1"/>
              <a:t>klár</a:t>
            </a:r>
            <a:r>
              <a:rPr lang="cs-CZ" sz="2000" dirty="0"/>
              <a:t>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cs-CZ" sz="2000" dirty="0"/>
              <a:t>Dement </a:t>
            </a:r>
            <a:r>
              <a:rPr lang="cs-CZ" sz="2000" dirty="0" err="1"/>
              <a:t>Kutvald</a:t>
            </a:r>
            <a:endParaRPr lang="cs-CZ" sz="2000" dirty="0"/>
          </a:p>
          <a:p>
            <a:pPr marL="0" indent="0" algn="ctr">
              <a:spcBef>
                <a:spcPts val="0"/>
              </a:spcBef>
              <a:buNone/>
            </a:pPr>
            <a:r>
              <a:rPr lang="cs-CZ" sz="2000" dirty="0"/>
              <a:t>Vojta </a:t>
            </a:r>
            <a:r>
              <a:rPr lang="cs-CZ" sz="2000" dirty="0" err="1"/>
              <a:t>Náprctek</a:t>
            </a:r>
            <a:endParaRPr lang="cs-CZ" sz="2000" dirty="0"/>
          </a:p>
          <a:p>
            <a:pPr marL="0" indent="0" algn="ctr">
              <a:spcBef>
                <a:spcPts val="0"/>
              </a:spcBef>
              <a:buNone/>
            </a:pPr>
            <a:r>
              <a:rPr lang="cs-CZ" sz="2000" dirty="0" err="1"/>
              <a:t>Zmikund</a:t>
            </a:r>
            <a:r>
              <a:rPr lang="cs-CZ" sz="2000" dirty="0"/>
              <a:t> a Hanspaulka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cs-CZ" sz="2000" dirty="0" err="1"/>
              <a:t>Čundrlejn</a:t>
            </a:r>
            <a:endParaRPr lang="cs-CZ" sz="2000" dirty="0"/>
          </a:p>
          <a:p>
            <a:pPr marL="0" indent="0" algn="ctr">
              <a:spcBef>
                <a:spcPts val="0"/>
              </a:spcBef>
              <a:buNone/>
            </a:pPr>
            <a:endParaRPr lang="cs-CZ" sz="2000" dirty="0"/>
          </a:p>
          <a:p>
            <a:pPr marL="0" indent="0" algn="ctr">
              <a:spcBef>
                <a:spcPts val="0"/>
              </a:spcBef>
              <a:buNone/>
            </a:pPr>
            <a:r>
              <a:rPr lang="cs-CZ" sz="2000" dirty="0" err="1"/>
              <a:t>Blejorusko</a:t>
            </a:r>
            <a:endParaRPr lang="cs-CZ" sz="2000" dirty="0"/>
          </a:p>
          <a:p>
            <a:pPr marL="0" indent="0" algn="ctr">
              <a:spcBef>
                <a:spcPts val="0"/>
              </a:spcBef>
              <a:buNone/>
            </a:pPr>
            <a:r>
              <a:rPr lang="cs-CZ" sz="2000" dirty="0" err="1"/>
              <a:t>Frňákfurt</a:t>
            </a:r>
            <a:endParaRPr lang="cs-CZ" sz="2000" dirty="0"/>
          </a:p>
          <a:p>
            <a:pPr marL="0" indent="0" algn="ctr">
              <a:spcBef>
                <a:spcPts val="0"/>
              </a:spcBef>
              <a:buNone/>
            </a:pPr>
            <a:r>
              <a:rPr lang="cs-CZ" sz="2000" dirty="0" err="1"/>
              <a:t>Mňuchov</a:t>
            </a:r>
            <a:endParaRPr lang="cs-CZ" sz="2000" dirty="0"/>
          </a:p>
          <a:p>
            <a:pPr marL="0" indent="0" algn="ctr">
              <a:spcBef>
                <a:spcPts val="0"/>
              </a:spcBef>
              <a:buNone/>
            </a:pPr>
            <a:r>
              <a:rPr lang="cs-CZ" sz="2000" dirty="0" err="1"/>
              <a:t>Nádorní</a:t>
            </a:r>
            <a:r>
              <a:rPr lang="cs-CZ" sz="2000" dirty="0"/>
              <a:t> / Náhrobní / Marodní muzeum / Národní </a:t>
            </a:r>
            <a:r>
              <a:rPr lang="cs-CZ" sz="2000" dirty="0" err="1"/>
              <a:t>mueziin</a:t>
            </a:r>
            <a:endParaRPr lang="cs-CZ" sz="2000" dirty="0"/>
          </a:p>
          <a:p>
            <a:pPr marL="0" indent="0" algn="ctr">
              <a:spcBef>
                <a:spcPts val="0"/>
              </a:spcBef>
              <a:buNone/>
            </a:pPr>
            <a:r>
              <a:rPr lang="cs-CZ" sz="2000" dirty="0"/>
              <a:t>Vleklá </a:t>
            </a:r>
            <a:r>
              <a:rPr lang="cs-CZ" sz="2000" dirty="0" err="1"/>
              <a:t>prdubická</a:t>
            </a:r>
            <a:endParaRPr lang="cs-CZ" sz="2000" dirty="0"/>
          </a:p>
          <a:p>
            <a:pPr>
              <a:spcBef>
                <a:spcPts val="0"/>
              </a:spcBef>
            </a:pP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29543000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„Jediné životy“ a „význam“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● „Lidská bytost nemá pohled Božího oka“: </a:t>
            </a:r>
            <a:r>
              <a:rPr lang="cs-CZ" dirty="0" err="1"/>
              <a:t>partikularita</a:t>
            </a:r>
            <a:r>
              <a:rPr lang="cs-CZ" dirty="0"/>
              <a:t>, omezená perspektiva (druhově i individuálně): „Jsme singulární bytosti, ale máme představivost a významy budujeme tak, aby tuto singularitu přesáhly.“ (s. 165)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● Význam není „mentální předmět“  („balíček“ s nálepkou </a:t>
            </a:r>
            <a:r>
              <a:rPr lang="cs-CZ" i="1" dirty="0"/>
              <a:t>svatba, narození, smrt, elektřina, čas, zítra</a:t>
            </a:r>
            <a:r>
              <a:rPr lang="cs-CZ" dirty="0"/>
              <a:t>), ale spíš proces „projekce, spojování, vztahů, míšení a sjednocování napříč četnými prostory“; význam „je parabolický a literární“ (s. 82)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25342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820472" cy="1143000"/>
          </a:xfrm>
        </p:spPr>
        <p:txBody>
          <a:bodyPr>
            <a:noAutofit/>
          </a:bodyPr>
          <a:lstStyle/>
          <a:p>
            <a:r>
              <a:rPr lang="cs-CZ" sz="3600" b="1" dirty="0"/>
              <a:t>III. V čem je specifika metafory v literárních textech?</a:t>
            </a:r>
            <a:br>
              <a:rPr lang="cs-CZ" sz="3600" dirty="0"/>
            </a:br>
            <a:r>
              <a:rPr lang="cs-CZ" sz="3200" dirty="0"/>
              <a:t>(Pokud je „literární“ celá naše mysl…)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700808"/>
            <a:ext cx="8363272" cy="4968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Georg </a:t>
            </a:r>
            <a:r>
              <a:rPr lang="cs-CZ" dirty="0" err="1"/>
              <a:t>Lakoff</a:t>
            </a:r>
            <a:r>
              <a:rPr lang="cs-CZ" dirty="0"/>
              <a:t> – Mark Turner: </a:t>
            </a:r>
            <a:r>
              <a:rPr lang="cs-CZ" i="1" dirty="0"/>
              <a:t>More </a:t>
            </a:r>
            <a:r>
              <a:rPr lang="cs-CZ" i="1" dirty="0" err="1"/>
              <a:t>than</a:t>
            </a:r>
            <a:r>
              <a:rPr lang="cs-CZ" i="1" dirty="0"/>
              <a:t> </a:t>
            </a:r>
            <a:r>
              <a:rPr lang="cs-CZ" i="1" dirty="0" err="1"/>
              <a:t>Cool</a:t>
            </a:r>
            <a:r>
              <a:rPr lang="cs-CZ" i="1" dirty="0"/>
              <a:t> </a:t>
            </a:r>
            <a:r>
              <a:rPr lang="cs-CZ" i="1" dirty="0" err="1"/>
              <a:t>Reason</a:t>
            </a:r>
            <a:r>
              <a:rPr lang="cs-CZ" dirty="0"/>
              <a:t> (1989)</a:t>
            </a:r>
          </a:p>
          <a:p>
            <a:pPr marL="0" indent="0">
              <a:buNone/>
            </a:pPr>
            <a:endParaRPr lang="cs-CZ" sz="2400" dirty="0"/>
          </a:p>
          <a:p>
            <a:pPr>
              <a:buFontTx/>
              <a:buChar char="-"/>
            </a:pPr>
            <a:r>
              <a:rPr lang="cs-CZ" sz="2400" dirty="0"/>
              <a:t>metafora běžná, konvenční: každodenní zkušenost</a:t>
            </a:r>
          </a:p>
          <a:p>
            <a:pPr marL="0" indent="0">
              <a:buNone/>
            </a:pPr>
            <a:r>
              <a:rPr lang="cs-CZ" sz="2400" dirty="0"/>
              <a:t>-   metafora poetická, kreativní: umění; </a:t>
            </a:r>
          </a:p>
          <a:p>
            <a:pPr marL="0" indent="0">
              <a:buNone/>
            </a:pPr>
            <a:r>
              <a:rPr lang="cs-CZ" sz="2400" dirty="0"/>
              <a:t>ale tytéž principy se mohou uplatnit v kterékoli </a:t>
            </a:r>
          </a:p>
          <a:p>
            <a:pPr marL="0" indent="0">
              <a:buNone/>
            </a:pPr>
            <a:r>
              <a:rPr lang="cs-CZ" sz="2400" dirty="0"/>
              <a:t>jiné komunikační oblasti  (v reklamě apod.), </a:t>
            </a:r>
          </a:p>
          <a:p>
            <a:pPr marL="0" indent="0">
              <a:buNone/>
            </a:pPr>
            <a:r>
              <a:rPr lang="cs-CZ" sz="2400" dirty="0"/>
              <a:t>v různých kódech (slovesný, obrazový…)</a:t>
            </a:r>
          </a:p>
          <a:p>
            <a:pPr marL="0" indent="0">
              <a:buNone/>
            </a:pPr>
            <a:r>
              <a:rPr lang="cs-CZ" sz="2400" dirty="0"/>
              <a:t>- „kreativci“ (specifické povolání)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3645024"/>
            <a:ext cx="1899790" cy="2938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24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Poetická metafora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556792"/>
            <a:ext cx="8640960" cy="504056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„nekonvenční užití konvenční metafory“ (</a:t>
            </a:r>
            <a:r>
              <a:rPr lang="cs-CZ" dirty="0" err="1"/>
              <a:t>Hiraga</a:t>
            </a:r>
            <a:r>
              <a:rPr lang="cs-CZ" dirty="0"/>
              <a:t>)</a:t>
            </a:r>
          </a:p>
          <a:p>
            <a:r>
              <a:rPr lang="cs-CZ" sz="2800" dirty="0"/>
              <a:t>Mnohdy se zdá metafora velmi originální, bývá ale většinou založena na konvenční pojmové metafoře – inovativní je jen způsob jejího rozvinutí:</a:t>
            </a:r>
          </a:p>
          <a:p>
            <a:pPr marL="0" indent="0">
              <a:buNone/>
            </a:pPr>
            <a:r>
              <a:rPr lang="cs-CZ" sz="2800" dirty="0" err="1"/>
              <a:t>Lakoff</a:t>
            </a:r>
            <a:r>
              <a:rPr lang="cs-CZ" sz="2800" dirty="0"/>
              <a:t> a Turner – 4 hlavní způsoby dosažení poetického efektu:</a:t>
            </a:r>
          </a:p>
          <a:p>
            <a:r>
              <a:rPr lang="cs-CZ" dirty="0" err="1"/>
              <a:t>Extending</a:t>
            </a:r>
            <a:r>
              <a:rPr lang="cs-CZ" dirty="0"/>
              <a:t> (extenze)</a:t>
            </a:r>
          </a:p>
          <a:p>
            <a:r>
              <a:rPr lang="cs-CZ" dirty="0" err="1"/>
              <a:t>Elaborating</a:t>
            </a:r>
            <a:r>
              <a:rPr lang="cs-CZ" dirty="0"/>
              <a:t> (</a:t>
            </a:r>
            <a:r>
              <a:rPr lang="cs-CZ" dirty="0" err="1"/>
              <a:t>elaborace</a:t>
            </a:r>
            <a:r>
              <a:rPr lang="cs-CZ" dirty="0"/>
              <a:t>)</a:t>
            </a:r>
          </a:p>
          <a:p>
            <a:r>
              <a:rPr lang="cs-CZ" dirty="0" err="1"/>
              <a:t>Questionning</a:t>
            </a:r>
            <a:r>
              <a:rPr lang="cs-CZ" dirty="0"/>
              <a:t> (</a:t>
            </a:r>
            <a:r>
              <a:rPr lang="cs-CZ" dirty="0" err="1"/>
              <a:t>problematizace</a:t>
            </a:r>
            <a:r>
              <a:rPr lang="cs-CZ" dirty="0"/>
              <a:t>)</a:t>
            </a:r>
          </a:p>
          <a:p>
            <a:r>
              <a:rPr lang="cs-CZ" dirty="0" err="1"/>
              <a:t>Combinig</a:t>
            </a:r>
            <a:r>
              <a:rPr lang="cs-CZ" dirty="0"/>
              <a:t> (kombinace)</a:t>
            </a:r>
          </a:p>
        </p:txBody>
      </p:sp>
    </p:spTree>
    <p:extLst>
      <p:ext uri="{BB962C8B-B14F-4D97-AF65-F5344CB8AC3E}">
        <p14:creationId xmlns:p14="http://schemas.microsoft.com/office/powerpoint/2010/main" val="335834191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84976" cy="1080120"/>
          </a:xfrm>
        </p:spPr>
        <p:txBody>
          <a:bodyPr>
            <a:normAutofit fontScale="90000"/>
          </a:bodyPr>
          <a:lstStyle/>
          <a:p>
            <a:br>
              <a:rPr lang="cs-CZ" sz="3100" dirty="0"/>
            </a:br>
            <a:br>
              <a:rPr lang="cs-CZ" sz="3100" dirty="0"/>
            </a:br>
            <a:br>
              <a:rPr lang="cs-CZ" sz="3100" dirty="0"/>
            </a:br>
            <a:br>
              <a:rPr lang="cs-CZ" sz="3100" dirty="0"/>
            </a:br>
            <a:br>
              <a:rPr lang="cs-CZ" sz="3100" dirty="0"/>
            </a:br>
            <a:br>
              <a:rPr lang="cs-CZ" sz="3100" dirty="0"/>
            </a:br>
            <a:br>
              <a:rPr lang="cs-CZ" sz="3100" dirty="0"/>
            </a:br>
            <a:br>
              <a:rPr lang="cs-CZ" sz="3100" dirty="0"/>
            </a:br>
            <a:br>
              <a:rPr lang="cs-CZ" sz="3100" dirty="0"/>
            </a:br>
            <a:br>
              <a:rPr lang="cs-CZ" sz="3100" dirty="0"/>
            </a:br>
            <a:br>
              <a:rPr lang="cs-CZ" sz="3100" dirty="0"/>
            </a:br>
            <a:r>
              <a:rPr lang="cs-CZ" b="1" dirty="0"/>
              <a:t>Poetická metafora -  a/ extenze</a:t>
            </a:r>
            <a:br>
              <a:rPr lang="cs-CZ" b="1" dirty="0"/>
            </a:br>
            <a:br>
              <a:rPr lang="cs-CZ" b="1" dirty="0"/>
            </a:br>
            <a:r>
              <a:rPr lang="cs-CZ" sz="3600" dirty="0"/>
              <a:t>Konvenční metafora SMRT JE SPÁNEK </a:t>
            </a:r>
            <a:br>
              <a:rPr lang="cs-CZ" sz="3600" dirty="0"/>
            </a:br>
            <a:r>
              <a:rPr lang="cs-CZ" sz="3100" dirty="0"/>
              <a:t>(</a:t>
            </a:r>
            <a:r>
              <a:rPr lang="cs-CZ" sz="3100" i="1" dirty="0"/>
              <a:t>usnout navždy, zesnout, věčný spánek</a:t>
            </a:r>
            <a:r>
              <a:rPr lang="cs-CZ" sz="3100" dirty="0"/>
              <a:t>…)</a:t>
            </a:r>
            <a:br>
              <a:rPr lang="cs-CZ" sz="3100" dirty="0"/>
            </a:br>
            <a:br>
              <a:rPr lang="cs-CZ" sz="3100" dirty="0"/>
            </a:br>
            <a:br>
              <a:rPr lang="cs-CZ" sz="3100" dirty="0"/>
            </a:br>
            <a:br>
              <a:rPr lang="cs-CZ" sz="8000" dirty="0"/>
            </a:br>
            <a:br>
              <a:rPr lang="cs-CZ" sz="8000" dirty="0"/>
            </a:br>
            <a:endParaRPr lang="cs-CZ" sz="4000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idx="1"/>
          </p:nvPr>
        </p:nvSpPr>
        <p:spPr>
          <a:xfrm>
            <a:off x="323528" y="1988840"/>
            <a:ext cx="3813820" cy="936104"/>
          </a:xfrm>
        </p:spPr>
        <p:txBody>
          <a:bodyPr>
            <a:normAutofit fontScale="25000" lnSpcReduction="20000"/>
          </a:bodyPr>
          <a:lstStyle/>
          <a:p>
            <a:endParaRPr lang="cs-CZ" dirty="0"/>
          </a:p>
          <a:p>
            <a:endParaRPr lang="cs-CZ" sz="7000" dirty="0"/>
          </a:p>
          <a:p>
            <a:endParaRPr lang="cs-CZ" sz="9600" dirty="0"/>
          </a:p>
          <a:p>
            <a:endParaRPr lang="cs-CZ" sz="9600" dirty="0"/>
          </a:p>
          <a:p>
            <a:endParaRPr lang="cs-CZ" sz="9600" dirty="0"/>
          </a:p>
          <a:p>
            <a:endParaRPr lang="cs-CZ" sz="9600" dirty="0"/>
          </a:p>
          <a:p>
            <a:endParaRPr lang="cs-CZ" sz="9600" dirty="0"/>
          </a:p>
          <a:p>
            <a:r>
              <a:rPr lang="cs-CZ" sz="9600" dirty="0"/>
              <a:t> </a:t>
            </a:r>
          </a:p>
          <a:p>
            <a:endParaRPr lang="cs-CZ" sz="9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2"/>
          </p:nvPr>
        </p:nvSpPr>
        <p:spPr>
          <a:xfrm>
            <a:off x="323528" y="2204864"/>
            <a:ext cx="4029844" cy="377728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cs-CZ" i="1" dirty="0"/>
          </a:p>
          <a:p>
            <a:pPr marL="0" indent="0">
              <a:buNone/>
            </a:pPr>
            <a:endParaRPr lang="cs-CZ" i="1" dirty="0"/>
          </a:p>
          <a:p>
            <a:pPr marL="0" indent="0">
              <a:buNone/>
            </a:pPr>
            <a:r>
              <a:rPr lang="cs-CZ" i="1" dirty="0"/>
              <a:t>Budoucí čas?! – Zítřejší den?!</a:t>
            </a:r>
          </a:p>
          <a:p>
            <a:pPr marL="0" indent="0">
              <a:buNone/>
            </a:pPr>
            <a:r>
              <a:rPr lang="cs-CZ" i="1" dirty="0"/>
              <a:t>Co přes něj dál, pouhý to sen,</a:t>
            </a:r>
          </a:p>
          <a:p>
            <a:pPr marL="0" indent="0">
              <a:buNone/>
            </a:pPr>
            <a:r>
              <a:rPr lang="cs-CZ" i="1" dirty="0"/>
              <a:t>či spaní je bez snění?</a:t>
            </a:r>
          </a:p>
          <a:p>
            <a:pPr marL="0" indent="0">
              <a:buNone/>
            </a:pPr>
            <a:r>
              <a:rPr lang="cs-CZ" i="1" dirty="0"/>
              <a:t>Snad spaní je i život ten,</a:t>
            </a:r>
          </a:p>
          <a:p>
            <a:pPr marL="0" indent="0">
              <a:buNone/>
            </a:pPr>
            <a:r>
              <a:rPr lang="cs-CZ" i="1" dirty="0"/>
              <a:t>jejž žiji teď; a příští den</a:t>
            </a:r>
          </a:p>
          <a:p>
            <a:pPr marL="0" indent="0">
              <a:buNone/>
            </a:pPr>
            <a:r>
              <a:rPr lang="cs-CZ" i="1" dirty="0"/>
              <a:t>jen v jiný sen jej změní?</a:t>
            </a:r>
          </a:p>
          <a:p>
            <a:pPr marL="0" indent="0">
              <a:buNone/>
            </a:pPr>
            <a:endParaRPr lang="cs-CZ" i="1" dirty="0"/>
          </a:p>
          <a:p>
            <a:pPr marL="0" indent="0">
              <a:buNone/>
            </a:pPr>
            <a:r>
              <a:rPr lang="cs-CZ" dirty="0"/>
              <a:t>(K. H. Mácha, Máj)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sz="4600" dirty="0"/>
              <a:t>… budou se nám znát po smrti sny?</a:t>
            </a:r>
          </a:p>
        </p:txBody>
      </p:sp>
      <p:pic>
        <p:nvPicPr>
          <p:cNvPr id="10" name="Zástupný symbol pro obsah 9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3068960"/>
            <a:ext cx="4238548" cy="2700000"/>
          </a:xfrm>
        </p:spPr>
      </p:pic>
    </p:spTree>
    <p:extLst>
      <p:ext uri="{BB962C8B-B14F-4D97-AF65-F5344CB8AC3E}">
        <p14:creationId xmlns:p14="http://schemas.microsoft.com/office/powerpoint/2010/main" val="13403835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188640"/>
            <a:ext cx="8409112" cy="1440160"/>
          </a:xfrm>
        </p:spPr>
        <p:txBody>
          <a:bodyPr>
            <a:normAutofit fontScale="90000"/>
          </a:bodyPr>
          <a:lstStyle/>
          <a:p>
            <a:br>
              <a:rPr lang="cs-CZ" sz="3600" dirty="0"/>
            </a:br>
            <a:br>
              <a:rPr lang="cs-CZ" sz="3600" dirty="0"/>
            </a:br>
            <a:br>
              <a:rPr lang="cs-CZ" sz="3600" dirty="0"/>
            </a:br>
            <a:r>
              <a:rPr lang="cs-CZ" b="1" dirty="0"/>
              <a:t>Poetická metafora – b/ </a:t>
            </a:r>
            <a:r>
              <a:rPr lang="cs-CZ" b="1" dirty="0" err="1"/>
              <a:t>elaborace</a:t>
            </a:r>
            <a:br>
              <a:rPr lang="cs-CZ" dirty="0"/>
            </a:br>
            <a:r>
              <a:rPr lang="cs-CZ" sz="3600" dirty="0"/>
              <a:t>Konvenční metafora SMRT JE ODCHOD</a:t>
            </a:r>
            <a:br>
              <a:rPr lang="cs-CZ" sz="3600" dirty="0"/>
            </a:br>
            <a:r>
              <a:rPr lang="cs-CZ" sz="3600" dirty="0"/>
              <a:t>(</a:t>
            </a:r>
            <a:r>
              <a:rPr lang="cs-CZ" sz="3600" i="1" dirty="0"/>
              <a:t>odešel, opustil nás, poslední cesta, ro</a:t>
            </a:r>
            <a:r>
              <a:rPr lang="cs-CZ" sz="3600" dirty="0"/>
              <a:t>z</a:t>
            </a:r>
            <a:r>
              <a:rPr lang="cs-CZ" sz="3600" i="1" dirty="0"/>
              <a:t>loučení …</a:t>
            </a:r>
            <a:r>
              <a:rPr lang="cs-CZ" sz="3600" dirty="0"/>
              <a:t>)</a:t>
            </a:r>
            <a:br>
              <a:rPr lang="cs-CZ" sz="3600" dirty="0"/>
            </a:br>
            <a:endParaRPr lang="cs-CZ" sz="3600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51520" y="1196752"/>
            <a:ext cx="4245868" cy="216024"/>
          </a:xfrm>
        </p:spPr>
        <p:txBody>
          <a:bodyPr>
            <a:normAutofit fontScale="25000" lnSpcReduction="20000"/>
          </a:bodyPr>
          <a:lstStyle/>
          <a:p>
            <a:endParaRPr lang="cs-CZ" sz="9600" dirty="0"/>
          </a:p>
          <a:p>
            <a:endParaRPr lang="cs-CZ" sz="9600" dirty="0"/>
          </a:p>
          <a:p>
            <a:endParaRPr lang="cs-CZ" sz="9600" dirty="0"/>
          </a:p>
          <a:p>
            <a:endParaRPr lang="cs-CZ" sz="9600" dirty="0"/>
          </a:p>
          <a:p>
            <a:endParaRPr lang="cs-CZ" sz="9600" dirty="0"/>
          </a:p>
          <a:p>
            <a:endParaRPr lang="cs-CZ" sz="9600" dirty="0"/>
          </a:p>
          <a:p>
            <a:endParaRPr lang="cs-CZ" sz="9600" dirty="0"/>
          </a:p>
          <a:p>
            <a:endParaRPr lang="cs-CZ" sz="9600" dirty="0"/>
          </a:p>
          <a:p>
            <a:endParaRPr lang="cs-CZ" sz="9600" dirty="0"/>
          </a:p>
          <a:p>
            <a:endParaRPr lang="cs-CZ" sz="960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396774" y="2276872"/>
            <a:ext cx="5183337" cy="4175639"/>
          </a:xfrm>
        </p:spPr>
        <p:txBody>
          <a:bodyPr/>
          <a:lstStyle/>
          <a:p>
            <a:r>
              <a:rPr lang="cs-CZ" dirty="0"/>
              <a:t>dopravní prostředek (vlak, loď, kočár)</a:t>
            </a:r>
          </a:p>
          <a:p>
            <a:r>
              <a:rPr lang="cs-CZ" dirty="0"/>
              <a:t>způsob cestování (průvodci, překážky, zavazadla…)</a:t>
            </a:r>
          </a:p>
          <a:p>
            <a:r>
              <a:rPr lang="cs-CZ" dirty="0"/>
              <a:t>možné destinace, kdo hrdinu očekává v cíli … </a:t>
            </a:r>
          </a:p>
          <a:p>
            <a:endParaRPr lang="cs-CZ" dirty="0"/>
          </a:p>
        </p:txBody>
      </p:sp>
      <p:pic>
        <p:nvPicPr>
          <p:cNvPr id="9" name="Zástupný symbol pro obsah 8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332751"/>
            <a:ext cx="3968000" cy="2232000"/>
          </a:xfr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2564691"/>
            <a:ext cx="2857129" cy="36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9570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216449"/>
            <a:ext cx="7886700" cy="1052311"/>
          </a:xfrm>
        </p:spPr>
        <p:txBody>
          <a:bodyPr>
            <a:noAutofit/>
          </a:bodyPr>
          <a:lstStyle/>
          <a:p>
            <a:pPr algn="ctr"/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 znamená, že mysl je literární?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542012"/>
            <a:ext cx="8856984" cy="5040559"/>
          </a:xfrm>
        </p:spPr>
        <p:txBody>
          <a:bodyPr>
            <a:normAutofit fontScale="92500" lnSpcReduction="10000"/>
          </a:bodyPr>
          <a:lstStyle/>
          <a:p>
            <a:r>
              <a:rPr lang="cs-CZ" sz="2800" dirty="0"/>
              <a:t>Návaznost na teorii konceptuální metafory (mapování z oblasti zdrojové do oblasti cílové)</a:t>
            </a:r>
          </a:p>
          <a:p>
            <a:pPr marL="0" indent="0">
              <a:buNone/>
            </a:pPr>
            <a:endParaRPr lang="cs-CZ" sz="2800" dirty="0"/>
          </a:p>
          <a:p>
            <a:r>
              <a:rPr lang="cs-CZ" sz="2800" dirty="0"/>
              <a:t> </a:t>
            </a:r>
            <a:r>
              <a:rPr lang="cs-CZ" sz="2800" b="1" dirty="0"/>
              <a:t>příběh</a:t>
            </a:r>
            <a:r>
              <a:rPr lang="cs-CZ" sz="2800" dirty="0"/>
              <a:t>   …….                  → → jeho </a:t>
            </a:r>
            <a:r>
              <a:rPr lang="cs-CZ" sz="2800" b="1" dirty="0"/>
              <a:t>projekce</a:t>
            </a:r>
            <a:r>
              <a:rPr lang="cs-CZ" sz="2800" dirty="0"/>
              <a:t> – </a:t>
            </a:r>
            <a:r>
              <a:rPr lang="cs-CZ" sz="2800" b="1" dirty="0"/>
              <a:t>parabola    						                    </a:t>
            </a:r>
            <a:r>
              <a:rPr lang="cs-CZ" sz="2800" dirty="0"/>
              <a:t>(podobenství)</a:t>
            </a:r>
          </a:p>
          <a:p>
            <a:pPr marL="0" indent="0">
              <a:buNone/>
            </a:pPr>
            <a:r>
              <a:rPr lang="cs-CZ" sz="2800" dirty="0"/>
              <a:t>(Např. bajka: mluví se o zvířatech </a:t>
            </a:r>
          </a:p>
          <a:p>
            <a:pPr marL="0" indent="0">
              <a:buNone/>
            </a:pPr>
            <a:r>
              <a:rPr lang="cs-CZ" sz="2800" dirty="0"/>
              <a:t>			… příběh se vztahuje k lidem a jejich světu)</a:t>
            </a:r>
          </a:p>
          <a:p>
            <a:pPr marL="0" indent="0">
              <a:buNone/>
            </a:pPr>
            <a:endParaRPr lang="cs-CZ" sz="2800" dirty="0"/>
          </a:p>
          <a:p>
            <a:r>
              <a:rPr lang="cs-CZ" sz="2800" dirty="0"/>
              <a:t>Parabola není primárně literární žánr, ale běžný způsob uchopení  skutečnosti: jeden příběh se promítá do jiného</a:t>
            </a:r>
          </a:p>
          <a:p>
            <a:pPr marL="0" indent="0">
              <a:buNone/>
            </a:pPr>
            <a:r>
              <a:rPr lang="cs-CZ" sz="2800" dirty="0"/>
              <a:t>		</a:t>
            </a:r>
          </a:p>
          <a:p>
            <a:r>
              <a:rPr lang="cs-CZ" sz="2800" dirty="0"/>
              <a:t>Narativní („příběhová“) představivost je vlastní každému člověku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50840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Poetická metafora – c/ kombinace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Konvenční metafory </a:t>
            </a:r>
          </a:p>
          <a:p>
            <a:r>
              <a:rPr lang="cs-CZ" dirty="0"/>
              <a:t>SMRT JE ŽIVÁ BYTOST +</a:t>
            </a:r>
          </a:p>
          <a:p>
            <a:r>
              <a:rPr lang="cs-CZ" dirty="0"/>
              <a:t>SMRT JE CHLAD   →  … „chladná náruč smrti“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3855587"/>
            <a:ext cx="4711550" cy="244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16146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3600" b="1" dirty="0">
                <a:latin typeface="+mn-lt"/>
              </a:rPr>
              <a:t>Poetická metafora - d/ </a:t>
            </a:r>
            <a:r>
              <a:rPr lang="cs-CZ" sz="3600" b="1" dirty="0" err="1">
                <a:latin typeface="+mn-lt"/>
              </a:rPr>
              <a:t>problematizace</a:t>
            </a:r>
            <a:endParaRPr lang="cs-CZ" sz="3600" b="1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124744"/>
            <a:ext cx="8470826" cy="568863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 </a:t>
            </a:r>
          </a:p>
          <a:p>
            <a:pPr marL="0" indent="0">
              <a:buNone/>
            </a:pPr>
            <a:r>
              <a:rPr lang="cs-CZ" dirty="0"/>
              <a:t>Konvenční metafora ŽIVOT JE DEN</a:t>
            </a:r>
          </a:p>
          <a:p>
            <a:pPr marL="0" indent="0">
              <a:buNone/>
            </a:pPr>
            <a:r>
              <a:rPr lang="cs-CZ" dirty="0"/>
              <a:t>(denní doby se připodobňují k mládí – stáří: </a:t>
            </a:r>
          </a:p>
          <a:p>
            <a:pPr marL="0" indent="0">
              <a:buNone/>
            </a:pPr>
            <a:r>
              <a:rPr lang="cs-CZ" i="1" dirty="0"/>
              <a:t>jitro života </a:t>
            </a:r>
            <a:r>
              <a:rPr lang="cs-CZ" dirty="0"/>
              <a:t>apod.)</a:t>
            </a:r>
          </a:p>
          <a:p>
            <a:pPr marL="0" indent="0">
              <a:buNone/>
            </a:pPr>
            <a:endParaRPr lang="cs-CZ" sz="2800" dirty="0"/>
          </a:p>
          <a:p>
            <a:pPr marL="0" indent="0">
              <a:buNone/>
            </a:pPr>
            <a:r>
              <a:rPr lang="cs-CZ" sz="2800" dirty="0"/>
              <a:t>K. H. Mácha: </a:t>
            </a:r>
            <a:r>
              <a:rPr lang="cs-CZ" sz="2800" i="1" dirty="0"/>
              <a:t>Večer na Bezdězu </a:t>
            </a:r>
            <a:r>
              <a:rPr lang="cs-CZ" sz="2800" dirty="0"/>
              <a:t>-</a:t>
            </a:r>
          </a:p>
          <a:p>
            <a:pPr marL="0" indent="0">
              <a:buNone/>
            </a:pPr>
            <a:r>
              <a:rPr lang="cs-CZ" sz="2800" dirty="0"/>
              <a:t>tematizace a explicitní zpochybnění této </a:t>
            </a:r>
          </a:p>
          <a:p>
            <a:pPr marL="0" indent="0">
              <a:buNone/>
            </a:pPr>
            <a:r>
              <a:rPr lang="cs-CZ" sz="2800" dirty="0"/>
              <a:t>konceptualizace: podle něho je tomu jinak:</a:t>
            </a:r>
          </a:p>
          <a:p>
            <a:pPr marL="0" indent="0">
              <a:buNone/>
            </a:pPr>
            <a:r>
              <a:rPr lang="cs-CZ" sz="2800" dirty="0"/>
              <a:t>dětství – večer, </a:t>
            </a:r>
          </a:p>
          <a:p>
            <a:pPr marL="0" indent="0">
              <a:buNone/>
            </a:pPr>
            <a:r>
              <a:rPr lang="cs-CZ" sz="2800" i="1" dirty="0"/>
              <a:t>věk jinocha </a:t>
            </a:r>
            <a:r>
              <a:rPr lang="cs-CZ" sz="2800" dirty="0"/>
              <a:t>– noc… atd.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4221088"/>
            <a:ext cx="1583083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23683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Díky za pozornost!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3219" y="2421352"/>
            <a:ext cx="2877561" cy="288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6776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365127"/>
            <a:ext cx="7903790" cy="465905"/>
          </a:xfrm>
        </p:spPr>
        <p:txBody>
          <a:bodyPr>
            <a:normAutofit fontScale="90000"/>
          </a:bodyPr>
          <a:lstStyle/>
          <a:p>
            <a:pPr algn="ctr"/>
            <a:b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Ezop: O lvu, vlku, koze a ovci</a:t>
            </a:r>
            <a:br>
              <a:rPr lang="cs-CZ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cs-CZ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953344"/>
            <a:ext cx="8964488" cy="590465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Jest obecné to přísloví: S mocnějším sebe netovaryš a své věci v dobré míře postavíš. O tom jest taková rozprávka. 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Vlk, koza a ovce </a:t>
            </a:r>
            <a:r>
              <a:rPr lang="cs-CZ" dirty="0" err="1"/>
              <a:t>stovaryšili</a:t>
            </a:r>
            <a:r>
              <a:rPr lang="cs-CZ" dirty="0"/>
              <a:t> se se lvem, aby spolu na lov do jedné stráni táhli. A uhonivše jelena, na čtvero jej rozdělili. Potom řekl lev: První díl proto beru, že jsem lev a nad všemi zvířaty král. Druhý díl proto jest můj, že silnější jsem nežli vy. A třetí proto chci míti, že jsem </a:t>
            </a:r>
            <a:r>
              <a:rPr lang="cs-CZ" dirty="0" err="1"/>
              <a:t>toužeji</a:t>
            </a:r>
            <a:r>
              <a:rPr lang="cs-CZ" dirty="0"/>
              <a:t> běžel nežli z vás kdo. A čtvrtého kdo se dotkne, hned jsem mu nepřítelem." A tak ten nevěrný a lichý lev tyto tři odhádal od </a:t>
            </a:r>
            <a:r>
              <a:rPr lang="cs-CZ" dirty="0" err="1"/>
              <a:t>dílův</a:t>
            </a:r>
            <a:r>
              <a:rPr lang="cs-CZ" dirty="0"/>
              <a:t> jejich a sám všecky pobral. </a:t>
            </a:r>
          </a:p>
          <a:p>
            <a:pPr marL="0" indent="0">
              <a:buNone/>
            </a:pPr>
            <a:r>
              <a:rPr lang="cs-CZ" dirty="0"/>
              <a:t>Tato rozprávka všecky lidi napomíná, aby se tovaryšstva sebe mocnějšího varovali.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Ezop vydaný u </a:t>
            </a:r>
            <a:r>
              <a:rPr lang="cs-CZ" dirty="0" err="1"/>
              <a:t>Ogilbyho</a:t>
            </a:r>
            <a:r>
              <a:rPr lang="cs-CZ" dirty="0"/>
              <a:t>, Londýn 1665, srov.:</a:t>
            </a:r>
          </a:p>
          <a:p>
            <a:pPr marL="0" indent="0">
              <a:buNone/>
            </a:pPr>
            <a:r>
              <a:rPr lang="cs-CZ" dirty="0"/>
              <a:t>http://texty.citanka.cz/ezop-hollar/eh1-1-3.html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48264" y="4221088"/>
            <a:ext cx="1819275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017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8191822" cy="1325563"/>
          </a:xfrm>
        </p:spPr>
        <p:txBody>
          <a:bodyPr>
            <a:normAutofit/>
          </a:bodyPr>
          <a:lstStyle/>
          <a:p>
            <a:pPr algn="ctr"/>
            <a:r>
              <a:rPr lang="cs-CZ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Platonovo podobenství o jeskyni … </a:t>
            </a:r>
            <a:br>
              <a:rPr lang="cs-CZ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Biblické podobenství o ztracené ovci … apod. </a:t>
            </a:r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55575" y="1860309"/>
            <a:ext cx="3300000" cy="4320000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8426" y="1860309"/>
            <a:ext cx="3566038" cy="43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5066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21744"/>
            <a:ext cx="8400651" cy="1301006"/>
          </a:xfrm>
        </p:spPr>
        <p:txBody>
          <a:bodyPr>
            <a:normAutofit/>
          </a:bodyPr>
          <a:lstStyle/>
          <a:p>
            <a:r>
              <a:rPr lang="cs-CZ" sz="4800" b="1" dirty="0"/>
              <a:t>Příklad: přísloví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251520" y="620688"/>
            <a:ext cx="4172140" cy="466997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sz="3500" b="1" dirty="0"/>
          </a:p>
          <a:p>
            <a:pPr marL="0" indent="0" algn="ctr">
              <a:buNone/>
            </a:pPr>
            <a:r>
              <a:rPr lang="cs-CZ" sz="3600" b="1" dirty="0"/>
              <a:t>Zdrojový příběh</a:t>
            </a:r>
            <a:endParaRPr lang="cs-CZ" sz="3600" dirty="0"/>
          </a:p>
          <a:p>
            <a:pPr marL="0" indent="0" algn="ctr">
              <a:buNone/>
            </a:pPr>
            <a:r>
              <a:rPr lang="cs-CZ" sz="3200" i="1" dirty="0"/>
              <a:t>Když není kocour doma, myši mají </a:t>
            </a:r>
            <a:r>
              <a:rPr lang="cs-CZ" sz="3200" i="1" dirty="0" err="1"/>
              <a:t>pré</a:t>
            </a:r>
            <a:r>
              <a:rPr lang="cs-CZ" sz="3200" i="1" dirty="0"/>
              <a:t>. </a:t>
            </a:r>
          </a:p>
          <a:p>
            <a:pPr marL="0" indent="0">
              <a:buNone/>
            </a:pPr>
            <a:endParaRPr lang="cs-CZ" sz="3200" i="1" dirty="0"/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sz="2400" dirty="0"/>
              <a:t> </a:t>
            </a:r>
          </a:p>
          <a:p>
            <a:pPr marL="0" indent="0">
              <a:buNone/>
            </a:pPr>
            <a:r>
              <a:rPr lang="cs-CZ" sz="2400" dirty="0"/>
              <a:t> 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4008" y="1268760"/>
            <a:ext cx="3816424" cy="433584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cs-CZ" sz="3600" b="1" dirty="0"/>
              <a:t>Řada možných cílových příběhů</a:t>
            </a:r>
            <a:r>
              <a:rPr lang="cs-CZ" sz="3600" dirty="0"/>
              <a:t> </a:t>
            </a:r>
          </a:p>
          <a:p>
            <a:pPr marL="0" indent="0" algn="ctr">
              <a:buNone/>
            </a:pPr>
            <a:endParaRPr lang="cs-CZ" sz="2400" dirty="0"/>
          </a:p>
          <a:p>
            <a:pPr marL="0" indent="0" algn="ctr">
              <a:buNone/>
            </a:pPr>
            <a:r>
              <a:rPr lang="cs-CZ" sz="2400" dirty="0"/>
              <a:t> - středověký příběh o nevěře</a:t>
            </a:r>
          </a:p>
          <a:p>
            <a:pPr marL="0" indent="0">
              <a:buNone/>
            </a:pPr>
            <a:r>
              <a:rPr lang="cs-CZ" sz="2400" dirty="0"/>
              <a:t> - příběh o zaměstnancích a šéfovi </a:t>
            </a:r>
          </a:p>
          <a:p>
            <a:pPr marL="0" indent="0">
              <a:buNone/>
            </a:pPr>
            <a:r>
              <a:rPr lang="cs-CZ" sz="2400" dirty="0"/>
              <a:t> - příběh o rodičích a dětech</a:t>
            </a:r>
          </a:p>
          <a:p>
            <a:pPr marL="0" indent="0">
              <a:buNone/>
            </a:pPr>
            <a:r>
              <a:rPr lang="cs-CZ" sz="2400" dirty="0"/>
              <a:t> - příběh o školní třídě</a:t>
            </a:r>
          </a:p>
          <a:p>
            <a:pPr marL="0" indent="0">
              <a:buNone/>
            </a:pPr>
            <a:r>
              <a:rPr lang="cs-CZ" sz="2400" dirty="0"/>
              <a:t> - příběh o dohlížecím výboru kongresu </a:t>
            </a:r>
          </a:p>
          <a:p>
            <a:pPr marL="0" indent="0">
              <a:buNone/>
            </a:pPr>
            <a:r>
              <a:rPr lang="cs-CZ" sz="2400" dirty="0"/>
              <a:t> - příběh o antivirovém  programu a virech …</a:t>
            </a:r>
          </a:p>
          <a:p>
            <a:pPr marL="0" indent="0">
              <a:buNone/>
            </a:pPr>
            <a:endParaRPr lang="cs-CZ" sz="2400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607" y="3212976"/>
            <a:ext cx="4181386" cy="313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442707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>
            <a:spLocks noGrp="1"/>
          </p:cNvSpPr>
          <p:nvPr>
            <p:ph type="ctrTitle"/>
          </p:nvPr>
        </p:nvSpPr>
        <p:spPr>
          <a:xfrm>
            <a:off x="549274" y="387350"/>
            <a:ext cx="8271197" cy="1196876"/>
          </a:xfrm>
        </p:spPr>
        <p:txBody>
          <a:bodyPr>
            <a:normAutofit fontScale="90000"/>
          </a:bodyPr>
          <a:lstStyle/>
          <a:p>
            <a:br>
              <a:rPr lang="cs-CZ" b="1" dirty="0"/>
            </a:br>
            <a:r>
              <a:rPr lang="cs-CZ" b="1" dirty="0"/>
              <a:t>Aktualizace: </a:t>
            </a:r>
            <a:r>
              <a:rPr lang="cs-CZ" b="1" i="1" dirty="0"/>
              <a:t>Kocour vyhlásil amnestii a myši mají </a:t>
            </a:r>
            <a:r>
              <a:rPr lang="cs-CZ" b="1" i="1" dirty="0" err="1"/>
              <a:t>pré</a:t>
            </a:r>
            <a:r>
              <a:rPr lang="cs-CZ" b="1" i="1" dirty="0"/>
              <a:t>: Manažeři H-</a:t>
            </a:r>
            <a:r>
              <a:rPr lang="cs-CZ" b="1" i="1" dirty="0" err="1"/>
              <a:t>Systemu</a:t>
            </a:r>
            <a:r>
              <a:rPr lang="cs-CZ" b="1" i="1" dirty="0"/>
              <a:t> jsou volní!</a:t>
            </a:r>
            <a:br>
              <a:rPr lang="cs-CZ" b="1" dirty="0"/>
            </a:br>
            <a:endParaRPr lang="cs-CZ" dirty="0"/>
          </a:p>
        </p:txBody>
      </p:sp>
      <p:sp>
        <p:nvSpPr>
          <p:cNvPr id="8" name="Podnadpis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469422679"/>
              </p:ext>
            </p:extLst>
          </p:nvPr>
        </p:nvGraphicFramePr>
        <p:xfrm>
          <a:off x="0" y="1600200"/>
          <a:ext cx="8229600" cy="182034"/>
        </p:xfrm>
        <a:graphic>
          <a:graphicData uri="http://schemas.openxmlformats.org/drawingml/2006/table">
            <a:tbl>
              <a:tblPr/>
              <a:tblGrid>
                <a:gridCol w="274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79493">
                <a:tc>
                  <a:txBody>
                    <a:bodyPr/>
                    <a:lstStyle/>
                    <a:p>
                      <a:endParaRPr lang="cs-CZ" sz="900" dirty="0"/>
                    </a:p>
                  </a:txBody>
                  <a:tcPr marL="91439" marR="91439" marT="22437" marB="224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900">
                        <a:effectLst/>
                      </a:endParaRPr>
                    </a:p>
                  </a:txBody>
                  <a:tcPr marL="91439" marR="91439" marT="22437" marB="224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cs-CZ" sz="900" dirty="0"/>
                    </a:p>
                  </a:txBody>
                  <a:tcPr marL="91439" marR="91439" marT="22437" marB="22437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026" name="Picture 2" descr="Trojice obviněných v kauze H-System  Jaroslav Vítek (druhý zprava), Jaroslav Eliáš (vlevo) a Ladislav Tůma je nyní díky amnestii volná.">
            <a:hlinkClick r:id="rId3" tooltip="Trojice obviněných v kauze H-System  Jaroslav Vítek (druhý zprava), Jaroslav Eliáš (vlevo) a Ladislav Tůma je nyní díky amnestii volná.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913" y="-543606038"/>
            <a:ext cx="4572000" cy="2914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Sdílej na facebooku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275" y="-542415413"/>
            <a:ext cx="561975" cy="17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cz.adocean.pl/files/shrjevnuym/qleoqqmfjy/480x300_pivo_obecny.jpg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775" y="-541499425"/>
            <a:ext cx="4572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http://img.blesk.cz/img/1/title/1506361-img-celebrity-hlasky.jpg">
            <a:hlinkClick r:id="rId9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913" y="-541040638"/>
            <a:ext cx="1905000" cy="127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img.blesk.cz/images/newblesk/contests/nejpes/2013/souvisejici-clanky-promo.jpg">
            <a:hlinkClick r:id="rId11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-472460638"/>
            <a:ext cx="2200275" cy="145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Sdílej na facebooku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-370565363"/>
            <a:ext cx="561975" cy="17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img.blesk.cz/static/images/1/nejpes/1183028/7832/gallery/0/8/0/08099_thumb2.jpg">
            <a:hlinkClick r:id="rId13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300" y="-350994663"/>
            <a:ext cx="1571625" cy="157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http://img.blesk.cz/static/images/1/nejpes/1176100/3328/gallery/0/9/6/09613_thumb2.jpg">
            <a:hlinkClick r:id="rId15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300" y="-348251463"/>
            <a:ext cx="1571625" cy="157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img.blesk.cz/static/images/1/nejpes/1182639/7544/gallery/0/8/3/08387_thumb2.jpg">
            <a:hlinkClick r:id="rId17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300" y="-345508263"/>
            <a:ext cx="1571625" cy="157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http://img.blesk.cz/static/images/1/nejpes/1179678/5234/gallery/0/5/7/05706_thumb2.jpg">
            <a:hlinkClick r:id="rId19"/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300" y="-342765063"/>
            <a:ext cx="1571625" cy="157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img.blesk.cz/static/images/1/nejpes/761726/main/0/1/0/01066_thumb2.jpg">
            <a:hlinkClick r:id="rId21"/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300" y="-340021863"/>
            <a:ext cx="1571625" cy="157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http://img.blesk.cz/static/images/1/nejpes/820777/4569/gallery/0/5/4/05455_thumb2.jpg">
            <a:hlinkClick r:id="rId23"/>
          </p:cNvPr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300" y="-337278663"/>
            <a:ext cx="1571625" cy="157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://img.blesk.cz/static/images/1/nejpes/1181196/main/0/6/3/06389_thumb2.jpg">
            <a:hlinkClick r:id="rId25"/>
          </p:cNvPr>
          <p:cNvPicPr>
            <a:picLocks noChangeAspect="1" noChangeArrowheads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300" y="-334535463"/>
            <a:ext cx="1571625" cy="157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http://img.blesk.cz/static/images/1/nejpes/1169921/main/0/0/2/00257_thumb2.jpg">
            <a:hlinkClick r:id="rId27"/>
          </p:cNvPr>
          <p:cNvPicPr>
            <a:picLocks noChangeAspect="1" noChangeArrowheads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300" y="-331792263"/>
            <a:ext cx="1571625" cy="157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://img.blesk.cz/static/images/1/nejpes/1179530/main/0/5/1/05118_thumb2.jpg">
            <a:hlinkClick r:id="rId29"/>
          </p:cNvPr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300" y="-329049063"/>
            <a:ext cx="1571625" cy="157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7" descr="http://img.blesk.cz/static/images/1/nejpes/1170810/1014/gallery/0/6/9/06905_thumb2.jpg">
            <a:hlinkClick r:id="rId31"/>
          </p:cNvPr>
          <p:cNvPicPr>
            <a:picLocks noChangeAspect="1" noChangeArrowheads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300" y="-326305863"/>
            <a:ext cx="1571625" cy="157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://img.blesk.cz/static/images/1/nejpes/1180504/main/0/5/8/05862_thumb2.jpg">
            <a:hlinkClick r:id="rId33"/>
          </p:cNvPr>
          <p:cNvPicPr>
            <a:picLocks noChangeAspect="1" noChangeArrowheads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300" y="-323562663"/>
            <a:ext cx="1571625" cy="157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19" descr="http://img.blesk.cz/static/images/1/nejpes/811369/main/0/0/0/00013_thumb2.jpg">
            <a:hlinkClick r:id="rId35"/>
          </p:cNvPr>
          <p:cNvPicPr>
            <a:picLocks noChangeAspect="1" noChangeArrowheads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300" y="-320819463"/>
            <a:ext cx="1571625" cy="1571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Přidat názor">
            <a:hlinkClick r:id="rId37"/>
          </p:cNvPr>
          <p:cNvPicPr>
            <a:picLocks noChangeAspect="1" noChangeArrowheads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48313" y="-315333063"/>
            <a:ext cx="238125" cy="133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" name="Picture 21" descr="http://img.blesk.cz/images/smile03.gif"/>
          <p:cNvPicPr>
            <a:picLocks noChangeAspect="1" noChangeArrowheads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54313" y="-298873863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 descr="http://img.blesk.cz/images/smile01.gif"/>
          <p:cNvPicPr>
            <a:picLocks noChangeAspect="1" noChangeArrowheads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3788" y="-271441863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7" name="Picture 23" descr="http://img.blesk.cz/images/smile04.gif"/>
          <p:cNvPicPr>
            <a:picLocks noChangeAspect="1" noChangeArrowheads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41725" y="-230293863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 descr="ikona"/>
          <p:cNvPicPr>
            <a:picLocks noChangeAspect="1" noChangeArrowheads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00" y="-73839388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9" name="Picture 25" descr="ČSSD už má hlavní tahák na voliče: Sociální demokraté zvýší minimální mzdu">
            <a:hlinkClick r:id="rId43"/>
          </p:cNvPr>
          <p:cNvPicPr>
            <a:picLocks noChangeAspect="1" noChangeArrowheads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38" y="-70853300"/>
            <a:ext cx="142875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EXKLUZIVNĚ: Lední medvídci z Brna jsou s mámou Corou poprvé venku!">
            <a:hlinkClick r:id="rId45"/>
          </p:cNvPr>
          <p:cNvPicPr>
            <a:picLocks noChangeAspect="1" noChangeArrowheads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38" y="-50630138"/>
            <a:ext cx="142875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1" name="Picture 27" descr="Sestra unesených Češek o jejich cestě: Nebylo to rozhodnutí ze dne na den! Dlouho se připravovaly">
            <a:hlinkClick r:id="rId47"/>
          </p:cNvPr>
          <p:cNvPicPr>
            <a:picLocks noChangeAspect="1" noChangeArrowheads="1"/>
          </p:cNvPicPr>
          <p:nvPr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38" y="-16690975"/>
            <a:ext cx="142875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http://cz.adocean.pl/files/mkrlgoorqe/zipkgjphkj/300x600.jpg">
            <a:hlinkClick r:id="rId49"/>
          </p:cNvPr>
          <p:cNvPicPr>
            <a:picLocks noChangeAspect="1" noChangeArrowheads="1"/>
          </p:cNvPicPr>
          <p:nvPr/>
        </p:nvPicPr>
        <p:blipFill>
          <a:blip r:embed="rId5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00" y="19977100"/>
            <a:ext cx="28575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3" name="Picture 29" descr="ikona"/>
          <p:cNvPicPr>
            <a:picLocks noChangeAspect="1" noChangeArrowheads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00" y="25463500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 descr="ikona"/>
          <p:cNvPicPr>
            <a:picLocks noChangeAspect="1" noChangeArrowheads="1"/>
          </p:cNvPicPr>
          <p:nvPr/>
        </p:nvPicPr>
        <p:blipFill>
          <a:blip r:embed="rId5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00" y="64004825"/>
            <a:ext cx="200025" cy="161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5" name="Picture 31" descr="Rath propuštěn na kauci: Zaplatil 2 miliony">
            <a:hlinkClick r:id="rId52"/>
          </p:cNvPr>
          <p:cNvPicPr>
            <a:picLocks noChangeAspect="1" noChangeArrowheads="1"/>
          </p:cNvPicPr>
          <p:nvPr/>
        </p:nvPicPr>
        <p:blipFill>
          <a:blip r:embed="rId5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38" y="67157600"/>
            <a:ext cx="4171950" cy="2790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 descr="přehrávač videa">
            <a:hlinkClick r:id="rId52"/>
          </p:cNvPr>
          <p:cNvPicPr>
            <a:picLocks noChangeAspect="1" noChangeArrowheads="1"/>
          </p:cNvPicPr>
          <p:nvPr/>
        </p:nvPicPr>
        <p:blipFill>
          <a:blip r:embed="rId5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013" y="67157600"/>
            <a:ext cx="2952750" cy="1971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7" name="Picture 33" descr="počet shlednuti"/>
          <p:cNvPicPr>
            <a:picLocks noChangeAspect="1" noChangeArrowheads="1"/>
          </p:cNvPicPr>
          <p:nvPr/>
        </p:nvPicPr>
        <p:blipFill>
          <a:blip r:embed="rId5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38" y="70083363"/>
            <a:ext cx="123825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8" name="Picture 34" descr="Máte svůj krevní tlak pod kontrolou?">
            <a:hlinkClick r:id="rId56"/>
          </p:cNvPr>
          <p:cNvPicPr>
            <a:picLocks noChangeAspect="1" noChangeArrowheads="1"/>
          </p:cNvPicPr>
          <p:nvPr/>
        </p:nvPicPr>
        <p:blipFill>
          <a:blip r:embed="rId5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38" y="105943400"/>
            <a:ext cx="14097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9" name="Picture 35" descr="Balanční polštář + pumpička a masážní míč zdarma!">
            <a:hlinkClick r:id="rId58"/>
          </p:cNvPr>
          <p:cNvPicPr>
            <a:picLocks noChangeAspect="1" noChangeArrowheads="1"/>
          </p:cNvPicPr>
          <p:nvPr/>
        </p:nvPicPr>
        <p:blipFill>
          <a:blip r:embed="rId5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38" y="136409113"/>
            <a:ext cx="14097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0" name="Picture 36" descr="ikona"/>
          <p:cNvPicPr>
            <a:picLocks noChangeAspect="1" noChangeArrowheads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00" y="169419588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1" name="Picture 37" descr="http://img.blesk.cz/static/data/blesk/xml/obrazky/promobox-blesk/kamerydoauta-10122012.jpg">
            <a:hlinkClick r:id="rId60"/>
          </p:cNvPr>
          <p:cNvPicPr>
            <a:picLocks noChangeAspect="1" noChangeArrowheads="1"/>
          </p:cNvPicPr>
          <p:nvPr/>
        </p:nvPicPr>
        <p:blipFill>
          <a:blip r:embed="rId6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38" y="172405675"/>
            <a:ext cx="2200275" cy="146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2" name="Picture 38" descr="ikona"/>
          <p:cNvPicPr>
            <a:picLocks noChangeAspect="1" noChangeArrowheads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00" y="202580875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3" name="Picture 39" descr="Hvězdný tým na Hradě: Zeman si vybral Mynáře, Kmoníčka i Burianovou">
            <a:hlinkClick r:id="rId62"/>
          </p:cNvPr>
          <p:cNvPicPr>
            <a:picLocks noChangeAspect="1" noChangeArrowheads="1"/>
          </p:cNvPicPr>
          <p:nvPr/>
        </p:nvPicPr>
        <p:blipFill>
          <a:blip r:embed="rId6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38" y="205566963"/>
            <a:ext cx="1905000" cy="127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4" name="Picture 40" descr="ikona"/>
          <p:cNvPicPr>
            <a:picLocks noChangeAspect="1" noChangeArrowheads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00" y="264758488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5" name="Picture 41" descr="Nezodpovědná dcera Havlové: Hazard se životem dítěte! ">
            <a:hlinkClick r:id="rId64"/>
          </p:cNvPr>
          <p:cNvPicPr>
            <a:picLocks noChangeAspect="1" noChangeArrowheads="1"/>
          </p:cNvPicPr>
          <p:nvPr/>
        </p:nvPicPr>
        <p:blipFill>
          <a:blip r:embed="rId6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38" y="267744575"/>
            <a:ext cx="2143125" cy="146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6" name="Picture 42" descr="ikona"/>
          <p:cNvPicPr>
            <a:picLocks noChangeAspect="1" noChangeArrowheads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38" y="269465425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7" name="Picture 43" descr="Pozor: Kvůli nenahlášené změně adresy můžete přijít o své úspory!">
            <a:hlinkClick r:id="rId66"/>
          </p:cNvPr>
          <p:cNvPicPr>
            <a:picLocks noChangeAspect="1" noChangeArrowheads="1"/>
          </p:cNvPicPr>
          <p:nvPr/>
        </p:nvPicPr>
        <p:blipFill>
          <a:blip r:embed="rId6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38" y="269844838"/>
            <a:ext cx="1905000" cy="127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8" name="Picture 44" descr="ikona"/>
          <p:cNvPicPr>
            <a:picLocks noChangeAspect="1" noChangeArrowheads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00" y="290266438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69" name="Picture 45" descr="11+1 nejlepších mobilních aplikací pro motoristy! To musíte mít!">
            <a:hlinkClick r:id="rId68"/>
          </p:cNvPr>
          <p:cNvPicPr>
            <a:picLocks noChangeAspect="1" noChangeArrowheads="1"/>
          </p:cNvPicPr>
          <p:nvPr/>
        </p:nvPicPr>
        <p:blipFill>
          <a:blip r:embed="rId6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38" y="293252525"/>
            <a:ext cx="1905000" cy="1276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1" name="Picture 47" descr="Horoskopy">
            <a:hlinkClick r:id="rId70"/>
          </p:cNvPr>
          <p:cNvPicPr>
            <a:picLocks noChangeAspect="1" noChangeArrowheads="1"/>
          </p:cNvPicPr>
          <p:nvPr/>
        </p:nvPicPr>
        <p:blipFill>
          <a:blip r:embed="rId7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00" y="324646925"/>
            <a:ext cx="276225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2" name="Picture 48" descr="TV program">
            <a:hlinkClick r:id="rId72"/>
          </p:cNvPr>
          <p:cNvPicPr>
            <a:picLocks noChangeAspect="1" noChangeArrowheads="1"/>
          </p:cNvPicPr>
          <p:nvPr/>
        </p:nvPicPr>
        <p:blipFill>
          <a:blip r:embed="rId7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00" y="327390125"/>
            <a:ext cx="381000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3" name="Picture 49" descr="Recepty">
            <a:hlinkClick r:id="rId74"/>
          </p:cNvPr>
          <p:cNvPicPr>
            <a:picLocks noChangeAspect="1" noChangeArrowheads="1"/>
          </p:cNvPicPr>
          <p:nvPr/>
        </p:nvPicPr>
        <p:blipFill>
          <a:blip r:embed="rId7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00" y="330133325"/>
            <a:ext cx="381000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4" name="Picture 50" descr="Sleviště">
            <a:hlinkClick r:id="rId76"/>
          </p:cNvPr>
          <p:cNvPicPr>
            <a:picLocks noChangeAspect="1" noChangeArrowheads="1"/>
          </p:cNvPicPr>
          <p:nvPr/>
        </p:nvPicPr>
        <p:blipFill>
          <a:blip r:embed="rId7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00" y="332876525"/>
            <a:ext cx="381000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5" name="Picture 51" descr="Online hry">
            <a:hlinkClick r:id="rId78"/>
          </p:cNvPr>
          <p:cNvPicPr>
            <a:picLocks noChangeAspect="1" noChangeArrowheads="1"/>
          </p:cNvPicPr>
          <p:nvPr/>
        </p:nvPicPr>
        <p:blipFill>
          <a:blip r:embed="rId7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00" y="335619725"/>
            <a:ext cx="381000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6" name="Picture 52" descr="Práce">
            <a:hlinkClick r:id="rId80"/>
          </p:cNvPr>
          <p:cNvPicPr>
            <a:picLocks noChangeAspect="1" noChangeArrowheads="1"/>
          </p:cNvPicPr>
          <p:nvPr/>
        </p:nvPicPr>
        <p:blipFill>
          <a:blip r:embed="rId8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00" y="338362925"/>
            <a:ext cx="381000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7" name="Picture 53" descr="Vinařská turistika">
            <a:hlinkClick r:id="rId82"/>
          </p:cNvPr>
          <p:cNvPicPr>
            <a:picLocks noChangeAspect="1" noChangeArrowheads="1"/>
          </p:cNvPicPr>
          <p:nvPr/>
        </p:nvPicPr>
        <p:blipFill>
          <a:blip r:embed="rId8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00" y="341106125"/>
            <a:ext cx="381000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8" name="Picture 54" descr="ikona"/>
          <p:cNvPicPr>
            <a:picLocks noChangeAspect="1" noChangeArrowheads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00" y="346592525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79" name="Picture 55" descr="ONLINE: Slavia hraje s Libercem, Skácel už je mezi náhradníky">
            <a:hlinkClick r:id="rId84"/>
          </p:cNvPr>
          <p:cNvPicPr>
            <a:picLocks noChangeAspect="1" noChangeArrowheads="1"/>
          </p:cNvPicPr>
          <p:nvPr/>
        </p:nvPicPr>
        <p:blipFill>
          <a:blip r:embed="rId8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38" y="349578613"/>
            <a:ext cx="2143125" cy="146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0" name="Picture 56" descr="ikona"/>
          <p:cNvPicPr>
            <a:picLocks noChangeAspect="1" noChangeArrowheads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38" y="351299463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1" name="Picture 57" descr="USB flash disk s kapacitou 32 GB za 349 Kč včetně poštovného. Velmi jednoduché používání, technologie Plug and Play, rychlost zápisu 20 MB/sec, praktické poutko. Skvělé pro všechny vaše fotografie, ale i hudbu nebo filmy!">
            <a:hlinkClick r:id="rId86"/>
          </p:cNvPr>
          <p:cNvPicPr>
            <a:picLocks noChangeAspect="1" noChangeArrowheads="1"/>
          </p:cNvPicPr>
          <p:nvPr/>
        </p:nvPicPr>
        <p:blipFill>
          <a:blip r:embed="rId8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38" y="351572513"/>
            <a:ext cx="2514600" cy="1381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2" name="Picture 58" descr="ikona"/>
          <p:cNvPicPr>
            <a:picLocks noChangeAspect="1" noChangeArrowheads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2200" y="410505275"/>
            <a:ext cx="15240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3" name="Picture 59" descr="Video: Modelky v Ženevě 2013">
            <a:hlinkClick r:id="rId88"/>
          </p:cNvPr>
          <p:cNvPicPr>
            <a:picLocks noChangeAspect="1" noChangeArrowheads="1"/>
          </p:cNvPicPr>
          <p:nvPr/>
        </p:nvPicPr>
        <p:blipFill>
          <a:blip r:embed="rId8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38" y="413491363"/>
            <a:ext cx="14097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4" name="Picture 60" descr="Podvody při měření spotřeby">
            <a:hlinkClick r:id="rId90"/>
          </p:cNvPr>
          <p:cNvPicPr>
            <a:picLocks noChangeAspect="1" noChangeArrowheads="1"/>
          </p:cNvPicPr>
          <p:nvPr/>
        </p:nvPicPr>
        <p:blipFill>
          <a:blip r:embed="rId9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38" y="436457725"/>
            <a:ext cx="14097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5" name="Picture 61" descr="Autosalon Ženeva 2013: Toto vás zajímá nejvíc!">
            <a:hlinkClick r:id="rId92"/>
          </p:cNvPr>
          <p:cNvPicPr>
            <a:picLocks noChangeAspect="1" noChangeArrowheads="1"/>
          </p:cNvPicPr>
          <p:nvPr/>
        </p:nvPicPr>
        <p:blipFill>
          <a:blip r:embed="rId9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838" y="456680888"/>
            <a:ext cx="14097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6" name="Picture 62" descr="Papež si přeje chudou církev a církev pro chudé">
            <a:hlinkClick r:id="rId94"/>
          </p:cNvPr>
          <p:cNvPicPr>
            <a:picLocks noChangeAspect="1" noChangeArrowheads="1"/>
          </p:cNvPicPr>
          <p:nvPr/>
        </p:nvPicPr>
        <p:blipFill>
          <a:blip r:embed="rId9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5" y="479813938"/>
            <a:ext cx="952500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7" name="Picture 63" descr="Brněnské lední medvídky dnes matka poprvé pustila do výběhu">
            <a:hlinkClick r:id="rId96"/>
          </p:cNvPr>
          <p:cNvPicPr>
            <a:picLocks noChangeAspect="1" noChangeArrowheads="1"/>
          </p:cNvPicPr>
          <p:nvPr/>
        </p:nvPicPr>
        <p:blipFill>
          <a:blip r:embed="rId9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300" y="483349300"/>
            <a:ext cx="952500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8" name="Picture 64" descr="Fico: Evropa v krizi potřebuje hodnoty sociální demokracie">
            <a:hlinkClick r:id="rId98"/>
          </p:cNvPr>
          <p:cNvPicPr>
            <a:picLocks noChangeAspect="1" noChangeArrowheads="1"/>
          </p:cNvPicPr>
          <p:nvPr/>
        </p:nvPicPr>
        <p:blipFill>
          <a:blip r:embed="rId9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300" y="488942063"/>
            <a:ext cx="952500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89" name="Picture 65" descr="ČSSD: Bohumínské usnesení platí i po sjezdu. A zvýší se daně">
            <a:hlinkClick r:id="rId100"/>
          </p:cNvPr>
          <p:cNvPicPr>
            <a:picLocks noChangeAspect="1" noChangeArrowheads="1"/>
          </p:cNvPicPr>
          <p:nvPr/>
        </p:nvPicPr>
        <p:blipFill>
          <a:blip r:embed="rId10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2300" y="494534825"/>
            <a:ext cx="952500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0" name="Picture 66" descr="http://eurozpravy.cz/pictures/photo/2012/12/28/bank-1356662038-4d588688_200x113.jpg">
            <a:hlinkClick r:id="rId102"/>
          </p:cNvPr>
          <p:cNvPicPr>
            <a:picLocks noChangeAspect="1" noChangeArrowheads="1"/>
          </p:cNvPicPr>
          <p:nvPr/>
        </p:nvPicPr>
        <p:blipFill>
          <a:blip r:embed="rId10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5" y="500400638"/>
            <a:ext cx="800100" cy="44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91" name="Picture 67" descr="Jaro vtrhlo na zahrady! Pošlete fotky a vyhrajte knihu ">
            <a:hlinkClick r:id="rId104"/>
          </p:cNvPr>
          <p:cNvPicPr>
            <a:picLocks noChangeAspect="1" noChangeArrowheads="1"/>
          </p:cNvPicPr>
          <p:nvPr/>
        </p:nvPicPr>
        <p:blipFill>
          <a:blip r:embed="rId10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913" y="503783600"/>
            <a:ext cx="142875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400" y="2263110"/>
            <a:ext cx="6096000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75532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Kapitoly knihy Literární mysl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600200"/>
            <a:ext cx="8712968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1/ Noci se Šahrazád</a:t>
            </a:r>
          </a:p>
          <a:p>
            <a:pPr marL="0" indent="0">
              <a:buNone/>
            </a:pPr>
            <a:r>
              <a:rPr lang="cs-CZ" dirty="0"/>
              <a:t>2/ Lidský význam</a:t>
            </a:r>
          </a:p>
          <a:p>
            <a:pPr marL="0" indent="0">
              <a:buNone/>
            </a:pPr>
            <a:r>
              <a:rPr lang="cs-CZ" dirty="0"/>
              <a:t>3/ Tělesný úkon</a:t>
            </a:r>
          </a:p>
          <a:p>
            <a:pPr marL="0" indent="0">
              <a:buNone/>
            </a:pPr>
            <a:r>
              <a:rPr lang="cs-CZ" dirty="0"/>
              <a:t>4/ Příběhy s postavami</a:t>
            </a:r>
          </a:p>
          <a:p>
            <a:pPr marL="0" indent="0">
              <a:buNone/>
            </a:pPr>
            <a:r>
              <a:rPr lang="cs-CZ" dirty="0"/>
              <a:t>5/ Tvořivá smíšení</a:t>
            </a:r>
          </a:p>
          <a:p>
            <a:pPr marL="0" indent="0">
              <a:buNone/>
            </a:pPr>
            <a:r>
              <a:rPr lang="cs-CZ" dirty="0"/>
              <a:t>6/ Mnoho prostorů</a:t>
            </a:r>
          </a:p>
          <a:p>
            <a:pPr marL="0" indent="0">
              <a:buNone/>
            </a:pPr>
            <a:r>
              <a:rPr lang="cs-CZ" dirty="0"/>
              <a:t>7/ Jediné životy</a:t>
            </a:r>
          </a:p>
          <a:p>
            <a:pPr marL="0" indent="0">
              <a:buNone/>
            </a:pPr>
            <a:r>
              <a:rPr lang="cs-CZ" dirty="0"/>
              <a:t>8/ Jazyk</a:t>
            </a:r>
          </a:p>
        </p:txBody>
      </p:sp>
    </p:spTree>
    <p:extLst>
      <p:ext uri="{BB962C8B-B14F-4D97-AF65-F5344CB8AC3E}">
        <p14:creationId xmlns:p14="http://schemas.microsoft.com/office/powerpoint/2010/main" val="32269045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/>
              <a:t>„Jazyk je dítětem příběhu“</a:t>
            </a:r>
            <a:br>
              <a:rPr lang="cs-CZ" dirty="0"/>
            </a:br>
            <a:r>
              <a:rPr lang="cs-CZ" dirty="0"/>
              <a:t>(ne naopak)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395536" y="1484784"/>
            <a:ext cx="4248472" cy="475252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cs-CZ" sz="2400" dirty="0"/>
              <a:t>Neplatí, že z vrozených struktur se </a:t>
            </a:r>
          </a:p>
          <a:p>
            <a:pPr marL="0" indent="0">
              <a:buNone/>
            </a:pPr>
            <a:r>
              <a:rPr lang="cs-CZ" sz="2400" dirty="0"/>
              <a:t>v mysli buduje jazyk </a:t>
            </a:r>
          </a:p>
          <a:p>
            <a:pPr marL="0" indent="0">
              <a:buNone/>
            </a:pPr>
            <a:r>
              <a:rPr lang="cs-CZ" sz="2400" dirty="0"/>
              <a:t>s gramatikou (</a:t>
            </a:r>
            <a:r>
              <a:rPr lang="cs-CZ" sz="2400" dirty="0" err="1"/>
              <a:t>Chomsky</a:t>
            </a:r>
            <a:r>
              <a:rPr lang="cs-CZ" sz="2400" dirty="0"/>
              <a:t>) – a </a:t>
            </a:r>
          </a:p>
          <a:p>
            <a:pPr marL="0" indent="0">
              <a:buNone/>
            </a:pPr>
            <a:r>
              <a:rPr lang="cs-CZ" sz="2400" dirty="0"/>
              <a:t>z toho pak (složitější) vyprávění – a pak parabola. </a:t>
            </a:r>
          </a:p>
          <a:p>
            <a:pPr marL="0" indent="0">
              <a:buNone/>
            </a:pPr>
            <a:endParaRPr lang="cs-CZ" sz="2400" dirty="0"/>
          </a:p>
          <a:p>
            <a:pPr marL="0" indent="0">
              <a:buNone/>
            </a:pPr>
            <a:r>
              <a:rPr lang="cs-CZ" dirty="0"/>
              <a:t>Je to NAOPAK: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Lidský kognitivní základ je </a:t>
            </a:r>
          </a:p>
          <a:p>
            <a:pPr marL="0" indent="0">
              <a:buNone/>
            </a:pPr>
            <a:r>
              <a:rPr lang="cs-CZ" b="1" dirty="0"/>
              <a:t>v příběhu, projekci a parabole</a:t>
            </a:r>
            <a:r>
              <a:rPr lang="cs-CZ" dirty="0"/>
              <a:t>. </a:t>
            </a:r>
          </a:p>
          <a:p>
            <a:pPr marL="0" indent="0">
              <a:buNone/>
            </a:pPr>
            <a:r>
              <a:rPr lang="cs-CZ" sz="2400" dirty="0"/>
              <a:t>„Gramatice předchází příběh. Gramatice předchází projekce. Gramatice předchází parabola.“</a:t>
            </a:r>
          </a:p>
          <a:p>
            <a:pPr marL="0" indent="0">
              <a:buNone/>
            </a:pPr>
            <a:r>
              <a:rPr lang="cs-CZ" sz="2400" dirty="0"/>
              <a:t>(s. 232)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4808" y="1772816"/>
            <a:ext cx="3984296" cy="36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41225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1495</TotalTime>
  <Words>2350</Words>
  <Application>Microsoft Office PowerPoint</Application>
  <PresentationFormat>Předvádění na obrazovce (4:3)</PresentationFormat>
  <Paragraphs>321</Paragraphs>
  <Slides>32</Slides>
  <Notes>24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2</vt:i4>
      </vt:variant>
      <vt:variant>
        <vt:lpstr>Nadpisy snímků</vt:lpstr>
      </vt:variant>
      <vt:variant>
        <vt:i4>32</vt:i4>
      </vt:variant>
    </vt:vector>
  </HeadingPairs>
  <TitlesOfParts>
    <vt:vector size="38" baseType="lpstr">
      <vt:lpstr>Arial</vt:lpstr>
      <vt:lpstr>Calibri</vt:lpstr>
      <vt:lpstr>Calibri Light</vt:lpstr>
      <vt:lpstr>Times New Roman</vt:lpstr>
      <vt:lpstr>Motiv systému Office</vt:lpstr>
      <vt:lpstr>Motiv Office</vt:lpstr>
      <vt:lpstr>A. Metafora, příběh a parabola B. Mentální prostory a jejich mísení (blending) C. Literární mysl a poetická metafora</vt:lpstr>
      <vt:lpstr>A. Literární mysl Mark Turner: Literární mysl. Brno: Host, 2005.  (Literary Mind, 1996)</vt:lpstr>
      <vt:lpstr>Co znamená, že mysl je literární?</vt:lpstr>
      <vt:lpstr> Ezop: O lvu, vlku, koze a ovci </vt:lpstr>
      <vt:lpstr>Platonovo podobenství o jeskyni …  Biblické podobenství o ztracené ovci … apod. </vt:lpstr>
      <vt:lpstr>Příklad: přísloví</vt:lpstr>
      <vt:lpstr> Aktualizace: Kocour vyhlásil amnestii a myši mají pré: Manažeři H-Systemu jsou volní! </vt:lpstr>
      <vt:lpstr>Kapitoly knihy Literární mysl</vt:lpstr>
      <vt:lpstr>„Jazyk je dítětem příběhu“ (ne naopak)</vt:lpstr>
      <vt:lpstr>Lidský význam</vt:lpstr>
      <vt:lpstr>Einstein sedící na židli</vt:lpstr>
      <vt:lpstr>V humanitních vědách obecně –narativní obrat, „obrat k příběhu“</vt:lpstr>
      <vt:lpstr> … i v lingvistice  </vt:lpstr>
      <vt:lpstr>Ve významových strukturách hrají roli:</vt:lpstr>
      <vt:lpstr>Příklady – příběhové struktury</vt:lpstr>
      <vt:lpstr>II. Mentální prostory  „Tvořivá smíšení“ prostorů - blending</vt:lpstr>
      <vt:lpstr>Další příklady blendů – mísení / křížení sémantických prostorů</vt:lpstr>
      <vt:lpstr>Smíšené prostory (blends)</vt:lpstr>
      <vt:lpstr>Jeggins – klasické džíny jsou passé! </vt:lpstr>
      <vt:lpstr>Blending a Opráski sčeskí historje</vt:lpstr>
      <vt:lpstr>Prezentace aplikace PowerPoint</vt:lpstr>
      <vt:lpstr>Prezentace aplikace PowerPoint</vt:lpstr>
      <vt:lpstr>Ěden bi nevejřil, cose nezka dá f Tresku koupid!</vt:lpstr>
      <vt:lpstr>„Překlepy“</vt:lpstr>
      <vt:lpstr>„Jediné životy“ a „význam“</vt:lpstr>
      <vt:lpstr>III. V čem je specifika metafory v literárních textech? (Pokud je „literární“ celá naše mysl…)</vt:lpstr>
      <vt:lpstr>Poetická metafora</vt:lpstr>
      <vt:lpstr>           Poetická metafora -  a/ extenze  Konvenční metafora SMRT JE SPÁNEK  (usnout navždy, zesnout, věčný spánek…)     </vt:lpstr>
      <vt:lpstr>   Poetická metafora – b/ elaborace Konvenční metafora SMRT JE ODCHOD (odešel, opustil nás, poslední cesta, rozloučení …) </vt:lpstr>
      <vt:lpstr>Poetická metafora – c/ kombinace</vt:lpstr>
      <vt:lpstr>Poetická metafora - d/ problematizace</vt:lpstr>
      <vt:lpstr>Díky za pozornost!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Příběh a parabola.  Smíšení (blending)</dc:title>
  <dc:creator>Irena</dc:creator>
  <cp:lastModifiedBy>Lenovo Allinone</cp:lastModifiedBy>
  <cp:revision>97</cp:revision>
  <dcterms:created xsi:type="dcterms:W3CDTF">2013-03-14T00:30:35Z</dcterms:created>
  <dcterms:modified xsi:type="dcterms:W3CDTF">2020-11-26T11:17:58Z</dcterms:modified>
</cp:coreProperties>
</file>