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63" r:id="rId4"/>
    <p:sldId id="262" r:id="rId5"/>
    <p:sldId id="264" r:id="rId6"/>
    <p:sldId id="265" r:id="rId7"/>
    <p:sldId id="260" r:id="rId8"/>
    <p:sldId id="259" r:id="rId9"/>
    <p:sldId id="267" r:id="rId10"/>
    <p:sldId id="271" r:id="rId11"/>
    <p:sldId id="272" r:id="rId12"/>
    <p:sldId id="268" r:id="rId13"/>
    <p:sldId id="269" r:id="rId14"/>
    <p:sldId id="273" r:id="rId15"/>
    <p:sldId id="276" r:id="rId16"/>
    <p:sldId id="274" r:id="rId17"/>
    <p:sldId id="278" r:id="rId18"/>
    <p:sldId id="279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85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A3C28FC-0DB6-46D2-8189-A430B53D1F1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9085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563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0029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191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332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960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488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015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720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643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837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1A3C28FC-0DB6-46D2-8189-A430B53D1F1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552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4A21A4-F4D4-4057-8A7A-D6B10BB70C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Empirické metody v lingvistice</a:t>
            </a:r>
            <a:br>
              <a:rPr lang="cs-CZ" dirty="0"/>
            </a:br>
            <a:r>
              <a:rPr lang="cs-CZ" dirty="0"/>
              <a:t>2. HODINA (11. 10. 2021)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4FA10E5-5BEB-48A3-8BBA-658C1FF319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zimní semestr 2021/2022</a:t>
            </a:r>
          </a:p>
          <a:p>
            <a:r>
              <a:rPr lang="cs-CZ" dirty="0"/>
              <a:t>pondělí 17:30–19:05</a:t>
            </a:r>
          </a:p>
          <a:p>
            <a:r>
              <a:rPr lang="cs-CZ" i="1" dirty="0"/>
              <a:t>Adam Kříž</a:t>
            </a:r>
          </a:p>
        </p:txBody>
      </p:sp>
    </p:spTree>
    <p:extLst>
      <p:ext uri="{BB962C8B-B14F-4D97-AF65-F5344CB8AC3E}">
        <p14:creationId xmlns:p14="http://schemas.microsoft.com/office/powerpoint/2010/main" val="1828051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ABF5CC-E17F-4DC8-91FB-532F4CAD9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HYPOTÉZA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FE2F1F-CB1A-44DF-8FF6-6EF77D1D0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&gt; tvrzení </a:t>
            </a:r>
            <a:r>
              <a:rPr lang="cs-CZ" dirty="0" err="1"/>
              <a:t>usouvztažňující</a:t>
            </a:r>
            <a:r>
              <a:rPr lang="cs-CZ" dirty="0"/>
              <a:t> (dva) jevy </a:t>
            </a:r>
          </a:p>
          <a:p>
            <a:endParaRPr lang="cs-CZ" dirty="0"/>
          </a:p>
          <a:p>
            <a:r>
              <a:rPr lang="cs-CZ" i="1" dirty="0"/>
              <a:t>Čím dříve se mluvčí začne učit cizí (druhý) jazyk, tím lepší znalosti v něm má.</a:t>
            </a:r>
          </a:p>
          <a:p>
            <a:endParaRPr lang="cs-CZ" i="1" dirty="0"/>
          </a:p>
          <a:p>
            <a:r>
              <a:rPr lang="cs-CZ" dirty="0"/>
              <a:t>&gt; vztahovost, ověřitelnost, měřitelnost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797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ABF5CC-E17F-4DC8-91FB-532F4CAD9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HYPOTÉZA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FE2F1F-CB1A-44DF-8FF6-6EF77D1D0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&gt; tvrzení </a:t>
            </a:r>
            <a:r>
              <a:rPr lang="cs-CZ" dirty="0" err="1"/>
              <a:t>usouvztažňující</a:t>
            </a:r>
            <a:r>
              <a:rPr lang="cs-CZ" dirty="0"/>
              <a:t> </a:t>
            </a:r>
            <a:r>
              <a:rPr lang="cs-CZ" sz="2400" dirty="0"/>
              <a:t>(</a:t>
            </a:r>
            <a:r>
              <a:rPr lang="cs-CZ" dirty="0"/>
              <a:t>dva) jevy </a:t>
            </a:r>
          </a:p>
          <a:p>
            <a:endParaRPr lang="cs-CZ" dirty="0"/>
          </a:p>
          <a:p>
            <a:r>
              <a:rPr lang="cs-CZ" i="1" dirty="0"/>
              <a:t>Čím dříve se mluvčí začne učit cizí (druhý) jazyk, tím lepší znalosti v něm má.</a:t>
            </a:r>
          </a:p>
          <a:p>
            <a:endParaRPr lang="cs-CZ" i="1" dirty="0"/>
          </a:p>
          <a:p>
            <a:r>
              <a:rPr lang="cs-CZ" dirty="0"/>
              <a:t>&gt; vztahovost, ověřitelnost, měřitelnost</a:t>
            </a:r>
          </a:p>
          <a:p>
            <a:r>
              <a:rPr lang="cs-CZ" dirty="0"/>
              <a:t>- Karl R. </a:t>
            </a:r>
            <a:r>
              <a:rPr lang="cs-CZ" dirty="0" err="1"/>
              <a:t>Popper</a:t>
            </a:r>
            <a:r>
              <a:rPr lang="cs-CZ" dirty="0"/>
              <a:t>: kritický racionalismus</a:t>
            </a:r>
          </a:p>
          <a:p>
            <a:pPr lvl="1"/>
            <a:r>
              <a:rPr lang="cs-CZ" dirty="0"/>
              <a:t>hypotézu je možné falzifikovat (snaha vyvrátit teorii), lze ji zamítnout (X nikoli verifikovat)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6552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ABF5CC-E17F-4DC8-91FB-532F4CAD9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HYPOTÉZA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FE2F1F-CB1A-44DF-8FF6-6EF77D1D0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&gt; tvrzení </a:t>
            </a:r>
            <a:r>
              <a:rPr lang="cs-CZ" dirty="0" err="1"/>
              <a:t>usouvztažňující</a:t>
            </a:r>
            <a:r>
              <a:rPr lang="cs-CZ" dirty="0"/>
              <a:t> (dva) jevy </a:t>
            </a:r>
          </a:p>
          <a:p>
            <a:endParaRPr lang="cs-CZ" dirty="0"/>
          </a:p>
          <a:p>
            <a:r>
              <a:rPr lang="cs-CZ" i="1" dirty="0"/>
              <a:t>Čím dříve se mluvčí začne učit cizí (druhý) jazyk, tím lepší znalosti v něm má.</a:t>
            </a:r>
          </a:p>
          <a:p>
            <a:endParaRPr lang="cs-CZ" i="1" dirty="0"/>
          </a:p>
          <a:p>
            <a:r>
              <a:rPr lang="cs-CZ" dirty="0"/>
              <a:t>Dva jevy? Které?: </a:t>
            </a:r>
            <a:r>
              <a:rPr lang="cs-CZ" i="1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630828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ABF5CC-E17F-4DC8-91FB-532F4CAD9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HYPOTÉZA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FE2F1F-CB1A-44DF-8FF6-6EF77D1D0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&gt; tvrzení </a:t>
            </a:r>
            <a:r>
              <a:rPr lang="cs-CZ" dirty="0" err="1"/>
              <a:t>usouvztažňující</a:t>
            </a:r>
            <a:r>
              <a:rPr lang="cs-CZ" dirty="0"/>
              <a:t> (dva) jevy </a:t>
            </a:r>
          </a:p>
          <a:p>
            <a:endParaRPr lang="cs-CZ" dirty="0"/>
          </a:p>
          <a:p>
            <a:r>
              <a:rPr lang="cs-CZ" i="1" dirty="0"/>
              <a:t>Čím dříve se mluvčí začne učit cizí (druhý) jazyk, tím lepší znalosti v něm má.</a:t>
            </a:r>
          </a:p>
          <a:p>
            <a:endParaRPr lang="cs-CZ" i="1" dirty="0"/>
          </a:p>
          <a:p>
            <a:r>
              <a:rPr lang="cs-CZ" dirty="0"/>
              <a:t>Dva jevy? Které?:</a:t>
            </a:r>
          </a:p>
          <a:p>
            <a:pPr lvl="1"/>
            <a:r>
              <a:rPr lang="cs-CZ" dirty="0"/>
              <a:t>věk (věk, v němž se mluvčí začne učit cizí jazyk)</a:t>
            </a:r>
          </a:p>
          <a:p>
            <a:pPr lvl="1"/>
            <a:r>
              <a:rPr lang="cs-CZ" dirty="0"/>
              <a:t>míra znalosti cizího jazyka (vztah k času, věku?)</a:t>
            </a:r>
            <a:r>
              <a:rPr lang="cs-CZ" i="1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440374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B2B8FA-FAA8-453C-B9D9-FE805D6CA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PROMĚNNÁ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4CEF79-66FE-43CD-B71C-ABEC4900D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&gt; konstrukt: pojem nebo idea</a:t>
            </a:r>
          </a:p>
          <a:p>
            <a:r>
              <a:rPr lang="cs-CZ" dirty="0"/>
              <a:t>&gt; proměnná: operacionalizovaný konstrukt</a:t>
            </a:r>
          </a:p>
          <a:p>
            <a:pPr lvl="1"/>
            <a:r>
              <a:rPr lang="cs-CZ" dirty="0"/>
              <a:t>nabývá alespoň dvou hodnot</a:t>
            </a:r>
          </a:p>
          <a:p>
            <a:endParaRPr lang="cs-CZ" dirty="0"/>
          </a:p>
          <a:p>
            <a:r>
              <a:rPr lang="cs-CZ" dirty="0"/>
              <a:t>&gt; věk – konstrukt</a:t>
            </a:r>
          </a:p>
          <a:p>
            <a:r>
              <a:rPr lang="cs-CZ" dirty="0"/>
              <a:t>&gt; operacionalizace? </a:t>
            </a:r>
          </a:p>
        </p:txBody>
      </p:sp>
    </p:spTree>
    <p:extLst>
      <p:ext uri="{BB962C8B-B14F-4D97-AF65-F5344CB8AC3E}">
        <p14:creationId xmlns:p14="http://schemas.microsoft.com/office/powerpoint/2010/main" val="3649138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B2B8FA-FAA8-453C-B9D9-FE805D6CA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PROMĚNNÁ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4CEF79-66FE-43CD-B71C-ABEC4900D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&gt; konstrukt: pojem nebo idea</a:t>
            </a:r>
          </a:p>
          <a:p>
            <a:r>
              <a:rPr lang="cs-CZ" dirty="0"/>
              <a:t>&gt; proměnná: operacionalizovaný konstrukt</a:t>
            </a:r>
          </a:p>
          <a:p>
            <a:pPr lvl="1"/>
            <a:r>
              <a:rPr lang="cs-CZ" dirty="0"/>
              <a:t>nabývá alespoň dvou hodnot</a:t>
            </a:r>
          </a:p>
          <a:p>
            <a:endParaRPr lang="cs-CZ" dirty="0"/>
          </a:p>
          <a:p>
            <a:r>
              <a:rPr lang="cs-CZ" dirty="0"/>
              <a:t>&gt; věk – konstrukt</a:t>
            </a:r>
          </a:p>
          <a:p>
            <a:r>
              <a:rPr lang="cs-CZ" dirty="0"/>
              <a:t>&gt; operacionalizace? </a:t>
            </a:r>
          </a:p>
          <a:p>
            <a:pPr lvl="1"/>
            <a:r>
              <a:rPr lang="cs-CZ" i="1" dirty="0"/>
              <a:t>mladá generace – střední generace – stará generace</a:t>
            </a:r>
          </a:p>
          <a:p>
            <a:pPr lvl="1"/>
            <a:r>
              <a:rPr lang="cs-CZ" i="1" dirty="0"/>
              <a:t>0-20 let – 21-50 let – 51-...</a:t>
            </a:r>
          </a:p>
          <a:p>
            <a:pPr lvl="1"/>
            <a:r>
              <a:rPr lang="cs-CZ" dirty="0"/>
              <a:t>přesný věk</a:t>
            </a:r>
          </a:p>
          <a:p>
            <a:pPr lvl="2"/>
            <a:r>
              <a:rPr lang="cs-CZ" dirty="0"/>
              <a:t>rok</a:t>
            </a:r>
          </a:p>
          <a:p>
            <a:pPr lvl="2"/>
            <a:r>
              <a:rPr lang="cs-CZ" dirty="0"/>
              <a:t>měsíce...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830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592C2A-D79E-4B2F-B3D2-BC8655F55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PROMĚNNÁ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2F24D9-C37E-4117-BAAA-8816C64C0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&gt; závislá proměnná vs. nezávislá proměnná</a:t>
            </a:r>
          </a:p>
          <a:p>
            <a:r>
              <a:rPr lang="cs-CZ" dirty="0"/>
              <a:t>&gt; nezávislá proměnná (explanační, skupinová/</a:t>
            </a:r>
            <a:r>
              <a:rPr lang="cs-CZ" dirty="0" err="1"/>
              <a:t>groupová</a:t>
            </a:r>
            <a:r>
              <a:rPr lang="cs-CZ" dirty="0"/>
              <a:t>, faktor, prediktor): v experimentech spojována s příčinou</a:t>
            </a:r>
          </a:p>
          <a:p>
            <a:pPr lvl="1"/>
            <a:r>
              <a:rPr lang="cs-CZ" dirty="0"/>
              <a:t>jde o to, zda změna této proměnné má nějaký systematický následek</a:t>
            </a:r>
          </a:p>
          <a:p>
            <a:r>
              <a:rPr lang="cs-CZ" dirty="0"/>
              <a:t>&gt; závislá proměnná (</a:t>
            </a:r>
            <a:r>
              <a:rPr lang="cs-CZ" dirty="0" err="1"/>
              <a:t>odpověďová</a:t>
            </a:r>
            <a:r>
              <a:rPr lang="cs-CZ" dirty="0"/>
              <a:t>, kriteriální, cílová): to, co měříme vůči nezávislé proměnné</a:t>
            </a:r>
          </a:p>
        </p:txBody>
      </p:sp>
    </p:spTree>
    <p:extLst>
      <p:ext uri="{BB962C8B-B14F-4D97-AF65-F5344CB8AC3E}">
        <p14:creationId xmlns:p14="http://schemas.microsoft.com/office/powerpoint/2010/main" val="412176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592C2A-D79E-4B2F-B3D2-BC8655F55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PROMĚNNÁ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2F24D9-C37E-4117-BAAA-8816C64C0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&gt; závislá proměnná vs. nezávislá proměnná</a:t>
            </a:r>
          </a:p>
          <a:p>
            <a:r>
              <a:rPr lang="cs-CZ" dirty="0"/>
              <a:t>&gt; nezávislá proměnná (explanační, skupinová/</a:t>
            </a:r>
            <a:r>
              <a:rPr lang="cs-CZ" dirty="0" err="1"/>
              <a:t>groupová</a:t>
            </a:r>
            <a:r>
              <a:rPr lang="cs-CZ" dirty="0"/>
              <a:t>, faktor, prediktor): v experimentech spojována s příčinou</a:t>
            </a:r>
          </a:p>
          <a:p>
            <a:pPr lvl="1"/>
            <a:r>
              <a:rPr lang="cs-CZ" dirty="0"/>
              <a:t>jde o to, zda změna této proměnné má nějaký systematický následek</a:t>
            </a:r>
          </a:p>
          <a:p>
            <a:r>
              <a:rPr lang="cs-CZ" dirty="0"/>
              <a:t>&gt; závislá proměnná (</a:t>
            </a:r>
            <a:r>
              <a:rPr lang="cs-CZ" dirty="0" err="1"/>
              <a:t>odpověďová</a:t>
            </a:r>
            <a:r>
              <a:rPr lang="cs-CZ" dirty="0"/>
              <a:t>, kriteriální, cílová): to, co měříme vůči nezávislé proměnné</a:t>
            </a:r>
          </a:p>
          <a:p>
            <a:endParaRPr lang="cs-CZ" dirty="0"/>
          </a:p>
          <a:p>
            <a:r>
              <a:rPr lang="cs-CZ" dirty="0"/>
              <a:t>- náš příklad?</a:t>
            </a:r>
          </a:p>
          <a:p>
            <a:pPr lvl="1"/>
            <a:r>
              <a:rPr lang="cs-CZ" dirty="0"/>
              <a:t>věk:</a:t>
            </a:r>
          </a:p>
          <a:p>
            <a:pPr lvl="1"/>
            <a:r>
              <a:rPr lang="cs-CZ" dirty="0"/>
              <a:t>míra znalosti (cizího) jazyka: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8798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592C2A-D79E-4B2F-B3D2-BC8655F55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PROMĚNNÁ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2F24D9-C37E-4117-BAAA-8816C64C0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&gt; závislá proměnná vs. nezávislá proměnná</a:t>
            </a:r>
          </a:p>
          <a:p>
            <a:r>
              <a:rPr lang="cs-CZ" dirty="0"/>
              <a:t>&gt; nezávislá proměnná (explanační, skupinová/</a:t>
            </a:r>
            <a:r>
              <a:rPr lang="cs-CZ" dirty="0" err="1"/>
              <a:t>groupová</a:t>
            </a:r>
            <a:r>
              <a:rPr lang="cs-CZ" dirty="0"/>
              <a:t>, faktor, prediktor): v experimentech spojována s příčinou</a:t>
            </a:r>
          </a:p>
          <a:p>
            <a:pPr lvl="1"/>
            <a:r>
              <a:rPr lang="cs-CZ" dirty="0"/>
              <a:t>jde o to, zda změna této proměnné má nějaký systematický následek</a:t>
            </a:r>
          </a:p>
          <a:p>
            <a:r>
              <a:rPr lang="cs-CZ" dirty="0"/>
              <a:t>&gt; závislá proměnná (</a:t>
            </a:r>
            <a:r>
              <a:rPr lang="cs-CZ" dirty="0" err="1"/>
              <a:t>odpověďová</a:t>
            </a:r>
            <a:r>
              <a:rPr lang="cs-CZ" dirty="0"/>
              <a:t>, kriteriální, cílová): to, co měříme vůči nezávislé proměnné</a:t>
            </a:r>
          </a:p>
          <a:p>
            <a:endParaRPr lang="cs-CZ" dirty="0"/>
          </a:p>
          <a:p>
            <a:r>
              <a:rPr lang="cs-CZ" dirty="0"/>
              <a:t>- náš příklad?</a:t>
            </a:r>
          </a:p>
          <a:p>
            <a:pPr lvl="1"/>
            <a:r>
              <a:rPr lang="cs-CZ" dirty="0"/>
              <a:t>věk: </a:t>
            </a:r>
            <a:r>
              <a:rPr lang="cs-CZ" i="1" dirty="0"/>
              <a:t>nezávislá proměnná</a:t>
            </a:r>
          </a:p>
          <a:p>
            <a:pPr lvl="1"/>
            <a:r>
              <a:rPr lang="cs-CZ" dirty="0"/>
              <a:t>míra znalosti (cizího) jazyka: </a:t>
            </a:r>
            <a:r>
              <a:rPr lang="cs-CZ" i="1" dirty="0"/>
              <a:t>závislá proměnná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509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65B4D6-FEB5-49D0-8FDD-C3DB012B8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</a:t>
            </a:r>
            <a:r>
              <a:rPr lang="cs-CZ" dirty="0" err="1"/>
              <a:t>lINGVISTICKÝ</a:t>
            </a:r>
            <a:r>
              <a:rPr lang="cs-CZ" dirty="0"/>
              <a:t>) EMPIRICKÝ VÝZKUM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9B569B-EA5C-4288-A531-A1D76FC03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&gt; (empirický) výzkum?</a:t>
            </a:r>
          </a:p>
        </p:txBody>
      </p:sp>
    </p:spTree>
    <p:extLst>
      <p:ext uri="{BB962C8B-B14F-4D97-AF65-F5344CB8AC3E}">
        <p14:creationId xmlns:p14="http://schemas.microsoft.com/office/powerpoint/2010/main" val="1008614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65B4D6-FEB5-49D0-8FDD-C3DB012B8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</a:t>
            </a:r>
            <a:r>
              <a:rPr lang="cs-CZ" dirty="0" err="1"/>
              <a:t>lINGVISTICKÝ</a:t>
            </a:r>
            <a:r>
              <a:rPr lang="cs-CZ" dirty="0"/>
              <a:t>) EMPIRICKÝ VÝZKUM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9B569B-EA5C-4288-A531-A1D76FC03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&gt; (empirický) výzkum?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/>
              <a:t>vs.</a:t>
            </a:r>
          </a:p>
          <a:p>
            <a:pPr marL="0" indent="0">
              <a:buNone/>
            </a:pPr>
            <a:r>
              <a:rPr lang="cs-CZ" i="1" dirty="0"/>
              <a:t>			vazba na teorii</a:t>
            </a:r>
          </a:p>
          <a:p>
            <a:pPr marL="0" indent="0">
              <a:buNone/>
            </a:pPr>
            <a:r>
              <a:rPr lang="cs-CZ" i="1" dirty="0"/>
              <a:t>		typy dat</a:t>
            </a:r>
          </a:p>
          <a:p>
            <a:pPr marL="0" indent="0">
              <a:buNone/>
            </a:pPr>
            <a:r>
              <a:rPr lang="cs-CZ" i="1" dirty="0"/>
              <a:t>				získávání dat</a:t>
            </a:r>
          </a:p>
          <a:p>
            <a:pPr marL="0" indent="0">
              <a:buNone/>
            </a:pPr>
            <a:r>
              <a:rPr lang="cs-CZ" i="1" dirty="0"/>
              <a:t>	metody</a:t>
            </a:r>
          </a:p>
          <a:p>
            <a:pPr marL="0" indent="0">
              <a:buNone/>
            </a:pPr>
            <a:r>
              <a:rPr lang="cs-CZ" i="1" dirty="0"/>
              <a:t>	</a:t>
            </a:r>
            <a:endParaRPr lang="cs-CZ" dirty="0"/>
          </a:p>
          <a:p>
            <a:endParaRPr lang="cs-CZ" dirty="0"/>
          </a:p>
          <a:p>
            <a:pPr marL="128016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9090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65B4D6-FEB5-49D0-8FDD-C3DB012B8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</a:t>
            </a:r>
            <a:r>
              <a:rPr lang="cs-CZ" dirty="0" err="1"/>
              <a:t>lINGVISTICKÝ</a:t>
            </a:r>
            <a:r>
              <a:rPr lang="cs-CZ" dirty="0"/>
              <a:t>) EMPIRICKÝ VÝZKUM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9B569B-EA5C-4288-A531-A1D76FC03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&gt; empirický výzkum</a:t>
            </a:r>
          </a:p>
          <a:p>
            <a:pPr lvl="1"/>
            <a:r>
              <a:rPr lang="cs-CZ" dirty="0"/>
              <a:t>výzkum založený na datech (řízený daty)</a:t>
            </a:r>
          </a:p>
          <a:p>
            <a:pPr lvl="1"/>
            <a:r>
              <a:rPr lang="cs-CZ" dirty="0"/>
              <a:t>výzkum založený na přirozeně se vyskytujících datech (vs. intuitivní data)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různé typy dat: výpověď v korpusu; chyby při učení se jazyku; rychlost reakce vůči slovnímu stimulu v experimentu</a:t>
            </a:r>
          </a:p>
          <a:p>
            <a:pPr lvl="1"/>
            <a:r>
              <a:rPr lang="cs-CZ" dirty="0"/>
              <a:t>dobrá empirická data: sběr systematickým způsobem</a:t>
            </a:r>
          </a:p>
          <a:p>
            <a:pPr lvl="1"/>
            <a:r>
              <a:rPr lang="cs-CZ" b="1" dirty="0"/>
              <a:t>kvantitativní</a:t>
            </a:r>
            <a:r>
              <a:rPr lang="cs-CZ" dirty="0"/>
              <a:t> vs. kvalitativní data</a:t>
            </a:r>
          </a:p>
          <a:p>
            <a:pPr lvl="1"/>
            <a:r>
              <a:rPr lang="cs-CZ" dirty="0"/>
              <a:t>spontánní vs. </a:t>
            </a:r>
            <a:r>
              <a:rPr lang="cs-CZ" dirty="0" err="1"/>
              <a:t>elicitovaná</a:t>
            </a:r>
            <a:r>
              <a:rPr lang="cs-CZ" dirty="0"/>
              <a:t> data</a:t>
            </a:r>
          </a:p>
          <a:p>
            <a:pPr lvl="1"/>
            <a:r>
              <a:rPr lang="cs-CZ" dirty="0"/>
              <a:t>indukce vs. dedukce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8082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65B4D6-FEB5-49D0-8FDD-C3DB012B8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</a:t>
            </a:r>
            <a:r>
              <a:rPr lang="cs-CZ" dirty="0" err="1"/>
              <a:t>lINGVISTICKÝ</a:t>
            </a:r>
            <a:r>
              <a:rPr lang="cs-CZ" dirty="0"/>
              <a:t>) EMPIRICKÝ VÝZKUM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9B569B-EA5C-4288-A531-A1D76FC03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&gt; plán?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4301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65B4D6-FEB5-49D0-8FDD-C3DB012B8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</a:t>
            </a:r>
            <a:r>
              <a:rPr lang="cs-CZ" dirty="0" err="1"/>
              <a:t>lINGVISTICKÝ</a:t>
            </a:r>
            <a:r>
              <a:rPr lang="cs-CZ" dirty="0"/>
              <a:t>) EMPIRICKÝ VÝZKUM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9B569B-EA5C-4288-A531-A1D76FC03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&gt; plán</a:t>
            </a:r>
          </a:p>
          <a:p>
            <a:pPr lvl="1"/>
            <a:r>
              <a:rPr lang="cs-CZ" dirty="0"/>
              <a:t>vymezení problému: nevyjasněná, sporná, neřešená situace (&lt; teorie) (+ rešerše literatury)</a:t>
            </a:r>
          </a:p>
          <a:p>
            <a:pPr lvl="1"/>
            <a:r>
              <a:rPr lang="cs-CZ" dirty="0"/>
              <a:t>výzkumná otázka (&lt; teorie) (rešerše)</a:t>
            </a:r>
          </a:p>
          <a:p>
            <a:pPr lvl="1"/>
            <a:r>
              <a:rPr lang="cs-CZ" dirty="0"/>
              <a:t>hypotéza</a:t>
            </a:r>
          </a:p>
          <a:p>
            <a:pPr lvl="1"/>
            <a:r>
              <a:rPr lang="cs-CZ" dirty="0"/>
              <a:t>volba metody</a:t>
            </a:r>
          </a:p>
          <a:p>
            <a:pPr lvl="1"/>
            <a:r>
              <a:rPr lang="cs-CZ" dirty="0"/>
              <a:t>sběr dat</a:t>
            </a:r>
          </a:p>
          <a:p>
            <a:pPr lvl="1"/>
            <a:r>
              <a:rPr lang="cs-CZ" dirty="0"/>
              <a:t>práce s daty (kódování, analýza, interpretace)</a:t>
            </a:r>
          </a:p>
          <a:p>
            <a:pPr lvl="1"/>
            <a:r>
              <a:rPr lang="cs-CZ" dirty="0"/>
              <a:t>zpráva o výzkumu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216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480BE9-F6F8-486F-98C7-FDD3269AE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4AEB0A-548C-4244-83E0-B6D94B8E0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&gt; systém představ o vztazích mezi jevy, o fungování jevů v určité oblasti</a:t>
            </a:r>
          </a:p>
          <a:p>
            <a:r>
              <a:rPr lang="cs-CZ" dirty="0"/>
              <a:t>&gt; akademický výzkum: rozvoj teorií </a:t>
            </a:r>
          </a:p>
        </p:txBody>
      </p:sp>
    </p:spTree>
    <p:extLst>
      <p:ext uri="{BB962C8B-B14F-4D97-AF65-F5344CB8AC3E}">
        <p14:creationId xmlns:p14="http://schemas.microsoft.com/office/powerpoint/2010/main" val="3320211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3FC3E4-F9EC-4DD7-A33D-6C19BB216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1F799D-F423-4676-A362-87BBE0F43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&gt; reprezentace názorně postihující (vysvětlující) teorii </a:t>
            </a:r>
          </a:p>
          <a:p>
            <a:r>
              <a:rPr lang="cs-CZ" dirty="0"/>
              <a:t>&gt; zjednodušení pozorované skutečnosti</a:t>
            </a:r>
          </a:p>
          <a:p>
            <a:r>
              <a:rPr lang="cs-CZ" dirty="0"/>
              <a:t>&gt; pomáhá k orientaci, pochopení</a:t>
            </a:r>
          </a:p>
        </p:txBody>
      </p:sp>
    </p:spTree>
    <p:extLst>
      <p:ext uri="{BB962C8B-B14F-4D97-AF65-F5344CB8AC3E}">
        <p14:creationId xmlns:p14="http://schemas.microsoft.com/office/powerpoint/2010/main" val="2385866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55E1B4-55F6-4470-ADCC-DDF163335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VÝZKUMNÁ OTÁZKA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7240C9-8F10-4673-9244-0A83F3AD9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&gt; vymezení toho, k čemu hledáme odpověď v souvislosti s výzkumným problémem</a:t>
            </a:r>
          </a:p>
          <a:p>
            <a:endParaRPr lang="cs-CZ" dirty="0"/>
          </a:p>
          <a:p>
            <a:r>
              <a:rPr lang="cs-CZ" i="1" dirty="0"/>
              <a:t>Je míra znalosti cizího jazyka ovlivněna tím, v kolika letech se ho začneme učit?</a:t>
            </a:r>
          </a:p>
        </p:txBody>
      </p:sp>
    </p:spTree>
    <p:extLst>
      <p:ext uri="{BB962C8B-B14F-4D97-AF65-F5344CB8AC3E}">
        <p14:creationId xmlns:p14="http://schemas.microsoft.com/office/powerpoint/2010/main" val="26945327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356</TotalTime>
  <Words>709</Words>
  <Application>Microsoft Office PowerPoint</Application>
  <PresentationFormat>Širokoúhlá obrazovka</PresentationFormat>
  <Paragraphs>118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Tw Cen MT</vt:lpstr>
      <vt:lpstr>Tw Cen MT Condensed</vt:lpstr>
      <vt:lpstr>Wingdings 3</vt:lpstr>
      <vt:lpstr>Integrál</vt:lpstr>
      <vt:lpstr>Empirické metody v lingvistice 2. HODINA (11. 10. 2021)</vt:lpstr>
      <vt:lpstr>(lINGVISTICKÝ) EMPIRICKÝ VÝZKUM</vt:lpstr>
      <vt:lpstr>(lINGVISTICKÝ) EMPIRICKÝ VÝZKUM</vt:lpstr>
      <vt:lpstr>(lINGVISTICKÝ) EMPIRICKÝ VÝZKUM</vt:lpstr>
      <vt:lpstr>(lINGVISTICKÝ) EMPIRICKÝ VÝZKUM</vt:lpstr>
      <vt:lpstr>(lINGVISTICKÝ) EMPIRICKÝ VÝZKUM</vt:lpstr>
      <vt:lpstr>TEORIE</vt:lpstr>
      <vt:lpstr>MODEL</vt:lpstr>
      <vt:lpstr>VÝZKUMNÁ OTÁZKA</vt:lpstr>
      <vt:lpstr>HYPOTÉZA</vt:lpstr>
      <vt:lpstr>HYPOTÉZA</vt:lpstr>
      <vt:lpstr>HYPOTÉZA</vt:lpstr>
      <vt:lpstr>HYPOTÉZA</vt:lpstr>
      <vt:lpstr>PROMĚNNÁ</vt:lpstr>
      <vt:lpstr>PROMĚNNÁ</vt:lpstr>
      <vt:lpstr>PROMĚNNÁ</vt:lpstr>
      <vt:lpstr>PROMĚNNÁ</vt:lpstr>
      <vt:lpstr>PROMĚNNÁ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Empirické metody v lingvistice 1. HODINA (15. 2. 2021)</dc:title>
  <dc:creator>Adam Kříž</dc:creator>
  <cp:lastModifiedBy>Adam Kříž</cp:lastModifiedBy>
  <cp:revision>37</cp:revision>
  <dcterms:created xsi:type="dcterms:W3CDTF">2021-02-14T20:32:35Z</dcterms:created>
  <dcterms:modified xsi:type="dcterms:W3CDTF">2021-10-11T14:16:46Z</dcterms:modified>
</cp:coreProperties>
</file>