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306" r:id="rId2"/>
    <p:sldId id="279" r:id="rId3"/>
    <p:sldId id="280" r:id="rId4"/>
    <p:sldId id="303" r:id="rId5"/>
    <p:sldId id="304" r:id="rId6"/>
    <p:sldId id="281" r:id="rId7"/>
    <p:sldId id="305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/>
    <p:restoredTop sz="94464"/>
  </p:normalViewPr>
  <p:slideViewPr>
    <p:cSldViewPr>
      <p:cViewPr varScale="1">
        <p:scale>
          <a:sx n="90" d="100"/>
          <a:sy n="90" d="100"/>
        </p:scale>
        <p:origin x="81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EF50210F-8B71-E9C5-DBEA-97348761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4948D7FF-76A5-0D6B-D750-F7BED911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DAFF7141-2678-C36A-97CB-DE94BC80A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5D1E62E8-03F8-55F9-4306-D6A380A2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8D44A16F-5783-0C2E-62D9-BB6C529D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CDF5301E-F604-A866-B5D8-3D903938A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2C9BCD15-5DD5-4051-8A75-0F31B63E7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7714854C-991F-CE8C-F7D7-CF15B3A4C34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A68F8BEC-2E56-13F4-2092-1A501B4DFE5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2399159D-5E23-8C42-5FCF-7ED4F614463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3B8487-46DB-AC48-ABB8-5B544AD660FD}" type="slidenum">
              <a:rPr lang="de-CH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657BCE23-DABA-6CBE-7456-24DDC29D30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30B65478-A233-E7A0-C741-081C5D88C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9077F1B5-678A-CCA2-C080-7995D16A5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AF3C430E-29F3-3C37-B14E-77B947C05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5A61B-1085-5D9E-0870-92032A8CAE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680F3-A58D-4614-B55E-1A3A868275A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FE6751-B6A6-F28F-D672-C7C10043C68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6C28-46F5-B641-93AE-F475C8EBBA86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19732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76DE79-5B4E-B70C-7FD4-A96EC1129C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988369-FE7D-B684-DD63-0C537BB7152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C6650-2BE6-8500-086A-28EAE7D355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B3EF-5B4E-4248-BACB-34B9BFADEB4F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97258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725E81-12A5-3369-6DBF-2E7EAA2E8D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782440-C9EE-350D-974E-A9F73C4EF5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37AF5-83B0-4BDC-1B1E-58F6AEED430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A4A20-F568-F547-A2B7-C73E4377CA9B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44906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4CA8CD3-DE66-F0F8-7C0F-17198DD811A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19CC30-BFEC-05FB-9DCE-33BD0532764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585EF2-69C3-BA1F-0A31-4387E683ACF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59EF-5B67-8C44-956E-63335C5A28E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6185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D3F70-FCD5-B43F-FEB9-C964141306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E8C566-D10D-5CBB-EA63-7C857852F61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0894D1-A8CA-B10B-CDEE-1E64612FBCB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D1D0-F170-5249-A386-6674E683F40D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21876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B1CB0-A502-C88C-CE24-2A079DD4EA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9FB4F0-D2E6-A336-946F-F64C8AB0A8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46ECD-8AD8-B57A-4816-FF2D609A82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75811-3CED-2E41-8A47-5623ED2C15B1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83624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B98E5F-C435-ED51-8DFF-B2CFF9697A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2F22458-702E-6E53-D2DA-9A8636A8853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9161EA-564D-9A9F-038D-A7BFE4C737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5DBF2-4962-8441-89ED-1164359C3D9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2796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B87F16-1B1D-71B5-A9C5-301E15466A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0165512-20C8-5075-E2E6-B56C91B0F8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C69D06D-9EA2-6DD8-DA96-41F9520717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03BF-B542-7941-8BF4-D62DD704BD49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56126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EEF2E31-38DD-A3A2-5CE0-A97C8C669D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441292-48A3-CAC7-3BDD-22B9309A1B3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8F156F-EE0F-0F4E-9B8F-1A71C40700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C7779-5A63-C343-A11A-FA7CFE132F16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0978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C4B82AB-FA16-843B-06DA-CE20197D8B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558FD1-367A-7C37-2120-FB71ABB8BFC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00B75A-D852-E725-1CAA-09ED7B5BC4B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94FF-C183-6B47-B6FD-B21D735AD36E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53981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5F8234D-2085-C70E-AD1A-8B52A7AE27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E8179BB-D93B-D379-139B-20814808DFF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B8117D1-10D3-E219-8FB2-287B8B5CEA7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5DB2-1047-3D45-A827-A498CB682D6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7239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346FAC-A773-6D95-34A1-147C5F69A2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243EB0-735E-8242-E554-EC20B93202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337CC3-4DDE-0010-5C10-C538CEF9C4D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210D-63F8-7F4A-BEBE-46BC6065803F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97060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B9C27F3-143B-E001-A3E0-4950FA557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9931CA7-1867-9AC5-E44A-944991A06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D5E066E-70D9-561F-351F-2C6F44C2F8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E25129-13FA-CD48-2185-29F5E7EAEBF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EFA02F-5A6E-03B9-8E5D-245E8EAA49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C558B14-A471-2C43-A69B-66A59A6EB2CF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72816EB-0CF7-E086-72E4-54DF241B2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6275"/>
            <a:ext cx="8228013" cy="1165225"/>
          </a:xfrm>
        </p:spPr>
        <p:txBody>
          <a:bodyPr tIns="35268"/>
          <a:lstStyle/>
          <a:p>
            <a:pPr eaLnBrk="1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de-CZ" b="1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3F3461B-11FE-5393-4A01-83C3A95D25D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4963"/>
            <a:ext cx="8228013" cy="4525962"/>
          </a:xfrm>
        </p:spPr>
        <p:txBody>
          <a:bodyPr anchor="ctr"/>
          <a:lstStyle/>
          <a:p>
            <a:pPr marL="0" indent="0" algn="ctr" eaLnBrk="1">
              <a:buClrTx/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1" descr="Scannen 13.pdf">
            <a:extLst>
              <a:ext uri="{FF2B5EF4-FFF2-40B4-BE49-F238E27FC236}">
                <a16:creationId xmlns:a16="http://schemas.microsoft.com/office/drawing/2014/main" id="{DFF0E3EE-640B-7ED9-AD95-934EACA13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4532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1" descr="Scannen 14.pdf">
            <a:extLst>
              <a:ext uri="{FF2B5EF4-FFF2-40B4-BE49-F238E27FC236}">
                <a16:creationId xmlns:a16="http://schemas.microsoft.com/office/drawing/2014/main" id="{151C1CAB-B4AA-E83C-6940-7BBB7E835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6350"/>
            <a:ext cx="454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3" descr="Scannen 15.pdf">
            <a:extLst>
              <a:ext uri="{FF2B5EF4-FFF2-40B4-BE49-F238E27FC236}">
                <a16:creationId xmlns:a16="http://schemas.microsoft.com/office/drawing/2014/main" id="{58AFB97D-0B28-2B98-B7A0-192D0F2F9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988"/>
            <a:ext cx="449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1" descr="Scannen 16.pdf">
            <a:extLst>
              <a:ext uri="{FF2B5EF4-FFF2-40B4-BE49-F238E27FC236}">
                <a16:creationId xmlns:a16="http://schemas.microsoft.com/office/drawing/2014/main" id="{438BFE6D-9D86-638C-53A9-8E2BB69F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455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Bild 1" descr="Scannen 17.pdf">
            <a:extLst>
              <a:ext uri="{FF2B5EF4-FFF2-40B4-BE49-F238E27FC236}">
                <a16:creationId xmlns:a16="http://schemas.microsoft.com/office/drawing/2014/main" id="{1BFFAD3F-4379-FEA6-92C7-6B081FFE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700"/>
            <a:ext cx="458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 1" descr="Scannen 18.pdf">
            <a:extLst>
              <a:ext uri="{FF2B5EF4-FFF2-40B4-BE49-F238E27FC236}">
                <a16:creationId xmlns:a16="http://schemas.microsoft.com/office/drawing/2014/main" id="{37EFFB28-87D0-57A3-CE39-484BB88E5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88"/>
            <a:ext cx="4605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Bild 1" descr="Scannen 19.pdf">
            <a:extLst>
              <a:ext uri="{FF2B5EF4-FFF2-40B4-BE49-F238E27FC236}">
                <a16:creationId xmlns:a16="http://schemas.microsoft.com/office/drawing/2014/main" id="{A312216B-920B-6EA2-039B-39DE52DA6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-3175"/>
            <a:ext cx="454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Inhaltsplatzhalter 2">
            <a:extLst>
              <a:ext uri="{FF2B5EF4-FFF2-40B4-BE49-F238E27FC236}">
                <a16:creationId xmlns:a16="http://schemas.microsoft.com/office/drawing/2014/main" id="{9ED1FA4C-58D8-9F89-F3E4-78699C012F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общем, кажется, материал приведенный автором и результаты исследований других авторов об истории вида глагола в русском и др. слав. языках не свидетельствуют о совсем новой тенденции, но скорее о том, что то, что автор описывает, существует давно и стало архаизмом, каким-то маргинальным, не точно литературным явлением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Сама Гловинская в конце концов допускает эту возможность </a:t>
            </a:r>
            <a:r>
              <a:rPr lang="cs-CZ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с</a:t>
            </a:r>
            <a:r>
              <a:rPr lang="cs-CZ" altLang="de-CZ" sz="2800">
                <a:latin typeface="Times New Roman" panose="02020603050405020304" pitchFamily="18" charset="0"/>
              </a:rPr>
              <a:t>. 216): </a:t>
            </a:r>
            <a:r>
              <a:rPr lang="ru-RU" altLang="de-CZ" sz="2800">
                <a:latin typeface="Times New Roman" panose="02020603050405020304" pitchFamily="18" charset="0"/>
              </a:rPr>
              <a:t>«Факты, которые мы рассмотрим, в этом разделе, может быть отражают не процесс, а некоторое периферийное явление в русском языке, существующее, впрочем, достаточно длительное время».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Inhaltsplatzhalter 2">
            <a:extLst>
              <a:ext uri="{FF2B5EF4-FFF2-40B4-BE49-F238E27FC236}">
                <a16:creationId xmlns:a16="http://schemas.microsoft.com/office/drawing/2014/main" id="{38FA3327-C16D-54E8-2A59-321912866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Это не исключает возможность (скорее наоборот), что изменения в обществе и в технике распространения текстов с 90-х гг. </a:t>
            </a:r>
            <a:r>
              <a:rPr lang="cs-CZ" altLang="de-CZ" sz="2800">
                <a:latin typeface="Times New Roman" panose="02020603050405020304" pitchFamily="18" charset="0"/>
              </a:rPr>
              <a:t>XX </a:t>
            </a:r>
            <a:r>
              <a:rPr lang="ru-RU" altLang="de-CZ" sz="2800">
                <a:latin typeface="Times New Roman" panose="02020603050405020304" pitchFamily="18" charset="0"/>
              </a:rPr>
              <a:t>в. (доступность большого количество письменных, но не редактированных текстов) нам позволяет это явление видеть более четко, чем раньше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Что касается последнего замечания М. Я. Гловинской о ослаблении роли глаголов и усилении роли обстоятельств при выражении отдельных значений вида, т. е. о каком-то переходе от более грамматического вида к более лексическому выражению, тут можно добавить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Inhaltsplatzhalter 2">
            <a:extLst>
              <a:ext uri="{FF2B5EF4-FFF2-40B4-BE49-F238E27FC236}">
                <a16:creationId xmlns:a16="http://schemas.microsoft.com/office/drawing/2014/main" id="{15ADAE32-0FCB-DDD5-13B2-95C414CD5A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интересное замечание Е. В. Петрухиной, которая отмечает, что в русском языке часто бывает достаточный сам способ глагольного действия (тоже лексическая категория, но специальное его значение в префиксе), а чешскому глаголу необходимо обстоятельство: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ECF33EAC-354A-D0BE-A70D-F262D7547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3200">
                <a:latin typeface="Times New Roman" panose="02020603050405020304" pitchFamily="18" charset="0"/>
              </a:rPr>
              <a:t>Mеняется ли употребление видов?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4BE5754-2C34-4D88-A2A4-733CED18A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2424" y="1518424"/>
            <a:ext cx="8468048" cy="5068888"/>
          </a:xfrm>
        </p:spPr>
        <p:txBody>
          <a:bodyPr/>
          <a:lstStyle/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CZ" sz="2800" dirty="0">
                <a:latin typeface="Times New Roman" panose="02020603050405020304" pitchFamily="18" charset="0"/>
              </a:rPr>
              <a:t>М. Я. Гловинская (2008) отмечает, что в некоторых контекстах, где раньше стоял исключительно несов. вид, можно сегодня встречать глаголы сов. вида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CZ" sz="2800" dirty="0">
                <a:latin typeface="Times New Roman" panose="02020603050405020304" pitchFamily="18" charset="0"/>
              </a:rPr>
              <a:t>Речь идет о случаях повторения действия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«неопределенная кратность»</a:t>
            </a:r>
            <a:r>
              <a:rPr lang="cs-CZ" altLang="de-CZ" sz="2800" dirty="0">
                <a:latin typeface="Times New Roman" panose="02020603050405020304" pitchFamily="18" charset="0"/>
              </a:rPr>
              <a:t>) </a:t>
            </a:r>
            <a:r>
              <a:rPr lang="ru-RU" altLang="de-CZ" sz="2800" dirty="0">
                <a:latin typeface="Times New Roman" panose="02020603050405020304" pitchFamily="18" charset="0"/>
              </a:rPr>
              <a:t>и о случаях «длительных конструкций»</a:t>
            </a:r>
          </a:p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CZ" sz="2800" dirty="0">
                <a:latin typeface="Times New Roman" panose="02020603050405020304" pitchFamily="18" charset="0"/>
              </a:rPr>
              <a:t>Автор констатирует, что в некоторых славянских языках – конкретно она упоминает и чешский язык – можно в таких контекстах употреблять сов. вид. Поэтому она задает вопрос, происходит ли какое-то «сближение» русского языка с такими слав.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Inhaltsplatzhalter 2">
            <a:extLst>
              <a:ext uri="{FF2B5EF4-FFF2-40B4-BE49-F238E27FC236}">
                <a16:creationId xmlns:a16="http://schemas.microsoft.com/office/drawing/2014/main" id="{EF053EDA-FD56-B714-860B-2576F84BB0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«Однотипные словообразовательные модели, выражающие фазисно-временные способы действия, в русском и чешском языках различаются степенью актуализации результата и последствий деятельности: то, что в русском языке имплицитно выражается самим глаголом, требует эксплицитных лексических средств выражения в чешском языке. По-разному в семантике сходных дериватов  в русском и чешском языках представлены границы действия, в частности конечная граница, и результат действия»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Bild 1" descr="Bildschirmfoto 2019-01-15 um 16.01.16.png">
            <a:extLst>
              <a:ext uri="{FF2B5EF4-FFF2-40B4-BE49-F238E27FC236}">
                <a16:creationId xmlns:a16="http://schemas.microsoft.com/office/drawing/2014/main" id="{26427143-EE63-1A1D-EF6B-D79C326E6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Inhaltsplatzhalter 2">
            <a:extLst>
              <a:ext uri="{FF2B5EF4-FFF2-40B4-BE49-F238E27FC236}">
                <a16:creationId xmlns:a16="http://schemas.microsoft.com/office/drawing/2014/main" id="{6F817CB0-ACC7-6CD3-ED47-99C9906225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«Без лексических маркеров кратности глаголы СВ в подобных чешских и русских предложениях выражали бы однократное действие в будущем или прошедшем времени. Ср.: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en-US" altLang="de-CZ" sz="2800" i="1">
                <a:latin typeface="Times New Roman" panose="02020603050405020304" pitchFamily="18" charset="0"/>
              </a:rPr>
              <a:t>Dostanu n</a:t>
            </a:r>
            <a:r>
              <a:rPr lang="cs-CZ" altLang="de-CZ" sz="2800" i="1">
                <a:latin typeface="Times New Roman" panose="02020603050405020304" pitchFamily="18" charset="0"/>
                <a:sym typeface="Times New Roman" panose="02020603050405020304" pitchFamily="18" charset="0"/>
              </a:rPr>
              <a:t>ě</a:t>
            </a:r>
            <a:r>
              <a:rPr lang="en-US" altLang="de-CZ" sz="2800" i="1">
                <a:latin typeface="Times New Roman" panose="02020603050405020304" pitchFamily="18" charset="0"/>
              </a:rPr>
              <a:t>kolik dopis</a:t>
            </a:r>
            <a:r>
              <a:rPr lang="cs-CZ" altLang="de-CZ" sz="2800" i="1">
                <a:latin typeface="Times New Roman" panose="02020603050405020304" pitchFamily="18" charset="0"/>
                <a:sym typeface="Times New Roman" panose="02020603050405020304" pitchFamily="18" charset="0"/>
              </a:rPr>
              <a:t>ů</a:t>
            </a:r>
            <a:r>
              <a:rPr lang="ru-RU" altLang="de-CZ" sz="2800" i="1">
                <a:latin typeface="Times New Roman" panose="02020603050405020304" pitchFamily="18" charset="0"/>
              </a:rPr>
              <a:t>. </a:t>
            </a:r>
            <a:r>
              <a:rPr lang="en-US" altLang="de-CZ" sz="2800" i="1">
                <a:latin typeface="Times New Roman" panose="02020603050405020304" pitchFamily="18" charset="0"/>
              </a:rPr>
              <a:t>Nav</a:t>
            </a:r>
            <a:r>
              <a:rPr lang="ru-RU" altLang="de-CZ" sz="2800" i="1">
                <a:latin typeface="Times New Roman" panose="02020603050405020304" pitchFamily="18" charset="0"/>
              </a:rPr>
              <a:t>š</a:t>
            </a:r>
            <a:r>
              <a:rPr lang="en-US" altLang="de-CZ" sz="2800" i="1">
                <a:latin typeface="Times New Roman" panose="02020603050405020304" pitchFamily="18" charset="0"/>
              </a:rPr>
              <a:t>t</a:t>
            </a:r>
            <a:r>
              <a:rPr lang="ru-RU" altLang="de-CZ" sz="2800" i="1">
                <a:latin typeface="Times New Roman" panose="02020603050405020304" pitchFamily="18" charset="0"/>
              </a:rPr>
              <a:t>í</a:t>
            </a:r>
            <a:r>
              <a:rPr lang="en-US" altLang="de-CZ" sz="2800" i="1">
                <a:latin typeface="Times New Roman" panose="02020603050405020304" pitchFamily="18" charset="0"/>
              </a:rPr>
              <a:t>v</a:t>
            </a:r>
            <a:r>
              <a:rPr lang="ru-RU" altLang="de-CZ" sz="2800" i="1">
                <a:latin typeface="Times New Roman" panose="02020603050405020304" pitchFamily="18" charset="0"/>
              </a:rPr>
              <a:t>í</a:t>
            </a:r>
            <a:r>
              <a:rPr lang="en-US" altLang="de-CZ" sz="2800" i="1">
                <a:latin typeface="Times New Roman" panose="02020603050405020304" pitchFamily="18" charset="0"/>
              </a:rPr>
              <a:t> n</a:t>
            </a:r>
            <a:r>
              <a:rPr lang="ru-RU" altLang="de-CZ" sz="2800" i="1">
                <a:latin typeface="Times New Roman" panose="02020603050405020304" pitchFamily="18" charset="0"/>
              </a:rPr>
              <a:t>á</a:t>
            </a:r>
            <a:r>
              <a:rPr lang="en-US" altLang="de-CZ" sz="2800" i="1">
                <a:latin typeface="Times New Roman" panose="02020603050405020304" pitchFamily="18" charset="0"/>
              </a:rPr>
              <a:t>s v sobotu</a:t>
            </a:r>
            <a:r>
              <a:rPr lang="ru-RU" altLang="de-CZ" sz="2800" i="1">
                <a:latin typeface="Times New Roman" panose="02020603050405020304" pitchFamily="18" charset="0"/>
              </a:rPr>
              <a:t>. </a:t>
            </a:r>
            <a:r>
              <a:rPr lang="en-US" altLang="de-CZ" sz="2800" i="1">
                <a:latin typeface="Times New Roman" panose="02020603050405020304" pitchFamily="18" charset="0"/>
              </a:rPr>
              <a:t>Vstal v sedm hodin</a:t>
            </a:r>
            <a:r>
              <a:rPr lang="ru-RU" altLang="de-CZ" sz="2800">
                <a:latin typeface="Times New Roman" panose="02020603050405020304" pitchFamily="18" charset="0"/>
              </a:rPr>
              <a:t> - </a:t>
            </a:r>
            <a:r>
              <a:rPr lang="ru-RU" altLang="de-CZ" sz="2800" i="1">
                <a:latin typeface="Times New Roman" panose="02020603050405020304" pitchFamily="18" charset="0"/>
              </a:rPr>
              <a:t>Я получу несколько писем. Он навестит нас в субботу. Он встал в семь часов</a:t>
            </a:r>
            <a:r>
              <a:rPr lang="cs-CZ" altLang="de-CZ" sz="2800" i="1">
                <a:latin typeface="Times New Roman" panose="02020603050405020304" pitchFamily="18" charset="0"/>
              </a:rPr>
              <a:t>.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Таким образом, частотное употребление глаголов СВ в значении повторяющихся действий увеличивает удельный вес лексических показателей кратности в чешском предложении»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Inhaltsplatzhalter 2">
            <a:extLst>
              <a:ext uri="{FF2B5EF4-FFF2-40B4-BE49-F238E27FC236}">
                <a16:creationId xmlns:a16="http://schemas.microsoft.com/office/drawing/2014/main" id="{BF49CD1F-1BFA-193F-D3C7-1AF11A1AD3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</a:t>
            </a:r>
            <a:r>
              <a:rPr lang="ru-RU" altLang="de-CZ" sz="2800" b="1">
                <a:latin typeface="Times New Roman" panose="02020603050405020304" pitchFamily="18" charset="0"/>
              </a:rPr>
              <a:t>Ослабление маркированности СВ в чешском языке связано с его широким употреблением, в том числе и в тех контекстах, где в русском языке обязателен НСВ.</a:t>
            </a:r>
            <a:r>
              <a:rPr lang="ru-RU" altLang="de-CZ" sz="2800">
                <a:latin typeface="Times New Roman" panose="02020603050405020304" pitchFamily="18" charset="0"/>
              </a:rPr>
              <a:t> При этом в чешском языке выражение некоторых аспектуальных характеристик действия в высказывании смещается с глагольных форм </a:t>
            </a:r>
            <a:r>
              <a:rPr lang="ru-RU" altLang="de-CZ" sz="2800" b="1">
                <a:latin typeface="Times New Roman" panose="02020603050405020304" pitchFamily="18" charset="0"/>
              </a:rPr>
              <a:t>на лексические показатели</a:t>
            </a:r>
            <a:r>
              <a:rPr lang="ru-RU" altLang="de-CZ" sz="2800">
                <a:latin typeface="Times New Roman" panose="02020603050405020304" pitchFamily="18" charset="0"/>
              </a:rPr>
              <a:t>, тогда как в русском языке в подобных случаях основным средством выражения аспектуальной характеристики действия остается глагол, способный имплицитно передать и другие смыслы, в частности модальные»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>
            <a:extLst>
              <a:ext uri="{FF2B5EF4-FFF2-40B4-BE49-F238E27FC236}">
                <a16:creationId xmlns:a16="http://schemas.microsoft.com/office/drawing/2014/main" id="{7DD7ECF3-354D-275A-D7A0-765C8B92AE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К этому всему можно добавить две вещи: с одной стороны, ареальный контекст. Самым важным контактным языком чешского языка в его истории был, конечно, немецкий, а немецкий – язык без грамматической категории вида. В то же время, конечно, и немецкий может выражать аспектуальные значения – но только лексически, главным образом с помощью обстоятельств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 другой стороны, всякий процесс грамматикализации характеризуется тем, что значение, которое было первоначально лексическим, становится более абстрактным, т. е. грамматическим. В то же время оно нуждается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Inhaltsplatzhalter 2">
            <a:extLst>
              <a:ext uri="{FF2B5EF4-FFF2-40B4-BE49-F238E27FC236}">
                <a16:creationId xmlns:a16="http://schemas.microsoft.com/office/drawing/2014/main" id="{61D7AB83-C960-5140-D160-320600F1C0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новых лексических маркерах, которые более точно и более экспрессивно выражают данное значение. Итак может начаться новый процесс грамматикализации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этом смысле могут происходить в русском и чешском языках подобные процессы (но на разных этапах) независимо от (бывшего) языкового контакта, так что, может быть, здесь (в конкретном случае, в связи с растущим «удельным весом» обстоятельств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в р. я., как это описывает Гловинская) действительно происходит процесс, который произошел в ч. я. раньше...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Inhaltsplatzhalter 2">
            <a:extLst>
              <a:ext uri="{FF2B5EF4-FFF2-40B4-BE49-F238E27FC236}">
                <a16:creationId xmlns:a16="http://schemas.microsoft.com/office/drawing/2014/main" id="{72E9520B-5534-AC2F-8CD0-4EB1C6053F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16900" cy="597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языками в отношении к употреблению вида глагола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Тут можно конечно задать другой вопрос: мы напр. понимаем, что действ. причастие наст.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CZ" sz="2800" dirty="0">
                <a:latin typeface="Times New Roman" panose="02020603050405020304" pitchFamily="18" charset="0"/>
              </a:rPr>
              <a:t>. глаголов сов. вида раньше нельзя было встретить в тексте так часто, просто потому что были другие тексты (не было Интернета), так что в течение несколько лет мы можем найти сотни или тысячи примеров явления, которого раньше якобы почти не было (но отдельный пример у нас от Гоголя)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Могло ли в употреблении вида произойти какое-то основное изменение только после 1990 г.?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7C97E7C5-EE4E-494F-D2D3-A0E3E69D09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16900" cy="597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Кроме того, ново ли это явление в русском языке? Исследования разных славистов (ср. американцев </a:t>
            </a:r>
            <a:r>
              <a:rPr lang="cs-CZ" altLang="de-CZ" sz="2800">
                <a:latin typeface="Times New Roman" panose="02020603050405020304" pitchFamily="18" charset="0"/>
              </a:rPr>
              <a:t>N. Bermel</a:t>
            </a:r>
            <a:r>
              <a:rPr lang="ru-RU" altLang="de-CZ" sz="2800">
                <a:latin typeface="Times New Roman" panose="02020603050405020304" pitchFamily="18" charset="0"/>
              </a:rPr>
              <a:t> и</a:t>
            </a:r>
            <a:r>
              <a:rPr lang="cs-CZ" altLang="de-CZ" sz="2800">
                <a:latin typeface="Times New Roman" panose="02020603050405020304" pitchFamily="18" charset="0"/>
              </a:rPr>
              <a:t> St. Dickey</a:t>
            </a:r>
            <a:r>
              <a:rPr lang="ru-RU" altLang="de-CZ" sz="2800">
                <a:latin typeface="Times New Roman" panose="02020603050405020304" pitchFamily="18" charset="0"/>
              </a:rPr>
              <a:t>) показали, что древнерусская система более похожа на чешскую, чем современная русская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и что тенденция к исключению сов. вида из итеративных контекстов в совр. русском. лит. языке является на самом деле инновацией, так что возвращается ли русская видовая система к более старой этапе (польский кстати где-то между русским и чешским)?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Grafik 2">
            <a:extLst>
              <a:ext uri="{FF2B5EF4-FFF2-40B4-BE49-F238E27FC236}">
                <a16:creationId xmlns:a16="http://schemas.microsoft.com/office/drawing/2014/main" id="{4756A4DC-3261-28E4-05BA-605EAE98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0"/>
            <a:ext cx="762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F3D74D43-4E97-86AB-97B2-C95CD93859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353425" cy="59769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конце концов, и маргинальное замечание Исаченко </a:t>
            </a:r>
            <a:r>
              <a:rPr lang="cs-CZ" altLang="de-CZ" sz="2800">
                <a:latin typeface="Times New Roman" panose="02020603050405020304" pitchFamily="18" charset="0"/>
              </a:rPr>
              <a:t>(1960: 455)</a:t>
            </a:r>
            <a:r>
              <a:rPr lang="ru-RU" altLang="de-CZ" sz="2800">
                <a:latin typeface="Times New Roman" panose="02020603050405020304" pitchFamily="18" charset="0"/>
              </a:rPr>
              <a:t> в связи с видом указывает на то, что раньше сов. вид не был так ограничен, как в </a:t>
            </a:r>
            <a:r>
              <a:rPr lang="cs-CZ" altLang="de-CZ" sz="2800">
                <a:latin typeface="Times New Roman" panose="02020603050405020304" pitchFamily="18" charset="0"/>
              </a:rPr>
              <a:t>XX. </a:t>
            </a:r>
            <a:r>
              <a:rPr lang="ru-RU" altLang="de-CZ" sz="2800">
                <a:latin typeface="Times New Roman" panose="02020603050405020304" pitchFamily="18" charset="0"/>
              </a:rPr>
              <a:t>в.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«В русском языке </a:t>
            </a:r>
            <a:r>
              <a:rPr lang="cs-CZ" altLang="de-CZ" sz="2800">
                <a:latin typeface="Times New Roman" panose="02020603050405020304" pitchFamily="18" charset="0"/>
              </a:rPr>
              <a:t>XVIII </a:t>
            </a:r>
            <a:r>
              <a:rPr lang="ru-RU" altLang="de-CZ" sz="2800">
                <a:latin typeface="Times New Roman" panose="02020603050405020304" pitchFamily="18" charset="0"/>
              </a:rPr>
              <a:t>века перфективный презенс в узуальном значении применялся гораздо свободнее, чем сегодня. В приведённых ниже примерах не все выделенные формы могут быть признаны корректными с точки зрения норм современного литературного языка. Ср. в записках  М.Д. Данилова (1771 г.): «Вдова, хотя и </a:t>
            </a:r>
            <a:r>
              <a:rPr lang="ru-RU" altLang="de-CZ" sz="2800" i="1">
                <a:latin typeface="Times New Roman" panose="02020603050405020304" pitchFamily="18" charset="0"/>
              </a:rPr>
              <a:t>увидит</a:t>
            </a:r>
            <a:r>
              <a:rPr lang="ru-RU" altLang="de-CZ" sz="2800">
                <a:latin typeface="Times New Roman" panose="02020603050405020304" pitchFamily="18" charset="0"/>
              </a:rPr>
              <a:t> такие шалости своего племянника, однако более ничего не </a:t>
            </a:r>
            <a:r>
              <a:rPr lang="ru-RU" altLang="de-CZ" sz="2800" i="1">
                <a:latin typeface="Times New Roman" panose="02020603050405020304" pitchFamily="18" charset="0"/>
              </a:rPr>
              <a:t>скажет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nhaltsplatzhalter 2">
            <a:extLst>
              <a:ext uri="{FF2B5EF4-FFF2-40B4-BE49-F238E27FC236}">
                <a16:creationId xmlns:a16="http://schemas.microsoft.com/office/drawing/2014/main" id="{5534E53C-1DE1-2BC7-A2C8-238FAD6281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3534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Из записок кн. Н.В. Долгорукой: «…а иногда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куплю</a:t>
            </a:r>
            <a:r>
              <a:rPr lang="ru-RU" altLang="de-CZ" sz="2800" dirty="0">
                <a:latin typeface="Times New Roman" panose="02020603050405020304" pitchFamily="18" charset="0"/>
              </a:rPr>
              <a:t> осетра. А когда погода станет ветром судно шатать, тогда у меня </a:t>
            </a:r>
            <a:r>
              <a:rPr lang="ru-RU" altLang="de-CZ" sz="2800" i="1" dirty="0">
                <a:latin typeface="Times New Roman" panose="02020603050405020304" pitchFamily="18" charset="0"/>
              </a:rPr>
              <a:t>станет</a:t>
            </a:r>
            <a:r>
              <a:rPr lang="ru-RU" altLang="de-CZ" sz="2800" dirty="0">
                <a:latin typeface="Times New Roman" panose="02020603050405020304" pitchFamily="18" charset="0"/>
              </a:rPr>
              <a:t> голова болеть и 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тошниться</a:t>
            </a:r>
            <a:r>
              <a:rPr lang="ru-RU" altLang="de-CZ" sz="2800" dirty="0">
                <a:latin typeface="Times New Roman" panose="02020603050405020304" pitchFamily="18" charset="0"/>
              </a:rPr>
              <a:t>: тогда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выведут</a:t>
            </a:r>
            <a:r>
              <a:rPr lang="ru-RU" altLang="de-CZ" sz="2800" dirty="0">
                <a:latin typeface="Times New Roman" panose="02020603050405020304" pitchFamily="18" charset="0"/>
              </a:rPr>
              <a:t> меня на верх на палубу, и 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положат</a:t>
            </a:r>
            <a:r>
              <a:rPr lang="ru-RU" altLang="de-CZ" sz="2800" dirty="0">
                <a:latin typeface="Times New Roman" panose="02020603050405020304" pitchFamily="18" charset="0"/>
              </a:rPr>
              <a:t> на ветру… и 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покроют</a:t>
            </a:r>
            <a:r>
              <a:rPr lang="ru-RU" altLang="de-CZ" sz="2800" dirty="0">
                <a:latin typeface="Times New Roman" panose="02020603050405020304" pitchFamily="18" charset="0"/>
              </a:rPr>
              <a:t> меня шубою.»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dirty="0">
                <a:latin typeface="Times New Roman" panose="02020603050405020304" pitchFamily="18" charset="0"/>
              </a:rPr>
              <a:t>Но есть конечно другая возможность интерпретации, кроме возвращения к более старой системе: может быть дело скорее всего в кодификации, которая некоторый узус не допускала, так что он в сильно контролируемом советском «языковом ландшафте»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cs-CZ" altLang="de-CZ" sz="2800" dirty="0" err="1">
                <a:latin typeface="Times New Roman" panose="02020603050405020304" pitchFamily="18" charset="0"/>
              </a:rPr>
              <a:t>linguistic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 err="1">
                <a:latin typeface="Times New Roman" panose="02020603050405020304" pitchFamily="18" charset="0"/>
              </a:rPr>
              <a:t>landscape</a:t>
            </a:r>
            <a:r>
              <a:rPr lang="cs-CZ" altLang="de-CZ" sz="2800" dirty="0">
                <a:latin typeface="Times New Roman" panose="02020603050405020304" pitchFamily="18" charset="0"/>
              </a:rPr>
              <a:t>) </a:t>
            </a:r>
            <a:r>
              <a:rPr lang="ru-RU" altLang="de-CZ" sz="2800" dirty="0">
                <a:latin typeface="Times New Roman" panose="02020603050405020304" pitchFamily="18" charset="0"/>
              </a:rPr>
              <a:t>в публично доступных текстах не появлялся – но он все же существовал?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3" descr="Scannen 10.pdf">
            <a:extLst>
              <a:ext uri="{FF2B5EF4-FFF2-40B4-BE49-F238E27FC236}">
                <a16:creationId xmlns:a16="http://schemas.microsoft.com/office/drawing/2014/main" id="{3BE0959C-7A6A-8487-D30D-C21A0B155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0"/>
            <a:ext cx="4503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3" descr="Scannen 11.pdf">
            <a:extLst>
              <a:ext uri="{FF2B5EF4-FFF2-40B4-BE49-F238E27FC236}">
                <a16:creationId xmlns:a16="http://schemas.microsoft.com/office/drawing/2014/main" id="{6ADED48D-7E5E-AF86-3AC9-EBECC9CAA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6988"/>
            <a:ext cx="4611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Microsoft Macintosh PowerPoint</Application>
  <PresentationFormat>Bildschirmpräsentation (4:3)</PresentationFormat>
  <Paragraphs>27</Paragraphs>
  <Slides>25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Office-Design</vt:lpstr>
      <vt:lpstr>Актуальные аспекты развития современного русского языка I</vt:lpstr>
      <vt:lpstr>Mеняется ли употребление видов?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3117</cp:revision>
  <cp:lastPrinted>1601-01-01T00:00:00Z</cp:lastPrinted>
  <dcterms:created xsi:type="dcterms:W3CDTF">2010-03-17T05:32:37Z</dcterms:created>
  <dcterms:modified xsi:type="dcterms:W3CDTF">2024-02-27T19:45:41Z</dcterms:modified>
</cp:coreProperties>
</file>