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402" r:id="rId4"/>
    <p:sldId id="404" r:id="rId5"/>
    <p:sldId id="370" r:id="rId6"/>
    <p:sldId id="372" r:id="rId7"/>
    <p:sldId id="373" r:id="rId8"/>
    <p:sldId id="375" r:id="rId9"/>
    <p:sldId id="377" r:id="rId10"/>
    <p:sldId id="430" r:id="rId11"/>
    <p:sldId id="368" r:id="rId12"/>
    <p:sldId id="371" r:id="rId13"/>
    <p:sldId id="400" r:id="rId14"/>
    <p:sldId id="378" r:id="rId15"/>
    <p:sldId id="386" r:id="rId16"/>
    <p:sldId id="387" r:id="rId17"/>
    <p:sldId id="379" r:id="rId18"/>
    <p:sldId id="381" r:id="rId19"/>
    <p:sldId id="382" r:id="rId20"/>
    <p:sldId id="388" r:id="rId21"/>
    <p:sldId id="401" r:id="rId22"/>
    <p:sldId id="412" r:id="rId23"/>
    <p:sldId id="380" r:id="rId24"/>
    <p:sldId id="383" r:id="rId25"/>
    <p:sldId id="389" r:id="rId26"/>
    <p:sldId id="413" r:id="rId27"/>
    <p:sldId id="414" r:id="rId28"/>
    <p:sldId id="391" r:id="rId29"/>
    <p:sldId id="394" r:id="rId30"/>
    <p:sldId id="395" r:id="rId31"/>
    <p:sldId id="431" r:id="rId32"/>
    <p:sldId id="396" r:id="rId33"/>
    <p:sldId id="397" r:id="rId34"/>
    <p:sldId id="398" r:id="rId35"/>
    <p:sldId id="399" r:id="rId36"/>
    <p:sldId id="405" r:id="rId37"/>
    <p:sldId id="406" r:id="rId38"/>
    <p:sldId id="411" r:id="rId39"/>
    <p:sldId id="422" r:id="rId40"/>
    <p:sldId id="408" r:id="rId41"/>
    <p:sldId id="415" r:id="rId42"/>
    <p:sldId id="416" r:id="rId43"/>
    <p:sldId id="417" r:id="rId44"/>
    <p:sldId id="419" r:id="rId45"/>
    <p:sldId id="420" r:id="rId46"/>
    <p:sldId id="421" r:id="rId47"/>
    <p:sldId id="409" r:id="rId48"/>
    <p:sldId id="410" r:id="rId49"/>
    <p:sldId id="423" r:id="rId50"/>
    <p:sldId id="424" r:id="rId51"/>
    <p:sldId id="426" r:id="rId52"/>
    <p:sldId id="328" r:id="rId53"/>
    <p:sldId id="425" r:id="rId54"/>
    <p:sldId id="428" r:id="rId55"/>
    <p:sldId id="427" r:id="rId56"/>
    <p:sldId id="429" r:id="rId5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>
      <p:cViewPr varScale="1">
        <p:scale>
          <a:sx n="99" d="100"/>
          <a:sy n="99" d="100"/>
        </p:scale>
        <p:origin x="74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882500B0-0B83-D5EE-FD9C-82645817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66BE7E43-CAC3-85A9-1E0F-35A78EB4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38D333AB-067C-2758-F36D-2F552108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148B8F2C-77CC-4045-FB6C-DE131F8C8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E6748293-1EB6-92D8-1507-88CEDEBF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744239DC-75C4-F6AB-68D2-00962DEB8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F9873280-3E8D-D8B0-F09A-75E60735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4B6CEBAF-0D7B-9B8F-EB2B-7F546912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B6B29D9B-BD2A-B3DB-517B-8B6C0CE7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1F4DCD95-0931-3FC8-9D27-45DF9A113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71884010-E3FA-4612-B9F0-B687ECB1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CBC43AE2-C186-8207-CF90-6A6D068268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56185D1-657C-0AA0-3A63-A8BC5BD29EC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93658694-DB64-C755-CEBE-D77555C51DD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B1EBB396-68AD-B8EB-D322-1B0201A3F4B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1A5629D8-1E06-22DB-5EAC-68FCEBB3B3F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20B26036-463C-C2AA-DA91-1917599335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2A38B28-4ECE-B646-B0A6-0CCC8373CD2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81E61DC8-3DFC-366B-56FD-B5DECF4317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5E9DC8-4359-4C4C-B7E8-A4A3AF31E41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F6CEA8C2-BBEE-68F9-8AE3-F928BE165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6004E43F-C9D2-A21E-117C-ADFDEABCF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>
            <a:extLst>
              <a:ext uri="{FF2B5EF4-FFF2-40B4-BE49-F238E27FC236}">
                <a16:creationId xmlns:a16="http://schemas.microsoft.com/office/drawing/2014/main" id="{D08EFF4D-5DF9-AB69-2BDD-CEB5274165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1C22F7-71D8-9240-8395-E1EBB414E82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A5C02F02-1010-666E-9C0A-FBAE245FE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DBC0B45B-AAD9-5015-B1B2-EBA11DC65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>
            <a:extLst>
              <a:ext uri="{FF2B5EF4-FFF2-40B4-BE49-F238E27FC236}">
                <a16:creationId xmlns:a16="http://schemas.microsoft.com/office/drawing/2014/main" id="{73F6B5DA-AF53-39BA-937F-527D141F50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F13432-FF94-9543-B929-EE4D2162E60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D13EBFB1-1DDC-99BB-87E2-1BB14A55B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90662EE1-1DB4-F5C8-0D9C-C0FC39AB1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>
            <a:extLst>
              <a:ext uri="{FF2B5EF4-FFF2-40B4-BE49-F238E27FC236}">
                <a16:creationId xmlns:a16="http://schemas.microsoft.com/office/drawing/2014/main" id="{AA7A24BC-56D7-C627-83CD-3DB803D73D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D8616B-FCFD-294F-98FF-A2626358673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FD718567-CFF2-CF90-0D12-813D7ADDC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D158CEF-469B-65F9-7BD5-DC38063DE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81F15D39-92A0-B414-29AB-09C05E33DD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16934F-5416-5C48-9923-A16D85166EC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41449480-E76B-E213-1C89-48DDBE20D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D1C82BB-9C7A-AE48-0D57-FE53F25FC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79C214F3-B585-D406-4158-410A36E293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CBD2E4-DE52-2146-ADD8-710708D3BDD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616C4C93-DADB-5004-3EEF-AB78B877B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B9E62F4-B55E-27B7-FFA8-B23DE8CDA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5AEAC1BA-CE8D-B113-00D7-98A651FA58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8A53C6-FF76-9E4E-AFEE-2DAAE200D52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1D0AA4DD-24F8-CA12-F848-CA9E53167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419356BA-78E1-0027-5555-35845FE6D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19E75E89-08DA-2FB3-15E5-917EFADD31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858C0B-AD2B-C04B-8151-18658CC3E25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50BAF2A6-8955-8815-232C-735D554FE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027840E-0070-9829-0953-BC7B398EE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62F82474-1EEE-31AF-B5A0-1BA924DE0F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38ACAA-0857-A54A-AADB-AE14D6F9228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1B618FEC-76F0-471A-1038-C372A3ACF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2B82A5D-3149-510D-8A2C-2CBACEF7A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C11EF05A-1DFA-19EA-2C6C-DDEE36B2BB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7E4E3-C313-C64B-8A12-7FA7879315E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7B6CB699-6019-B38F-BF56-7C140BB17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979AAFF-F2F4-3A61-0E89-75091C5AE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44EE6794-C241-4F56-F264-6CB7F785E2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4B4A6F-0DD1-204B-9608-61E0B70F084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0686DA76-3DBD-9C85-8F3E-0ECB64D74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43ECDED-1406-CFC2-E788-21D40791A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6A7B0A97-2961-095E-171A-B81334AC38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27F552-2A99-924C-B8DC-9BECC5C3956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BAE83555-C2B8-AE89-77C4-9340E7D13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E2514CE-F87F-9931-808B-093B48B0F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>
            <a:extLst>
              <a:ext uri="{FF2B5EF4-FFF2-40B4-BE49-F238E27FC236}">
                <a16:creationId xmlns:a16="http://schemas.microsoft.com/office/drawing/2014/main" id="{4AC0CBAF-B6D0-6723-5DB6-B92353985C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EEC0EC-D2AE-0443-B3E3-0EAC0312F7A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C51ACFEB-C912-2B47-58CE-51DD181D9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5559D0B-6FCE-56FF-F131-01A6D4249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F68E59E1-9E86-F59A-5FAA-CB5071AC27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C23276-BDFF-5547-9ADF-988280EF26A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B8207E29-1AAD-7FA3-C3EB-20E138072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A21C54D-3517-FE91-28FF-66A8D808A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>
            <a:extLst>
              <a:ext uri="{FF2B5EF4-FFF2-40B4-BE49-F238E27FC236}">
                <a16:creationId xmlns:a16="http://schemas.microsoft.com/office/drawing/2014/main" id="{0DA1130B-0649-09C8-5CAE-25A36C1E28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8E45B4-A0D5-144D-A82D-4310F6C4534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858EAADB-AB72-EA2E-CAA0-9E7BD6323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C70943F-A50C-28A6-055B-9AA41ABFD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>
            <a:extLst>
              <a:ext uri="{FF2B5EF4-FFF2-40B4-BE49-F238E27FC236}">
                <a16:creationId xmlns:a16="http://schemas.microsoft.com/office/drawing/2014/main" id="{18FF47EB-9612-31C1-AC21-1517FBF2A6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2EBBFF-9053-2E4C-8C93-6757434005C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206BA43C-D760-DBDB-B93D-909689CF6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6002EFA1-1B72-3111-0065-16602442D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>
            <a:extLst>
              <a:ext uri="{FF2B5EF4-FFF2-40B4-BE49-F238E27FC236}">
                <a16:creationId xmlns:a16="http://schemas.microsoft.com/office/drawing/2014/main" id="{059D7886-763D-5D81-59F9-71DC4C1576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211F4D-9DC6-7744-B9C0-A890D427DEB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1AAE6C46-5868-E125-D220-A103258907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18A4ED7-9460-3CEB-E92D-EC6533570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>
            <a:extLst>
              <a:ext uri="{FF2B5EF4-FFF2-40B4-BE49-F238E27FC236}">
                <a16:creationId xmlns:a16="http://schemas.microsoft.com/office/drawing/2014/main" id="{A6C5274E-6CE2-08BA-4F96-50D9B8B75E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1ABC76-7EE6-CE4A-B097-61184BAFF4E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115636B0-1BA7-BB85-E233-8860EDA8D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152DD33-1413-2B09-3BFB-816B9FBA2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7">
            <a:extLst>
              <a:ext uri="{FF2B5EF4-FFF2-40B4-BE49-F238E27FC236}">
                <a16:creationId xmlns:a16="http://schemas.microsoft.com/office/drawing/2014/main" id="{A633DEA1-48FB-BC86-0B9F-BE2B6B79D2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841922-53B5-094A-89A5-69CC7F44F4F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F9DAF277-961F-C142-A340-A864299D3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AC987E9-C7AE-60D2-B48F-3349D2E90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7">
            <a:extLst>
              <a:ext uri="{FF2B5EF4-FFF2-40B4-BE49-F238E27FC236}">
                <a16:creationId xmlns:a16="http://schemas.microsoft.com/office/drawing/2014/main" id="{DD3E072E-3DD1-2D49-4966-9C38E4E106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74670B-6251-1647-BF07-280BBE48A44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7E121D4D-D2BA-1DF3-B567-B997BFF8B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0324E2C-D4C9-C4F7-27BE-607C8421F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7">
            <a:extLst>
              <a:ext uri="{FF2B5EF4-FFF2-40B4-BE49-F238E27FC236}">
                <a16:creationId xmlns:a16="http://schemas.microsoft.com/office/drawing/2014/main" id="{713C3221-D13E-9A0A-7BCF-FC85CFDAA5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02D120-D7E7-2F46-B83C-4BD632F4D4C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A508EC9-5C60-9FFD-14B2-602E3C7D3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9011437-44AA-3196-0D25-03B762490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7">
            <a:extLst>
              <a:ext uri="{FF2B5EF4-FFF2-40B4-BE49-F238E27FC236}">
                <a16:creationId xmlns:a16="http://schemas.microsoft.com/office/drawing/2014/main" id="{FE7EAAE6-4498-04A0-5543-A41D6F4DCC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2A135F-9841-8049-A79C-127F0C92452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F92F8B51-8E4F-2986-4450-C398ED7EB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C9B9B00-F195-78F3-B72D-2174D2A94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1515418D-0D79-2704-2900-5C7D98B25A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B97FBB-F628-9647-BB87-AAD474359DB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BE8001F2-EA3D-33ED-DF1D-27121C5BE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F8D611B-F123-342E-0DAC-E02C84294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7">
            <a:extLst>
              <a:ext uri="{FF2B5EF4-FFF2-40B4-BE49-F238E27FC236}">
                <a16:creationId xmlns:a16="http://schemas.microsoft.com/office/drawing/2014/main" id="{4089E502-F5BC-5BCC-0A67-FB8926C63E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9E8A0F-8E8D-2D4A-AB2D-5421B88F94B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C4F9E3EA-1E79-1FEB-1AED-EA5932CED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E7E48CB-77CD-A998-A0A4-8EF874734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7">
            <a:extLst>
              <a:ext uri="{FF2B5EF4-FFF2-40B4-BE49-F238E27FC236}">
                <a16:creationId xmlns:a16="http://schemas.microsoft.com/office/drawing/2014/main" id="{A06A7C8E-D9A1-5F34-4C9C-06A00FC9CB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02A680-8771-7D4F-90A4-9E39C375F9E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BBA3E887-75A6-B4F7-1FC1-85B26A0D7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B198D2B-CD8D-B0E1-0BC2-0F78A68F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7">
            <a:extLst>
              <a:ext uri="{FF2B5EF4-FFF2-40B4-BE49-F238E27FC236}">
                <a16:creationId xmlns:a16="http://schemas.microsoft.com/office/drawing/2014/main" id="{3B61200F-E8D8-8D21-CB61-5D5DB49CFC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BA421A-3CC3-6C45-87C9-4EE39942A6E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80961CBC-D968-19E8-0709-A5C3C7060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92718E8-540D-1941-52F4-F8E65193A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7">
            <a:extLst>
              <a:ext uri="{FF2B5EF4-FFF2-40B4-BE49-F238E27FC236}">
                <a16:creationId xmlns:a16="http://schemas.microsoft.com/office/drawing/2014/main" id="{C7705D02-6403-42AA-4EEA-3F5AAB6509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6A5D90-D09E-A549-BF87-74B226CD15B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4D3BCC57-51E7-B628-5075-58F51ED22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BF7A5305-69FB-5AAE-8A59-7FD95CE62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7">
            <a:extLst>
              <a:ext uri="{FF2B5EF4-FFF2-40B4-BE49-F238E27FC236}">
                <a16:creationId xmlns:a16="http://schemas.microsoft.com/office/drawing/2014/main" id="{47F9CAB3-9D9E-08D6-C346-C0ED4D8190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83A681-B239-9443-9F7E-69359D9E5AA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6826B81A-9A96-B67D-1DF7-37F69D74B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A302AB6-E415-D1F8-B745-D3FF5276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7">
            <a:extLst>
              <a:ext uri="{FF2B5EF4-FFF2-40B4-BE49-F238E27FC236}">
                <a16:creationId xmlns:a16="http://schemas.microsoft.com/office/drawing/2014/main" id="{236775E5-4C37-9999-B164-5FB076FD40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20E031-35B2-9645-B59C-4912775CEC4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C6ED6C22-E55F-4D92-738D-5FC66B002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43D94AFC-1103-087C-4F78-2798EBA52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7">
            <a:extLst>
              <a:ext uri="{FF2B5EF4-FFF2-40B4-BE49-F238E27FC236}">
                <a16:creationId xmlns:a16="http://schemas.microsoft.com/office/drawing/2014/main" id="{DD35DE6B-6249-DD4B-A533-BF3759C55B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4F01A8-739E-924B-ABBE-8C1FACF5251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E2E1DCF9-43F7-C421-ACFB-F44C1DEC6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0CAD6BF-0411-7AE7-38C3-2BBAA178C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7">
            <a:extLst>
              <a:ext uri="{FF2B5EF4-FFF2-40B4-BE49-F238E27FC236}">
                <a16:creationId xmlns:a16="http://schemas.microsoft.com/office/drawing/2014/main" id="{C549A075-E2F4-A294-0756-98D71B771F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C85B5B-073A-4A49-A146-A5ACB8B678A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173CAD86-BA8D-F975-71DE-A6B64470A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B501C59-29A7-9766-8952-71356A7A1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7">
            <a:extLst>
              <a:ext uri="{FF2B5EF4-FFF2-40B4-BE49-F238E27FC236}">
                <a16:creationId xmlns:a16="http://schemas.microsoft.com/office/drawing/2014/main" id="{0679393C-1D12-038A-5DFC-638C75D4C7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A1CF1E-4A8E-734F-8560-F8E42FDDE5E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E5CF31C1-6CB5-FC08-E39C-A135F45BB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11578A3-1600-08AB-0C25-1324A8F4E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7">
            <a:extLst>
              <a:ext uri="{FF2B5EF4-FFF2-40B4-BE49-F238E27FC236}">
                <a16:creationId xmlns:a16="http://schemas.microsoft.com/office/drawing/2014/main" id="{2C8E928B-F549-37BF-C03B-20DB252FBC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AABD4E-6D89-F84A-A141-8704B7E9635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563730F8-4706-FB92-8A03-511B768EE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4F178FD-B27C-8764-0DB4-80ED063FA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>
            <a:extLst>
              <a:ext uri="{FF2B5EF4-FFF2-40B4-BE49-F238E27FC236}">
                <a16:creationId xmlns:a16="http://schemas.microsoft.com/office/drawing/2014/main" id="{6986DE96-48DF-12F6-E820-72AE2D41DE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942C0F-3585-A24C-8058-079D6004B3B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60F50637-864C-77E9-3581-84CC1A589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0460DDE-D6CC-AA2A-CCED-E526DA7A4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7">
            <a:extLst>
              <a:ext uri="{FF2B5EF4-FFF2-40B4-BE49-F238E27FC236}">
                <a16:creationId xmlns:a16="http://schemas.microsoft.com/office/drawing/2014/main" id="{46A9CB61-42AC-1915-843D-5B708CAB62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61CB4E-6502-7943-8F9B-851416CD42C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199F67C5-935B-ABF3-F658-20147DBAB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CAFF38F3-274F-E246-4BAD-419534DA8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7">
            <a:extLst>
              <a:ext uri="{FF2B5EF4-FFF2-40B4-BE49-F238E27FC236}">
                <a16:creationId xmlns:a16="http://schemas.microsoft.com/office/drawing/2014/main" id="{1CCB68AF-739A-947C-6602-6266CEA3E2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DF125E-B0D9-3341-AEAE-ECA768141F6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8C3C15E8-1F45-245B-A1AF-A43B6FAA0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3AE59C3-0D17-E8AB-8BA9-8BD9B9352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7">
            <a:extLst>
              <a:ext uri="{FF2B5EF4-FFF2-40B4-BE49-F238E27FC236}">
                <a16:creationId xmlns:a16="http://schemas.microsoft.com/office/drawing/2014/main" id="{93DDDAAD-080D-549A-DD83-4712DC5952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ACA9F7-4BAB-CB44-A8F2-F373B8129FF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14FA3B89-1BCE-E015-CAF6-59E136263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B49D398-A5CF-5D1D-EC8C-ED40AECDE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7">
            <a:extLst>
              <a:ext uri="{FF2B5EF4-FFF2-40B4-BE49-F238E27FC236}">
                <a16:creationId xmlns:a16="http://schemas.microsoft.com/office/drawing/2014/main" id="{D9C4A491-1EB4-AAFA-BA76-3A77132BFD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20FB3E-68E4-F44D-B843-755262FD216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87DC39BF-8837-3273-6C6E-0C01AEA13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01B6EA3-858E-D29A-D094-46B80CC7E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7">
            <a:extLst>
              <a:ext uri="{FF2B5EF4-FFF2-40B4-BE49-F238E27FC236}">
                <a16:creationId xmlns:a16="http://schemas.microsoft.com/office/drawing/2014/main" id="{268D6505-3354-C671-B875-7FC48859EB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4CA45A-C44C-EB46-9A7F-CDF2E548BB7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9C3772C2-7AA8-094B-CE73-EB46DE56B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4BA8E4C-F4F5-8A48-B8BD-99E7A7ABF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7">
            <a:extLst>
              <a:ext uri="{FF2B5EF4-FFF2-40B4-BE49-F238E27FC236}">
                <a16:creationId xmlns:a16="http://schemas.microsoft.com/office/drawing/2014/main" id="{977EAB75-7984-D57D-8551-236A4B3157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38F0B6-7879-1640-BC8B-72BEB54459F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7FB1C7DC-EC82-5FF9-3C73-3BB96EA09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A33E1C2E-B982-144F-1173-8692322A7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7">
            <a:extLst>
              <a:ext uri="{FF2B5EF4-FFF2-40B4-BE49-F238E27FC236}">
                <a16:creationId xmlns:a16="http://schemas.microsoft.com/office/drawing/2014/main" id="{186E8EB4-7FCD-1A04-E9C5-521982AB44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863111-1D24-EA47-B694-1F6DFE9197F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FB22F161-F621-570A-7562-E1949AC4D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888D75B-BBDD-1832-4F19-7D837945B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7">
            <a:extLst>
              <a:ext uri="{FF2B5EF4-FFF2-40B4-BE49-F238E27FC236}">
                <a16:creationId xmlns:a16="http://schemas.microsoft.com/office/drawing/2014/main" id="{FAFEAD83-BDFD-69C2-F606-B6A1DEFBAD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38EA0D-1A3B-7540-9C11-3B85C8B8D68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4CAEB34E-99AD-2CAA-2D68-B0F46F162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63399DE-C518-29FF-FCE1-D789889AC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7">
            <a:extLst>
              <a:ext uri="{FF2B5EF4-FFF2-40B4-BE49-F238E27FC236}">
                <a16:creationId xmlns:a16="http://schemas.microsoft.com/office/drawing/2014/main" id="{43F51FBE-FAFB-119A-906A-04159189A4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111813-C6F3-9E40-99A4-B93BA5C54D5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5157E959-CC2B-0987-1785-685F1170C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4B60E609-6CEA-70FB-22C6-95FEC09BA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7">
            <a:extLst>
              <a:ext uri="{FF2B5EF4-FFF2-40B4-BE49-F238E27FC236}">
                <a16:creationId xmlns:a16="http://schemas.microsoft.com/office/drawing/2014/main" id="{524A6EB3-639C-B9C8-547F-5FC2F64FDC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0186EB-1351-714F-B341-1444FE0B7F2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4507E6CF-066D-105B-FD88-E0580286D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1242976-E36E-B1A7-0D7E-A8FC795CE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>
            <a:extLst>
              <a:ext uri="{FF2B5EF4-FFF2-40B4-BE49-F238E27FC236}">
                <a16:creationId xmlns:a16="http://schemas.microsoft.com/office/drawing/2014/main" id="{F0985E77-C5A9-6ECC-3DE9-4D9183E478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2FEB3F-A854-EA48-87DB-EE40E5DD8D4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D3F95045-4F64-CA77-AB55-324F0A272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7A459E5-2318-4F88-802F-E983C103D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7">
            <a:extLst>
              <a:ext uri="{FF2B5EF4-FFF2-40B4-BE49-F238E27FC236}">
                <a16:creationId xmlns:a16="http://schemas.microsoft.com/office/drawing/2014/main" id="{3565CB44-444C-D523-B80C-DF68F863A9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F04B2F-405B-2843-B5F4-72EEC7D0617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EA2E1889-6940-8010-7AC3-0D8B77490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8FF43F4-DB96-D2EE-D5C7-5A23CD8CE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7">
            <a:extLst>
              <a:ext uri="{FF2B5EF4-FFF2-40B4-BE49-F238E27FC236}">
                <a16:creationId xmlns:a16="http://schemas.microsoft.com/office/drawing/2014/main" id="{1CF209B0-1E09-03C4-F583-B256710790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B379CF-D250-3A4C-9F32-F1A9059CA13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04B71D2A-EAF1-F841-6B31-1ABF8C175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8F932E1-D639-5943-CB3C-D1D7B74B3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7">
            <a:extLst>
              <a:ext uri="{FF2B5EF4-FFF2-40B4-BE49-F238E27FC236}">
                <a16:creationId xmlns:a16="http://schemas.microsoft.com/office/drawing/2014/main" id="{8F90319B-C2AB-35E6-8E9B-6505F4E20B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E4200D-40A2-6E43-8A56-8C245494EF9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571ADA97-428C-4BB9-C8D4-393789CF5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3B58F74-7E29-BEF9-38A6-D1FBD647A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7">
            <a:extLst>
              <a:ext uri="{FF2B5EF4-FFF2-40B4-BE49-F238E27FC236}">
                <a16:creationId xmlns:a16="http://schemas.microsoft.com/office/drawing/2014/main" id="{B82C6DF8-1F13-AC7D-CF55-B36CFFFA4C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5E30FB-E22D-0D4B-BAEA-EE7410DFD0B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907" name="Text Box 1">
            <a:extLst>
              <a:ext uri="{FF2B5EF4-FFF2-40B4-BE49-F238E27FC236}">
                <a16:creationId xmlns:a16="http://schemas.microsoft.com/office/drawing/2014/main" id="{837CB579-FC5B-D47D-8BB4-54A96DF67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121DBE5-FB34-3576-9642-B81D6EFBF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7">
            <a:extLst>
              <a:ext uri="{FF2B5EF4-FFF2-40B4-BE49-F238E27FC236}">
                <a16:creationId xmlns:a16="http://schemas.microsoft.com/office/drawing/2014/main" id="{F3BBC11D-66D5-E799-A721-36B7184820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D423EE-84E9-0B42-8EC2-A4AE692367A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5955" name="Text Box 1">
            <a:extLst>
              <a:ext uri="{FF2B5EF4-FFF2-40B4-BE49-F238E27FC236}">
                <a16:creationId xmlns:a16="http://schemas.microsoft.com/office/drawing/2014/main" id="{CD935C07-8238-707A-53F7-C5CC3CC9A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6138FE4B-D1A9-FDAD-37B3-E4380CFEA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7">
            <a:extLst>
              <a:ext uri="{FF2B5EF4-FFF2-40B4-BE49-F238E27FC236}">
                <a16:creationId xmlns:a16="http://schemas.microsoft.com/office/drawing/2014/main" id="{B14B9C42-67AA-720C-2197-8FCDBB6547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86C3D2-98F5-A347-9103-E639999BDC2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29725A4E-5FBF-AE65-4355-53431F9B4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D0EFFDF-8711-89CF-B55F-62EA77EA1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>
            <a:extLst>
              <a:ext uri="{FF2B5EF4-FFF2-40B4-BE49-F238E27FC236}">
                <a16:creationId xmlns:a16="http://schemas.microsoft.com/office/drawing/2014/main" id="{125554D6-BD60-CD6E-1544-218AD3EF71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696A4-E0D6-B444-B46F-35EFF36CEAE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760BBDA0-4686-CE71-0D2A-0856DEDB5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3F8CFED-2223-64EF-62BE-30A0A653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>
            <a:extLst>
              <a:ext uri="{FF2B5EF4-FFF2-40B4-BE49-F238E27FC236}">
                <a16:creationId xmlns:a16="http://schemas.microsoft.com/office/drawing/2014/main" id="{324B401A-5273-ED0A-A7FE-9F81B7F4B2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2A3726-0AA2-0343-B1C3-D1871FDF140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1A8E15CB-58D8-FA76-18EB-89E951576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D4B1EC7-9D3A-F03B-F0C7-AFA04FD7B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>
            <a:extLst>
              <a:ext uri="{FF2B5EF4-FFF2-40B4-BE49-F238E27FC236}">
                <a16:creationId xmlns:a16="http://schemas.microsoft.com/office/drawing/2014/main" id="{575C8388-8E1A-6F29-E620-0C64643F0B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C4797A-B99F-5A41-A21C-60CCCA96330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90502A07-2C49-C8B8-B859-6E761CFBE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761B1643-8901-4AF5-3D7C-F50BDC3C4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>
            <a:extLst>
              <a:ext uri="{FF2B5EF4-FFF2-40B4-BE49-F238E27FC236}">
                <a16:creationId xmlns:a16="http://schemas.microsoft.com/office/drawing/2014/main" id="{0F5829DB-F552-9E3E-A1FE-D5F94FECBE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B29648-6FBF-7C4E-BA47-CC3CF66C2E3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A100EFA-7BB5-3A0F-7A8F-409108633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61007068-95A0-23B5-DE84-38C0AE88B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1CFCD-0C98-3BA1-CB88-2F92D1DAF0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FC579-F4B5-523C-C28E-48D8C1BC19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1D2A4-B380-E1A1-C66F-6F0F1063053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3CD4-DCA2-9F48-9761-ECFCB81E1AE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0273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92FB1E-C911-B412-9567-DF33D034B6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256C8-2D97-CA68-68ED-3455174B50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21B9D-2FA0-B2A5-987F-AF3AF72757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3BCD-E135-9144-8E4D-93F18C4C77B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7286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567F9-F22F-0B46-1DF5-A66D2B3CB8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22650-7069-A4B3-F67C-DBCBA99147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DFD10-8B3E-674B-C7AD-69B8D7F71A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47E7-B3F4-9648-B8DC-EA0D8F6FEF4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6704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AE9C912-0519-9337-64E8-B724D95C80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B959E-DD09-07FA-39D5-DC1CB359DA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FCFAE-6C65-33FE-D6AF-9351BE054A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FCF6E-DE78-C247-AACC-EC987C66DDC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8319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08D2C-B8BB-DD58-CA4F-F64914BC8D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D5B025-B75D-5C58-1F02-D43DB8B2F9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C92D3-7123-F839-2C52-DF0312201D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FBF7-2DC0-8947-AF29-74D0E8AB43B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7720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E0DCAE-E9A2-9817-8832-2FAC1D3611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846DD-310A-BD5A-241A-3E6445395AF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5D0E6-7F16-3F64-24D0-A1C7D0E5CB7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0F40-80AD-B145-B929-FCB21827F85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9654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7C4290-2860-98DD-2658-D0E67BCE89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DC2A7E-3663-F9E8-8639-B05506CC378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FB4D952-20C7-1BF7-6443-50A093AA5B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C097-6DE8-CF46-B827-4E3BF5FA9EB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7393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4D7044-0650-BE1B-652E-495ACA7E49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5DC17B7-A242-CD76-663E-35D0E58F75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4C9D4A7-5896-4AFF-1EAB-501F745B378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4142-F707-E14C-9918-D5062DE572E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7528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581D8D-B551-6E51-4ADA-FB16CFEEF0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D45ECF-31C0-3FE0-D100-7A2EA6376E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D68B77-C3F2-6942-64FE-E73C76FC02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21404-A514-9543-A77E-D477AC59D4B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1989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FD0D2DF-4F65-EF06-7E58-0545FDC1D6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D1A750-33C7-A4F8-50F8-51B1511E77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A8DD86-9CD9-9FAF-8B86-6CAC403B49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4FE1-EE8A-8247-81F6-56DB2FB708C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4066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490D73-D421-374C-59FC-066CC14CB5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D41A36-2D82-4609-B4E5-C56A4708354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FD3C2C-F847-236A-376A-00A6F7689F6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FCF1-7990-8844-860B-450B369BD5C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3012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DE69D0-02F0-F711-2AF5-1DE5D113DF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2B259D-1893-6951-E296-E01974BD76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7BE2A4-827C-D0E0-153A-91C21CEB0B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0D859-A9DC-354B-9207-11B64A8C2FF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859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44A1411-716F-6674-8658-62365684B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57150C0-F484-2106-0893-B86CC985A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C978B0F-19C5-A5C4-EFF7-B35818FC70F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479482-22B7-ECB3-0F65-6DF42137F9F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DD17B4-C1A9-BC1F-1651-5CE2E39FB1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8A63B0-F39A-0F4B-91EF-4237E83DDAF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9A5E97F-2954-CBE5-2511-DA1CB05C2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b="1">
                <a:latin typeface="Times New Roman" panose="02020603050405020304" pitchFamily="18" charset="0"/>
              </a:rPr>
              <a:t>Slovanská a balkánská synchronní kontrastivní a srovnávací jazykověda 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92B381C-B75C-F8A9-44A5-64EFC3CC6E5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C86564A-7A8C-AB8E-0168-318C6815C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 je – stejně jako v lužické srbštině – pouze předložkový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Životnost se projevuje pouze pádovým synkretismem A=G v sg maskulin, což je jednoduchý a zároveň archaický stav této kategorie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26EF5BA-53F6-143A-473E-2594E7AD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35843" name="Bild 2" descr="Subst10_Sln.pdf">
            <a:extLst>
              <a:ext uri="{FF2B5EF4-FFF2-40B4-BE49-F238E27FC236}">
                <a16:creationId xmlns:a16="http://schemas.microsoft.com/office/drawing/2014/main" id="{225FB40E-08F4-2CCA-BFE8-62244DF59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00711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E550F1D-FFBC-321A-86EE-A2CAD147A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37891" name="Bild 2" descr="Subst10_Sln.pdf">
            <a:extLst>
              <a:ext uri="{FF2B5EF4-FFF2-40B4-BE49-F238E27FC236}">
                <a16:creationId xmlns:a16="http://schemas.microsoft.com/office/drawing/2014/main" id="{7EE6109A-D20B-4CE0-11C9-3553CC74C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00711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Oval 1">
            <a:extLst>
              <a:ext uri="{FF2B5EF4-FFF2-40B4-BE49-F238E27FC236}">
                <a16:creationId xmlns:a16="http://schemas.microsoft.com/office/drawing/2014/main" id="{1A5CC3EA-6F71-66F8-0732-9261963DE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708400"/>
            <a:ext cx="9720262" cy="1079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3" name="Oval 3">
            <a:extLst>
              <a:ext uri="{FF2B5EF4-FFF2-40B4-BE49-F238E27FC236}">
                <a16:creationId xmlns:a16="http://schemas.microsoft.com/office/drawing/2014/main" id="{B49E438D-2BD2-CF00-523D-14057AC6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867400"/>
            <a:ext cx="8929688" cy="10080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4" name="Oval 5">
            <a:extLst>
              <a:ext uri="{FF2B5EF4-FFF2-40B4-BE49-F238E27FC236}">
                <a16:creationId xmlns:a16="http://schemas.microsoft.com/office/drawing/2014/main" id="{63D8ACF8-448F-F642-53D3-B5843634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787900"/>
            <a:ext cx="8928100" cy="6477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EC8427E-9C63-2744-0998-25008763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Některé alternace jsou lexikalizovány: </a:t>
            </a:r>
            <a:r>
              <a:rPr lang="cs-CZ" altLang="de-DE" sz="2800" i="1">
                <a:latin typeface="Times New Roman" panose="02020603050405020304" pitchFamily="18" charset="0"/>
              </a:rPr>
              <a:t>mati, matere, materi </a:t>
            </a:r>
            <a:r>
              <a:rPr lang="cs-CZ" altLang="de-DE" sz="2800">
                <a:latin typeface="Times New Roman" panose="02020603050405020304" pitchFamily="18" charset="0"/>
              </a:rPr>
              <a:t>atd., </a:t>
            </a:r>
            <a:r>
              <a:rPr lang="cs-CZ" altLang="de-DE" sz="2800" i="1">
                <a:latin typeface="Times New Roman" panose="02020603050405020304" pitchFamily="18" charset="0"/>
              </a:rPr>
              <a:t>otrok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otroci, </a:t>
            </a:r>
            <a:r>
              <a:rPr lang="cs-CZ" altLang="de-DE" sz="2800">
                <a:latin typeface="Times New Roman" panose="02020603050405020304" pitchFamily="18" charset="0"/>
              </a:rPr>
              <a:t>Lpl </a:t>
            </a:r>
            <a:r>
              <a:rPr lang="cs-CZ" altLang="de-DE" sz="2800" i="1">
                <a:latin typeface="Times New Roman" panose="02020603050405020304" pitchFamily="18" charset="0"/>
              </a:rPr>
              <a:t>otrocich</a:t>
            </a:r>
            <a:r>
              <a:rPr lang="cs-CZ" altLang="de-DE" sz="2800">
                <a:latin typeface="Times New Roman" panose="02020603050405020304" pitchFamily="18" charset="0"/>
              </a:rPr>
              <a:t> (je zde i nepravidelný Gpl </a:t>
            </a:r>
            <a:r>
              <a:rPr lang="cs-CZ" altLang="de-DE" sz="2800" i="1">
                <a:latin typeface="Times New Roman" panose="02020603050405020304" pitchFamily="18" charset="0"/>
              </a:rPr>
              <a:t>otrok</a:t>
            </a:r>
            <a:r>
              <a:rPr lang="cs-CZ" altLang="de-DE" sz="2800">
                <a:latin typeface="Times New Roman" panose="02020603050405020304" pitchFamily="18" charset="0"/>
              </a:rPr>
              <a:t>).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Nicméně i zde jsou evidentně tendence v nespisovných varietách tyto nepravidelnosti (z hlediska základního systému) vyrovnat: </a:t>
            </a:r>
            <a:endParaRPr lang="cs-CZ" altLang="de-DE" sz="2800" i="1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9D9EDE4-85BA-1F19-FF4F-7064777D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41987" name="Bild 4">
            <a:extLst>
              <a:ext uri="{FF2B5EF4-FFF2-40B4-BE49-F238E27FC236}">
                <a16:creationId xmlns:a16="http://schemas.microsoft.com/office/drawing/2014/main" id="{C3ABF6B2-81EC-841D-6212-D99796D8E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2F331A7-65AE-54B2-E7CE-4F918F9F9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44035" name="Bild 1">
            <a:extLst>
              <a:ext uri="{FF2B5EF4-FFF2-40B4-BE49-F238E27FC236}">
                <a16:creationId xmlns:a16="http://schemas.microsoft.com/office/drawing/2014/main" id="{2D621DA4-4DFC-05BB-0349-AB7F98DD9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1008062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F88944D-4818-B06E-0077-E98D8E3DE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46083" name="Bild 3">
            <a:extLst>
              <a:ext uri="{FF2B5EF4-FFF2-40B4-BE49-F238E27FC236}">
                <a16:creationId xmlns:a16="http://schemas.microsoft.com/office/drawing/2014/main" id="{597308B3-D8BD-9674-1436-63B20A8ED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50825"/>
            <a:ext cx="703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57A2775-BF05-0234-04BD-AF79AEC0B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Chorvatština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chorvatština (vzhledem k výrazné nářeční diferenciaci je zde přívlastek dost důležitý) se v některých ohledech se slovinštinou shoduje, v jiných se ovšem od ní liší: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474B330-FAA9-A0C7-DCB3-80047514D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Chorvatština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chorvatština (vzhledem k výrazné nářeční diferenciaci je zde přívlastek dost důležitý) se v některých ohledech se slovinštinou shoduje, v jiných se ovšem od ní liší: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GDsg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-kmenového skloňování se prosadily původně měkké koncovky typu G </a:t>
            </a:r>
            <a:r>
              <a:rPr lang="cs-CZ" altLang="de-DE" sz="2800" i="1">
                <a:latin typeface="Times New Roman" panose="02020603050405020304" pitchFamily="18" charset="0"/>
              </a:rPr>
              <a:t>žabe, </a:t>
            </a:r>
            <a:r>
              <a:rPr lang="cs-CZ" altLang="de-DE" sz="2800">
                <a:latin typeface="Times New Roman" panose="02020603050405020304" pitchFamily="18" charset="0"/>
              </a:rPr>
              <a:t>D</a:t>
            </a:r>
            <a:r>
              <a:rPr lang="cs-CZ" altLang="de-DE" sz="2800" i="1">
                <a:latin typeface="Times New Roman" panose="02020603050405020304" pitchFamily="18" charset="0"/>
              </a:rPr>
              <a:t> žabi </a:t>
            </a:r>
            <a:r>
              <a:rPr lang="cs-CZ" altLang="de-DE" sz="2800">
                <a:latin typeface="Times New Roman" panose="02020603050405020304" pitchFamily="18" charset="0"/>
              </a:rPr>
              <a:t>a zůstalo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-kmenové skloňování oddělené od ostatních feminin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9C40529-87D8-474F-917B-602BD3590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Chorvatština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chorvatština (vzhledem k výrazné nářeční diferenciaci je zde přívlastek dost důležitý) se v některých ohledech se slovinštinou shoduje, v jiných se ovšem od ní liší: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GDsg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-kmenového skloňování se prosadily původně měkké koncovky typu G </a:t>
            </a:r>
            <a:r>
              <a:rPr lang="cs-CZ" altLang="de-DE" sz="2800" i="1">
                <a:latin typeface="Times New Roman" panose="02020603050405020304" pitchFamily="18" charset="0"/>
              </a:rPr>
              <a:t>žabe, </a:t>
            </a:r>
            <a:r>
              <a:rPr lang="cs-CZ" altLang="de-DE" sz="2800">
                <a:latin typeface="Times New Roman" panose="02020603050405020304" pitchFamily="18" charset="0"/>
              </a:rPr>
              <a:t>D </a:t>
            </a:r>
            <a:r>
              <a:rPr lang="cs-CZ" altLang="de-DE" sz="2800" i="1">
                <a:latin typeface="Times New Roman" panose="02020603050405020304" pitchFamily="18" charset="0"/>
              </a:rPr>
              <a:t>žabi </a:t>
            </a:r>
            <a:r>
              <a:rPr lang="cs-CZ" altLang="de-DE" sz="2800">
                <a:latin typeface="Times New Roman" panose="02020603050405020304" pitchFamily="18" charset="0"/>
              </a:rPr>
              <a:t>a zůstalo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-kmenové skloňování oddělené od ostatních feminin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Pádové synkretismy jsou ovšem mnohem dalekosáhlejší: srov. Isg </a:t>
            </a:r>
            <a:r>
              <a:rPr lang="cs-CZ" altLang="de-DE" sz="2800" i="1">
                <a:latin typeface="Times New Roman" panose="02020603050405020304" pitchFamily="18" charset="0"/>
              </a:rPr>
              <a:t>žabom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žaba</a:t>
            </a:r>
            <a:r>
              <a:rPr lang="cs-CZ" altLang="de-DE" sz="2800">
                <a:latin typeface="Times New Roman" panose="02020603050405020304" pitchFamily="18" charset="0"/>
              </a:rPr>
              <a:t> a zejm. DILpl na -</a:t>
            </a:r>
            <a:r>
              <a:rPr lang="cs-CZ" altLang="de-DE" sz="2800" i="1">
                <a:latin typeface="Times New Roman" panose="02020603050405020304" pitchFamily="18" charset="0"/>
              </a:rPr>
              <a:t>ima/-ama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796D2CE-4621-FD81-9865-1408170AD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DE" sz="3200">
                <a:latin typeface="Times New Roman" panose="02020603050405020304" pitchFamily="18" charset="0"/>
              </a:rPr>
              <a:t>Skloňování substantiva: jihoslovanské jazyky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2795E5A-68D1-063D-6B6C-EF242449E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47813"/>
            <a:ext cx="9359900" cy="57959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Jižní slovanština je značně méně jednotná než západní nebo dokonce východní slovanština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963A617-0489-2F6B-A64A-0C872AF2B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Chorvatština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chorvatština (vzhledem k výrazné nářeční diferenciaci je zde přívlastek dost důležitý) se v některých ohledech se slovinštinou shoduje, v jiných se ovšem od ní liší: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GDsg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-kmenového skloňování se prosadily původně měkké koncovky typu G </a:t>
            </a:r>
            <a:r>
              <a:rPr lang="cs-CZ" altLang="de-DE" sz="2800" i="1">
                <a:latin typeface="Times New Roman" panose="02020603050405020304" pitchFamily="18" charset="0"/>
              </a:rPr>
              <a:t>žabe, </a:t>
            </a:r>
            <a:r>
              <a:rPr lang="cs-CZ" altLang="de-DE" sz="2800">
                <a:latin typeface="Times New Roman" panose="02020603050405020304" pitchFamily="18" charset="0"/>
              </a:rPr>
              <a:t>D </a:t>
            </a:r>
            <a:r>
              <a:rPr lang="cs-CZ" altLang="de-DE" sz="2800" i="1">
                <a:latin typeface="Times New Roman" panose="02020603050405020304" pitchFamily="18" charset="0"/>
              </a:rPr>
              <a:t>žabi </a:t>
            </a:r>
            <a:r>
              <a:rPr lang="cs-CZ" altLang="de-DE" sz="2800">
                <a:latin typeface="Times New Roman" panose="02020603050405020304" pitchFamily="18" charset="0"/>
              </a:rPr>
              <a:t>a zůstalo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-kmenové skloňování oddělené od ostatních feminin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Pádové synkretismy jsou ovšem mnohem dalekosáhlejší: srov. Isg </a:t>
            </a:r>
            <a:r>
              <a:rPr lang="cs-CZ" altLang="de-DE" sz="2800" i="1">
                <a:latin typeface="Times New Roman" panose="02020603050405020304" pitchFamily="18" charset="0"/>
              </a:rPr>
              <a:t>žabom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žaba</a:t>
            </a:r>
            <a:r>
              <a:rPr lang="cs-CZ" altLang="de-DE" sz="2800">
                <a:latin typeface="Times New Roman" panose="02020603050405020304" pitchFamily="18" charset="0"/>
              </a:rPr>
              <a:t> a zejm. DILpl na -</a:t>
            </a:r>
            <a:r>
              <a:rPr lang="cs-CZ" altLang="de-DE" sz="2800" i="1">
                <a:latin typeface="Times New Roman" panose="02020603050405020304" pitchFamily="18" charset="0"/>
              </a:rPr>
              <a:t>ima/-ama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druhé straně jsou zachovány různé kmenové alternace: DLsg </a:t>
            </a:r>
            <a:r>
              <a:rPr lang="cs-CZ" altLang="de-DE" sz="2800" i="1">
                <a:latin typeface="Times New Roman" panose="02020603050405020304" pitchFamily="18" charset="0"/>
              </a:rPr>
              <a:t>ruci, nozi</a:t>
            </a:r>
            <a:r>
              <a:rPr lang="cs-CZ" altLang="de-DE" sz="2800">
                <a:latin typeface="Times New Roman" panose="02020603050405020304" pitchFamily="18" charset="0"/>
              </a:rPr>
              <a:t>, Vsg </a:t>
            </a:r>
            <a:r>
              <a:rPr lang="cs-CZ" altLang="de-DE" sz="2800" i="1">
                <a:latin typeface="Times New Roman" panose="02020603050405020304" pitchFamily="18" charset="0"/>
              </a:rPr>
              <a:t>vojniče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vojnici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članci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C66752F-79BA-5FE7-91C3-0EFC2C757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Životnost se projevuje stejně jako ve slovinštině pouze v sg maskulin s pádovým synkretismem A=G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1DD3C19-E418-69F8-6E67-D69172B37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Životnost se projevuje stejně jako ve slovinštině pouze v sg maskulin s pádovým synkretismem A=G</a:t>
            </a:r>
            <a:endParaRPr lang="ru-RU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Zachovány jsou i tvary V a některé původem duálové tvary lišící se od standardních plurálových (Gpl </a:t>
            </a:r>
            <a:r>
              <a:rPr lang="cs-CZ" altLang="de-DE" sz="2800" i="1">
                <a:latin typeface="Times New Roman" panose="02020603050405020304" pitchFamily="18" charset="0"/>
              </a:rPr>
              <a:t>ruku, nogu</a:t>
            </a:r>
            <a:r>
              <a:rPr lang="cs-CZ" altLang="de-DE" sz="2800">
                <a:latin typeface="Times New Roman" panose="02020603050405020304" pitchFamily="18" charset="0"/>
              </a:rPr>
              <a:t>), jako zbytek měkkého skloňování opozice koncovek -</a:t>
            </a:r>
            <a:r>
              <a:rPr lang="cs-CZ" altLang="de-DE" sz="2800" i="1">
                <a:latin typeface="Times New Roman" panose="02020603050405020304" pitchFamily="18" charset="0"/>
              </a:rPr>
              <a:t>e/-u</a:t>
            </a:r>
            <a:r>
              <a:rPr lang="cs-CZ" altLang="de-DE" sz="2800">
                <a:latin typeface="Times New Roman" panose="02020603050405020304" pitchFamily="18" charset="0"/>
              </a:rPr>
              <a:t> ve Vsg m. a koncovka Isg -</a:t>
            </a:r>
            <a:r>
              <a:rPr lang="cs-CZ" altLang="de-DE" sz="2800" i="1">
                <a:latin typeface="Times New Roman" panose="02020603050405020304" pitchFamily="18" charset="0"/>
              </a:rPr>
              <a:t>em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(učiteljem)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E55A43B-AD5B-A686-94E3-2A6D26D48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60419" name="Bild 1" descr="Subst11_Kr.pdf">
            <a:extLst>
              <a:ext uri="{FF2B5EF4-FFF2-40B4-BE49-F238E27FC236}">
                <a16:creationId xmlns:a16="http://schemas.microsoft.com/office/drawing/2014/main" id="{EE8DC3CF-A0C9-7D11-FEFD-A145746C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10080625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E1E1C5F-4434-D1AA-9423-79DE897F7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62467" name="Bild 1" descr="Subst11_Kr.pdf">
            <a:extLst>
              <a:ext uri="{FF2B5EF4-FFF2-40B4-BE49-F238E27FC236}">
                <a16:creationId xmlns:a16="http://schemas.microsoft.com/office/drawing/2014/main" id="{26ED2AA4-E49E-2B53-2729-5DEED84DE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10080625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Oval 2">
            <a:extLst>
              <a:ext uri="{FF2B5EF4-FFF2-40B4-BE49-F238E27FC236}">
                <a16:creationId xmlns:a16="http://schemas.microsoft.com/office/drawing/2014/main" id="{94297F4C-2B0B-929C-8539-B683E9C2C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2339975"/>
            <a:ext cx="215900" cy="719138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69" name="Oval 4">
            <a:extLst>
              <a:ext uri="{FF2B5EF4-FFF2-40B4-BE49-F238E27FC236}">
                <a16:creationId xmlns:a16="http://schemas.microsoft.com/office/drawing/2014/main" id="{4ADA19A1-0EA1-E5B5-6211-EF62B0CA3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924300"/>
            <a:ext cx="3816350" cy="3603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70" name="Oval 5">
            <a:extLst>
              <a:ext uri="{FF2B5EF4-FFF2-40B4-BE49-F238E27FC236}">
                <a16:creationId xmlns:a16="http://schemas.microsoft.com/office/drawing/2014/main" id="{667B19B1-C9B0-5945-1D97-33250750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500563"/>
            <a:ext cx="3527425" cy="4318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71" name="Oval 7">
            <a:extLst>
              <a:ext uri="{FF2B5EF4-FFF2-40B4-BE49-F238E27FC236}">
                <a16:creationId xmlns:a16="http://schemas.microsoft.com/office/drawing/2014/main" id="{45393FD5-BED8-C3C1-72EB-91FEBB14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716463"/>
            <a:ext cx="7697788" cy="503237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72" name="Oval 1">
            <a:extLst>
              <a:ext uri="{FF2B5EF4-FFF2-40B4-BE49-F238E27FC236}">
                <a16:creationId xmlns:a16="http://schemas.microsoft.com/office/drawing/2014/main" id="{8F1B5222-D204-8ABF-0B67-E78B93B6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4572000"/>
            <a:ext cx="5048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2473" name="Oval 8">
            <a:extLst>
              <a:ext uri="{FF2B5EF4-FFF2-40B4-BE49-F238E27FC236}">
                <a16:creationId xmlns:a16="http://schemas.microsoft.com/office/drawing/2014/main" id="{C57830EF-65C0-1178-5F6E-35CC462B1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572000"/>
            <a:ext cx="5048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D5E33B57-A169-86BF-402F-531DE223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Nicméně všechny kmenové alternace nejsou produktivní a vzniká z toho nejednotný obraz: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8939114-64E4-BCB3-E302-476A8D55B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66563" name="Bild 3">
            <a:extLst>
              <a:ext uri="{FF2B5EF4-FFF2-40B4-BE49-F238E27FC236}">
                <a16:creationId xmlns:a16="http://schemas.microsoft.com/office/drawing/2014/main" id="{D6BB9D0D-716C-666A-0D7C-8CE413BAA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813" cy="66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Oval 4">
            <a:extLst>
              <a:ext uri="{FF2B5EF4-FFF2-40B4-BE49-F238E27FC236}">
                <a16:creationId xmlns:a16="http://schemas.microsoft.com/office/drawing/2014/main" id="{B3406FB0-33F8-9D06-7D42-1ED80A64B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643438"/>
            <a:ext cx="4176713" cy="865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Bild 3">
            <a:extLst>
              <a:ext uri="{FF2B5EF4-FFF2-40B4-BE49-F238E27FC236}">
                <a16:creationId xmlns:a16="http://schemas.microsoft.com/office/drawing/2014/main" id="{D319A204-7F03-FB63-D70E-79499CA70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616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610" name="Gerade Verbindung 5">
            <a:extLst>
              <a:ext uri="{FF2B5EF4-FFF2-40B4-BE49-F238E27FC236}">
                <a16:creationId xmlns:a16="http://schemas.microsoft.com/office/drawing/2014/main" id="{B646D9E9-7439-3CED-16EA-BDD9712C81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9138" y="3203575"/>
            <a:ext cx="3025775" cy="71438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1" name="Oval 6">
            <a:extLst>
              <a:ext uri="{FF2B5EF4-FFF2-40B4-BE49-F238E27FC236}">
                <a16:creationId xmlns:a16="http://schemas.microsoft.com/office/drawing/2014/main" id="{5E097E37-D3E9-0B88-2124-C4CFD100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266950"/>
            <a:ext cx="4465637" cy="792163"/>
          </a:xfrm>
          <a:prstGeom prst="ellips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DA581E4-B7AE-F351-5A77-60B34A64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mají (zejm. jednoslabičná) slova rozšířený kmen: </a:t>
            </a:r>
            <a:r>
              <a:rPr lang="cs-CZ" altLang="de-DE" sz="2800" i="1">
                <a:latin typeface="Times New Roman" panose="02020603050405020304" pitchFamily="18" charset="0"/>
              </a:rPr>
              <a:t>most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mostovi, ključ – ključevi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8C5C5FC-41A6-5609-F141-4AEEF9C26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mají (zejm. jednoslabičná) slova rozšířený kmen: </a:t>
            </a:r>
            <a:r>
              <a:rPr lang="cs-CZ" altLang="de-DE" sz="2800" i="1">
                <a:latin typeface="Times New Roman" panose="02020603050405020304" pitchFamily="18" charset="0"/>
              </a:rPr>
              <a:t>most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mostovi, ključ – ključevi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41A4F4B-F3E5-A65A-F631-431DDB72A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DE" sz="3200">
                <a:latin typeface="Times New Roman" panose="02020603050405020304" pitchFamily="18" charset="0"/>
              </a:rPr>
              <a:t>Skloňování substantiva: jihoslovanské jazyky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7704276-9358-9B58-995D-8C1DDF355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47813"/>
            <a:ext cx="9359900" cy="57959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Jižní slovanština je značně méně jednotná než západní nebo dokonce východní slovanština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Jednak se rozpadne na severozápadní a jihovýchodní (balkánskou), a jednak jsou uvnitř severozápadní skupiny nemalé rozdíly mezi kodifikovanou slovinštinou a kodifikovanou chorvatštinou a srbštinou (bosenštinou, černohorštinou)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52CFB4F-69E5-9A6F-4D7F-6A1532E79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mají (zejm. jednoslabičná) slova rozšířený kmen: </a:t>
            </a:r>
            <a:r>
              <a:rPr lang="cs-CZ" altLang="de-DE" sz="2800" i="1">
                <a:latin typeface="Times New Roman" panose="02020603050405020304" pitchFamily="18" charset="0"/>
              </a:rPr>
              <a:t>most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mostovi, ključ – ključevi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Integrace přejatých slov je relativně silná: </a:t>
            </a:r>
            <a:r>
              <a:rPr lang="cs-CZ" altLang="de-DE" sz="2800" i="1">
                <a:latin typeface="Times New Roman" panose="02020603050405020304" pitchFamily="18" charset="0"/>
              </a:rPr>
              <a:t>biro, biroa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biroi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taksi (taxi), taksija (taxija</a:t>
            </a:r>
            <a:r>
              <a:rPr lang="cs-CZ" altLang="de-DE" sz="2800">
                <a:latin typeface="Times New Roman" panose="02020603050405020304" pitchFamily="18" charset="0"/>
              </a:rPr>
              <a:t>), Npl </a:t>
            </a:r>
            <a:r>
              <a:rPr lang="cs-CZ" altLang="de-DE" sz="2800" i="1">
                <a:latin typeface="Times New Roman" panose="02020603050405020304" pitchFamily="18" charset="0"/>
              </a:rPr>
              <a:t>taksiji (taxiji)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AE545E4-FDE9-1CA9-CFE4-F7BA12B10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mají (zejm. jednoslabičná) slova rozšířený kmen: </a:t>
            </a:r>
            <a:r>
              <a:rPr lang="cs-CZ" altLang="de-DE" sz="2800" i="1">
                <a:latin typeface="Times New Roman" panose="02020603050405020304" pitchFamily="18" charset="0"/>
              </a:rPr>
              <a:t>most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mostovi, ključ – ključevi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Výrazné jsou pohyblivé vokály, a to i v Gpl před koncovkou </a:t>
            </a:r>
            <a:br>
              <a:rPr lang="cs-CZ" altLang="de-DE" sz="2800">
                <a:latin typeface="Times New Roman" panose="02020603050405020304" pitchFamily="18" charset="0"/>
              </a:rPr>
            </a:br>
            <a:r>
              <a:rPr lang="cs-CZ" altLang="de-DE" sz="2800">
                <a:latin typeface="Times New Roman" panose="02020603050405020304" pitchFamily="18" charset="0"/>
              </a:rPr>
              <a:t>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 i="1">
                <a:latin typeface="Times New Roman" panose="02020603050405020304" pitchFamily="18" charset="0"/>
              </a:rPr>
              <a:t>vrabac</a:t>
            </a:r>
            <a:r>
              <a:rPr lang="cs-CZ" altLang="de-DE" sz="2800">
                <a:latin typeface="Times New Roman" panose="02020603050405020304" pitchFamily="18" charset="0"/>
              </a:rPr>
              <a:t>, Gsg </a:t>
            </a:r>
            <a:r>
              <a:rPr lang="cs-CZ" altLang="de-DE" sz="2800" i="1">
                <a:latin typeface="Times New Roman" panose="02020603050405020304" pitchFamily="18" charset="0"/>
              </a:rPr>
              <a:t>vrapca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vrapci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vrabaca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obrazac, obrasca, obrazaca</a:t>
            </a:r>
            <a:r>
              <a:rPr lang="cs-CZ" altLang="de-DE" sz="2800">
                <a:latin typeface="Times New Roman" panose="02020603050405020304" pitchFamily="18" charset="0"/>
              </a:rPr>
              <a:t>, Gpl </a:t>
            </a:r>
            <a:r>
              <a:rPr lang="cs-CZ" altLang="de-DE" sz="2800" i="1">
                <a:latin typeface="Times New Roman" panose="02020603050405020304" pitchFamily="18" charset="0"/>
              </a:rPr>
              <a:t>koncepata, koncerata, projektanata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Integrace přejatých slov je relativně silná: </a:t>
            </a:r>
            <a:r>
              <a:rPr lang="cs-CZ" altLang="de-DE" sz="2800" i="1">
                <a:latin typeface="Times New Roman" panose="02020603050405020304" pitchFamily="18" charset="0"/>
              </a:rPr>
              <a:t>biro, biroa</a:t>
            </a:r>
            <a:r>
              <a:rPr lang="cs-CZ" altLang="de-DE" sz="2800">
                <a:latin typeface="Times New Roman" panose="02020603050405020304" pitchFamily="18" charset="0"/>
              </a:rPr>
              <a:t>, Npl </a:t>
            </a:r>
            <a:r>
              <a:rPr lang="cs-CZ" altLang="de-DE" sz="2800" i="1">
                <a:latin typeface="Times New Roman" panose="02020603050405020304" pitchFamily="18" charset="0"/>
              </a:rPr>
              <a:t>biroi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 i="1">
                <a:latin typeface="Times New Roman" panose="02020603050405020304" pitchFamily="18" charset="0"/>
              </a:rPr>
              <a:t>taksi (taxi), taksija (taxija</a:t>
            </a:r>
            <a:r>
              <a:rPr lang="cs-CZ" altLang="de-DE" sz="2800">
                <a:latin typeface="Times New Roman" panose="02020603050405020304" pitchFamily="18" charset="0"/>
              </a:rPr>
              <a:t>), Npl </a:t>
            </a:r>
            <a:r>
              <a:rPr lang="cs-CZ" altLang="de-DE" sz="2800" i="1">
                <a:latin typeface="Times New Roman" panose="02020603050405020304" pitchFamily="18" charset="0"/>
              </a:rPr>
              <a:t>taksiji (taxiji)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Specifický je pozůstatek duálu podobný jako v ruštině: po číslovkách označujících 2-4 stojí maskulina a neutra v Gsg </a:t>
            </a:r>
            <a:r>
              <a:rPr lang="cs-CZ" altLang="de-DE" sz="2800" i="1">
                <a:latin typeface="Times New Roman" panose="02020603050405020304" pitchFamily="18" charset="0"/>
              </a:rPr>
              <a:t>(dva, tri brata, djeteta)</a:t>
            </a:r>
            <a:r>
              <a:rPr lang="cs-CZ" altLang="de-DE" sz="2800">
                <a:latin typeface="Times New Roman" panose="02020603050405020304" pitchFamily="18" charset="0"/>
              </a:rPr>
              <a:t>. To se však rozšiřuje i na adjektivum </a:t>
            </a:r>
            <a:r>
              <a:rPr lang="cs-CZ" altLang="de-DE" sz="2800" i="1">
                <a:latin typeface="Times New Roman" panose="02020603050405020304" pitchFamily="18" charset="0"/>
              </a:rPr>
              <a:t>(dva mlada brata)</a:t>
            </a:r>
            <a:r>
              <a:rPr lang="cs-CZ" altLang="de-DE" sz="2800">
                <a:latin typeface="Times New Roman" panose="02020603050405020304" pitchFamily="18" charset="0"/>
              </a:rPr>
              <a:t> i na </a:t>
            </a:r>
            <a:r>
              <a:rPr lang="cs-CZ" altLang="de-DE" sz="2800" i="1">
                <a:latin typeface="Times New Roman" panose="02020603050405020304" pitchFamily="18" charset="0"/>
              </a:rPr>
              <a:t>l</a:t>
            </a:r>
            <a:r>
              <a:rPr lang="cs-CZ" altLang="de-DE" sz="2800">
                <a:latin typeface="Times New Roman" panose="02020603050405020304" pitchFamily="18" charset="0"/>
              </a:rPr>
              <a:t>-ový tvar perfekta: </a:t>
            </a:r>
            <a:r>
              <a:rPr lang="cs-CZ" altLang="de-DE" sz="2800" i="1">
                <a:latin typeface="Times New Roman" panose="02020603050405020304" pitchFamily="18" charset="0"/>
              </a:rPr>
              <a:t>Moj</a:t>
            </a:r>
            <a:r>
              <a:rPr lang="cs-CZ" altLang="de-DE" sz="2800" b="1" i="1">
                <a:latin typeface="Times New Roman" panose="02020603050405020304" pitchFamily="18" charset="0"/>
              </a:rPr>
              <a:t>a</a:t>
            </a:r>
            <a:r>
              <a:rPr lang="cs-CZ" altLang="de-DE" sz="2800" i="1">
                <a:latin typeface="Times New Roman" panose="02020603050405020304" pitchFamily="18" charset="0"/>
              </a:rPr>
              <a:t> dva brat</a:t>
            </a:r>
            <a:r>
              <a:rPr lang="cs-CZ" altLang="de-DE" sz="2800" b="1" i="1">
                <a:latin typeface="Times New Roman" panose="02020603050405020304" pitchFamily="18" charset="0"/>
              </a:rPr>
              <a:t>a</a:t>
            </a:r>
            <a:r>
              <a:rPr lang="cs-CZ" altLang="de-DE" sz="2800" i="1">
                <a:latin typeface="Times New Roman" panose="02020603050405020304" pitchFamily="18" charset="0"/>
              </a:rPr>
              <a:t> su bil</a:t>
            </a:r>
            <a:r>
              <a:rPr lang="cs-CZ" altLang="de-DE" sz="2800" b="1" i="1">
                <a:latin typeface="Times New Roman" panose="02020603050405020304" pitchFamily="18" charset="0"/>
              </a:rPr>
              <a:t>a</a:t>
            </a:r>
            <a:r>
              <a:rPr lang="cs-CZ" altLang="de-DE" sz="2800" i="1">
                <a:latin typeface="Times New Roman" panose="02020603050405020304" pitchFamily="18" charset="0"/>
              </a:rPr>
              <a:t> u ratu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C6C672B-A4ED-E5FE-5BE7-7350328AC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Srbština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Vzhledem k tomu, že základy kodifikace spisovné srbštiny a chorvatštiny jsou stále tytéž – totiž výběr východohercegovinsko-západosrbského novoštokavského ijekavského nářečí provedený Vukem Karadžićem pro srbštinu, který byl později přijat i Chorvaty – nejsou v těch oblastech, které nás zajímají na tomto místě, prakticky rozdíly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Rozdíly jsou hlavně ve slovní zásobě (tam hrají nemalou úlohu přejatá slova, protože v Chorvatsku panoval jistý purismus, obdobně jako v češtině nebo ve slovinštině, zatímco v Srbsku byl přístup relativně uvolněný, spíše jako v ruštině nebo v polštině), v slovotvorbě a někdy v syntaxi (k tomu se ještě dostaneme)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Bild 2" descr="Subst12_Srb.pdf">
            <a:extLst>
              <a:ext uri="{FF2B5EF4-FFF2-40B4-BE49-F238E27FC236}">
                <a16:creationId xmlns:a16="http://schemas.microsoft.com/office/drawing/2014/main" id="{359DB257-AEF3-6422-F493-6E9B82E46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10080625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6EACEC4-F192-3373-BE36-F6DE80E3C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Makedonština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Balkánská slovanština – z hlediska dnešních spisovných jazyků bulharština a makedonština – se v oblasti skloňování podstatného jména zásadně liší ode všeho, co jsme dosud viděli, protože </a:t>
            </a:r>
            <a:r>
              <a:rPr lang="cs-CZ" altLang="de-DE" sz="2800" b="1">
                <a:latin typeface="Times New Roman" panose="02020603050405020304" pitchFamily="18" charset="0"/>
              </a:rPr>
              <a:t>ztratila</a:t>
            </a:r>
            <a:r>
              <a:rPr lang="cs-CZ" altLang="de-DE" sz="2800">
                <a:latin typeface="Times New Roman" panose="02020603050405020304" pitchFamily="18" charset="0"/>
              </a:rPr>
              <a:t> ve svém historickém vývoji </a:t>
            </a:r>
            <a:r>
              <a:rPr lang="cs-CZ" altLang="de-DE" sz="2800" b="1">
                <a:latin typeface="Times New Roman" panose="02020603050405020304" pitchFamily="18" charset="0"/>
              </a:rPr>
              <a:t>flektivně vyjádřenou kategorii pádu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F2E5D2E-D200-9EDB-5F20-E5B5D86F8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Makedonština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Balkánská slovanština – z hlediska dnešních spisovných jazyků bulharština a makedonština – se v oblasti skloňování podstatného jména zásadně liší ode všeho, co jsme dosud viděli, protože </a:t>
            </a:r>
            <a:r>
              <a:rPr lang="cs-CZ" altLang="de-DE" sz="2800" b="1">
                <a:latin typeface="Times New Roman" panose="02020603050405020304" pitchFamily="18" charset="0"/>
              </a:rPr>
              <a:t>ztratila</a:t>
            </a:r>
            <a:r>
              <a:rPr lang="cs-CZ" altLang="de-DE" sz="2800">
                <a:latin typeface="Times New Roman" panose="02020603050405020304" pitchFamily="18" charset="0"/>
              </a:rPr>
              <a:t> ve svém historickém vývoji </a:t>
            </a:r>
            <a:r>
              <a:rPr lang="cs-CZ" altLang="de-DE" sz="2800" b="1">
                <a:latin typeface="Times New Roman" panose="02020603050405020304" pitchFamily="18" charset="0"/>
              </a:rPr>
              <a:t>flektivně vyjádřenou kategorii pádu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Ačkoliv tedy koncovky, které vyjadřují číslo (singulár – plurál), zůstaly, a v oblasti přívlastků se projevuje systém tradičních tří rodů a ačkoliv existují různé vzory skloňování (pro vyjadřování opozice čísel), které s těmi rody jsou spojeny, tak samotné pádové významy se dnes vyjadřují – s výjimkou V, který ovšem z hlediska funkce, není typickým pádem – zásadně pomocí předložek, anebo slovosledu, tedy </a:t>
            </a:r>
            <a:r>
              <a:rPr lang="cs-CZ" altLang="de-DE" sz="2800" b="1">
                <a:latin typeface="Times New Roman" panose="02020603050405020304" pitchFamily="18" charset="0"/>
              </a:rPr>
              <a:t>izolačně</a:t>
            </a:r>
            <a:r>
              <a:rPr lang="cs-CZ" altLang="de-DE" sz="2800">
                <a:latin typeface="Times New Roman" panose="02020603050405020304" pitchFamily="18" charset="0"/>
              </a:rPr>
              <a:t>, anebo </a:t>
            </a:r>
            <a:r>
              <a:rPr lang="cs-CZ" altLang="de-DE" sz="2800" b="1">
                <a:latin typeface="Times New Roman" panose="02020603050405020304" pitchFamily="18" charset="0"/>
              </a:rPr>
              <a:t>polysynteticky</a:t>
            </a:r>
          </a:p>
          <a:p>
            <a:pPr marL="414338" indent="-309563" eaLnBrk="1">
              <a:buSzPct val="45000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5FB131E-95C7-323C-E928-55B407C78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 tomu přichází gramatikalizovaná </a:t>
            </a:r>
            <a:r>
              <a:rPr lang="cs-CZ" altLang="de-DE" sz="2800" b="1">
                <a:latin typeface="Times New Roman" panose="02020603050405020304" pitchFamily="18" charset="0"/>
              </a:rPr>
              <a:t>kategorie determinovanosti </a:t>
            </a:r>
            <a:r>
              <a:rPr lang="cs-CZ" altLang="de-DE" sz="2800">
                <a:latin typeface="Times New Roman" panose="02020603050405020304" pitchFamily="18" charset="0"/>
              </a:rPr>
              <a:t>s určitým členem, který se k substantivu připojuje a tím je výrazně aglutinační</a:t>
            </a:r>
          </a:p>
          <a:p>
            <a:pPr marL="414338" indent="-309563" eaLnBrk="1">
              <a:buSzPct val="45000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007BD2F-D991-A3B7-16DC-6DD0B9BE7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 tomu přichází gramatikalizovaná </a:t>
            </a:r>
            <a:r>
              <a:rPr lang="cs-CZ" altLang="de-DE" sz="2800" b="1">
                <a:latin typeface="Times New Roman" panose="02020603050405020304" pitchFamily="18" charset="0"/>
              </a:rPr>
              <a:t>kategorie determinovanosti </a:t>
            </a:r>
            <a:r>
              <a:rPr lang="cs-CZ" altLang="de-DE" sz="2800">
                <a:latin typeface="Times New Roman" panose="02020603050405020304" pitchFamily="18" charset="0"/>
              </a:rPr>
              <a:t>s určitým členem, který se k substantivu připojuje a tím je výrazně aglutinační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Zároveň stejně jako ostatní shodné atributy vyjadřuje i rod a číslo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691FD1A-0B6B-FD3B-568B-87E34BE4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K tomu přichází gramatikalizovaná </a:t>
            </a:r>
            <a:r>
              <a:rPr lang="cs-CZ" altLang="de-DE" sz="2800" b="1">
                <a:latin typeface="Times New Roman" panose="02020603050405020304" pitchFamily="18" charset="0"/>
              </a:rPr>
              <a:t>kategorie determinovanosti </a:t>
            </a:r>
            <a:r>
              <a:rPr lang="cs-CZ" altLang="de-DE" sz="2800">
                <a:latin typeface="Times New Roman" panose="02020603050405020304" pitchFamily="18" charset="0"/>
              </a:rPr>
              <a:t>s určitým členem, který se k substantivu připojuje a tím je výrazně aglutinační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Zároveň stejně jako ostatní shodné atributy vyjadřuje i rod a číslo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makedonština přitom vykazuje systém tří různých deikticky rozlišovaných určitých členů (členy jsou tedy ještě bližší ukazovacím zájmenům), bulharština má jeden člen jako západoevropské jazyky a maďarština, je tedy silněji gramatikalizován (na vyjadřování své specifické gramatické opozice)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cs-CZ" altLang="de-DE" sz="2800">
                <a:latin typeface="Times New Roman" panose="02020603050405020304" pitchFamily="18" charset="0"/>
              </a:rPr>
              <a:t>m. </a:t>
            </a:r>
            <a:r>
              <a:rPr lang="ru-RU" altLang="de-DE" sz="2800" i="1">
                <a:latin typeface="Times New Roman" panose="02020603050405020304" pitchFamily="18" charset="0"/>
              </a:rPr>
              <a:t>жена</a:t>
            </a:r>
            <a:r>
              <a:rPr lang="ru-RU" altLang="de-DE" sz="2800" b="1" i="1">
                <a:latin typeface="Times New Roman" panose="02020603050405020304" pitchFamily="18" charset="0"/>
              </a:rPr>
              <a:t>та</a:t>
            </a:r>
            <a:r>
              <a:rPr lang="ru-RU" altLang="de-DE" sz="2800">
                <a:latin typeface="Times New Roman" panose="02020603050405020304" pitchFamily="18" charset="0"/>
              </a:rPr>
              <a:t> (</a:t>
            </a:r>
            <a:r>
              <a:rPr lang="cs-CZ" altLang="de-DE" sz="2800">
                <a:latin typeface="Times New Roman" panose="02020603050405020304" pitchFamily="18" charset="0"/>
              </a:rPr>
              <a:t>prostá determinovanost</a:t>
            </a:r>
            <a:r>
              <a:rPr lang="ru-RU" altLang="de-DE" sz="2800">
                <a:latin typeface="Times New Roman" panose="02020603050405020304" pitchFamily="18" charset="0"/>
              </a:rPr>
              <a:t>), </a:t>
            </a:r>
            <a:r>
              <a:rPr lang="ru-RU" altLang="de-DE" sz="2800" i="1">
                <a:latin typeface="Times New Roman" panose="02020603050405020304" pitchFamily="18" charset="0"/>
              </a:rPr>
              <a:t>жена</a:t>
            </a:r>
            <a:r>
              <a:rPr lang="ru-RU" altLang="de-DE" sz="2800" b="1" i="1">
                <a:latin typeface="Times New Roman" panose="02020603050405020304" pitchFamily="18" charset="0"/>
              </a:rPr>
              <a:t>ва</a:t>
            </a:r>
            <a:r>
              <a:rPr lang="ru-RU" altLang="de-DE" sz="2800">
                <a:latin typeface="Times New Roman" panose="02020603050405020304" pitchFamily="18" charset="0"/>
              </a:rPr>
              <a:t> (</a:t>
            </a:r>
            <a:r>
              <a:rPr lang="cs-CZ" altLang="de-DE" sz="2800">
                <a:latin typeface="Times New Roman" panose="02020603050405020304" pitchFamily="18" charset="0"/>
              </a:rPr>
              <a:t>,tato, blízká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жена</a:t>
            </a:r>
            <a:r>
              <a:rPr lang="ru-RU" altLang="de-DE" sz="2800" b="1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 (,ona, vzdálená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cs-CZ" altLang="de-DE" sz="2800">
                <a:latin typeface="Times New Roman" panose="02020603050405020304" pitchFamily="18" charset="0"/>
              </a:rPr>
              <a:t>), </a:t>
            </a:r>
            <a:r>
              <a:rPr lang="ru-RU" altLang="de-DE" sz="2800" i="1">
                <a:latin typeface="Times New Roman" panose="02020603050405020304" pitchFamily="18" charset="0"/>
              </a:rPr>
              <a:t>чов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к</a:t>
            </a:r>
            <a:r>
              <a:rPr lang="ru-RU" altLang="de-DE" sz="2800" b="1" i="1">
                <a:latin typeface="Times New Roman" panose="02020603050405020304" pitchFamily="18" charset="0"/>
              </a:rPr>
              <a:t>от</a:t>
            </a:r>
            <a:r>
              <a:rPr lang="ru-RU" altLang="de-DE" sz="2800" i="1">
                <a:latin typeface="Times New Roman" panose="02020603050405020304" pitchFamily="18" charset="0"/>
              </a:rPr>
              <a:t>, чов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к</a:t>
            </a:r>
            <a:r>
              <a:rPr lang="ru-RU" altLang="de-DE" sz="2800" b="1" i="1">
                <a:latin typeface="Times New Roman" panose="02020603050405020304" pitchFamily="18" charset="0"/>
              </a:rPr>
              <a:t>ов</a:t>
            </a:r>
            <a:r>
              <a:rPr lang="ru-RU" altLang="de-DE" sz="2800" i="1">
                <a:latin typeface="Times New Roman" panose="02020603050405020304" pitchFamily="18" charset="0"/>
              </a:rPr>
              <a:t>, чов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к</a:t>
            </a:r>
            <a:r>
              <a:rPr lang="ru-RU" altLang="de-DE" sz="2800" b="1" i="1">
                <a:latin typeface="Times New Roman" panose="02020603050405020304" pitchFamily="18" charset="0"/>
              </a:rPr>
              <a:t>он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atd. (k bulharskému členu viz níže)</a:t>
            </a:r>
          </a:p>
          <a:p>
            <a:pPr marL="414338" indent="-309563" eaLnBrk="1">
              <a:buSzPct val="45000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86C20868-FBBC-EF98-D71A-7C9F2B223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Zároveň makedonština silněji než (spisovná) bulharština vyjevuje postupující gramatikalizaci i neurčitého členu: </a:t>
            </a:r>
            <a:r>
              <a:rPr lang="de-DE" altLang="de-DE" sz="2800" b="1" i="1">
                <a:latin typeface="Times New Roman" panose="02020603050405020304" pitchFamily="18" charset="0"/>
              </a:rPr>
              <a:t>Една</a:t>
            </a:r>
            <a:r>
              <a:rPr lang="de-DE" altLang="de-DE" sz="2800" i="1">
                <a:latin typeface="Times New Roman" panose="02020603050405020304" pitchFamily="18" charset="0"/>
              </a:rPr>
              <a:t> таква куќа уште немам видено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,Takový dům jsem ještě neviděl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C017C1-6D4F-1691-448E-241A88714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23850"/>
            <a:ext cx="9359900" cy="67691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Nezapomínejme ani, že pod povrchem spisovných jazyků se skrývá velmi výrazná nářeční diferenciace, která zde zůstane opomenuta, přitom jak v oblasti slovinštiny, tak chorvatštiny, řada těchto variet dříve byla použita pro regionální písemnictví (kraňská, štýrská a prekmurská slovinština, čakavština, kajkavština), některé variety hluboko do 19. stol.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Menšinová burgenlandská chorvatština v Rakousku, která má vlastní kodifikaci odlišnou od standardní v Chorvatsku, je čakavská, na rozdíl od štokavského chorvatského a srbského (bosenského, černohorského) standardu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EB65EC7-7408-4B2A-7C38-72BF456EC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2843213"/>
            <a:ext cx="9432925" cy="42497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Vidíme tedy, že skloňování jako takové je zachováno, i různé skloňovací vzory, je však omezeno na kategorii čísla, pád chybí</a:t>
            </a:r>
          </a:p>
        </p:txBody>
      </p:sp>
      <p:pic>
        <p:nvPicPr>
          <p:cNvPr id="94211" name="Bild 1" descr="Subst13_Mak.pdf">
            <a:extLst>
              <a:ext uri="{FF2B5EF4-FFF2-40B4-BE49-F238E27FC236}">
                <a16:creationId xmlns:a16="http://schemas.microsoft.com/office/drawing/2014/main" id="{6737E6C3-F936-F91B-AFBE-98964B7FC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84213"/>
            <a:ext cx="100806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B5E6682-26A1-8E8C-5F25-13EB22077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2843213"/>
            <a:ext cx="9432925" cy="42497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Vidíme tedy, že skloňování jako takové je zachováno, i různé skloňovací vzory, je však omezeno na kategorii čísla, pád chybí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 kmenové </a:t>
            </a:r>
            <a:r>
              <a:rPr lang="cs-CZ" altLang="de-DE" sz="2800" b="1">
                <a:latin typeface="Times New Roman" panose="02020603050405020304" pitchFamily="18" charset="0"/>
              </a:rPr>
              <a:t>alternace</a:t>
            </a:r>
            <a:r>
              <a:rPr lang="cs-CZ" altLang="de-DE" sz="2800">
                <a:latin typeface="Times New Roman" panose="02020603050405020304" pitchFamily="18" charset="0"/>
              </a:rPr>
              <a:t> jsou zachovány, kde ve zbylém tvarosloví substantiva to je možné: </a:t>
            </a:r>
            <a:r>
              <a:rPr lang="ru-RU" altLang="de-DE" sz="2800" i="1">
                <a:latin typeface="Times New Roman" panose="02020603050405020304" pitchFamily="18" charset="0"/>
              </a:rPr>
              <a:t>јунак – јунаци, јазик – јазици, филолог – филолози, усп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усп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си</a:t>
            </a:r>
            <a:endParaRPr lang="cs-CZ" altLang="de-DE" sz="2800" i="1">
              <a:latin typeface="Times New Roman" panose="02020603050405020304" pitchFamily="18" charset="0"/>
            </a:endParaRPr>
          </a:p>
        </p:txBody>
      </p:sp>
      <p:pic>
        <p:nvPicPr>
          <p:cNvPr id="96259" name="Bild 1" descr="Subst13_Mak.pdf">
            <a:extLst>
              <a:ext uri="{FF2B5EF4-FFF2-40B4-BE49-F238E27FC236}">
                <a16:creationId xmlns:a16="http://schemas.microsoft.com/office/drawing/2014/main" id="{09DF2221-881A-0049-B6AF-9563B5164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84213"/>
            <a:ext cx="100806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7A9110E-CB94-A364-FEE9-E616D0D86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Nejdůležitější předložkou pro vyjadřování pádových významů je </a:t>
            </a:r>
            <a:r>
              <a:rPr lang="ru-RU" altLang="de-DE" sz="2800" b="1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, které vyjadřuje zároveň G i D (splývání vyjadřovacích prostředků pro G a D je znakem balkánského jazykového svazu, tedy balkanismus): </a:t>
            </a:r>
            <a:r>
              <a:rPr lang="ru-RU" altLang="de-DE" sz="2800" i="1">
                <a:latin typeface="Times New Roman" panose="02020603050405020304" pitchFamily="18" charset="0"/>
              </a:rPr>
              <a:t>врата на куќа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dveře domu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на мајка ми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mé matce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de-DE" altLang="de-DE" sz="2800"/>
              <a:t> 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8E27F8D-79E3-714D-8959-AADD6C2C7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Nejdůležitější předložkou pro vyjadřování pádových významů je </a:t>
            </a:r>
            <a:r>
              <a:rPr lang="ru-RU" altLang="de-DE" sz="2800" b="1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, které vyjadřuje zároveň G i D (splývání vyjadřovacích prostředků pro G a D je znakem balkánského jazykového svazu, tedy balkanismus): </a:t>
            </a:r>
            <a:r>
              <a:rPr lang="ru-RU" altLang="de-DE" sz="2800" i="1">
                <a:latin typeface="Times New Roman" panose="02020603050405020304" pitchFamily="18" charset="0"/>
              </a:rPr>
              <a:t>врата на куќа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dveře domu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на мајка ми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mé matce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de-DE" altLang="de-DE" sz="2800"/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Kromě toho s</a:t>
            </a:r>
            <a:r>
              <a:rPr lang="cs-CZ" altLang="de-DE" sz="2800">
                <a:latin typeface="Times New Roman" panose="02020603050405020304" pitchFamily="18" charset="0"/>
              </a:rPr>
              <a:t>e využívá (u determinovaných objektů) i tzv. zvdvojený objekt: vzhledem k tomu, že osobní zájmeno na rozdíl od substantiva má pádové tvary, se tyto redundantně (nebo možná právě ne tak redundantně kladou ve větách se substantivním přímým či nepřímým objektem: </a:t>
            </a:r>
            <a:r>
              <a:rPr lang="ru-RU" altLang="de-DE" sz="2800" i="1">
                <a:latin typeface="Times New Roman" panose="02020603050405020304" pitchFamily="18" charset="0"/>
              </a:rPr>
              <a:t>таткото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подари убав часовник</a:t>
            </a:r>
            <a:r>
              <a:rPr lang="ru-RU" altLang="de-DE" sz="2800" b="1" i="1">
                <a:latin typeface="Times New Roman" panose="02020603050405020304" pitchFamily="18" charset="0"/>
              </a:rPr>
              <a:t> на свойот син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otec daroval krásné hodinky svému synovi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b="1" i="1">
                <a:latin typeface="Times New Roman" panose="02020603050405020304" pitchFamily="18" charset="0"/>
              </a:rPr>
              <a:t>тоа</a:t>
            </a:r>
            <a:r>
              <a:rPr lang="ru-RU" altLang="de-DE" sz="2800" i="1">
                <a:latin typeface="Times New Roman" panose="02020603050405020304" pitchFamily="18" charset="0"/>
              </a:rPr>
              <a:t> ќ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го</a:t>
            </a:r>
            <a:r>
              <a:rPr lang="ru-RU" altLang="de-DE" sz="2800" i="1">
                <a:latin typeface="Times New Roman" panose="02020603050405020304" pitchFamily="18" charset="0"/>
              </a:rPr>
              <a:t> кажам </a:t>
            </a:r>
            <a:r>
              <a:rPr lang="ru-RU" altLang="de-DE" sz="2800" b="1" i="1">
                <a:latin typeface="Times New Roman" panose="02020603050405020304" pitchFamily="18" charset="0"/>
              </a:rPr>
              <a:t>на н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кој мудар чов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к</a:t>
            </a:r>
            <a:r>
              <a:rPr lang="ru-RU" altLang="de-DE" sz="2800" b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řeknu to nějakému moudrému člověku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8825943-64F4-7F47-61DA-7F4F22841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Nejdůležitější předložkou pro vyjadřování pádových významů je </a:t>
            </a:r>
            <a:r>
              <a:rPr lang="ru-RU" altLang="de-DE" sz="2800" b="1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, které vyjadřuje zároveň G i D (splývání vyjadřovacích prostředků pro G a D je znakem balkánského jazykového svazu, tedy balkanismus): </a:t>
            </a:r>
            <a:r>
              <a:rPr lang="ru-RU" altLang="de-DE" sz="2800" i="1">
                <a:latin typeface="Times New Roman" panose="02020603050405020304" pitchFamily="18" charset="0"/>
              </a:rPr>
              <a:t>врата на куќа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dveře domu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на мајка ми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mé matce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de-DE" altLang="de-DE" sz="2800"/>
              <a:t>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Kromě toho s</a:t>
            </a:r>
            <a:r>
              <a:rPr lang="cs-CZ" altLang="de-DE" sz="2800">
                <a:latin typeface="Times New Roman" panose="02020603050405020304" pitchFamily="18" charset="0"/>
              </a:rPr>
              <a:t>e využívá (u determinovaných objektů) i tzv. zvdvojený objekt: vzhledem k tomu, že osobní zájmeno na rozdíl od substantiva má pádové tvary, se tyto redundantně (nebo možná právě ne tak redundantně kladou ve větách se substantivním přímým či nepřímým objektem: </a:t>
            </a:r>
            <a:r>
              <a:rPr lang="ru-RU" altLang="de-DE" sz="2800" i="1">
                <a:latin typeface="Times New Roman" panose="02020603050405020304" pitchFamily="18" charset="0"/>
              </a:rPr>
              <a:t>таткото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подари убав часовник</a:t>
            </a:r>
            <a:r>
              <a:rPr lang="ru-RU" altLang="de-DE" sz="2800" b="1" i="1">
                <a:latin typeface="Times New Roman" panose="02020603050405020304" pitchFamily="18" charset="0"/>
              </a:rPr>
              <a:t> на свойот син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otec daroval krásné hodinky svému synovi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b="1" i="1">
                <a:latin typeface="Times New Roman" panose="02020603050405020304" pitchFamily="18" charset="0"/>
              </a:rPr>
              <a:t>тоа</a:t>
            </a:r>
            <a:r>
              <a:rPr lang="ru-RU" altLang="de-DE" sz="2800" i="1">
                <a:latin typeface="Times New Roman" panose="02020603050405020304" pitchFamily="18" charset="0"/>
              </a:rPr>
              <a:t> ќ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го</a:t>
            </a:r>
            <a:r>
              <a:rPr lang="ru-RU" altLang="de-DE" sz="2800" i="1">
                <a:latin typeface="Times New Roman" panose="02020603050405020304" pitchFamily="18" charset="0"/>
              </a:rPr>
              <a:t> кажам </a:t>
            </a:r>
            <a:r>
              <a:rPr lang="ru-RU" altLang="de-DE" sz="2800" b="1" i="1">
                <a:latin typeface="Times New Roman" panose="02020603050405020304" pitchFamily="18" charset="0"/>
              </a:rPr>
              <a:t>на н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кој мудар чов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к</a:t>
            </a:r>
            <a:r>
              <a:rPr lang="ru-RU" altLang="de-DE" sz="2800" b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řeknu to nějakému moudrému člověku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Jsou zachovány tvary </a:t>
            </a:r>
            <a:r>
              <a:rPr lang="de-DE" altLang="de-DE" sz="2800" b="1">
                <a:latin typeface="Times New Roman" panose="02020603050405020304" pitchFamily="18" charset="0"/>
              </a:rPr>
              <a:t>V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Иван – Иван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ѕв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р – ѕв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ру, душа – душо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, nejsou však zcela produktivní ani závazné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1B73080-3F9E-8CF9-A56C-764FCE4A7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Maskulina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označující osobu mají i (nezávazně) tzv. </a:t>
            </a:r>
            <a:r>
              <a:rPr lang="cs-CZ" altLang="de-DE" sz="2800" b="1">
                <a:latin typeface="Times New Roman" panose="02020603050405020304" pitchFamily="18" charset="0"/>
              </a:rPr>
              <a:t>závislý tvar</a:t>
            </a:r>
            <a:r>
              <a:rPr lang="cs-CZ" altLang="de-DE" sz="2800">
                <a:latin typeface="Times New Roman" panose="02020603050405020304" pitchFamily="18" charset="0"/>
              </a:rPr>
              <a:t>: mimo N se  může připojit koncovka 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го видов Стојан/Стојана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viděl jsem Stojana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зборував со Стојан/Стојана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mluvil jsem se Stojanem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79E67FF-0494-3FED-12C1-FBB24B174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69766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Maskulina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označující osobu mají i (nezávazně) tzv. </a:t>
            </a:r>
            <a:r>
              <a:rPr lang="cs-CZ" altLang="de-DE" sz="2800" b="1">
                <a:latin typeface="Times New Roman" panose="02020603050405020304" pitchFamily="18" charset="0"/>
              </a:rPr>
              <a:t>závislý tvar</a:t>
            </a:r>
            <a:r>
              <a:rPr lang="cs-CZ" altLang="de-DE" sz="2800">
                <a:latin typeface="Times New Roman" panose="02020603050405020304" pitchFamily="18" charset="0"/>
              </a:rPr>
              <a:t>: mimo N se  může připojit koncovka -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го видов Стојан/Стојана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viděl jsem Stojana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r>
              <a:rPr lang="ru-RU" altLang="de-DE" sz="2800" i="1">
                <a:latin typeface="Times New Roman" panose="02020603050405020304" pitchFamily="18" charset="0"/>
              </a:rPr>
              <a:t>зборував со Стојан/Стојана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mluvil jsem se Stojanem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Maskulina končící na konsonant mají i – st</a:t>
            </a:r>
            <a:r>
              <a:rPr lang="cs-CZ" altLang="de-DE" sz="2800">
                <a:latin typeface="Times New Roman" panose="02020603050405020304" pitchFamily="18" charset="0"/>
              </a:rPr>
              <a:t>ejně nezávaznou – </a:t>
            </a:r>
            <a:r>
              <a:rPr lang="cs-CZ" altLang="de-DE" sz="2800" b="1">
                <a:latin typeface="Times New Roman" panose="02020603050405020304" pitchFamily="18" charset="0"/>
              </a:rPr>
              <a:t>variantu plurálu po číslovkách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два орла/орли, три моста/мостови, 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 д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нара/д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нари, седум класа/класи</a:t>
            </a:r>
            <a:endParaRPr lang="cs-CZ" altLang="de-DE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00DB172E-3954-265F-B548-BDC296D60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Bulharština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Poměry v bulharštině jsou s těmi v makedonštině z největší části totožné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99EB10F-5336-F553-FFD0-2A6017908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Bulharština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Poměry v bulharštině jsou s těmi v makedonštině z největší části totožné: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substantiva mají </a:t>
            </a:r>
            <a:r>
              <a:rPr lang="cs-CZ" altLang="de-DE" sz="2800" b="1">
                <a:latin typeface="Times New Roman" panose="02020603050405020304" pitchFamily="18" charset="0"/>
              </a:rPr>
              <a:t>rod</a:t>
            </a:r>
            <a:r>
              <a:rPr lang="cs-CZ" altLang="de-DE" sz="2800">
                <a:latin typeface="Times New Roman" panose="02020603050405020304" pitchFamily="18" charset="0"/>
              </a:rPr>
              <a:t> a skloňují se podle </a:t>
            </a:r>
            <a:r>
              <a:rPr lang="cs-CZ" altLang="de-DE" sz="2800" b="1">
                <a:latin typeface="Times New Roman" panose="02020603050405020304" pitchFamily="18" charset="0"/>
              </a:rPr>
              <a:t>čísla</a:t>
            </a:r>
            <a:r>
              <a:rPr lang="cs-CZ" altLang="de-DE" sz="2800">
                <a:latin typeface="Times New Roman" panose="02020603050405020304" pitchFamily="18" charset="0"/>
              </a:rPr>
              <a:t>, není skloňování substantiv podle pádu, ale jsou zachovány tvary </a:t>
            </a:r>
            <a:r>
              <a:rPr lang="cs-CZ" altLang="de-DE" sz="2800" b="1">
                <a:latin typeface="Times New Roman" panose="02020603050405020304" pitchFamily="18" charset="0"/>
              </a:rPr>
              <a:t>V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нар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Сто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н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м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йко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cs-CZ" altLang="de-DE" sz="2800">
                <a:latin typeface="Times New Roman" panose="02020603050405020304" pitchFamily="18" charset="0"/>
              </a:rPr>
              <a:t>, částečně obligatorní, částečně variabilní, částečně (u ženských vlastních jmen) dokonce pejorativní (neutrálním tvarem oslovení je tedy u nich N), existuje vedlejší </a:t>
            </a:r>
            <a:r>
              <a:rPr lang="cs-CZ" altLang="de-DE" sz="2800" b="1">
                <a:latin typeface="Times New Roman" panose="02020603050405020304" pitchFamily="18" charset="0"/>
              </a:rPr>
              <a:t>tvar pl maskulin po číslovkách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два ст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ла, 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 гр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да, п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тн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д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с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 самол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та, сто л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ва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jinak pl </a:t>
            </a:r>
            <a:r>
              <a:rPr lang="ru-RU" altLang="de-DE" sz="2800" i="1">
                <a:latin typeface="Times New Roman" panose="02020603050405020304" pitchFamily="18" charset="0"/>
              </a:rPr>
              <a:t>стол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град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самол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ти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atd.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Je </a:t>
            </a:r>
            <a:r>
              <a:rPr lang="cs-CZ" altLang="de-DE" sz="2800" b="1">
                <a:latin typeface="Times New Roman" panose="02020603050405020304" pitchFamily="18" charset="0"/>
              </a:rPr>
              <a:t>nepřímý tvar podstatných jmen mužských</a:t>
            </a:r>
            <a:r>
              <a:rPr lang="cs-CZ" altLang="de-DE" sz="2800">
                <a:latin typeface="Times New Roman" panose="02020603050405020304" pitchFamily="18" charset="0"/>
              </a:rPr>
              <a:t>, zejm. vlastních (</a:t>
            </a:r>
            <a:r>
              <a:rPr lang="ru-RU" altLang="de-DE" sz="2800" i="1">
                <a:latin typeface="Times New Roman" panose="02020603050405020304" pitchFamily="18" charset="0"/>
              </a:rPr>
              <a:t>пов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кай Ив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на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zavolej Ivana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от Сто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A073ED30-E0E0-0E3A-846D-9501CACC1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maskulin, ojediněle feminin jsou kmenové </a:t>
            </a:r>
            <a:r>
              <a:rPr lang="cs-CZ" altLang="de-DE" sz="2800" b="1">
                <a:latin typeface="Times New Roman" panose="02020603050405020304" pitchFamily="18" charset="0"/>
              </a:rPr>
              <a:t>alternace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стол – стол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внук – вн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ци, вълк – в</a:t>
            </a:r>
            <a:r>
              <a:rPr lang="ru-RU" altLang="de-DE" sz="2800" i="1" u="sng">
                <a:latin typeface="Times New Roman" panose="02020603050405020304" pitchFamily="18" charset="0"/>
              </a:rPr>
              <a:t>ъ</a:t>
            </a:r>
            <a:r>
              <a:rPr lang="ru-RU" altLang="de-DE" sz="2800" i="1">
                <a:latin typeface="Times New Roman" panose="02020603050405020304" pitchFamily="18" charset="0"/>
              </a:rPr>
              <a:t>лци, враг – враз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,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х –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си</a:t>
            </a:r>
            <a:r>
              <a:rPr lang="cs-CZ" altLang="de-DE" sz="2800">
                <a:latin typeface="Times New Roman" panose="02020603050405020304" pitchFamily="18" charset="0"/>
              </a:rPr>
              <a:t>, není to však úplně pravidelné a produktivní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ч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ч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 –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нсинги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C8A754A-EE57-CD8F-4B54-0842FBD84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 vykazuje zajímavou kombinaci archaických a inovačních rysů: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D9BFB510-4CCA-C262-496E-574CC3E82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maskulin, ojediněle feminin jsou kmenové </a:t>
            </a:r>
            <a:r>
              <a:rPr lang="cs-CZ" altLang="de-DE" sz="2800" b="1">
                <a:latin typeface="Times New Roman" panose="02020603050405020304" pitchFamily="18" charset="0"/>
              </a:rPr>
              <a:t>alternace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стол – стол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внук – вн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ци, вълк – в</a:t>
            </a:r>
            <a:r>
              <a:rPr lang="ru-RU" altLang="de-DE" sz="2800" i="1" u="sng">
                <a:latin typeface="Times New Roman" panose="02020603050405020304" pitchFamily="18" charset="0"/>
              </a:rPr>
              <a:t>ъ</a:t>
            </a:r>
            <a:r>
              <a:rPr lang="ru-RU" altLang="de-DE" sz="2800" i="1">
                <a:latin typeface="Times New Roman" panose="02020603050405020304" pitchFamily="18" charset="0"/>
              </a:rPr>
              <a:t>лци, враг – враз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,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х –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си</a:t>
            </a:r>
            <a:r>
              <a:rPr lang="cs-CZ" altLang="de-DE" sz="2800">
                <a:latin typeface="Times New Roman" panose="02020603050405020304" pitchFamily="18" charset="0"/>
              </a:rPr>
              <a:t>, není to však úplně pravidelné a produktivní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ч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ч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 –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нсинги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U jednotlivých slov jsou jako koncovky pl zachovány </a:t>
            </a:r>
            <a:r>
              <a:rPr lang="cs-CZ" altLang="de-DE" sz="2800" b="1">
                <a:latin typeface="Times New Roman" panose="02020603050405020304" pitchFamily="18" charset="0"/>
              </a:rPr>
              <a:t>měkké tvary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мъж – мъж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овц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– овц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nebo </a:t>
            </a:r>
            <a:r>
              <a:rPr lang="cs-CZ" altLang="de-DE" sz="2800" b="1">
                <a:latin typeface="Times New Roman" panose="02020603050405020304" pitchFamily="18" charset="0"/>
              </a:rPr>
              <a:t>duálu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рог - рог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často ale variabilní (vedle </a:t>
            </a:r>
            <a:r>
              <a:rPr lang="ru-RU" altLang="de-DE" sz="2800" i="1">
                <a:latin typeface="Times New Roman" panose="02020603050405020304" pitchFamily="18" charset="0"/>
              </a:rPr>
              <a:t>рог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овц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2609630-C75D-E8F5-EB4D-90E7D8329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pl maskulin, ojediněle feminin jsou kmenové </a:t>
            </a:r>
            <a:r>
              <a:rPr lang="cs-CZ" altLang="de-DE" sz="2800" b="1">
                <a:latin typeface="Times New Roman" panose="02020603050405020304" pitchFamily="18" charset="0"/>
              </a:rPr>
              <a:t>alternace</a:t>
            </a:r>
            <a:r>
              <a:rPr lang="cs-CZ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стол – стол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внук – вн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ци, вълк – в</a:t>
            </a:r>
            <a:r>
              <a:rPr lang="ru-RU" altLang="de-DE" sz="2800" i="1" u="sng">
                <a:latin typeface="Times New Roman" panose="02020603050405020304" pitchFamily="18" charset="0"/>
              </a:rPr>
              <a:t>ъ</a:t>
            </a:r>
            <a:r>
              <a:rPr lang="ru-RU" altLang="de-DE" sz="2800" i="1">
                <a:latin typeface="Times New Roman" panose="02020603050405020304" pitchFamily="18" charset="0"/>
              </a:rPr>
              <a:t>лци, враг – враз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,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х – кож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i="1">
                <a:latin typeface="Times New Roman" panose="02020603050405020304" pitchFamily="18" charset="0"/>
              </a:rPr>
              <a:t>си</a:t>
            </a:r>
            <a:r>
              <a:rPr lang="cs-CZ" altLang="de-DE" sz="2800">
                <a:latin typeface="Times New Roman" panose="02020603050405020304" pitchFamily="18" charset="0"/>
              </a:rPr>
              <a:t>, není to však úplně pravidelné a produktivní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усп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ч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 – ч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хи,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 – д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нсинги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U jednotlivých slov jsou jako koncovky pl zachovány </a:t>
            </a:r>
            <a:r>
              <a:rPr lang="cs-CZ" altLang="de-DE" sz="2800" b="1">
                <a:latin typeface="Times New Roman" panose="02020603050405020304" pitchFamily="18" charset="0"/>
              </a:rPr>
              <a:t>měkké tvary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мъж – мъж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овц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– овц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nebo </a:t>
            </a:r>
            <a:r>
              <a:rPr lang="cs-CZ" altLang="de-DE" sz="2800" b="1">
                <a:latin typeface="Times New Roman" panose="02020603050405020304" pitchFamily="18" charset="0"/>
              </a:rPr>
              <a:t>duálu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рог - рог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často ale variabilní (vedle </a:t>
            </a:r>
            <a:r>
              <a:rPr lang="ru-RU" altLang="de-DE" sz="2800" i="1">
                <a:latin typeface="Times New Roman" panose="02020603050405020304" pitchFamily="18" charset="0"/>
              </a:rPr>
              <a:t>рог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, овц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Spisovná bulharština rozlišuje u maskulin </a:t>
            </a:r>
            <a:r>
              <a:rPr lang="cs-CZ" altLang="de-DE" sz="2800" b="1">
                <a:latin typeface="Times New Roman" panose="02020603050405020304" pitchFamily="18" charset="0"/>
              </a:rPr>
              <a:t>dvě podoby určitého členu</a:t>
            </a:r>
            <a:r>
              <a:rPr lang="cs-CZ" altLang="de-DE" sz="2800">
                <a:latin typeface="Times New Roman" panose="02020603050405020304" pitchFamily="18" charset="0"/>
              </a:rPr>
              <a:t>, -</a:t>
            </a:r>
            <a:r>
              <a:rPr lang="ru-RU" altLang="de-DE" sz="2800" i="1">
                <a:latin typeface="Times New Roman" panose="02020603050405020304" pitchFamily="18" charset="0"/>
              </a:rPr>
              <a:t>ът/-ят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 </a:t>
            </a:r>
            <a:r>
              <a:rPr lang="ru-RU" altLang="de-DE" sz="2800">
                <a:latin typeface="Times New Roman" panose="02020603050405020304" pitchFamily="18" charset="0"/>
              </a:rPr>
              <a:t>-</a:t>
            </a:r>
            <a:r>
              <a:rPr lang="ru-RU" altLang="de-DE" sz="2800" i="1">
                <a:latin typeface="Times New Roman" panose="02020603050405020304" pitchFamily="18" charset="0"/>
              </a:rPr>
              <a:t>а, /-я</a:t>
            </a:r>
            <a:r>
              <a:rPr lang="cs-CZ" altLang="de-DE" sz="2800">
                <a:latin typeface="Times New Roman" panose="02020603050405020304" pitchFamily="18" charset="0"/>
              </a:rPr>
              <a:t>, které podle kodifikace nejsou variabilní, nýbrž diferencují subjektovou a objektovou pozici, tedy vlastně pádový význam, což je poněkud neobvyklé pro balkánskou slovanštinu; nicméně kodifikace je patrně umělá, v nářečích taková opozice neexistuje a rodilí mluvčí se jí naučí ve škole: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BD205E53-468F-A501-EB67-93B7BFCFE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5075238"/>
            <a:ext cx="9432925" cy="24844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  <p:pic>
        <p:nvPicPr>
          <p:cNvPr id="118787" name="Bild 1" descr="Subst14_Bulg.pdf">
            <a:extLst>
              <a:ext uri="{FF2B5EF4-FFF2-40B4-BE49-F238E27FC236}">
                <a16:creationId xmlns:a16="http://schemas.microsoft.com/office/drawing/2014/main" id="{AF74BC21-0B22-02DA-338A-CAC453381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6E8EE8D6-8729-C9E1-9277-49742B0E8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„Spisovná norma rozlišuje jejich užití v závislosti na poloze ve větě. Tvary s plným členem jsou v pozici vyjadřující přímý pádový vztah, ve funkci podmětu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Нар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дът 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с нас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v doplňku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Кой 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ръковод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лят?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v přístavku (</a:t>
            </a:r>
            <a:r>
              <a:rPr lang="ru-RU" altLang="de-DE" sz="2800" i="1">
                <a:latin typeface="Times New Roman" panose="02020603050405020304" pitchFamily="18" charset="0"/>
              </a:rPr>
              <a:t>друг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рят Поп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в, ръковод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лят на зав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да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soudruh P., ředitel závodu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cs-CZ" altLang="de-DE" sz="2800">
                <a:latin typeface="Times New Roman" panose="02020603050405020304" pitchFamily="18" charset="0"/>
              </a:rPr>
              <a:t>). V hovorovém jazyce se však tyto rozdíly stírají, převládá užívání krátkého členu ve všech pozicích.“ (Kufnerová 1990, 57)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oblasti pádových vztahů dominuje předložka </a:t>
            </a:r>
            <a:r>
              <a:rPr lang="ru-RU" altLang="de-DE" sz="2800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: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G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рията на 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ро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тностит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teorie pravděpodobnosti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br>
              <a:rPr lang="de-DE" altLang="de-DE" sz="2800">
                <a:latin typeface="Times New Roman" panose="02020603050405020304" pitchFamily="18" charset="0"/>
              </a:rPr>
            </a:br>
            <a:r>
              <a:rPr lang="de-DE" altLang="de-DE" sz="2800">
                <a:latin typeface="Times New Roman" panose="02020603050405020304" pitchFamily="18" charset="0"/>
              </a:rPr>
              <a:t>D </a:t>
            </a:r>
            <a:r>
              <a:rPr lang="ru-RU" altLang="de-DE" sz="2800" i="1">
                <a:latin typeface="Times New Roman" panose="02020603050405020304" pitchFamily="18" charset="0"/>
              </a:rPr>
              <a:t>благодар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 на бащ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си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děkuji otci</a:t>
            </a:r>
            <a:r>
              <a:rPr lang="de-DE" altLang="de-DE" sz="2800">
                <a:latin typeface="Times New Roman" panose="02020603050405020304" pitchFamily="18" charset="0"/>
              </a:rPr>
              <a:t>ʻ.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 se vyjadřuje pozičně (slovosledem): </a:t>
            </a:r>
            <a:r>
              <a:rPr lang="ru-RU" altLang="de-DE" sz="2800" i="1">
                <a:latin typeface="Times New Roman" panose="02020603050405020304" pitchFamily="18" charset="0"/>
              </a:rPr>
              <a:t>Ср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щнахм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ж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н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ви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Potkali jsme Vaši ženu</a:t>
            </a:r>
            <a:r>
              <a:rPr lang="de-DE" altLang="de-DE" sz="2800">
                <a:latin typeface="Times New Roman" panose="02020603050405020304" pitchFamily="18" charset="0"/>
              </a:rPr>
              <a:t>ʻ. Hovorově lz</a:t>
            </a:r>
            <a:r>
              <a:rPr lang="cs-CZ" altLang="de-DE" sz="2800">
                <a:latin typeface="Times New Roman" panose="02020603050405020304" pitchFamily="18" charset="0"/>
              </a:rPr>
              <a:t>e zdvojit objekt: </a:t>
            </a:r>
            <a:r>
              <a:rPr lang="ru-RU" altLang="de-DE" sz="2800" i="1">
                <a:latin typeface="Times New Roman" panose="02020603050405020304" pitchFamily="18" charset="0"/>
              </a:rPr>
              <a:t>Дай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да яд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на д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т</a:t>
            </a:r>
            <a:r>
              <a:rPr lang="cs-CZ" altLang="de-DE" sz="2800" b="1" i="1" u="sng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то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Dej dítěti jíst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E213A3F-63A2-40DE-C859-484FCDC95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„Spisovná norma rozlišuje jejich užití v závislosti na poloze ve větě. Tvary s plným členem jsou v pozici vyjadřující přímý pádový vztah, ve funkci podmětu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Нар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дът 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с нас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v doplňku </a:t>
            </a:r>
            <a:r>
              <a:rPr lang="cs-CZ" altLang="de-DE" sz="2800" i="1">
                <a:latin typeface="Times New Roman" panose="02020603050405020304" pitchFamily="18" charset="0"/>
              </a:rPr>
              <a:t>(</a:t>
            </a:r>
            <a:r>
              <a:rPr lang="ru-RU" altLang="de-DE" sz="2800" i="1">
                <a:latin typeface="Times New Roman" panose="02020603050405020304" pitchFamily="18" charset="0"/>
              </a:rPr>
              <a:t>Кой 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ръковод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лят?</a:t>
            </a:r>
            <a:r>
              <a:rPr lang="cs-CZ" altLang="de-DE" sz="2800" i="1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v přístavku (</a:t>
            </a:r>
            <a:r>
              <a:rPr lang="ru-RU" altLang="de-DE" sz="2800" i="1">
                <a:latin typeface="Times New Roman" panose="02020603050405020304" pitchFamily="18" charset="0"/>
              </a:rPr>
              <a:t>друг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рят Поп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в, ръковод</a:t>
            </a:r>
            <a:r>
              <a:rPr lang="ru-RU" altLang="de-DE" sz="2800" i="1" u="sng">
                <a:latin typeface="Times New Roman" panose="02020603050405020304" pitchFamily="18" charset="0"/>
              </a:rPr>
              <a:t>и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лят на зав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да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soudruh P., ředitel závodu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  <a:r>
              <a:rPr lang="cs-CZ" altLang="de-DE" sz="2800">
                <a:latin typeface="Times New Roman" panose="02020603050405020304" pitchFamily="18" charset="0"/>
              </a:rPr>
              <a:t>). V hovorovém jazyce se však tyto rozdíly stírají, převládá užívání krátkého členu ve všech pozicích.“ (Kufnerová 1990, 57)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V oblasti pádových vztahů dominuje předložka </a:t>
            </a:r>
            <a:r>
              <a:rPr lang="ru-RU" altLang="de-DE" sz="2800" i="1">
                <a:latin typeface="Times New Roman" panose="02020603050405020304" pitchFamily="18" charset="0"/>
              </a:rPr>
              <a:t>на</a:t>
            </a:r>
            <a:r>
              <a:rPr lang="cs-CZ" altLang="de-DE" sz="2800">
                <a:latin typeface="Times New Roman" panose="02020603050405020304" pitchFamily="18" charset="0"/>
              </a:rPr>
              <a:t>: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G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 u="sng">
                <a:latin typeface="Times New Roman" panose="02020603050405020304" pitchFamily="18" charset="0"/>
              </a:rPr>
              <a:t>о</a:t>
            </a:r>
            <a:r>
              <a:rPr lang="ru-RU" altLang="de-DE" sz="2800" i="1">
                <a:latin typeface="Times New Roman" panose="02020603050405020304" pitchFamily="18" charset="0"/>
              </a:rPr>
              <a:t>рията на в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ро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тностит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teorie pravděpodobnosti</a:t>
            </a:r>
            <a:r>
              <a:rPr lang="de-DE" altLang="de-DE" sz="2800">
                <a:latin typeface="Times New Roman" panose="02020603050405020304" pitchFamily="18" charset="0"/>
              </a:rPr>
              <a:t>ʻ, </a:t>
            </a:r>
            <a:br>
              <a:rPr lang="de-DE" altLang="de-DE" sz="2800">
                <a:latin typeface="Times New Roman" panose="02020603050405020304" pitchFamily="18" charset="0"/>
              </a:rPr>
            </a:br>
            <a:r>
              <a:rPr lang="de-DE" altLang="de-DE" sz="2800">
                <a:latin typeface="Times New Roman" panose="02020603050405020304" pitchFamily="18" charset="0"/>
              </a:rPr>
              <a:t>D </a:t>
            </a:r>
            <a:r>
              <a:rPr lang="ru-RU" altLang="de-DE" sz="2800" i="1">
                <a:latin typeface="Times New Roman" panose="02020603050405020304" pitchFamily="18" charset="0"/>
              </a:rPr>
              <a:t>благодар</a:t>
            </a:r>
            <a:r>
              <a:rPr lang="ru-RU" altLang="de-DE" sz="2800" i="1" u="sng">
                <a:latin typeface="Times New Roman" panose="02020603050405020304" pitchFamily="18" charset="0"/>
              </a:rPr>
              <a:t>я</a:t>
            </a:r>
            <a:r>
              <a:rPr lang="ru-RU" altLang="de-DE" sz="2800" i="1">
                <a:latin typeface="Times New Roman" panose="02020603050405020304" pitchFamily="18" charset="0"/>
              </a:rPr>
              <a:t> на бащ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си</a:t>
            </a:r>
            <a:r>
              <a:rPr lang="ru-RU" altLang="de-DE" sz="2800">
                <a:latin typeface="Times New Roman" panose="02020603050405020304" pitchFamily="18" charset="0"/>
              </a:rPr>
              <a:t> ,</a:t>
            </a:r>
            <a:r>
              <a:rPr lang="cs-CZ" altLang="de-DE" sz="2800">
                <a:latin typeface="Times New Roman" panose="02020603050405020304" pitchFamily="18" charset="0"/>
              </a:rPr>
              <a:t>děkuji otci</a:t>
            </a:r>
            <a:r>
              <a:rPr lang="de-DE" altLang="de-DE" sz="2800">
                <a:latin typeface="Times New Roman" panose="02020603050405020304" pitchFamily="18" charset="0"/>
              </a:rPr>
              <a:t>ʻ.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cs-CZ" altLang="de-DE" sz="2800">
                <a:latin typeface="Times New Roman" panose="02020603050405020304" pitchFamily="18" charset="0"/>
              </a:rPr>
              <a:t>A se vyjadřuje pozičně (slovosledem): </a:t>
            </a:r>
            <a:r>
              <a:rPr lang="ru-RU" altLang="de-DE" sz="2800" i="1">
                <a:latin typeface="Times New Roman" panose="02020603050405020304" pitchFamily="18" charset="0"/>
              </a:rPr>
              <a:t>Ср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щнахм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ж</a:t>
            </a:r>
            <a:r>
              <a:rPr lang="cs-CZ" altLang="de-DE" sz="2800" i="1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н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 i="1">
                <a:latin typeface="Times New Roman" panose="02020603050405020304" pitchFamily="18" charset="0"/>
              </a:rPr>
              <a:t> ви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Potkali jsme Vaši ženu</a:t>
            </a:r>
            <a:r>
              <a:rPr lang="de-DE" altLang="de-DE" sz="2800">
                <a:latin typeface="Times New Roman" panose="02020603050405020304" pitchFamily="18" charset="0"/>
              </a:rPr>
              <a:t>ʻ. Hovorově lz</a:t>
            </a:r>
            <a:r>
              <a:rPr lang="cs-CZ" altLang="de-DE" sz="2800">
                <a:latin typeface="Times New Roman" panose="02020603050405020304" pitchFamily="18" charset="0"/>
              </a:rPr>
              <a:t>e zdvojit objekt: </a:t>
            </a:r>
            <a:r>
              <a:rPr lang="ru-RU" altLang="de-DE" sz="2800" i="1">
                <a:latin typeface="Times New Roman" panose="02020603050405020304" pitchFamily="18" charset="0"/>
              </a:rPr>
              <a:t>Дай </a:t>
            </a:r>
            <a:r>
              <a:rPr lang="ru-RU" altLang="de-DE" sz="2800" b="1" i="1">
                <a:latin typeface="Times New Roman" panose="02020603050405020304" pitchFamily="18" charset="0"/>
              </a:rPr>
              <a:t>му</a:t>
            </a:r>
            <a:r>
              <a:rPr lang="ru-RU" altLang="de-DE" sz="2800" i="1">
                <a:latin typeface="Times New Roman" panose="02020603050405020304" pitchFamily="18" charset="0"/>
              </a:rPr>
              <a:t> да яд</a:t>
            </a:r>
            <a:r>
              <a:rPr lang="cs-CZ" altLang="de-DE" sz="2800" i="1" u="sng">
                <a:latin typeface="Times New Roman" panose="02020603050405020304" pitchFamily="18" charset="0"/>
              </a:rPr>
              <a:t>e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 b="1" i="1">
                <a:latin typeface="Times New Roman" panose="02020603050405020304" pitchFamily="18" charset="0"/>
              </a:rPr>
              <a:t>на д</a:t>
            </a:r>
            <a:r>
              <a:rPr lang="cs-CZ" altLang="de-DE" sz="2800" b="1" i="1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т</a:t>
            </a:r>
            <a:r>
              <a:rPr lang="cs-CZ" altLang="de-DE" sz="2800" b="1" i="1" u="sng">
                <a:latin typeface="Times New Roman" panose="02020603050405020304" pitchFamily="18" charset="0"/>
              </a:rPr>
              <a:t>e</a:t>
            </a:r>
            <a:r>
              <a:rPr lang="ru-RU" altLang="de-DE" sz="2800" b="1" i="1">
                <a:latin typeface="Times New Roman" panose="02020603050405020304" pitchFamily="18" charset="0"/>
              </a:rPr>
              <a:t>то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,</a:t>
            </a:r>
            <a:r>
              <a:rPr lang="cs-CZ" altLang="de-DE" sz="2800">
                <a:latin typeface="Times New Roman" panose="02020603050405020304" pitchFamily="18" charset="0"/>
              </a:rPr>
              <a:t>Dej dítěti jíst</a:t>
            </a:r>
            <a:r>
              <a:rPr lang="de-DE" altLang="de-DE" sz="2800">
                <a:latin typeface="Times New Roman" panose="02020603050405020304" pitchFamily="18" charset="0"/>
              </a:rPr>
              <a:t>ʻ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de-DE" altLang="de-DE" sz="2800">
                <a:latin typeface="Times New Roman" panose="02020603050405020304" pitchFamily="18" charset="0"/>
              </a:rPr>
              <a:t>Na to jsou samozř</a:t>
            </a:r>
            <a:r>
              <a:rPr lang="cs-CZ" altLang="de-DE" sz="2800">
                <a:latin typeface="Times New Roman" panose="02020603050405020304" pitchFamily="18" charset="0"/>
              </a:rPr>
              <a:t>e</a:t>
            </a:r>
            <a:r>
              <a:rPr lang="de-DE" altLang="de-DE" sz="2800">
                <a:latin typeface="Times New Roman" panose="02020603050405020304" pitchFamily="18" charset="0"/>
              </a:rPr>
              <a:t>jmě potř</a:t>
            </a:r>
            <a:r>
              <a:rPr lang="cs-CZ" altLang="de-DE" sz="2800">
                <a:latin typeface="Times New Roman" panose="02020603050405020304" pitchFamily="18" charset="0"/>
              </a:rPr>
              <a:t>ebné </a:t>
            </a:r>
            <a:r>
              <a:rPr lang="cs-CZ" altLang="de-DE" sz="2800" b="1">
                <a:latin typeface="Times New Roman" panose="02020603050405020304" pitchFamily="18" charset="0"/>
              </a:rPr>
              <a:t>pádově rozlišené tvary osobního zájmena</a:t>
            </a:r>
            <a:r>
              <a:rPr lang="cs-CZ" altLang="de-DE" sz="2800">
                <a:latin typeface="Times New Roman" panose="02020603050405020304" pitchFamily="18" charset="0"/>
              </a:rPr>
              <a:t>:</a:t>
            </a: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Bild 2" descr="Zajm_os_Bh.pdf">
            <a:extLst>
              <a:ext uri="{FF2B5EF4-FFF2-40B4-BE49-F238E27FC236}">
                <a16:creationId xmlns:a16="http://schemas.microsoft.com/office/drawing/2014/main" id="{BA3A67DB-1030-0055-E7F8-1F801EB8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10080625" cy="6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50496F7-4E04-4A01-9F91-97A08F44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985000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Celkově tedy vidíme v obou balkánskoslovanských spisovných jazycích, že ztráta flektivně vyjadřované kategorie pádu je </a:t>
            </a:r>
            <a:r>
              <a:rPr lang="cs-CZ" altLang="de-DE" sz="2800" b="1">
                <a:latin typeface="Times New Roman" panose="02020603050405020304" pitchFamily="18" charset="0"/>
              </a:rPr>
              <a:t>výrazným krokem pryč od flektivního typu</a:t>
            </a:r>
            <a:r>
              <a:rPr lang="cs-CZ" altLang="de-DE" sz="2800">
                <a:latin typeface="Times New Roman" panose="02020603050405020304" pitchFamily="18" charset="0"/>
              </a:rPr>
              <a:t> (zejm. když uvážíme původní systém staroslověnštiny, která je první historicky doloženou etapou vývoje balkánské slovanštiny), nicméně se </a:t>
            </a:r>
            <a:r>
              <a:rPr lang="cs-CZ" altLang="de-DE" sz="2800" b="1">
                <a:latin typeface="Times New Roman" panose="02020603050405020304" pitchFamily="18" charset="0"/>
              </a:rPr>
              <a:t>ve skloňování podstatného jména zachovalo nemálo flektivních jevů 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Nové jevy – předložky pro vyjadřování pádů, zdvojený objekt, postponované členy – jsou </a:t>
            </a:r>
            <a:r>
              <a:rPr lang="cs-CZ" altLang="de-DE" sz="2800" b="1">
                <a:latin typeface="Times New Roman" panose="02020603050405020304" pitchFamily="18" charset="0"/>
              </a:rPr>
              <a:t>izolační</a:t>
            </a:r>
            <a:r>
              <a:rPr lang="cs-CZ" altLang="de-DE" sz="2800">
                <a:latin typeface="Times New Roman" panose="02020603050405020304" pitchFamily="18" charset="0"/>
              </a:rPr>
              <a:t>, resp. </a:t>
            </a:r>
            <a:r>
              <a:rPr lang="cs-CZ" altLang="de-DE" sz="2800" b="1">
                <a:latin typeface="Times New Roman" panose="02020603050405020304" pitchFamily="18" charset="0"/>
              </a:rPr>
              <a:t>aglutinační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331DB20-7E0D-83E2-494C-DC59470AF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 vykazuje zajímavou kombinaci archaických a inovačních rysů: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jedné straně zde máme zachování gramému duálu (ovšem také jenom se dvěma tvary, jak vidíme) a tvarových opozic typu Ipl </a:t>
            </a:r>
            <a:r>
              <a:rPr lang="cs-CZ" altLang="de-DE" sz="2800" i="1">
                <a:latin typeface="Times New Roman" panose="02020603050405020304" pitchFamily="18" charset="0"/>
              </a:rPr>
              <a:t>koraki, mesti, lipami, perutmi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79DC3C4-6D42-477B-2A5A-84C060FB4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 vykazuje zajímavou kombinaci archaických a inovačních rysů: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jedné straně zde máme zachování gramému duálu (ovšem také jenom se dvěma tvary, jak vidíme) a tvarových opozic typu Ipl </a:t>
            </a:r>
            <a:r>
              <a:rPr lang="cs-CZ" altLang="de-DE" sz="2800" i="1">
                <a:latin typeface="Times New Roman" panose="02020603050405020304" pitchFamily="18" charset="0"/>
              </a:rPr>
              <a:t>koraki, mesti, lipami, perutmi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druhé straně je zde ztráta V a prakticky všech kmenových alternací: DLsg </a:t>
            </a:r>
            <a:r>
              <a:rPr lang="cs-CZ" altLang="de-DE" sz="2800" i="1">
                <a:latin typeface="Times New Roman" panose="02020603050405020304" pitchFamily="18" charset="0"/>
              </a:rPr>
              <a:t>roki, nogi, </a:t>
            </a:r>
            <a:r>
              <a:rPr lang="cs-CZ" altLang="de-DE" sz="2800">
                <a:latin typeface="Times New Roman" panose="02020603050405020304" pitchFamily="18" charset="0"/>
              </a:rPr>
              <a:t>Npl </a:t>
            </a:r>
            <a:r>
              <a:rPr lang="cs-CZ" altLang="de-DE" sz="2800" i="1">
                <a:latin typeface="Times New Roman" panose="02020603050405020304" pitchFamily="18" charset="0"/>
              </a:rPr>
              <a:t>sovražniki, koraki </a:t>
            </a:r>
            <a:r>
              <a:rPr lang="ru-RU" altLang="de-DE" sz="2800">
                <a:latin typeface="Times New Roman" panose="02020603050405020304" pitchFamily="18" charset="0"/>
              </a:rPr>
              <a:t>(</a:t>
            </a:r>
            <a:r>
              <a:rPr lang="cs-CZ" altLang="de-DE" sz="2800">
                <a:latin typeface="Times New Roman" panose="02020603050405020304" pitchFamily="18" charset="0"/>
              </a:rPr>
              <a:t>ale </a:t>
            </a:r>
            <a:r>
              <a:rPr lang="cs-CZ" altLang="de-DE" sz="2800" i="1">
                <a:latin typeface="Times New Roman" panose="02020603050405020304" pitchFamily="18" charset="0"/>
              </a:rPr>
              <a:t>grad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gradovi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 i="1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Lpl </a:t>
            </a:r>
            <a:r>
              <a:rPr lang="cs-CZ" altLang="de-DE" sz="2800" i="1">
                <a:latin typeface="Times New Roman" panose="02020603050405020304" pitchFamily="18" charset="0"/>
              </a:rPr>
              <a:t>sovražnikih, korakih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7CFA351-F7F9-AF06-700D-796D5941F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Slovinština vykazuje zajímavou kombinaci archaických a inovačních rysů: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jedné straně zde máme zachování gramému duálu (ovšem také jenom se dvěma tvary, jak vidíme) a tvarových opozic typu Ipl </a:t>
            </a:r>
            <a:r>
              <a:rPr lang="cs-CZ" altLang="de-DE" sz="2800" i="1">
                <a:latin typeface="Times New Roman" panose="02020603050405020304" pitchFamily="18" charset="0"/>
              </a:rPr>
              <a:t>koraki, mesti, lipami, perutmi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na druhé straně je zde ztráta V a prakticky všech kmenových alternací: DLsg </a:t>
            </a:r>
            <a:r>
              <a:rPr lang="cs-CZ" altLang="de-DE" sz="2800" i="1">
                <a:latin typeface="Times New Roman" panose="02020603050405020304" pitchFamily="18" charset="0"/>
              </a:rPr>
              <a:t>roki, nogi, </a:t>
            </a:r>
            <a:r>
              <a:rPr lang="cs-CZ" altLang="de-DE" sz="2800">
                <a:latin typeface="Times New Roman" panose="02020603050405020304" pitchFamily="18" charset="0"/>
              </a:rPr>
              <a:t>Npl </a:t>
            </a:r>
            <a:r>
              <a:rPr lang="cs-CZ" altLang="de-DE" sz="2800" i="1">
                <a:latin typeface="Times New Roman" panose="02020603050405020304" pitchFamily="18" charset="0"/>
              </a:rPr>
              <a:t>sovražniki, koraki </a:t>
            </a:r>
            <a:r>
              <a:rPr lang="ru-RU" altLang="de-DE" sz="2800">
                <a:latin typeface="Times New Roman" panose="02020603050405020304" pitchFamily="18" charset="0"/>
              </a:rPr>
              <a:t>(</a:t>
            </a:r>
            <a:r>
              <a:rPr lang="cs-CZ" altLang="de-DE" sz="2800">
                <a:latin typeface="Times New Roman" panose="02020603050405020304" pitchFamily="18" charset="0"/>
              </a:rPr>
              <a:t>ale </a:t>
            </a:r>
            <a:r>
              <a:rPr lang="cs-CZ" altLang="de-DE" sz="2800" i="1">
                <a:latin typeface="Times New Roman" panose="02020603050405020304" pitchFamily="18" charset="0"/>
              </a:rPr>
              <a:t>grad</a:t>
            </a:r>
            <a:r>
              <a:rPr lang="cs-CZ" altLang="de-DE" sz="2800">
                <a:latin typeface="Times New Roman" panose="02020603050405020304" pitchFamily="18" charset="0"/>
              </a:rPr>
              <a:t> – Npl </a:t>
            </a:r>
            <a:r>
              <a:rPr lang="cs-CZ" altLang="de-DE" sz="2800" i="1">
                <a:latin typeface="Times New Roman" panose="02020603050405020304" pitchFamily="18" charset="0"/>
              </a:rPr>
              <a:t>gradovi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r>
              <a:rPr lang="cs-CZ" altLang="de-DE" sz="2800" i="1">
                <a:latin typeface="Times New Roman" panose="02020603050405020304" pitchFamily="18" charset="0"/>
              </a:rPr>
              <a:t>, </a:t>
            </a:r>
            <a:r>
              <a:rPr lang="cs-CZ" altLang="de-DE" sz="2800">
                <a:latin typeface="Times New Roman" panose="02020603050405020304" pitchFamily="18" charset="0"/>
              </a:rPr>
              <a:t>Lpl </a:t>
            </a:r>
            <a:r>
              <a:rPr lang="cs-CZ" altLang="de-DE" sz="2800" i="1">
                <a:latin typeface="Times New Roman" panose="02020603050405020304" pitchFamily="18" charset="0"/>
              </a:rPr>
              <a:t>sovražnikih, korakih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Tvrdé a měkké paradigma téměř splynuly (Isg </a:t>
            </a:r>
            <a:r>
              <a:rPr lang="cs-CZ" altLang="de-DE" sz="2800" i="1">
                <a:latin typeface="Times New Roman" panose="02020603050405020304" pitchFamily="18" charset="0"/>
              </a:rPr>
              <a:t>korakom</a:t>
            </a:r>
            <a:r>
              <a:rPr lang="cs-CZ" altLang="de-DE" sz="2800">
                <a:latin typeface="Times New Roman" panose="02020603050405020304" pitchFamily="18" charset="0"/>
              </a:rPr>
              <a:t>, ale </a:t>
            </a:r>
            <a:r>
              <a:rPr lang="cs-CZ" altLang="de-DE" sz="2800" i="1">
                <a:latin typeface="Times New Roman" panose="02020603050405020304" pitchFamily="18" charset="0"/>
              </a:rPr>
              <a:t>možem</a:t>
            </a:r>
            <a:r>
              <a:rPr lang="cs-CZ" altLang="de-DE" sz="2800">
                <a:latin typeface="Times New Roman" panose="02020603050405020304" pitchFamily="18" charset="0"/>
              </a:rPr>
              <a:t>, u </a:t>
            </a:r>
            <a:r>
              <a:rPr lang="cs-CZ" altLang="de-DE" sz="2800" i="1">
                <a:latin typeface="Times New Roman" panose="02020603050405020304" pitchFamily="18" charset="0"/>
              </a:rPr>
              <a:t>a</a:t>
            </a:r>
            <a:r>
              <a:rPr lang="cs-CZ" altLang="de-DE" sz="2800">
                <a:latin typeface="Times New Roman" panose="02020603050405020304" pitchFamily="18" charset="0"/>
              </a:rPr>
              <a:t>-kmenů jsou v GDsg původně měkké koncovky), v Apl m. je původně měkká koncovka, která tak odlišuje Apl od Npl, zůstává </a:t>
            </a:r>
            <a:r>
              <a:rPr lang="cs-CZ" altLang="de-DE" sz="2800" i="1">
                <a:latin typeface="Times New Roman" panose="02020603050405020304" pitchFamily="18" charset="0"/>
              </a:rPr>
              <a:t>i</a:t>
            </a:r>
            <a:r>
              <a:rPr lang="cs-CZ" altLang="de-DE" sz="2800">
                <a:latin typeface="Times New Roman" panose="02020603050405020304" pitchFamily="18" charset="0"/>
              </a:rPr>
              <a:t>-kmenové paradigma s jednoznačně odlišnými koncovkami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DF3F65A-A4ED-10FD-7FB8-8638283D3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395288"/>
            <a:ext cx="9432925" cy="6840537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I je – stejně jako v lužické srbštině – pouze předložkový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3212</Words>
  <Application>Microsoft Macintosh PowerPoint</Application>
  <PresentationFormat>Benutzerdefiniert</PresentationFormat>
  <Paragraphs>158</Paragraphs>
  <Slides>56</Slides>
  <Notes>55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0" baseType="lpstr">
      <vt:lpstr>Arial</vt:lpstr>
      <vt:lpstr>Times New Roman</vt:lpstr>
      <vt:lpstr>Wingdings</vt:lpstr>
      <vt:lpstr>Office-Design</vt:lpstr>
      <vt:lpstr>Slovanská a balkánská synchronní kontrastivní a srovnávací jazykověda </vt:lpstr>
      <vt:lpstr>Skloňování substantiva: jihoslovanské jazyky</vt:lpstr>
      <vt:lpstr>Skloňování substantiva: jihoslovanské jazyky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618</cp:revision>
  <cp:lastPrinted>1601-01-01T00:00:00Z</cp:lastPrinted>
  <dcterms:created xsi:type="dcterms:W3CDTF">2012-10-11T18:59:19Z</dcterms:created>
  <dcterms:modified xsi:type="dcterms:W3CDTF">2024-10-31T11:37:39Z</dcterms:modified>
</cp:coreProperties>
</file>