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notesMasterIdLst>
    <p:notesMasterId r:id="rId20"/>
  </p:notesMasterIdLst>
  <p:handoutMasterIdLst>
    <p:handoutMasterId r:id="rId21"/>
  </p:handoutMasterIdLst>
  <p:sldIdLst>
    <p:sldId id="256" r:id="rId4"/>
    <p:sldId id="379" r:id="rId5"/>
    <p:sldId id="360" r:id="rId6"/>
    <p:sldId id="377" r:id="rId7"/>
    <p:sldId id="378" r:id="rId8"/>
    <p:sldId id="376" r:id="rId9"/>
    <p:sldId id="369" r:id="rId10"/>
    <p:sldId id="368" r:id="rId11"/>
    <p:sldId id="370" r:id="rId12"/>
    <p:sldId id="371" r:id="rId13"/>
    <p:sldId id="372" r:id="rId14"/>
    <p:sldId id="373" r:id="rId15"/>
    <p:sldId id="374" r:id="rId16"/>
    <p:sldId id="380" r:id="rId17"/>
    <p:sldId id="381" r:id="rId18"/>
    <p:sldId id="375" r:id="rId19"/>
  </p:sldIdLst>
  <p:sldSz cx="9144000" cy="6858000" type="screen4x3"/>
  <p:notesSz cx="6781800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9966"/>
    <a:srgbClr val="FF3300"/>
    <a:srgbClr val="CC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F41AFC-227B-4D08-84B8-180ED26D3BC4}" v="140" dt="2021-12-02T08:59:28.254"/>
    <p1510:client id="{FB9E9DC5-D426-4CB1-A770-82304FEC9818}" v="67" dt="2021-12-02T09:38:35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72028" autoAdjust="0"/>
  </p:normalViewPr>
  <p:slideViewPr>
    <p:cSldViewPr>
      <p:cViewPr varScale="1">
        <p:scale>
          <a:sx n="65" d="100"/>
          <a:sy n="65" d="100"/>
        </p:scale>
        <p:origin x="-21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14" y="-78"/>
      </p:cViewPr>
      <p:guideLst>
        <p:guide orient="horz" pos="3127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FB9E9DC5-D426-4CB1-A770-82304FEC9818}"/>
    <pc:docChg chg="addSld modSld">
      <pc:chgData name="Michal Vágner" userId="S::vagner@vojenskyobor.cz::8f38ecf4-166a-48cb-9f9e-f1a40236ef56" providerId="AD" clId="Web-{FB9E9DC5-D426-4CB1-A770-82304FEC9818}" dt="2021-12-02T09:38:33.663" v="63" actId="20577"/>
      <pc:docMkLst>
        <pc:docMk/>
      </pc:docMkLst>
      <pc:sldChg chg="modSp">
        <pc:chgData name="Michal Vágner" userId="S::vagner@vojenskyobor.cz::8f38ecf4-166a-48cb-9f9e-f1a40236ef56" providerId="AD" clId="Web-{FB9E9DC5-D426-4CB1-A770-82304FEC9818}" dt="2021-12-02T09:30:42.244" v="5" actId="20577"/>
        <pc:sldMkLst>
          <pc:docMk/>
          <pc:sldMk cId="0" sldId="374"/>
        </pc:sldMkLst>
        <pc:spChg chg="mod">
          <ac:chgData name="Michal Vágner" userId="S::vagner@vojenskyobor.cz::8f38ecf4-166a-48cb-9f9e-f1a40236ef56" providerId="AD" clId="Web-{FB9E9DC5-D426-4CB1-A770-82304FEC9818}" dt="2021-12-02T09:30:42.244" v="5" actId="20577"/>
          <ac:spMkLst>
            <pc:docMk/>
            <pc:sldMk cId="0" sldId="374"/>
            <ac:spMk id="24578" creationId="{E6B75B69-4BE8-4395-A516-42DF9C265FB6}"/>
          </ac:spMkLst>
        </pc:spChg>
      </pc:sldChg>
      <pc:sldChg chg="addSp delSp modSp add replId">
        <pc:chgData name="Michal Vágner" userId="S::vagner@vojenskyobor.cz::8f38ecf4-166a-48cb-9f9e-f1a40236ef56" providerId="AD" clId="Web-{FB9E9DC5-D426-4CB1-A770-82304FEC9818}" dt="2021-12-02T09:35:34.339" v="18" actId="20577"/>
        <pc:sldMkLst>
          <pc:docMk/>
          <pc:sldMk cId="1835566580" sldId="380"/>
        </pc:sldMkLst>
        <pc:spChg chg="add del mod">
          <ac:chgData name="Michal Vágner" userId="S::vagner@vojenskyobor.cz::8f38ecf4-166a-48cb-9f9e-f1a40236ef56" providerId="AD" clId="Web-{FB9E9DC5-D426-4CB1-A770-82304FEC9818}" dt="2021-12-02T09:30:55.167" v="8"/>
          <ac:spMkLst>
            <pc:docMk/>
            <pc:sldMk cId="1835566580" sldId="380"/>
            <ac:spMk id="3" creationId="{BA9F856C-165F-4A19-A00D-B04E396E5796}"/>
          </ac:spMkLst>
        </pc:spChg>
        <pc:spChg chg="add del mod">
          <ac:chgData name="Michal Vágner" userId="S::vagner@vojenskyobor.cz::8f38ecf4-166a-48cb-9f9e-f1a40236ef56" providerId="AD" clId="Web-{FB9E9DC5-D426-4CB1-A770-82304FEC9818}" dt="2021-12-02T09:34:36.320" v="11"/>
          <ac:spMkLst>
            <pc:docMk/>
            <pc:sldMk cId="1835566580" sldId="380"/>
            <ac:spMk id="4" creationId="{677325CE-7213-402E-B2ED-D360B8D93329}"/>
          </ac:spMkLst>
        </pc:spChg>
        <pc:spChg chg="mod">
          <ac:chgData name="Michal Vágner" userId="S::vagner@vojenskyobor.cz::8f38ecf4-166a-48cb-9f9e-f1a40236ef56" providerId="AD" clId="Web-{FB9E9DC5-D426-4CB1-A770-82304FEC9818}" dt="2021-12-02T09:35:34.339" v="18" actId="20577"/>
          <ac:spMkLst>
            <pc:docMk/>
            <pc:sldMk cId="1835566580" sldId="380"/>
            <ac:spMk id="24578" creationId="{E6B75B69-4BE8-4395-A516-42DF9C265FB6}"/>
          </ac:spMkLst>
        </pc:spChg>
        <pc:spChg chg="del">
          <ac:chgData name="Michal Vágner" userId="S::vagner@vojenskyobor.cz::8f38ecf4-166a-48cb-9f9e-f1a40236ef56" providerId="AD" clId="Web-{FB9E9DC5-D426-4CB1-A770-82304FEC9818}" dt="2021-12-02T09:30:52.885" v="7"/>
          <ac:spMkLst>
            <pc:docMk/>
            <pc:sldMk cId="1835566580" sldId="380"/>
            <ac:spMk id="24579" creationId="{E8D29BD4-DEBC-4FF6-B9D3-13BDDC46971D}"/>
          </ac:spMkLst>
        </pc:spChg>
        <pc:picChg chg="add mod">
          <ac:chgData name="Michal Vágner" userId="S::vagner@vojenskyobor.cz::8f38ecf4-166a-48cb-9f9e-f1a40236ef56" providerId="AD" clId="Web-{FB9E9DC5-D426-4CB1-A770-82304FEC9818}" dt="2021-12-02T09:35:28.308" v="17" actId="14100"/>
          <ac:picMkLst>
            <pc:docMk/>
            <pc:sldMk cId="1835566580" sldId="380"/>
            <ac:picMk id="5" creationId="{54A7B9F4-3F32-42F6-A0C4-1B1665DED2D3}"/>
          </ac:picMkLst>
        </pc:picChg>
      </pc:sldChg>
      <pc:sldChg chg="addSp delSp modSp add replId">
        <pc:chgData name="Michal Vágner" userId="S::vagner@vojenskyobor.cz::8f38ecf4-166a-48cb-9f9e-f1a40236ef56" providerId="AD" clId="Web-{FB9E9DC5-D426-4CB1-A770-82304FEC9818}" dt="2021-12-02T09:38:33.663" v="63" actId="20577"/>
        <pc:sldMkLst>
          <pc:docMk/>
          <pc:sldMk cId="527888728" sldId="381"/>
        </pc:sldMkLst>
        <pc:spChg chg="add mod">
          <ac:chgData name="Michal Vágner" userId="S::vagner@vojenskyobor.cz::8f38ecf4-166a-48cb-9f9e-f1a40236ef56" providerId="AD" clId="Web-{FB9E9DC5-D426-4CB1-A770-82304FEC9818}" dt="2021-12-02T09:38:23.584" v="57" actId="20577"/>
          <ac:spMkLst>
            <pc:docMk/>
            <pc:sldMk cId="527888728" sldId="381"/>
            <ac:spMk id="2" creationId="{5C27D064-09C0-415F-84A5-7B4B35C4DC60}"/>
          </ac:spMkLst>
        </pc:spChg>
        <pc:spChg chg="mod">
          <ac:chgData name="Michal Vágner" userId="S::vagner@vojenskyobor.cz::8f38ecf4-166a-48cb-9f9e-f1a40236ef56" providerId="AD" clId="Web-{FB9E9DC5-D426-4CB1-A770-82304FEC9818}" dt="2021-12-02T09:38:33.663" v="63" actId="20577"/>
          <ac:spMkLst>
            <pc:docMk/>
            <pc:sldMk cId="527888728" sldId="381"/>
            <ac:spMk id="24578" creationId="{E6B75B69-4BE8-4395-A516-42DF9C265FB6}"/>
          </ac:spMkLst>
        </pc:spChg>
        <pc:picChg chg="del">
          <ac:chgData name="Michal Vágner" userId="S::vagner@vojenskyobor.cz::8f38ecf4-166a-48cb-9f9e-f1a40236ef56" providerId="AD" clId="Web-{FB9E9DC5-D426-4CB1-A770-82304FEC9818}" dt="2021-12-02T09:36:14.717" v="20"/>
          <ac:picMkLst>
            <pc:docMk/>
            <pc:sldMk cId="527888728" sldId="381"/>
            <ac:picMk id="5" creationId="{54A7B9F4-3F32-42F6-A0C4-1B1665DED2D3}"/>
          </ac:picMkLst>
        </pc:picChg>
      </pc:sldChg>
    </pc:docChg>
  </pc:docChgLst>
  <pc:docChgLst>
    <pc:chgData name="Michal Vágner" userId="S::vagner@vojenskyobor.cz::8f38ecf4-166a-48cb-9f9e-f1a40236ef56" providerId="AD" clId="Web-{5EF41AFC-227B-4D08-84B8-180ED26D3BC4}"/>
    <pc:docChg chg="addSld modSld">
      <pc:chgData name="Michal Vágner" userId="S::vagner@vojenskyobor.cz::8f38ecf4-166a-48cb-9f9e-f1a40236ef56" providerId="AD" clId="Web-{5EF41AFC-227B-4D08-84B8-180ED26D3BC4}" dt="2021-12-02T08:59:26.582" v="137" actId="20577"/>
      <pc:docMkLst>
        <pc:docMk/>
      </pc:docMkLst>
      <pc:sldChg chg="addSp modSp add replId">
        <pc:chgData name="Michal Vágner" userId="S::vagner@vojenskyobor.cz::8f38ecf4-166a-48cb-9f9e-f1a40236ef56" providerId="AD" clId="Web-{5EF41AFC-227B-4D08-84B8-180ED26D3BC4}" dt="2021-12-02T08:59:26.582" v="137" actId="20577"/>
        <pc:sldMkLst>
          <pc:docMk/>
          <pc:sldMk cId="2292493886" sldId="379"/>
        </pc:sldMkLst>
        <pc:spChg chg="add mod">
          <ac:chgData name="Michal Vágner" userId="S::vagner@vojenskyobor.cz::8f38ecf4-166a-48cb-9f9e-f1a40236ef56" providerId="AD" clId="Web-{5EF41AFC-227B-4D08-84B8-180ED26D3BC4}" dt="2021-12-02T08:59:26.582" v="137" actId="20577"/>
          <ac:spMkLst>
            <pc:docMk/>
            <pc:sldMk cId="2292493886" sldId="379"/>
            <ac:spMk id="2" creationId="{41F0DEC3-6A33-433D-A4D9-A87E6FC7C997}"/>
          </ac:spMkLst>
        </pc:spChg>
        <pc:spChg chg="mod">
          <ac:chgData name="Michal Vágner" userId="S::vagner@vojenskyobor.cz::8f38ecf4-166a-48cb-9f9e-f1a40236ef56" providerId="AD" clId="Web-{5EF41AFC-227B-4D08-84B8-180ED26D3BC4}" dt="2021-12-02T08:55:18.621" v="2" actId="1076"/>
          <ac:spMkLst>
            <pc:docMk/>
            <pc:sldMk cId="2292493886" sldId="379"/>
            <ac:spMk id="13314" creationId="{81FD2DB0-C5C2-4488-B699-0B2CAA3BB73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870921FA-280B-4FE4-89BE-332F34F30D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9A16FCEC-9941-4927-A32E-8A8DC5DEA14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4CBF8418-7567-4806-A4CB-B1498F4FCF5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9998834B-8355-4B07-88CB-0C7927C469E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25372FE-DFEE-47AB-B5E5-1523847C73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BF025BD5-F951-4297-B508-C48F7622CC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5857117-01F0-4F11-82E9-7DEE7D6F20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03E25D25-30EF-4D9F-8148-A295EA14993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7" name="Rectangle 5">
            <a:extLst>
              <a:ext uri="{FF2B5EF4-FFF2-40B4-BE49-F238E27FC236}">
                <a16:creationId xmlns:a16="http://schemas.microsoft.com/office/drawing/2014/main" id="{076961E1-D986-4ABF-BA75-40D525BD3F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10598" name="Rectangle 6">
            <a:extLst>
              <a:ext uri="{FF2B5EF4-FFF2-40B4-BE49-F238E27FC236}">
                <a16:creationId xmlns:a16="http://schemas.microsoft.com/office/drawing/2014/main" id="{31D9424D-6CA8-45FC-962C-76B968717D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0599" name="Rectangle 7">
            <a:extLst>
              <a:ext uri="{FF2B5EF4-FFF2-40B4-BE49-F238E27FC236}">
                <a16:creationId xmlns:a16="http://schemas.microsoft.com/office/drawing/2014/main" id="{6A0F7689-9AAC-41AB-A949-4EE1CB365A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175834B-735F-429F-B609-05EDC4D59CD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84B3905-BEA2-4A5B-BFCE-5F67FB91118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B576C1E8-98CA-46CF-8EC1-3E16D404F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DD8234A9-690A-459B-A8CA-DFA6AFD80BAC}"/>
                </a:ext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cs-CZ" altLang="cs-CZ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76A4B925-F715-49F7-95C1-2E7097F84575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>
              <a:extLst>
                <a:ext uri="{FF2B5EF4-FFF2-40B4-BE49-F238E27FC236}">
                  <a16:creationId xmlns:a16="http://schemas.microsoft.com/office/drawing/2014/main" id="{26B9D40B-D0BE-4A6A-8971-5781BD2751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  <p:sp>
          <p:nvSpPr>
            <p:cNvPr id="9" name="AutoShape 7">
              <a:extLst>
                <a:ext uri="{FF2B5EF4-FFF2-40B4-BE49-F238E27FC236}">
                  <a16:creationId xmlns:a16="http://schemas.microsoft.com/office/drawing/2014/main" id="{632F5212-E414-4651-9836-96599E264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</p:grpSp>
      <p:sp>
        <p:nvSpPr>
          <p:cNvPr id="1013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138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id="{F8AC09AA-5F6E-482F-9D29-52DFDF37BB7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20">
            <a:extLst>
              <a:ext uri="{FF2B5EF4-FFF2-40B4-BE49-F238E27FC236}">
                <a16:creationId xmlns:a16="http://schemas.microsoft.com/office/drawing/2014/main" id="{D9AF0597-942A-4051-9A6E-497202E02B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21">
            <a:extLst>
              <a:ext uri="{FF2B5EF4-FFF2-40B4-BE49-F238E27FC236}">
                <a16:creationId xmlns:a16="http://schemas.microsoft.com/office/drawing/2014/main" id="{8C1D6BBC-BC1F-490C-8AC9-DF38CC9B23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73AED357-BDCF-4866-A523-C9F709F993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240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47B2B21-A77E-4384-910C-6CCF99605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D7834BD-F27F-4E53-9363-6DDEC7A76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231F309-37FC-468D-AC0D-2E9DD90B90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0C0B0-AAF3-44F9-BAE8-ACA5C8AB76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775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327E523-AAA1-42E4-9199-CD971A91A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0F14618-7BF4-4A4D-A71E-A70129A810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E8761C5-EA69-4B2F-9157-CED5AA69D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0C4E0-684A-4B94-9293-AC7876CA11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28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D8884F1-D8BB-4454-8906-4E16EFC84B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1F4A41B-1CA1-406D-82FA-7C908D8FB1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D58093B-7527-4360-AFD5-A26E8299B3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3940B-3BE5-4BAB-89CA-747DE2C4A5E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100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C5FD34B-3082-4962-8F85-A7E96CBCAE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0C821AE-66D3-4A5D-994C-D8595CD790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F7225EC-E61A-4B99-A72E-2055A7B81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78594-A7C9-4058-875C-7E96D630325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831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D897AB3-7466-4D27-B5C2-A91BF6CA69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85B512D-EA7D-4826-904F-33009F2A77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F45733E-94FB-4CE8-8810-58752D9EB0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C8BFD-A7BE-4DCA-998D-87315DF42C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236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43E3404-7E35-414E-BE4C-590DBFC3BD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11BD58C-A7E6-4235-9115-15E57A3CC2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B516C90-4BEE-4EC5-BDCB-38B8FE04D1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B7A4B-A21F-4F58-B1B3-F54F2909E93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971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69F3B40-7D7A-4B19-9674-B2AD8B304E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72DABA7-3A17-4E27-9036-00E0009E5C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E2AF66B-86D9-4E64-9417-0FFA62DB6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0A567-E27B-40D9-B26C-72A2FFEB1A6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467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CA99CD79-A881-4CB2-8359-1A6A5A75B5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8883F4C-2F0F-44E1-9516-7E17269AD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F2EA143-9DBA-4EB9-80CD-D01215A85D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6629B-E56C-47CD-967D-2989D86ECF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014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E9ED4F0-85D1-4043-ACEA-0D14CBF0C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7BEC28D-0F1F-4496-9D8E-2A92CC687E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17A4980-843B-435F-BA95-71F93342D8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CD62B-F9C6-4C7E-B9CA-9640978BDC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751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69E514B-F9A3-435E-BDEE-CFA8A73F2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E710CFB-897C-4D9B-AC29-123CB739BF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F409E27-A0BF-43DB-8B72-33653544CF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63C72-DD73-4515-8EE3-A2ED12F14C0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514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C058194-A6E9-4D45-A491-65C7BAFE2CC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1EDCE18E-9688-4A3B-9995-4B9B9257961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>
                <a:extLst>
                  <a:ext uri="{FF2B5EF4-FFF2-40B4-BE49-F238E27FC236}">
                    <a16:creationId xmlns:a16="http://schemas.microsoft.com/office/drawing/2014/main" id="{BA77CD5B-52E9-4AB7-BE4F-66A1A5F136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B78E79FF-7676-4838-9DC7-00551EDF5E9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5C213E8C-E1A1-4DD9-A6F8-84734AE80C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>
                <a:extLst>
                  <a:ext uri="{FF2B5EF4-FFF2-40B4-BE49-F238E27FC236}">
                    <a16:creationId xmlns:a16="http://schemas.microsoft.com/office/drawing/2014/main" id="{A65C051D-EFAE-408B-95A2-E5EB353F43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  <p:sp>
            <p:nvSpPr>
              <p:cNvPr id="1035" name="AutoShape 8">
                <a:extLst>
                  <a:ext uri="{FF2B5EF4-FFF2-40B4-BE49-F238E27FC236}">
                    <a16:creationId xmlns:a16="http://schemas.microsoft.com/office/drawing/2014/main" id="{8DE1E6C4-5830-428E-875B-E76AD4BD0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/>
              </a:p>
            </p:txBody>
          </p:sp>
        </p:grpSp>
      </p:grpSp>
      <p:sp>
        <p:nvSpPr>
          <p:cNvPr id="1027" name="AutoShape 9">
            <a:extLst>
              <a:ext uri="{FF2B5EF4-FFF2-40B4-BE49-F238E27FC236}">
                <a16:creationId xmlns:a16="http://schemas.microsoft.com/office/drawing/2014/main" id="{2808968D-B136-468C-B239-6F9D03D7A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17412DA1-FF63-4E1F-B713-F318D763B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0363" name="Rectangle 11">
            <a:extLst>
              <a:ext uri="{FF2B5EF4-FFF2-40B4-BE49-F238E27FC236}">
                <a16:creationId xmlns:a16="http://schemas.microsoft.com/office/drawing/2014/main" id="{3B53DE7F-FFB4-4CD4-90A2-508B9BF4A8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64" name="Rectangle 12">
            <a:extLst>
              <a:ext uri="{FF2B5EF4-FFF2-40B4-BE49-F238E27FC236}">
                <a16:creationId xmlns:a16="http://schemas.microsoft.com/office/drawing/2014/main" id="{FFBA17D9-E5EF-4C1D-85AC-1F24517527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65" name="Rectangle 13">
            <a:extLst>
              <a:ext uri="{FF2B5EF4-FFF2-40B4-BE49-F238E27FC236}">
                <a16:creationId xmlns:a16="http://schemas.microsoft.com/office/drawing/2014/main" id="{100F44F3-D867-4333-93B8-6D4E99A833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6980099F-59DF-4243-A2F7-35266355FEF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extLst>
              <a:ext uri="{FF2B5EF4-FFF2-40B4-BE49-F238E27FC236}">
                <a16:creationId xmlns:a16="http://schemas.microsoft.com/office/drawing/2014/main" id="{81FD2DB0-C5C2-4488-B699-0B2CAA3BB7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2997200"/>
            <a:ext cx="8229600" cy="1905000"/>
          </a:xfrm>
        </p:spPr>
        <p:txBody>
          <a:bodyPr/>
          <a:lstStyle/>
          <a:p>
            <a:pPr eaLnBrk="1" hangingPunct="1"/>
            <a:r>
              <a:rPr lang="cs-CZ" altLang="cs-CZ" sz="4400" u="sng">
                <a:solidFill>
                  <a:srgbClr val="FFFF00"/>
                </a:solidFill>
              </a:rPr>
              <a:t>Didaktické zásady a metody při vedení výcviku</a:t>
            </a:r>
            <a:br>
              <a:rPr lang="cs-CZ" altLang="cs-CZ" sz="4400" u="sng">
                <a:solidFill>
                  <a:srgbClr val="FFFF00"/>
                </a:solidFill>
              </a:rPr>
            </a:br>
            <a:r>
              <a:rPr lang="cs-CZ" altLang="cs-CZ" sz="4400" u="sng">
                <a:solidFill>
                  <a:srgbClr val="FFFF00"/>
                </a:solidFill>
              </a:rPr>
              <a:t> </a:t>
            </a:r>
            <a:br>
              <a:rPr lang="cs-CZ" altLang="cs-CZ" sz="4400" u="sng">
                <a:solidFill>
                  <a:srgbClr val="FFFF00"/>
                </a:solidFill>
              </a:rPr>
            </a:br>
            <a:endParaRPr lang="cs-CZ" altLang="cs-CZ" sz="4400" u="sng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extLst>
              <a:ext uri="{FF2B5EF4-FFF2-40B4-BE49-F238E27FC236}">
                <a16:creationId xmlns:a16="http://schemas.microsoft.com/office/drawing/2014/main" id="{92F4DD5A-6336-402C-B8A9-31055107C8F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1341438"/>
            <a:ext cx="7924800" cy="1143000"/>
          </a:xfrm>
        </p:spPr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Styly</a:t>
            </a:r>
            <a:endParaRPr lang="cs-CZ" altLang="cs-CZ" sz="2800">
              <a:solidFill>
                <a:srgbClr val="FFFF00"/>
              </a:solidFill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EC9C78D-EA5B-4145-837B-28394639AA4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708275"/>
            <a:ext cx="7693025" cy="3168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>
                <a:solidFill>
                  <a:srgbClr val="FFFF00"/>
                </a:solidFill>
              </a:rPr>
              <a:t>Reprodukční</a:t>
            </a:r>
          </a:p>
          <a:p>
            <a:pPr>
              <a:lnSpc>
                <a:spcPct val="80000"/>
              </a:lnSpc>
            </a:pPr>
            <a:r>
              <a:rPr lang="cs-CZ" altLang="cs-CZ" b="1">
                <a:solidFill>
                  <a:schemeClr val="bg1"/>
                </a:solidFill>
              </a:rPr>
              <a:t>Příkazový, praktický, reciproční, sebehodnocení, nabídka</a:t>
            </a:r>
          </a:p>
          <a:p>
            <a:pPr>
              <a:lnSpc>
                <a:spcPct val="80000"/>
              </a:lnSpc>
            </a:pPr>
            <a:r>
              <a:rPr lang="cs-CZ" altLang="cs-CZ" b="1">
                <a:solidFill>
                  <a:schemeClr val="bg1"/>
                </a:solidFill>
              </a:rPr>
              <a:t>Sociálně interakční</a:t>
            </a:r>
          </a:p>
          <a:p>
            <a:pPr>
              <a:lnSpc>
                <a:spcPct val="80000"/>
              </a:lnSpc>
            </a:pPr>
            <a:endParaRPr lang="cs-CZ" altLang="cs-CZ" b="1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>
                <a:solidFill>
                  <a:srgbClr val="FFFF00"/>
                </a:solidFill>
              </a:rPr>
              <a:t>Produkční</a:t>
            </a:r>
          </a:p>
          <a:p>
            <a:pPr>
              <a:lnSpc>
                <a:spcPct val="80000"/>
              </a:lnSpc>
            </a:pPr>
            <a:r>
              <a:rPr lang="cs-CZ" altLang="cs-CZ" b="1">
                <a:solidFill>
                  <a:schemeClr val="bg1"/>
                </a:solidFill>
              </a:rPr>
              <a:t>S objevováním …</a:t>
            </a:r>
          </a:p>
        </p:txBody>
      </p:sp>
      <p:sp>
        <p:nvSpPr>
          <p:cNvPr id="21508" name="WordArt 4">
            <a:extLst>
              <a:ext uri="{FF2B5EF4-FFF2-40B4-BE49-F238E27FC236}">
                <a16:creationId xmlns:a16="http://schemas.microsoft.com/office/drawing/2014/main" id="{B56EBAF3-75A6-45A4-8B62-23BBE7D92E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Didaktika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>
            <a:extLst>
              <a:ext uri="{FF2B5EF4-FFF2-40B4-BE49-F238E27FC236}">
                <a16:creationId xmlns:a16="http://schemas.microsoft.com/office/drawing/2014/main" id="{4A60B719-0ED1-482E-A40F-4131A7A474A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1341438"/>
            <a:ext cx="7924800" cy="1143000"/>
          </a:xfrm>
        </p:spPr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Metody</a:t>
            </a:r>
            <a:endParaRPr lang="cs-CZ" altLang="cs-CZ" sz="2800">
              <a:solidFill>
                <a:srgbClr val="FFFF00"/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3E434A4-583C-4BC9-B8AC-B8E9942D6A7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3141663"/>
            <a:ext cx="7693025" cy="2232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>
                <a:solidFill>
                  <a:srgbClr val="FFFF00"/>
                </a:solidFill>
              </a:rPr>
              <a:t>Analýza versus syntéza</a:t>
            </a:r>
          </a:p>
          <a:p>
            <a:pPr>
              <a:lnSpc>
                <a:spcPct val="80000"/>
              </a:lnSpc>
            </a:pPr>
            <a:endParaRPr lang="cs-CZ" altLang="cs-CZ" b="1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>
                <a:solidFill>
                  <a:schemeClr val="bg1"/>
                </a:solidFill>
              </a:rPr>
              <a:t>Analyticko-syntetický,</a:t>
            </a:r>
          </a:p>
          <a:p>
            <a:pPr>
              <a:lnSpc>
                <a:spcPct val="80000"/>
              </a:lnSpc>
            </a:pPr>
            <a:r>
              <a:rPr lang="cs-CZ" altLang="cs-CZ" b="1">
                <a:solidFill>
                  <a:schemeClr val="bg1"/>
                </a:solidFill>
              </a:rPr>
              <a:t>Synteticko-analytický,</a:t>
            </a:r>
          </a:p>
          <a:p>
            <a:pPr>
              <a:lnSpc>
                <a:spcPct val="80000"/>
              </a:lnSpc>
            </a:pPr>
            <a:r>
              <a:rPr lang="cs-CZ" altLang="cs-CZ" b="1">
                <a:solidFill>
                  <a:schemeClr val="bg1"/>
                </a:solidFill>
              </a:rPr>
              <a:t>Komplexní</a:t>
            </a:r>
          </a:p>
        </p:txBody>
      </p:sp>
      <p:sp>
        <p:nvSpPr>
          <p:cNvPr id="22532" name="WordArt 4">
            <a:extLst>
              <a:ext uri="{FF2B5EF4-FFF2-40B4-BE49-F238E27FC236}">
                <a16:creationId xmlns:a16="http://schemas.microsoft.com/office/drawing/2014/main" id="{7D0172F4-0792-4A79-9582-CF848F9E83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Didaktika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>
            <a:extLst>
              <a:ext uri="{FF2B5EF4-FFF2-40B4-BE49-F238E27FC236}">
                <a16:creationId xmlns:a16="http://schemas.microsoft.com/office/drawing/2014/main" id="{C01A20B7-610E-4BA7-8877-4282A86BF4C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1341438"/>
            <a:ext cx="7924800" cy="1143000"/>
          </a:xfrm>
        </p:spPr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Vztahy</a:t>
            </a:r>
            <a:endParaRPr lang="cs-CZ" altLang="cs-CZ" sz="2800">
              <a:solidFill>
                <a:srgbClr val="FFFF00"/>
              </a:solidFill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B8ED5C3-9258-4000-888D-9746F960698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708275"/>
            <a:ext cx="7693025" cy="2089150"/>
          </a:xfrm>
        </p:spPr>
        <p:txBody>
          <a:bodyPr/>
          <a:lstStyle/>
          <a:p>
            <a:r>
              <a:rPr lang="cs-CZ" altLang="cs-CZ" sz="3600" b="1">
                <a:solidFill>
                  <a:schemeClr val="bg1"/>
                </a:solidFill>
              </a:rPr>
              <a:t>Instruktor – cvičenec</a:t>
            </a:r>
          </a:p>
          <a:p>
            <a:r>
              <a:rPr lang="cs-CZ" altLang="cs-CZ" sz="3600" b="1">
                <a:solidFill>
                  <a:schemeClr val="bg1"/>
                </a:solidFill>
              </a:rPr>
              <a:t>Velitel – vojáci</a:t>
            </a:r>
          </a:p>
          <a:p>
            <a:r>
              <a:rPr lang="cs-CZ" altLang="cs-CZ" sz="3600" b="1">
                <a:solidFill>
                  <a:schemeClr val="bg1"/>
                </a:solidFill>
              </a:rPr>
              <a:t>Učitel - žák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3600" b="1">
              <a:solidFill>
                <a:schemeClr val="bg1"/>
              </a:solidFill>
            </a:endParaRPr>
          </a:p>
        </p:txBody>
      </p:sp>
      <p:sp>
        <p:nvSpPr>
          <p:cNvPr id="23556" name="WordArt 4">
            <a:extLst>
              <a:ext uri="{FF2B5EF4-FFF2-40B4-BE49-F238E27FC236}">
                <a16:creationId xmlns:a16="http://schemas.microsoft.com/office/drawing/2014/main" id="{2F2D2817-CFBF-419A-89F0-84F80CD189A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Didaktika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E6B75B69-4BE8-4395-A516-42DF9C265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138" y="0"/>
            <a:ext cx="79248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Didaktika ve výcviku v AČR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E8D29BD4-DEBC-4FF6-B9D3-13BDDC469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Výklad</a:t>
            </a:r>
          </a:p>
          <a:p>
            <a:r>
              <a:rPr lang="cs-CZ" altLang="cs-CZ">
                <a:solidFill>
                  <a:schemeClr val="bg1"/>
                </a:solidFill>
              </a:rPr>
              <a:t>Ukázka</a:t>
            </a:r>
          </a:p>
          <a:p>
            <a:r>
              <a:rPr lang="cs-CZ" altLang="cs-CZ">
                <a:solidFill>
                  <a:schemeClr val="bg1"/>
                </a:solidFill>
              </a:rPr>
              <a:t>Instruktáž</a:t>
            </a:r>
          </a:p>
          <a:p>
            <a:r>
              <a:rPr lang="cs-CZ" altLang="cs-CZ">
                <a:solidFill>
                  <a:schemeClr val="bg1"/>
                </a:solidFill>
              </a:rPr>
              <a:t>Nácvik</a:t>
            </a:r>
          </a:p>
          <a:p>
            <a:r>
              <a:rPr lang="cs-CZ" altLang="cs-CZ">
                <a:solidFill>
                  <a:schemeClr val="bg1"/>
                </a:solidFill>
              </a:rPr>
              <a:t>Trénink (cvičení)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E6B75B69-4BE8-4395-A516-42DF9C265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811" y="-129396"/>
            <a:ext cx="7924800" cy="1143000"/>
          </a:xfrm>
        </p:spPr>
        <p:txBody>
          <a:bodyPr wrap="square" anchor="b">
            <a:normAutofit/>
          </a:bodyPr>
          <a:lstStyle/>
          <a:p>
            <a:r>
              <a:rPr lang="cs-CZ" altLang="cs-CZ" dirty="0">
                <a:solidFill>
                  <a:schemeClr val="bg1"/>
                </a:solidFill>
              </a:rPr>
              <a:t>Didaktika ve výcviku v AČR</a:t>
            </a:r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54A7B9F4-3F32-42F6-A0C4-1B1665DED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30" y="1183257"/>
            <a:ext cx="8809857" cy="56077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5566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E6B75B69-4BE8-4395-A516-42DF9C265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811" y="-129396"/>
            <a:ext cx="7924800" cy="1143000"/>
          </a:xfrm>
        </p:spPr>
        <p:txBody>
          <a:bodyPr wrap="square" anchor="b">
            <a:normAutofit/>
          </a:bodyPr>
          <a:lstStyle/>
          <a:p>
            <a:r>
              <a:rPr lang="cs-CZ" altLang="cs-CZ" dirty="0">
                <a:solidFill>
                  <a:schemeClr val="bg1"/>
                </a:solidFill>
              </a:rPr>
              <a:t>Otázky</a:t>
            </a:r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5C27D064-09C0-415F-84A5-7B4B35C4D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81" y="1772728"/>
            <a:ext cx="7693025" cy="3724275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Rozdělení pedagogiky</a:t>
            </a:r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r>
              <a:rPr lang="cs-CZ" altLang="cs-CZ" dirty="0">
                <a:solidFill>
                  <a:schemeClr val="bg1"/>
                </a:solidFill>
              </a:rPr>
              <a:t>Rozdělení didaktiky</a:t>
            </a:r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r>
              <a:rPr lang="cs-CZ" altLang="cs-CZ" dirty="0">
                <a:solidFill>
                  <a:schemeClr val="bg1"/>
                </a:solidFill>
                <a:cs typeface="Arial"/>
              </a:rPr>
              <a:t>Rozdělení výcviku v AČR</a:t>
            </a:r>
          </a:p>
          <a:p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endParaRPr lang="cs-CZ" altLang="cs-CZ" dirty="0">
              <a:solidFill>
                <a:schemeClr val="bg1"/>
              </a:solidFill>
              <a:cs typeface="Arial"/>
            </a:endParaRPr>
          </a:p>
          <a:p>
            <a:endParaRPr lang="cs-CZ" altLang="cs-CZ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7888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446DFB85-A5A3-4D4B-AA13-A6F9A53BA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550" y="3175"/>
            <a:ext cx="7924800" cy="1143000"/>
          </a:xfrm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Literatura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056253FB-69B5-4057-9E4B-C6D7DF5CF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00213"/>
            <a:ext cx="7693025" cy="3724275"/>
          </a:xfrm>
        </p:spPr>
        <p:txBody>
          <a:bodyPr/>
          <a:lstStyle/>
          <a:p>
            <a:r>
              <a:rPr lang="cs-CZ" altLang="cs-CZ" sz="1800">
                <a:solidFill>
                  <a:schemeClr val="bg1"/>
                </a:solidFill>
              </a:rPr>
              <a:t>VĚSTNÍK MO. (2011). Služební tělesná výchova v rezortu Ministerstva obrany (NVMO č.12/2011). Praha: MO.</a:t>
            </a:r>
          </a:p>
          <a:p>
            <a:r>
              <a:rPr lang="cs-CZ" altLang="cs-CZ" sz="1800">
                <a:solidFill>
                  <a:schemeClr val="bg1"/>
                </a:solidFill>
              </a:rPr>
              <a:t>Svoboda, B. (2000). Pedagogika. Praha: Karolinum.</a:t>
            </a:r>
          </a:p>
          <a:p>
            <a:r>
              <a:rPr lang="cs-CZ" altLang="cs-CZ" sz="2000">
                <a:solidFill>
                  <a:schemeClr val="bg1"/>
                </a:solidFill>
              </a:rPr>
              <a:t>Schmidt, R. (2014). Motor Learning and Performance. Human Kinetics </a:t>
            </a:r>
          </a:p>
          <a:p>
            <a:endParaRPr lang="cs-CZ" altLang="cs-CZ" sz="1800">
              <a:solidFill>
                <a:schemeClr val="bg1"/>
              </a:solidFill>
            </a:endParaRPr>
          </a:p>
          <a:p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extLst>
              <a:ext uri="{FF2B5EF4-FFF2-40B4-BE49-F238E27FC236}">
                <a16:creationId xmlns:a16="http://schemas.microsoft.com/office/drawing/2014/main" id="{81FD2DB0-C5C2-4488-B699-0B2CAA3BB7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5821" y="1835462"/>
            <a:ext cx="8229600" cy="1905000"/>
          </a:xfrm>
        </p:spPr>
        <p:txBody>
          <a:bodyPr/>
          <a:lstStyle/>
          <a:p>
            <a:pPr eaLnBrk="1" hangingPunct="1"/>
            <a:br>
              <a:rPr lang="cs-CZ" altLang="cs-CZ" sz="4400" u="sng" dirty="0"/>
            </a:br>
            <a:r>
              <a:rPr lang="cs-CZ" altLang="cs-CZ" sz="4400" u="sng" dirty="0">
                <a:solidFill>
                  <a:srgbClr val="FFFF00"/>
                </a:solidFill>
              </a:rPr>
              <a:t> </a:t>
            </a:r>
            <a:br>
              <a:rPr lang="cs-CZ" altLang="cs-CZ" sz="4400" u="sng" dirty="0"/>
            </a:br>
            <a:endParaRPr lang="cs-CZ" altLang="cs-CZ" sz="4400" u="sng">
              <a:solidFill>
                <a:srgbClr val="FFFF00"/>
              </a:solidFill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41F0DEC3-6A33-433D-A4D9-A87E6FC7C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334" y="1575269"/>
            <a:ext cx="7924800" cy="4490802"/>
          </a:xfrm>
          <a:prstGeom prst="roundRect">
            <a:avLst>
              <a:gd name="adj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cs-CZ" altLang="cs-CZ" sz="3200" kern="0" dirty="0">
                <a:solidFill>
                  <a:srgbClr val="FFFF00"/>
                </a:solidFill>
              </a:rPr>
              <a:t>Cíl: </a:t>
            </a:r>
            <a:r>
              <a:rPr lang="cs-CZ" altLang="cs-CZ" sz="2400" b="0" kern="0" dirty="0">
                <a:solidFill>
                  <a:srgbClr val="FFFF00"/>
                </a:solidFill>
              </a:rPr>
              <a:t>vysvětlení a rozdělení pedagogiky, rozdělení didaktiky s návazností na vojenské prostředí</a:t>
            </a:r>
            <a:endParaRPr lang="cs-CZ" altLang="cs-CZ" sz="2400" b="0" kern="0" dirty="0">
              <a:solidFill>
                <a:srgbClr val="FFFF00"/>
              </a:solidFill>
              <a:cs typeface="Arial"/>
            </a:endParaRPr>
          </a:p>
          <a:p>
            <a:pPr algn="l"/>
            <a:endParaRPr lang="cs-CZ" altLang="cs-CZ" sz="2400" b="0" kern="0" dirty="0">
              <a:solidFill>
                <a:srgbClr val="FFFF00"/>
              </a:solidFill>
              <a:cs typeface="Arial"/>
            </a:endParaRPr>
          </a:p>
          <a:p>
            <a:pPr algn="l"/>
            <a:r>
              <a:rPr lang="cs-CZ" altLang="cs-CZ" sz="2400" kern="0" dirty="0">
                <a:solidFill>
                  <a:srgbClr val="FFFF00"/>
                </a:solidFill>
                <a:cs typeface="Arial"/>
              </a:rPr>
              <a:t>Průběh</a:t>
            </a:r>
            <a:r>
              <a:rPr lang="cs-CZ" altLang="cs-CZ" sz="2400" b="0" kern="0" dirty="0">
                <a:solidFill>
                  <a:srgbClr val="FFFF00"/>
                </a:solidFill>
                <a:cs typeface="Arial"/>
              </a:rPr>
              <a:t>: vysvětlení pojmu explorativní a normativní v oblasti pedagogiky, vysvětlení didaktických zásad, forem, stylů a metod, rozdělení výcviku v armádním pojetí</a:t>
            </a:r>
          </a:p>
          <a:p>
            <a:pPr algn="l"/>
            <a:endParaRPr lang="cs-CZ" altLang="cs-CZ" sz="2400" b="0" kern="0" dirty="0">
              <a:solidFill>
                <a:srgbClr val="FFFF00"/>
              </a:solidFill>
              <a:cs typeface="Arial"/>
            </a:endParaRPr>
          </a:p>
          <a:p>
            <a:pPr algn="l"/>
            <a:r>
              <a:rPr lang="cs-CZ" altLang="cs-CZ" sz="2400" b="0" kern="0" dirty="0">
                <a:solidFill>
                  <a:srgbClr val="FFFF00"/>
                </a:solidFill>
                <a:cs typeface="Arial"/>
              </a:rPr>
              <a:t>Otázky:</a:t>
            </a:r>
          </a:p>
          <a:p>
            <a:pPr algn="l"/>
            <a:endParaRPr lang="cs-CZ" altLang="cs-CZ" sz="2400" b="0" kern="0" dirty="0">
              <a:solidFill>
                <a:srgbClr val="FFFF00"/>
              </a:solidFill>
              <a:cs typeface="Arial"/>
            </a:endParaRPr>
          </a:p>
          <a:p>
            <a:pPr algn="l"/>
            <a:endParaRPr lang="cs-CZ" altLang="cs-CZ" sz="2400" b="0" kern="0" dirty="0">
              <a:solidFill>
                <a:srgbClr val="FFFF00"/>
              </a:solidFill>
              <a:cs typeface="Arial"/>
            </a:endParaRPr>
          </a:p>
          <a:p>
            <a:pPr algn="l"/>
            <a:endParaRPr lang="cs-CZ" altLang="cs-CZ" sz="1800" b="0" kern="0" dirty="0">
              <a:solidFill>
                <a:srgbClr val="FFFF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2493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525DCCB9-54BB-4744-84BD-D7EA27A6A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412875"/>
            <a:ext cx="7924800" cy="1143000"/>
          </a:xfrm>
        </p:spPr>
        <p:txBody>
          <a:bodyPr/>
          <a:lstStyle/>
          <a:p>
            <a:r>
              <a:rPr lang="cs-CZ" altLang="cs-CZ" sz="2400">
                <a:solidFill>
                  <a:srgbClr val="FFFF00"/>
                </a:solidFill>
              </a:rPr>
              <a:t>Výchova a vzdělávání v kontextu určité společnosti</a:t>
            </a:r>
            <a:br>
              <a:rPr lang="cs-CZ" altLang="cs-CZ" sz="2400">
                <a:solidFill>
                  <a:srgbClr val="FFFF00"/>
                </a:solidFill>
              </a:rPr>
            </a:br>
            <a:r>
              <a:rPr lang="cs-CZ" altLang="cs-CZ" sz="2400">
                <a:solidFill>
                  <a:srgbClr val="FFFF00"/>
                </a:solidFill>
              </a:rPr>
              <a:t>Společenská věda o člověku</a:t>
            </a:r>
            <a:br>
              <a:rPr lang="cs-CZ" altLang="cs-CZ" sz="2400" b="0">
                <a:solidFill>
                  <a:srgbClr val="FFFF00"/>
                </a:solidFill>
              </a:rPr>
            </a:br>
            <a:endParaRPr lang="cs-CZ" altLang="cs-CZ" sz="2400" b="0">
              <a:solidFill>
                <a:srgbClr val="FFFF00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75973B7-0A4D-4CAC-9C6B-62309DA7B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2636838"/>
            <a:ext cx="7693025" cy="1223962"/>
          </a:xfrm>
        </p:spPr>
        <p:txBody>
          <a:bodyPr/>
          <a:lstStyle/>
          <a:p>
            <a:r>
              <a:rPr lang="cs-CZ" altLang="cs-CZ" b="1">
                <a:solidFill>
                  <a:schemeClr val="bg1"/>
                </a:solidFill>
              </a:rPr>
              <a:t>Normativní věda</a:t>
            </a:r>
          </a:p>
          <a:p>
            <a:r>
              <a:rPr lang="cs-CZ" altLang="cs-CZ" b="1">
                <a:solidFill>
                  <a:schemeClr val="bg1"/>
                </a:solidFill>
              </a:rPr>
              <a:t>Explanativní věda</a:t>
            </a:r>
          </a:p>
        </p:txBody>
      </p:sp>
      <p:sp>
        <p:nvSpPr>
          <p:cNvPr id="14340" name="WordArt 5">
            <a:extLst>
              <a:ext uri="{FF2B5EF4-FFF2-40B4-BE49-F238E27FC236}">
                <a16:creationId xmlns:a16="http://schemas.microsoft.com/office/drawing/2014/main" id="{F5563D25-2612-41A3-A41F-F8C2C1AC04B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Pedagogika</a:t>
            </a: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F848EA2B-E06E-4C23-96F3-D34B590A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149725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altLang="cs-CZ" sz="2400" kern="0" dirty="0">
                <a:solidFill>
                  <a:srgbClr val="FFFF00"/>
                </a:solidFill>
              </a:rPr>
              <a:t>Ve spolupráci s dalšími vědami formuluje vývojové trendy pro různé oblasti výchovy a vzdělávání</a:t>
            </a:r>
            <a:endParaRPr lang="cs-CZ" altLang="cs-CZ" sz="2400" b="0" kern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extLst>
              <a:ext uri="{FF2B5EF4-FFF2-40B4-BE49-F238E27FC236}">
                <a16:creationId xmlns:a16="http://schemas.microsoft.com/office/drawing/2014/main" id="{36339F9C-DD10-4C0B-9162-4A176D9A3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412875"/>
            <a:ext cx="7924800" cy="1143000"/>
          </a:xfrm>
        </p:spPr>
        <p:txBody>
          <a:bodyPr/>
          <a:lstStyle/>
          <a:p>
            <a:r>
              <a:rPr lang="cs-CZ" altLang="cs-CZ" sz="2400">
                <a:solidFill>
                  <a:srgbClr val="FFFF00"/>
                </a:solidFill>
              </a:rPr>
              <a:t>Struktura pedagogických disciplín</a:t>
            </a:r>
            <a:br>
              <a:rPr lang="cs-CZ" altLang="cs-CZ" sz="2400" b="0">
                <a:solidFill>
                  <a:srgbClr val="FFFF00"/>
                </a:solidFill>
              </a:rPr>
            </a:br>
            <a:endParaRPr lang="cs-CZ" altLang="cs-CZ" sz="2400" b="0">
              <a:solidFill>
                <a:srgbClr val="FFFF00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9ACB9DE-7D06-4B6C-9A79-307B0FC7F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2636838"/>
            <a:ext cx="7693025" cy="1800225"/>
          </a:xfrm>
        </p:spPr>
        <p:txBody>
          <a:bodyPr/>
          <a:lstStyle/>
          <a:p>
            <a:r>
              <a:rPr lang="cs-CZ" altLang="cs-CZ" b="1">
                <a:solidFill>
                  <a:schemeClr val="bg1"/>
                </a:solidFill>
              </a:rPr>
              <a:t>Vývojová </a:t>
            </a:r>
            <a:r>
              <a:rPr lang="cs-CZ" altLang="cs-CZ" sz="2000" b="1">
                <a:solidFill>
                  <a:schemeClr val="bg1"/>
                </a:solidFill>
              </a:rPr>
              <a:t>(předškolní, školní, andragogika, geron-to)</a:t>
            </a:r>
          </a:p>
          <a:p>
            <a:endParaRPr lang="cs-CZ" altLang="cs-CZ" b="1">
              <a:solidFill>
                <a:schemeClr val="bg1"/>
              </a:solidFill>
            </a:endParaRPr>
          </a:p>
          <a:p>
            <a:r>
              <a:rPr lang="cs-CZ" altLang="cs-CZ" b="1">
                <a:solidFill>
                  <a:schemeClr val="bg1"/>
                </a:solidFill>
              </a:rPr>
              <a:t>Sociální </a:t>
            </a:r>
            <a:r>
              <a:rPr lang="cs-CZ" altLang="cs-CZ" sz="2000" b="1">
                <a:solidFill>
                  <a:schemeClr val="bg1"/>
                </a:solidFill>
              </a:rPr>
              <a:t>(mediální, vojenská, sociální)</a:t>
            </a:r>
          </a:p>
          <a:p>
            <a:endParaRPr lang="cs-CZ" altLang="cs-CZ" b="1">
              <a:solidFill>
                <a:schemeClr val="bg1"/>
              </a:solidFill>
            </a:endParaRPr>
          </a:p>
          <a:p>
            <a:r>
              <a:rPr lang="cs-CZ" altLang="cs-CZ" b="1">
                <a:solidFill>
                  <a:schemeClr val="bg1"/>
                </a:solidFill>
              </a:rPr>
              <a:t>Druh výchovného zařízení </a:t>
            </a:r>
            <a:r>
              <a:rPr lang="cs-CZ" altLang="cs-CZ" sz="2000" b="1">
                <a:solidFill>
                  <a:schemeClr val="bg1"/>
                </a:solidFill>
              </a:rPr>
              <a:t>(volný čas, škola)</a:t>
            </a:r>
          </a:p>
          <a:p>
            <a:endParaRPr lang="cs-CZ" altLang="cs-CZ" sz="2000" b="1">
              <a:solidFill>
                <a:schemeClr val="bg1"/>
              </a:solidFill>
            </a:endParaRPr>
          </a:p>
        </p:txBody>
      </p:sp>
      <p:sp>
        <p:nvSpPr>
          <p:cNvPr id="15364" name="WordArt 5">
            <a:extLst>
              <a:ext uri="{FF2B5EF4-FFF2-40B4-BE49-F238E27FC236}">
                <a16:creationId xmlns:a16="http://schemas.microsoft.com/office/drawing/2014/main" id="{F260B75D-9175-4688-82C6-1CB0CCF6AF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Pedagogika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extLst>
              <a:ext uri="{FF2B5EF4-FFF2-40B4-BE49-F238E27FC236}">
                <a16:creationId xmlns:a16="http://schemas.microsoft.com/office/drawing/2014/main" id="{2A3637DD-2E01-4694-94BA-4CA3D1128B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412875"/>
            <a:ext cx="7924800" cy="1143000"/>
          </a:xfrm>
        </p:spPr>
        <p:txBody>
          <a:bodyPr/>
          <a:lstStyle/>
          <a:p>
            <a:r>
              <a:rPr lang="cs-CZ" altLang="cs-CZ" sz="2400">
                <a:solidFill>
                  <a:srgbClr val="FFFF00"/>
                </a:solidFill>
              </a:rPr>
              <a:t>Struktura pedagogických disciplín</a:t>
            </a:r>
            <a:br>
              <a:rPr lang="cs-CZ" altLang="cs-CZ" sz="2400" b="0">
                <a:solidFill>
                  <a:srgbClr val="FFFF00"/>
                </a:solidFill>
              </a:rPr>
            </a:br>
            <a:endParaRPr lang="cs-CZ" altLang="cs-CZ" sz="2400" b="0">
              <a:solidFill>
                <a:srgbClr val="FFFF00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44F4AEC-FE6A-45B0-AEBC-4DD2081E6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2636838"/>
            <a:ext cx="7693025" cy="1800225"/>
          </a:xfrm>
        </p:spPr>
        <p:txBody>
          <a:bodyPr/>
          <a:lstStyle/>
          <a:p>
            <a:r>
              <a:rPr lang="cs-CZ" altLang="cs-CZ" b="1">
                <a:solidFill>
                  <a:schemeClr val="bg1"/>
                </a:solidFill>
              </a:rPr>
              <a:t>Základní </a:t>
            </a:r>
            <a:r>
              <a:rPr lang="cs-CZ" altLang="cs-CZ" sz="2400" b="1">
                <a:solidFill>
                  <a:schemeClr val="bg1"/>
                </a:solidFill>
              </a:rPr>
              <a:t>(obecná pedag. - didakt., komparativní, metodologická, speciální)</a:t>
            </a:r>
          </a:p>
          <a:p>
            <a:endParaRPr lang="cs-CZ" altLang="cs-CZ" b="1">
              <a:solidFill>
                <a:schemeClr val="bg1"/>
              </a:solidFill>
            </a:endParaRPr>
          </a:p>
          <a:p>
            <a:r>
              <a:rPr lang="cs-CZ" altLang="cs-CZ" b="1">
                <a:solidFill>
                  <a:schemeClr val="bg1"/>
                </a:solidFill>
              </a:rPr>
              <a:t>Aplikovaná </a:t>
            </a:r>
            <a:r>
              <a:rPr lang="cs-CZ" altLang="cs-CZ" sz="2400" b="1">
                <a:solidFill>
                  <a:schemeClr val="bg1"/>
                </a:solidFill>
              </a:rPr>
              <a:t>(vývoj jedince, realizace výchovy, instituce)</a:t>
            </a:r>
          </a:p>
          <a:p>
            <a:endParaRPr lang="cs-CZ" altLang="cs-CZ" b="1">
              <a:solidFill>
                <a:schemeClr val="bg1"/>
              </a:solidFill>
            </a:endParaRPr>
          </a:p>
          <a:p>
            <a:r>
              <a:rPr lang="cs-CZ" altLang="cs-CZ" b="1">
                <a:solidFill>
                  <a:schemeClr val="bg1"/>
                </a:solidFill>
              </a:rPr>
              <a:t>Hraniční </a:t>
            </a:r>
            <a:r>
              <a:rPr lang="cs-CZ" altLang="cs-CZ" sz="2400" b="1">
                <a:solidFill>
                  <a:schemeClr val="bg1"/>
                </a:solidFill>
              </a:rPr>
              <a:t>(psychologie, sociologie, ekonomika, kybernetika)</a:t>
            </a:r>
          </a:p>
          <a:p>
            <a:endParaRPr lang="cs-CZ" altLang="cs-CZ" b="1">
              <a:solidFill>
                <a:schemeClr val="bg1"/>
              </a:solidFill>
            </a:endParaRPr>
          </a:p>
          <a:p>
            <a:r>
              <a:rPr lang="cs-CZ" altLang="cs-CZ" b="1">
                <a:solidFill>
                  <a:schemeClr val="bg1"/>
                </a:solidFill>
              </a:rPr>
              <a:t>Druh výchovného zařízení </a:t>
            </a:r>
            <a:r>
              <a:rPr lang="cs-CZ" altLang="cs-CZ" sz="2000" b="1">
                <a:solidFill>
                  <a:schemeClr val="bg1"/>
                </a:solidFill>
              </a:rPr>
              <a:t>(volný čas, škola)</a:t>
            </a:r>
          </a:p>
          <a:p>
            <a:endParaRPr lang="cs-CZ" altLang="cs-CZ" sz="2000" b="1">
              <a:solidFill>
                <a:schemeClr val="bg1"/>
              </a:solidFill>
            </a:endParaRPr>
          </a:p>
        </p:txBody>
      </p:sp>
      <p:sp>
        <p:nvSpPr>
          <p:cNvPr id="16388" name="WordArt 5">
            <a:extLst>
              <a:ext uri="{FF2B5EF4-FFF2-40B4-BE49-F238E27FC236}">
                <a16:creationId xmlns:a16="http://schemas.microsoft.com/office/drawing/2014/main" id="{543DA73D-BAB7-4BF3-AAB8-D2DEB683F6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Pedagogika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extLst>
              <a:ext uri="{FF2B5EF4-FFF2-40B4-BE49-F238E27FC236}">
                <a16:creationId xmlns:a16="http://schemas.microsoft.com/office/drawing/2014/main" id="{07E0733A-5CD3-413F-82CD-A6D2239C7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628775"/>
            <a:ext cx="7924800" cy="1143000"/>
          </a:xfrm>
        </p:spPr>
        <p:txBody>
          <a:bodyPr/>
          <a:lstStyle/>
          <a:p>
            <a:r>
              <a:rPr lang="cs-CZ" altLang="cs-CZ" sz="4000">
                <a:solidFill>
                  <a:srgbClr val="FFFF00"/>
                </a:solidFill>
              </a:rPr>
              <a:t>K</a:t>
            </a:r>
            <a:r>
              <a:rPr lang="cs-CZ" altLang="cs-CZ" sz="2400">
                <a:solidFill>
                  <a:srgbClr val="FFFF00"/>
                </a:solidFill>
              </a:rPr>
              <a:t> </a:t>
            </a:r>
            <a:r>
              <a:rPr lang="cs-CZ" altLang="cs-CZ" sz="2800">
                <a:solidFill>
                  <a:srgbClr val="FFFF00"/>
                </a:solidFill>
              </a:rPr>
              <a:t>základním pojmům didaktiky patří</a:t>
            </a:r>
            <a:br>
              <a:rPr lang="cs-CZ" altLang="cs-CZ" sz="2400" b="0">
                <a:solidFill>
                  <a:srgbClr val="FFFF00"/>
                </a:solidFill>
              </a:rPr>
            </a:br>
            <a:endParaRPr lang="cs-CZ" altLang="cs-CZ" sz="2400" b="0">
              <a:solidFill>
                <a:srgbClr val="FFFF00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65D03EB-A659-47A0-B578-82FFBC5B7C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3213100"/>
            <a:ext cx="7693025" cy="2290763"/>
          </a:xfrm>
        </p:spPr>
        <p:txBody>
          <a:bodyPr/>
          <a:lstStyle/>
          <a:p>
            <a:r>
              <a:rPr lang="cs-CZ" altLang="cs-CZ" b="1">
                <a:solidFill>
                  <a:schemeClr val="bg1"/>
                </a:solidFill>
              </a:rPr>
              <a:t>Didaktické zásady</a:t>
            </a:r>
          </a:p>
          <a:p>
            <a:r>
              <a:rPr lang="cs-CZ" altLang="cs-CZ" b="1">
                <a:solidFill>
                  <a:schemeClr val="bg1"/>
                </a:solidFill>
              </a:rPr>
              <a:t>Didaktické formy</a:t>
            </a:r>
          </a:p>
          <a:p>
            <a:r>
              <a:rPr lang="cs-CZ" altLang="cs-CZ" b="1">
                <a:solidFill>
                  <a:schemeClr val="bg1"/>
                </a:solidFill>
              </a:rPr>
              <a:t>Didaktické styly</a:t>
            </a:r>
          </a:p>
          <a:p>
            <a:r>
              <a:rPr lang="cs-CZ" altLang="cs-CZ" b="1">
                <a:solidFill>
                  <a:schemeClr val="bg1"/>
                </a:solidFill>
              </a:rPr>
              <a:t>Didaktické metody</a:t>
            </a:r>
          </a:p>
        </p:txBody>
      </p:sp>
      <p:sp>
        <p:nvSpPr>
          <p:cNvPr id="17412" name="WordArt 5">
            <a:extLst>
              <a:ext uri="{FF2B5EF4-FFF2-40B4-BE49-F238E27FC236}">
                <a16:creationId xmlns:a16="http://schemas.microsoft.com/office/drawing/2014/main" id="{FA3F63AF-06D3-4109-9CBD-CFEBD7D7C9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Didaktika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extLst>
              <a:ext uri="{FF2B5EF4-FFF2-40B4-BE49-F238E27FC236}">
                <a16:creationId xmlns:a16="http://schemas.microsoft.com/office/drawing/2014/main" id="{B8915727-C2E4-4814-BA2D-C1C1EFC107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1341438"/>
            <a:ext cx="7924800" cy="1143000"/>
          </a:xfrm>
        </p:spPr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Z</a:t>
            </a:r>
            <a:r>
              <a:rPr lang="cs-CZ" altLang="cs-CZ" sz="2800">
                <a:solidFill>
                  <a:srgbClr val="FFFF00"/>
                </a:solidFill>
              </a:rPr>
              <a:t>ásada systematického plánování</a:t>
            </a:r>
            <a:br>
              <a:rPr lang="cs-CZ" altLang="cs-CZ" sz="2400" b="0">
                <a:solidFill>
                  <a:schemeClr val="bg1"/>
                </a:solidFill>
              </a:rPr>
            </a:br>
            <a:endParaRPr lang="cs-CZ" altLang="cs-CZ" sz="2400" b="0">
              <a:solidFill>
                <a:schemeClr val="bg1"/>
              </a:solidFill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B7A9646-3C48-4A55-BDBF-3ED94A6F24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708275"/>
            <a:ext cx="7693025" cy="2290763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cs-CZ" altLang="cs-CZ" b="1">
                <a:solidFill>
                  <a:schemeClr val="bg1"/>
                </a:solidFill>
              </a:rPr>
              <a:t>V pedagogickém pojetí je </a:t>
            </a:r>
            <a:r>
              <a:rPr lang="cs-CZ" altLang="cs-CZ" b="1">
                <a:solidFill>
                  <a:srgbClr val="FFFF00"/>
                </a:solidFill>
              </a:rPr>
              <a:t>systematičnost</a:t>
            </a:r>
            <a:r>
              <a:rPr lang="cs-CZ" altLang="cs-CZ" b="1">
                <a:solidFill>
                  <a:schemeClr val="bg1"/>
                </a:solidFill>
              </a:rPr>
              <a:t> chápána jako základ plánování. </a:t>
            </a:r>
          </a:p>
          <a:p>
            <a:pPr>
              <a:spcAft>
                <a:spcPct val="30000"/>
              </a:spcAft>
            </a:pPr>
            <a:r>
              <a:rPr lang="cs-CZ" altLang="cs-CZ" b="1">
                <a:solidFill>
                  <a:schemeClr val="bg1"/>
                </a:solidFill>
              </a:rPr>
              <a:t>Základním výchozím bodem systematického plánování je stanovení </a:t>
            </a:r>
            <a:r>
              <a:rPr lang="cs-CZ" altLang="cs-CZ" b="1">
                <a:solidFill>
                  <a:srgbClr val="FFFF00"/>
                </a:solidFill>
              </a:rPr>
              <a:t>cíle a úkolů</a:t>
            </a:r>
            <a:r>
              <a:rPr lang="cs-CZ" altLang="cs-CZ" b="1">
                <a:solidFill>
                  <a:schemeClr val="bg1"/>
                </a:solidFill>
              </a:rPr>
              <a:t>. </a:t>
            </a:r>
          </a:p>
          <a:p>
            <a:pPr>
              <a:spcAft>
                <a:spcPct val="30000"/>
              </a:spcAft>
            </a:pPr>
            <a:r>
              <a:rPr lang="cs-CZ" altLang="cs-CZ" b="1">
                <a:solidFill>
                  <a:schemeClr val="bg1"/>
                </a:solidFill>
              </a:rPr>
              <a:t>Význam slova „systém“ je ve </a:t>
            </a:r>
            <a:r>
              <a:rPr lang="cs-CZ" altLang="cs-CZ" b="1">
                <a:solidFill>
                  <a:srgbClr val="FFFF00"/>
                </a:solidFill>
              </a:rPr>
              <a:t>zjednodušení</a:t>
            </a:r>
            <a:r>
              <a:rPr lang="cs-CZ" altLang="cs-CZ" b="1">
                <a:solidFill>
                  <a:schemeClr val="bg1"/>
                </a:solidFill>
              </a:rPr>
              <a:t> reality.</a:t>
            </a:r>
            <a:r>
              <a:rPr lang="cs-CZ" altLang="cs-CZ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8436" name="WordArt 4">
            <a:extLst>
              <a:ext uri="{FF2B5EF4-FFF2-40B4-BE49-F238E27FC236}">
                <a16:creationId xmlns:a16="http://schemas.microsoft.com/office/drawing/2014/main" id="{B28A54B1-46F9-4080-9562-6D1B3F7081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Didaktika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6FEFE53D-71BD-4828-8B24-6224F1A5132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1628775"/>
            <a:ext cx="7924800" cy="1143000"/>
          </a:xfrm>
        </p:spPr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Z</a:t>
            </a:r>
            <a:r>
              <a:rPr lang="cs-CZ" altLang="cs-CZ" sz="2800">
                <a:solidFill>
                  <a:srgbClr val="FFFF00"/>
                </a:solidFill>
              </a:rPr>
              <a:t>ásady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002ABA7-B2E7-42C8-8687-E69D63B6A39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3213100"/>
            <a:ext cx="7693025" cy="2290763"/>
          </a:xfrm>
        </p:spPr>
        <p:txBody>
          <a:bodyPr/>
          <a:lstStyle/>
          <a:p>
            <a:r>
              <a:rPr lang="cs-CZ" altLang="cs-CZ" b="1">
                <a:solidFill>
                  <a:schemeClr val="bg1"/>
                </a:solidFill>
              </a:rPr>
              <a:t>Zásada přiměřenosti</a:t>
            </a:r>
          </a:p>
          <a:p>
            <a:r>
              <a:rPr lang="cs-CZ" altLang="cs-CZ" b="1">
                <a:solidFill>
                  <a:schemeClr val="bg1"/>
                </a:solidFill>
              </a:rPr>
              <a:t>Zásady názornosti</a:t>
            </a:r>
          </a:p>
          <a:p>
            <a:r>
              <a:rPr lang="cs-CZ" altLang="cs-CZ" b="1">
                <a:solidFill>
                  <a:schemeClr val="bg1"/>
                </a:solidFill>
              </a:rPr>
              <a:t>Zásada trvalosti</a:t>
            </a:r>
          </a:p>
        </p:txBody>
      </p:sp>
      <p:sp>
        <p:nvSpPr>
          <p:cNvPr id="19460" name="WordArt 4">
            <a:extLst>
              <a:ext uri="{FF2B5EF4-FFF2-40B4-BE49-F238E27FC236}">
                <a16:creationId xmlns:a16="http://schemas.microsoft.com/office/drawing/2014/main" id="{71EF5369-35D3-4659-A55F-B4C2EB24F2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Didaktika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extLst>
              <a:ext uri="{FF2B5EF4-FFF2-40B4-BE49-F238E27FC236}">
                <a16:creationId xmlns:a16="http://schemas.microsoft.com/office/drawing/2014/main" id="{A63DF753-0B35-4345-9C14-3938E224F9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1628775"/>
            <a:ext cx="7924800" cy="1143000"/>
          </a:xfrm>
        </p:spPr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Formy</a:t>
            </a:r>
            <a:endParaRPr lang="cs-CZ" altLang="cs-CZ" sz="2800">
              <a:solidFill>
                <a:srgbClr val="FFFF00"/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E1E9858-8B68-48F5-8B20-44424306E8D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3213100"/>
            <a:ext cx="7693025" cy="2290763"/>
          </a:xfrm>
        </p:spPr>
        <p:txBody>
          <a:bodyPr/>
          <a:lstStyle/>
          <a:p>
            <a:endParaRPr lang="cs-CZ" altLang="cs-CZ" b="1">
              <a:solidFill>
                <a:schemeClr val="bg1"/>
              </a:solidFill>
            </a:endParaRPr>
          </a:p>
          <a:p>
            <a:r>
              <a:rPr lang="cs-CZ" altLang="cs-CZ" b="1">
                <a:solidFill>
                  <a:schemeClr val="bg1"/>
                </a:solidFill>
              </a:rPr>
              <a:t>Organizační činnost</a:t>
            </a:r>
          </a:p>
          <a:p>
            <a:r>
              <a:rPr lang="cs-CZ" altLang="cs-CZ" b="1">
                <a:solidFill>
                  <a:schemeClr val="bg1"/>
                </a:solidFill>
              </a:rPr>
              <a:t>Sociálně interakční</a:t>
            </a:r>
          </a:p>
        </p:txBody>
      </p:sp>
      <p:sp>
        <p:nvSpPr>
          <p:cNvPr id="20484" name="WordArt 4">
            <a:extLst>
              <a:ext uri="{FF2B5EF4-FFF2-40B4-BE49-F238E27FC236}">
                <a16:creationId xmlns:a16="http://schemas.microsoft.com/office/drawing/2014/main" id="{7BC2766B-95C5-4990-993B-9795A66E34E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26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A04020102020204" pitchFamily="34" charset="0"/>
              </a:rPr>
              <a:t>Didaktika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sle">
  <a:themeElements>
    <a:clrScheme name="Kaps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9E4B7D-409C-49F6-82CD-0D387BFB14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83CD0B-B308-4EE2-9322-BC72D0364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</TotalTime>
  <Words>201</Words>
  <Application>Microsoft Office PowerPoint</Application>
  <PresentationFormat>Předvádění na obrazovce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Kapsle</vt:lpstr>
      <vt:lpstr>Didaktické zásady a metody při vedení výcviku   </vt:lpstr>
      <vt:lpstr>   </vt:lpstr>
      <vt:lpstr>Výchova a vzdělávání v kontextu určité společnosti Společenská věda o člověku </vt:lpstr>
      <vt:lpstr>Struktura pedagogických disciplín </vt:lpstr>
      <vt:lpstr>Struktura pedagogických disciplín </vt:lpstr>
      <vt:lpstr>K základním pojmům didaktiky patří </vt:lpstr>
      <vt:lpstr>Zásada systematického plánování </vt:lpstr>
      <vt:lpstr>Zásady</vt:lpstr>
      <vt:lpstr>Formy</vt:lpstr>
      <vt:lpstr>Styly</vt:lpstr>
      <vt:lpstr>Metody</vt:lpstr>
      <vt:lpstr>Vztahy</vt:lpstr>
      <vt:lpstr>Didaktika ve výcviku v AČR</vt:lpstr>
      <vt:lpstr>Didaktika ve výcviku v AČR</vt:lpstr>
      <vt:lpstr>Otázky</vt:lpstr>
      <vt:lpstr>Literatura</vt:lpstr>
    </vt:vector>
  </TitlesOfParts>
  <Company>VÚ 8297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tělesná příprava</dc:title>
  <dc:creator>dolezel</dc:creator>
  <cp:lastModifiedBy>ismail - [2010]</cp:lastModifiedBy>
  <cp:revision>74</cp:revision>
  <dcterms:created xsi:type="dcterms:W3CDTF">2007-05-28T18:49:48Z</dcterms:created>
  <dcterms:modified xsi:type="dcterms:W3CDTF">2021-12-02T09:38:38Z</dcterms:modified>
</cp:coreProperties>
</file>