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62" r:id="rId6"/>
    <p:sldId id="257" r:id="rId7"/>
    <p:sldId id="265" r:id="rId8"/>
    <p:sldId id="258" r:id="rId9"/>
    <p:sldId id="259" r:id="rId10"/>
    <p:sldId id="261" r:id="rId11"/>
    <p:sldId id="260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660"/>
  </p:normalViewPr>
  <p:slideViewPr>
    <p:cSldViewPr>
      <p:cViewPr varScale="1">
        <p:scale>
          <a:sx n="83" d="100"/>
          <a:sy n="83" d="100"/>
        </p:scale>
        <p:origin x="66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03733-7D2E-44B4-A406-F120F1827645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35C88-D2F1-4409-B394-365D864FC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35C88-D2F1-4409-B394-365D864FCF3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81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82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056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199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2061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113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444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86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44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651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87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2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45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41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64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18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05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how.cz/Jak-napsat-tez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chemeClr val="bg1"/>
                </a:solidFill>
              </a:rPr>
              <a:t>Zpracování seminárních prací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ThLic</a:t>
            </a:r>
            <a:r>
              <a:rPr lang="cs-CZ" dirty="0" smtClean="0">
                <a:solidFill>
                  <a:schemeClr val="bg1"/>
                </a:solidFill>
              </a:rPr>
              <a:t>. Bc. Barbora Šmejdová, </a:t>
            </a:r>
            <a:r>
              <a:rPr lang="cs-CZ" dirty="0" err="1" smtClean="0">
                <a:solidFill>
                  <a:schemeClr val="bg1"/>
                </a:solidFill>
              </a:rPr>
              <a:t>Ph.D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KTF UK 2019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Hlavní zásady akademické etiky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Citovat</a:t>
            </a:r>
            <a:r>
              <a:rPr lang="cs-CZ" dirty="0" smtClean="0"/>
              <a:t> všechny použité primární a sekundární zdroje (včetně internetových zdrojů)</a:t>
            </a:r>
          </a:p>
          <a:p>
            <a:r>
              <a:rPr lang="cs-CZ" dirty="0" smtClean="0"/>
              <a:t>Není-li text uveden v uvozovkách, je třeba zdroj řádně </a:t>
            </a:r>
            <a:r>
              <a:rPr lang="cs-CZ" b="1" dirty="0" smtClean="0"/>
              <a:t>parafrázovat</a:t>
            </a:r>
          </a:p>
          <a:p>
            <a:r>
              <a:rPr lang="cs-CZ" dirty="0" smtClean="0"/>
              <a:t>Nemohu vydávat něčí myšlenku za vlastní, mohu však názor podpořit či s ním nesouhlasit</a:t>
            </a:r>
          </a:p>
          <a:p>
            <a:r>
              <a:rPr lang="cs-CZ" dirty="0" smtClean="0"/>
              <a:t>Práce je </a:t>
            </a:r>
            <a:r>
              <a:rPr lang="cs-CZ" b="1" dirty="0" smtClean="0"/>
              <a:t>originálním textem</a:t>
            </a:r>
            <a:r>
              <a:rPr lang="cs-CZ" dirty="0" smtClean="0"/>
              <a:t>, který se opírá o odbornou diskuzi na dané téma</a:t>
            </a:r>
          </a:p>
          <a:p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Téma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tématu je třeba si ujasnit: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Z jakého </a:t>
            </a:r>
            <a:r>
              <a:rPr lang="cs-CZ" b="1" dirty="0" smtClean="0"/>
              <a:t>úhlu</a:t>
            </a:r>
            <a:r>
              <a:rPr lang="cs-CZ" dirty="0" smtClean="0"/>
              <a:t> pohledu budu k tématu přistupovat a proč?</a:t>
            </a:r>
          </a:p>
          <a:p>
            <a:pPr marL="514350" indent="-514350">
              <a:buAutoNum type="arabicParenR"/>
            </a:pPr>
            <a:r>
              <a:rPr lang="cs-CZ" dirty="0" smtClean="0"/>
              <a:t>Jakou budu používat </a:t>
            </a:r>
            <a:r>
              <a:rPr lang="cs-CZ" b="1" dirty="0" smtClean="0"/>
              <a:t>sekundární literaturu</a:t>
            </a:r>
            <a:r>
              <a:rPr lang="cs-CZ" dirty="0" smtClean="0"/>
              <a:t>?</a:t>
            </a:r>
          </a:p>
          <a:p>
            <a:pPr marL="514350" indent="-514350">
              <a:buAutoNum type="arabicParenR"/>
            </a:pPr>
            <a:r>
              <a:rPr lang="cs-CZ" dirty="0" smtClean="0"/>
              <a:t>Jak může být další text na toto téma </a:t>
            </a:r>
            <a:r>
              <a:rPr lang="cs-CZ" b="1" dirty="0" smtClean="0"/>
              <a:t>přínosem</a:t>
            </a:r>
            <a:r>
              <a:rPr lang="cs-CZ" dirty="0" smtClean="0"/>
              <a:t>?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Nejdůležitější věta celé práce</a:t>
            </a:r>
          </a:p>
          <a:p>
            <a:r>
              <a:rPr lang="cs-CZ" dirty="0" smtClean="0"/>
              <a:t>Objevuje se v úvodu</a:t>
            </a:r>
          </a:p>
          <a:p>
            <a:r>
              <a:rPr lang="cs-CZ" dirty="0" smtClean="0"/>
              <a:t>Obsahuje </a:t>
            </a:r>
            <a:r>
              <a:rPr lang="cs-CZ" b="1" dirty="0" smtClean="0"/>
              <a:t>autorovo vlastní </a:t>
            </a:r>
            <a:r>
              <a:rPr lang="cs-CZ" dirty="0" smtClean="0"/>
              <a:t>tvrzení, ke kterému bude jeho argumentace směřovat: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b="1" dirty="0" smtClean="0"/>
              <a:t>diskutabilní</a:t>
            </a:r>
            <a:r>
              <a:rPr lang="cs-CZ" dirty="0" smtClean="0"/>
              <a:t> (existuje opačný názor)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b="1" dirty="0" smtClean="0"/>
              <a:t>srozumitelná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b="1" dirty="0" smtClean="0"/>
              <a:t>obhajitelná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b="1" dirty="0" smtClean="0"/>
              <a:t>konkrétní</a:t>
            </a:r>
          </a:p>
          <a:p>
            <a:pPr marL="514350" indent="-514350">
              <a:buFont typeface="+mj-lt"/>
              <a:buAutoNum type="arabicPeriod"/>
            </a:pPr>
            <a:endParaRPr lang="cs-CZ" sz="1700" dirty="0" smtClean="0"/>
          </a:p>
          <a:p>
            <a:pPr>
              <a:buNone/>
            </a:pPr>
            <a:r>
              <a:rPr lang="cs-CZ" sz="1800" dirty="0" smtClean="0"/>
              <a:t>Srov. </a:t>
            </a:r>
            <a:r>
              <a:rPr lang="cs-CZ" sz="1800" dirty="0" smtClean="0">
                <a:hlinkClick r:id="rId2"/>
              </a:rPr>
              <a:t>https://www.wikihow.cz/Jak-napsat-tezi</a:t>
            </a:r>
            <a:endParaRPr lang="cs-CZ" sz="18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Osnova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musí mít </a:t>
            </a:r>
            <a:r>
              <a:rPr lang="cs-CZ" b="1" dirty="0" smtClean="0"/>
              <a:t>jasnou strukturu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Body osnovy se přímo </a:t>
            </a:r>
            <a:r>
              <a:rPr lang="cs-CZ" b="1" dirty="0" smtClean="0"/>
              <a:t>vztahují k tezi</a:t>
            </a:r>
            <a:r>
              <a:rPr lang="cs-CZ" dirty="0" smtClean="0"/>
              <a:t>.</a:t>
            </a:r>
            <a:endParaRPr lang="cs-CZ" b="1" dirty="0" smtClean="0"/>
          </a:p>
          <a:p>
            <a:r>
              <a:rPr lang="cs-CZ" dirty="0" smtClean="0"/>
              <a:t>Každý bod osnovy představuje nový odstavec případně podkapitolu.</a:t>
            </a:r>
          </a:p>
          <a:p>
            <a:r>
              <a:rPr lang="cs-CZ" b="1" dirty="0" smtClean="0"/>
              <a:t>Bez osnovy </a:t>
            </a:r>
            <a:r>
              <a:rPr lang="cs-CZ" dirty="0" smtClean="0"/>
              <a:t>je práce neuspořádaná, nepřehledná, myšlenky se rozbíhají.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Úvod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cs-CZ" dirty="0" smtClean="0"/>
              <a:t>Získává zájem čtenáře</a:t>
            </a:r>
          </a:p>
          <a:p>
            <a:pPr marL="514350" indent="-514350"/>
            <a:r>
              <a:rPr lang="cs-CZ" dirty="0" smtClean="0"/>
              <a:t>Uvádí do </a:t>
            </a:r>
            <a:r>
              <a:rPr lang="cs-CZ" b="1" dirty="0" smtClean="0"/>
              <a:t>tématu</a:t>
            </a:r>
          </a:p>
          <a:p>
            <a:pPr marL="514350" indent="-514350"/>
            <a:r>
              <a:rPr lang="cs-CZ" dirty="0" smtClean="0"/>
              <a:t>Představuje </a:t>
            </a:r>
            <a:r>
              <a:rPr lang="cs-CZ" b="1" dirty="0" smtClean="0"/>
              <a:t>tezi</a:t>
            </a:r>
          </a:p>
          <a:p>
            <a:pPr marL="514350" indent="-514350">
              <a:buNone/>
            </a:pPr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Otázky:</a:t>
            </a:r>
          </a:p>
          <a:p>
            <a:pPr marL="514350" indent="-514350">
              <a:buAutoNum type="arabicPeriod"/>
            </a:pPr>
            <a:r>
              <a:rPr lang="cs-CZ" dirty="0" smtClean="0"/>
              <a:t>Jaký je můj cíl?</a:t>
            </a:r>
          </a:p>
          <a:p>
            <a:pPr marL="514350" indent="-514350">
              <a:buAutoNum type="arabicPeriod"/>
            </a:pPr>
            <a:r>
              <a:rPr lang="cs-CZ" dirty="0" smtClean="0"/>
              <a:t>Jakým způsobem budu argumentovat?</a:t>
            </a:r>
          </a:p>
          <a:p>
            <a:pPr marL="514350" indent="-514350">
              <a:buAutoNum type="arabicPeriod"/>
            </a:pPr>
            <a:r>
              <a:rPr lang="cs-CZ" dirty="0" smtClean="0"/>
              <a:t>Jakou strukturu bude mít má práce?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Odstavec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Odráží myšlenkové členění textu</a:t>
            </a:r>
          </a:p>
          <a:p>
            <a:r>
              <a:rPr lang="cs-CZ" dirty="0" smtClean="0"/>
              <a:t>Věnuje se rozvíjení jednoho z argumentů, který podporuje tezi práce</a:t>
            </a:r>
          </a:p>
          <a:p>
            <a:r>
              <a:rPr lang="cs-CZ" dirty="0" smtClean="0"/>
              <a:t>Neodbočuje od tématu</a:t>
            </a:r>
          </a:p>
          <a:p>
            <a:r>
              <a:rPr lang="cs-CZ" dirty="0" smtClean="0"/>
              <a:t>První věta odstavce ukazuje, že se jedná o nový argument</a:t>
            </a:r>
          </a:p>
          <a:p>
            <a:r>
              <a:rPr lang="cs-CZ" dirty="0" smtClean="0"/>
              <a:t>Poslední věta odstavce argumentaci uzavírá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Závěr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Vrací se k tezi </a:t>
            </a:r>
            <a:r>
              <a:rPr lang="cs-CZ" dirty="0" smtClean="0"/>
              <a:t>ve světle celého textu</a:t>
            </a:r>
          </a:p>
          <a:p>
            <a:r>
              <a:rPr lang="cs-CZ" dirty="0" smtClean="0"/>
              <a:t>Shrnuje hlavní proud argumentace</a:t>
            </a:r>
          </a:p>
          <a:p>
            <a:r>
              <a:rPr lang="cs-CZ" dirty="0" smtClean="0"/>
              <a:t>Shrnuje výsledky práce:</a:t>
            </a:r>
          </a:p>
          <a:p>
            <a:pPr>
              <a:buNone/>
            </a:pPr>
            <a:r>
              <a:rPr lang="cs-CZ" dirty="0" smtClean="0"/>
              <a:t>K jakým konkrétním </a:t>
            </a:r>
            <a:r>
              <a:rPr lang="cs-CZ" b="1" dirty="0" smtClean="0"/>
              <a:t>výsledkům </a:t>
            </a:r>
            <a:r>
              <a:rPr lang="cs-CZ" dirty="0" smtClean="0"/>
              <a:t>text dochází?</a:t>
            </a:r>
          </a:p>
          <a:p>
            <a:pPr>
              <a:buNone/>
            </a:pPr>
            <a:r>
              <a:rPr lang="cs-CZ" dirty="0" smtClean="0"/>
              <a:t>Jak lze využít jeho přínos?</a:t>
            </a:r>
          </a:p>
          <a:p>
            <a:pPr>
              <a:buNone/>
            </a:pPr>
            <a:r>
              <a:rPr lang="cs-CZ" dirty="0" smtClean="0"/>
              <a:t>Jak obohacuje </a:t>
            </a:r>
            <a:r>
              <a:rPr lang="cs-CZ" b="1" dirty="0" smtClean="0"/>
              <a:t>současnou diskuzi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Jaké jsou </a:t>
            </a:r>
            <a:r>
              <a:rPr lang="cs-CZ" b="1" dirty="0" smtClean="0"/>
              <a:t>možnosti pro další výzkum</a:t>
            </a:r>
            <a:r>
              <a:rPr lang="cs-CZ" dirty="0" smtClean="0"/>
              <a:t>?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Myšlenkové mapy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Zástupný symbol pro obsah 9" descr="How-to-mind-map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43608" y="1340768"/>
            <a:ext cx="7076256" cy="4997228"/>
          </a:xfrm>
        </p:spPr>
      </p:pic>
      <p:sp>
        <p:nvSpPr>
          <p:cNvPr id="8" name="TextovéPole 7"/>
          <p:cNvSpPr txBox="1"/>
          <p:nvPr/>
        </p:nvSpPr>
        <p:spPr>
          <a:xfrm>
            <a:off x="1187624" y="6309320"/>
            <a:ext cx="6769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coachingnarrativo.it</a:t>
            </a:r>
            <a:r>
              <a:rPr lang="cs-CZ" dirty="0" smtClean="0"/>
              <a:t>/</a:t>
            </a:r>
            <a:r>
              <a:rPr lang="cs-CZ" dirty="0" err="1" smtClean="0"/>
              <a:t>espandi</a:t>
            </a:r>
            <a:r>
              <a:rPr lang="cs-CZ" dirty="0" smtClean="0"/>
              <a:t>-i-</a:t>
            </a:r>
            <a:r>
              <a:rPr lang="cs-CZ" dirty="0" err="1" smtClean="0"/>
              <a:t>pensieri</a:t>
            </a:r>
            <a:r>
              <a:rPr lang="cs-CZ" dirty="0" smtClean="0"/>
              <a:t>-</a:t>
            </a:r>
            <a:r>
              <a:rPr lang="cs-CZ" dirty="0" err="1" smtClean="0"/>
              <a:t>con</a:t>
            </a:r>
            <a:r>
              <a:rPr lang="cs-CZ" dirty="0" smtClean="0"/>
              <a:t>-</a:t>
            </a:r>
            <a:r>
              <a:rPr lang="cs-CZ" dirty="0" err="1" smtClean="0"/>
              <a:t>le</a:t>
            </a:r>
            <a:r>
              <a:rPr lang="cs-CZ" dirty="0" smtClean="0"/>
              <a:t>-</a:t>
            </a:r>
            <a:r>
              <a:rPr lang="cs-CZ" dirty="0" err="1" smtClean="0"/>
              <a:t>mind</a:t>
            </a:r>
            <a:r>
              <a:rPr lang="cs-CZ" dirty="0" smtClean="0"/>
              <a:t>-map/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96CFB3D61DFB458B69B877775A1782" ma:contentTypeVersion="9" ma:contentTypeDescription="Vytvoří nový dokument" ma:contentTypeScope="" ma:versionID="b1340192bc79b48fd0733df3894d372d">
  <xsd:schema xmlns:xsd="http://www.w3.org/2001/XMLSchema" xmlns:xs="http://www.w3.org/2001/XMLSchema" xmlns:p="http://schemas.microsoft.com/office/2006/metadata/properties" xmlns:ns3="eaa89ddd-b2f7-49cb-8c3f-a234ebe41847" targetNamespace="http://schemas.microsoft.com/office/2006/metadata/properties" ma:root="true" ma:fieldsID="1bdbaf6c2d596e7dbbc7e0a9ac5e993c" ns3:_="">
    <xsd:import namespace="eaa89ddd-b2f7-49cb-8c3f-a234ebe4184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89ddd-b2f7-49cb-8c3f-a234ebe41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B748C8-999B-4F70-80F9-0B09C24A95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a89ddd-b2f7-49cb-8c3f-a234ebe418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24BAC7-992A-4351-B8C9-62C194C6D3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8DE813-7BA1-4FF6-A426-7675C212B5A7}">
  <ds:schemaRefs>
    <ds:schemaRef ds:uri="http://schemas.openxmlformats.org/package/2006/metadata/core-properties"/>
    <ds:schemaRef ds:uri="http://purl.org/dc/dcmitype/"/>
    <ds:schemaRef ds:uri="eaa89ddd-b2f7-49cb-8c3f-a234ebe41847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8595</TotalTime>
  <Words>294</Words>
  <Application>Microsoft Office PowerPoint</Application>
  <PresentationFormat>Předvádění na obrazovce (4:3)</PresentationFormat>
  <Paragraphs>62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Fazeta</vt:lpstr>
      <vt:lpstr>Zpracování seminárních prací</vt:lpstr>
      <vt:lpstr>Hlavní zásady akademické etiky</vt:lpstr>
      <vt:lpstr>Téma</vt:lpstr>
      <vt:lpstr>Teze</vt:lpstr>
      <vt:lpstr>Osnova</vt:lpstr>
      <vt:lpstr>Úvod</vt:lpstr>
      <vt:lpstr>Odstavec</vt:lpstr>
      <vt:lpstr>Závěr</vt:lpstr>
      <vt:lpstr>Myšlenkové mapy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seminárních prací</dc:title>
  <dc:creator>Barbora Šmejdová</dc:creator>
  <cp:lastModifiedBy>Barbora Šmejdová</cp:lastModifiedBy>
  <cp:revision>33</cp:revision>
  <dcterms:created xsi:type="dcterms:W3CDTF">2018-10-08T16:31:52Z</dcterms:created>
  <dcterms:modified xsi:type="dcterms:W3CDTF">2020-09-30T13:05:56Z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0x0101006396CFB3D61DFB458B69B877775A1782</vt:lpwstr>
  </property>
</Properties>
</file>