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FB6F4-ECCE-4637-84F6-C141C4B83E45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5BA43-DCA4-4BD7-BE8B-83E0B9F130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222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684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653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861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410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506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226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737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518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459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818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0834-CA95-413D-893D-A7F881CDA10D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9B05-4ECD-4160-AEF0-056585002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93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0834-CA95-413D-893D-A7F881CDA10D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9B05-4ECD-4160-AEF0-056585002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757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0834-CA95-413D-893D-A7F881CDA10D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9B05-4ECD-4160-AEF0-056585002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34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0834-CA95-413D-893D-A7F881CDA10D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9B05-4ECD-4160-AEF0-056585002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51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0834-CA95-413D-893D-A7F881CDA10D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9B05-4ECD-4160-AEF0-056585002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01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0834-CA95-413D-893D-A7F881CDA10D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9B05-4ECD-4160-AEF0-056585002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585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0834-CA95-413D-893D-A7F881CDA10D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9B05-4ECD-4160-AEF0-056585002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33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0834-CA95-413D-893D-A7F881CDA10D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9B05-4ECD-4160-AEF0-056585002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09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0834-CA95-413D-893D-A7F881CDA10D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9B05-4ECD-4160-AEF0-056585002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14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0834-CA95-413D-893D-A7F881CDA10D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9B05-4ECD-4160-AEF0-056585002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13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0834-CA95-413D-893D-A7F881CDA10D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9B05-4ECD-4160-AEF0-056585002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52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70834-CA95-413D-893D-A7F881CDA10D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19B05-4ECD-4160-AEF0-056585002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77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Penitenciární</a:t>
            </a:r>
            <a:r>
              <a:rPr lang="cs-CZ" dirty="0" smtClean="0"/>
              <a:t> proces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57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29912"/>
            <a:ext cx="8229600" cy="1143000"/>
          </a:xfrm>
        </p:spPr>
        <p:txBody>
          <a:bodyPr/>
          <a:lstStyle/>
          <a:p>
            <a:r>
              <a:rPr lang="cs-CZ" dirty="0" smtClean="0"/>
              <a:t>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3512" y="980728"/>
            <a:ext cx="8784976" cy="5760640"/>
          </a:xfrm>
        </p:spPr>
        <p:txBody>
          <a:bodyPr>
            <a:normAutofit fontScale="55000" lnSpcReduction="20000"/>
          </a:bodyPr>
          <a:lstStyle/>
          <a:p>
            <a:r>
              <a:rPr lang="cs-CZ" b="1" u="sng" dirty="0" smtClean="0"/>
              <a:t>Práce - zaměstnání; zajištění provozu věznice, pracovní terapie</a:t>
            </a:r>
          </a:p>
          <a:p>
            <a:pPr>
              <a:buFontTx/>
              <a:buChar char="-"/>
            </a:pPr>
            <a:r>
              <a:rPr lang="cs-CZ" dirty="0" smtClean="0"/>
              <a:t>Získání specifických pracovních dovedností</a:t>
            </a:r>
          </a:p>
          <a:p>
            <a:pPr>
              <a:buFontTx/>
              <a:buChar char="-"/>
            </a:pPr>
            <a:r>
              <a:rPr lang="cs-CZ" dirty="0" smtClean="0"/>
              <a:t>Učí se pravidelnosti a návyku</a:t>
            </a:r>
          </a:p>
          <a:p>
            <a:pPr>
              <a:buFontTx/>
              <a:buChar char="-"/>
            </a:pPr>
            <a:r>
              <a:rPr lang="cs-CZ" dirty="0" smtClean="0"/>
              <a:t>Snižování počtu reakcí na zátěž</a:t>
            </a:r>
          </a:p>
          <a:p>
            <a:pPr>
              <a:buFontTx/>
              <a:buChar char="-"/>
            </a:pPr>
            <a:r>
              <a:rPr lang="cs-CZ" dirty="0" smtClean="0"/>
              <a:t>Nejlepší obrana proti nudě</a:t>
            </a:r>
          </a:p>
          <a:p>
            <a:pPr>
              <a:buFontTx/>
              <a:buChar char="-"/>
            </a:pPr>
            <a:r>
              <a:rPr lang="cs-CZ" dirty="0" smtClean="0"/>
              <a:t>Možnost uhrazení závazky</a:t>
            </a:r>
          </a:p>
          <a:p>
            <a:pPr>
              <a:buFontTx/>
              <a:buChar char="-"/>
            </a:pPr>
            <a:r>
              <a:rPr lang="cs-CZ" dirty="0" smtClean="0"/>
              <a:t>Aktivace potřeby seberealizace</a:t>
            </a:r>
          </a:p>
          <a:p>
            <a:r>
              <a:rPr lang="cs-CZ" b="1" u="sng" dirty="0" smtClean="0"/>
              <a:t>Vzdělávání</a:t>
            </a:r>
            <a:r>
              <a:rPr lang="cs-CZ" dirty="0" smtClean="0"/>
              <a:t> – zvýšení pravděpodobnosti reintegrace, zlepšení morálních vlastností</a:t>
            </a:r>
            <a:r>
              <a:rPr lang="cs-CZ" dirty="0"/>
              <a:t> </a:t>
            </a:r>
            <a:r>
              <a:rPr lang="cs-CZ" dirty="0" smtClean="0"/>
              <a:t>a následná korekce chování do sociálně akceptovatelných či požadovaných norem</a:t>
            </a:r>
          </a:p>
          <a:p>
            <a:pPr marL="0" indent="0">
              <a:buNone/>
            </a:pPr>
            <a:r>
              <a:rPr lang="cs-CZ" dirty="0" smtClean="0"/>
              <a:t>- vzdělávání: odborná učiliště, korespondenční, kontrolované zaměstnanci vězeňské služby</a:t>
            </a:r>
          </a:p>
          <a:p>
            <a:r>
              <a:rPr lang="cs-CZ" b="1" u="sng" dirty="0" smtClean="0"/>
              <a:t>Specifické výchovné aktivity </a:t>
            </a:r>
            <a:r>
              <a:rPr lang="cs-CZ" dirty="0" smtClean="0"/>
              <a:t>– tréninkové a terapeutické aktivity</a:t>
            </a:r>
          </a:p>
          <a:p>
            <a:pPr marL="0" indent="0">
              <a:buNone/>
            </a:pPr>
            <a:r>
              <a:rPr lang="cs-CZ" dirty="0" smtClean="0"/>
              <a:t>- Individuální i skupinová terapie</a:t>
            </a:r>
          </a:p>
          <a:p>
            <a:pPr marL="0" indent="0">
              <a:buNone/>
            </a:pPr>
            <a:r>
              <a:rPr lang="cs-CZ" dirty="0" smtClean="0"/>
              <a:t>- Rozvoj mravních a morálních dovedností potřebných k nedelikventnímu způsobu života</a:t>
            </a:r>
          </a:p>
          <a:p>
            <a:r>
              <a:rPr lang="cs-CZ" b="1" u="sng" dirty="0" smtClean="0"/>
              <a:t>Zájmové aktivity </a:t>
            </a:r>
            <a:r>
              <a:rPr lang="cs-CZ" dirty="0" smtClean="0"/>
              <a:t>– otázka smysluplného členění volného času</a:t>
            </a:r>
          </a:p>
          <a:p>
            <a:pPr marL="0" indent="0">
              <a:buNone/>
            </a:pPr>
            <a:r>
              <a:rPr lang="cs-CZ" dirty="0" smtClean="0"/>
              <a:t>- Dosažení změn v motivaci</a:t>
            </a:r>
          </a:p>
          <a:p>
            <a:pPr marL="0" indent="0">
              <a:buNone/>
            </a:pPr>
            <a:r>
              <a:rPr lang="cs-CZ" dirty="0" smtClean="0"/>
              <a:t>- Vymanění se ze subkultury, eliminace důsledků </a:t>
            </a:r>
            <a:r>
              <a:rPr lang="cs-CZ" dirty="0" err="1" smtClean="0"/>
              <a:t>prizonizace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Odreagování a změna emočního ladění</a:t>
            </a:r>
          </a:p>
          <a:p>
            <a:pPr>
              <a:buFontTx/>
              <a:buChar char="-"/>
            </a:pPr>
            <a:r>
              <a:rPr lang="cs-CZ" dirty="0" smtClean="0"/>
              <a:t>Zajištění bezproblémového výkonu trestu</a:t>
            </a:r>
          </a:p>
          <a:p>
            <a:r>
              <a:rPr lang="cs-CZ" b="1" u="sng" dirty="0" smtClean="0"/>
              <a:t>Utváření vnějších vztahů </a:t>
            </a:r>
            <a:r>
              <a:rPr lang="cs-CZ" dirty="0" smtClean="0"/>
              <a:t>– podpora při utváření, udržení a posilování vazeb s rodinou či blízkými</a:t>
            </a:r>
          </a:p>
          <a:p>
            <a:pPr marL="0" indent="0">
              <a:buNone/>
            </a:pPr>
            <a:r>
              <a:rPr lang="cs-CZ" dirty="0" smtClean="0"/>
              <a:t>- Zapojení např. do procesu odškodnění atp.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553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Probace a mediace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cs-CZ" b="1" u="sng" dirty="0" smtClean="0"/>
              <a:t>Alternativní formy práce s delikventy</a:t>
            </a:r>
          </a:p>
          <a:p>
            <a:r>
              <a:rPr lang="cs-CZ" b="1" u="sng" dirty="0" smtClean="0"/>
              <a:t>Hlavní cíl – zmírnění psychosociálních důsledků </a:t>
            </a:r>
            <a:r>
              <a:rPr lang="cs-CZ" b="1" u="sng" dirty="0" err="1" smtClean="0"/>
              <a:t>penitenciárního</a:t>
            </a:r>
            <a:r>
              <a:rPr lang="cs-CZ" b="1" u="sng" dirty="0" smtClean="0"/>
              <a:t> procesu</a:t>
            </a:r>
          </a:p>
          <a:p>
            <a:r>
              <a:rPr lang="cs-CZ" b="1" u="sng" dirty="0" smtClean="0"/>
              <a:t>Probace</a:t>
            </a:r>
            <a:r>
              <a:rPr lang="cs-CZ" dirty="0" smtClean="0"/>
              <a:t> – obsahuje prvky sociální, psychologické a pedagogické pomoci a poradenství</a:t>
            </a:r>
          </a:p>
          <a:p>
            <a:pPr>
              <a:buFontTx/>
              <a:buChar char="-"/>
            </a:pPr>
            <a:r>
              <a:rPr lang="cs-CZ" dirty="0" smtClean="0"/>
              <a:t>Specifický postup uplatnění sankcí nespojených s odnětím svobody – povinnost být v kontaktu s probačním pracovníkem</a:t>
            </a:r>
          </a:p>
          <a:p>
            <a:pPr>
              <a:buFontTx/>
              <a:buChar char="-"/>
            </a:pPr>
            <a:r>
              <a:rPr lang="cs-CZ" dirty="0" smtClean="0"/>
              <a:t>Kontrola způsobu života a plnění soudem stanovených povinností a omezení</a:t>
            </a:r>
          </a:p>
          <a:p>
            <a:r>
              <a:rPr lang="cs-CZ" b="1" u="sng" dirty="0" smtClean="0"/>
              <a:t>Probační dohled </a:t>
            </a:r>
            <a:r>
              <a:rPr lang="cs-CZ" dirty="0" smtClean="0"/>
              <a:t>– možno jen u podmíněného upuštění od potrestání s dohledem, podmíněného trestu odnětí svobody s dohledem a podmíněném propuštění z výkonu trestu s dohledem</a:t>
            </a:r>
          </a:p>
          <a:p>
            <a:r>
              <a:rPr lang="cs-CZ" b="1" u="sng" dirty="0" smtClean="0"/>
              <a:t>Mediace</a:t>
            </a:r>
            <a:r>
              <a:rPr lang="cs-CZ" dirty="0" smtClean="0"/>
              <a:t> – ucelený postup mimosoudní formy řešení sporů</a:t>
            </a:r>
          </a:p>
          <a:p>
            <a:pPr>
              <a:buFontTx/>
              <a:buChar char="-"/>
            </a:pPr>
            <a:r>
              <a:rPr lang="cs-CZ" dirty="0" smtClean="0"/>
              <a:t>Specifické principy a strategie</a:t>
            </a:r>
          </a:p>
          <a:p>
            <a:pPr>
              <a:buFontTx/>
              <a:buChar char="-"/>
            </a:pPr>
            <a:r>
              <a:rPr lang="cs-CZ" dirty="0" smtClean="0"/>
              <a:t>Oboustranná dohoda pachatele a postiženého bez dalšího trestu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987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Penitenciární</a:t>
            </a:r>
            <a:r>
              <a:rPr lang="cs-CZ" dirty="0" smtClean="0"/>
              <a:t> proces a jeho </a:t>
            </a:r>
            <a:r>
              <a:rPr lang="cs-CZ" dirty="0" smtClean="0"/>
              <a:t>specifika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Již samotné </a:t>
            </a:r>
            <a:r>
              <a:rPr lang="cs-CZ" b="1" dirty="0" smtClean="0"/>
              <a:t>obvinění z trestného činu = změna v obvyklých vzorcích chování =) značně zátěžová situace</a:t>
            </a:r>
            <a:r>
              <a:rPr lang="cs-CZ" dirty="0" smtClean="0"/>
              <a:t> (především poprvé) – jedinec si většinou </a:t>
            </a:r>
            <a:r>
              <a:rPr lang="cs-CZ" b="1" dirty="0" smtClean="0"/>
              <a:t>obranné mechanismy neuvědomuje</a:t>
            </a:r>
          </a:p>
          <a:p>
            <a:r>
              <a:rPr lang="cs-CZ" b="1" dirty="0" smtClean="0"/>
              <a:t>Změny ve společenských vztazích</a:t>
            </a:r>
            <a:r>
              <a:rPr lang="cs-CZ" dirty="0" smtClean="0"/>
              <a:t> – okolí, rodina atp.</a:t>
            </a:r>
          </a:p>
          <a:p>
            <a:r>
              <a:rPr lang="cs-CZ" dirty="0" smtClean="0"/>
              <a:t>Nejčastější obranný mechanismus – různé formy </a:t>
            </a:r>
            <a:r>
              <a:rPr lang="cs-CZ" b="1" dirty="0" smtClean="0"/>
              <a:t>racionalizace deliktu, vytěsňování negativních zážitků =) zkreslování skutečnosti</a:t>
            </a:r>
          </a:p>
          <a:p>
            <a:r>
              <a:rPr lang="cs-CZ" dirty="0" smtClean="0"/>
              <a:t>Účelové, vědomé obrany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875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Psychosociální problémy spojené s vazebním uvězněním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Vazba</a:t>
            </a:r>
            <a:r>
              <a:rPr lang="cs-CZ" dirty="0" smtClean="0"/>
              <a:t> = silně zátěžová situace (na škále hned za úmrtím člena rodiny)</a:t>
            </a:r>
          </a:p>
          <a:p>
            <a:r>
              <a:rPr lang="cs-CZ" b="1" dirty="0" smtClean="0"/>
              <a:t>Psychosociální problémy</a:t>
            </a:r>
            <a:r>
              <a:rPr lang="cs-CZ" dirty="0" smtClean="0"/>
              <a:t> vyplývající ze ztráty svobody, postavení, majetku, důstojnosti, nezávislosti, bezpečí a osobních vztahů</a:t>
            </a:r>
          </a:p>
          <a:p>
            <a:r>
              <a:rPr lang="cs-CZ" b="1" dirty="0" smtClean="0"/>
              <a:t>Šikanování</a:t>
            </a:r>
          </a:p>
          <a:p>
            <a:r>
              <a:rPr lang="cs-CZ" b="1" dirty="0" smtClean="0"/>
              <a:t>Nejistota, jak vyšetřování dopadne</a:t>
            </a:r>
          </a:p>
          <a:p>
            <a:r>
              <a:rPr lang="cs-CZ" b="1" dirty="0" smtClean="0"/>
              <a:t>Strach z opuštění, idealizace domova</a:t>
            </a:r>
          </a:p>
          <a:p>
            <a:r>
              <a:rPr lang="cs-CZ" b="1" dirty="0" smtClean="0"/>
              <a:t>Spoléhání se na zázemí, které zůstalo „mimo zdi“</a:t>
            </a:r>
          </a:p>
          <a:p>
            <a:r>
              <a:rPr lang="cs-CZ" b="1" dirty="0" smtClean="0"/>
              <a:t>NUDA</a:t>
            </a:r>
          </a:p>
          <a:p>
            <a:r>
              <a:rPr lang="cs-CZ" b="1" dirty="0" smtClean="0"/>
              <a:t>Hluk</a:t>
            </a:r>
            <a:r>
              <a:rPr lang="cs-CZ" dirty="0" smtClean="0"/>
              <a:t> – většinou poloha ve městech na rušných místech =) nelze uniknout</a:t>
            </a:r>
          </a:p>
          <a:p>
            <a:r>
              <a:rPr lang="cs-CZ" dirty="0" smtClean="0"/>
              <a:t>Nekvalitní osvětlení</a:t>
            </a:r>
          </a:p>
          <a:p>
            <a:r>
              <a:rPr lang="cs-CZ" b="1" dirty="0" smtClean="0"/>
              <a:t>Minimální cirkulace vzduchu </a:t>
            </a:r>
            <a:r>
              <a:rPr lang="cs-CZ" dirty="0" smtClean="0"/>
              <a:t>(př. nepřípustné otevírání oken atp.)</a:t>
            </a:r>
          </a:p>
          <a:p>
            <a:r>
              <a:rPr lang="cs-CZ" dirty="0" smtClean="0"/>
              <a:t>Teplo a stravování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260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na vazební uvěznění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Oscilace mezi agresivitou a únikovými tendencemi</a:t>
            </a:r>
          </a:p>
          <a:p>
            <a:r>
              <a:rPr lang="cs-CZ" dirty="0" smtClean="0"/>
              <a:t>Reakci na vazební uvěznění lze označit jako krizi!</a:t>
            </a:r>
          </a:p>
          <a:p>
            <a:r>
              <a:rPr lang="cs-CZ" b="1" dirty="0" smtClean="0"/>
              <a:t>Jádro krize </a:t>
            </a:r>
            <a:r>
              <a:rPr lang="cs-CZ" dirty="0" smtClean="0"/>
              <a:t>– deformovaný způsob saturace některých primárních a většiny sekundárních potřeb</a:t>
            </a:r>
          </a:p>
          <a:p>
            <a:r>
              <a:rPr lang="cs-CZ" b="1" dirty="0" smtClean="0"/>
              <a:t>Adaptační mechanismy mohou selhávat </a:t>
            </a:r>
            <a:r>
              <a:rPr lang="cs-CZ" dirty="0" smtClean="0"/>
              <a:t>=) vývoj reaktivních psychických poruch – např. neurotické symptomy:</a:t>
            </a:r>
          </a:p>
          <a:p>
            <a:pPr marL="0" indent="0">
              <a:buNone/>
            </a:pPr>
            <a:r>
              <a:rPr lang="cs-CZ" dirty="0" smtClean="0"/>
              <a:t>- nespavost, bolesti hlavy, bušení srdce, neodůvodněný strach, obsese atp.</a:t>
            </a:r>
          </a:p>
          <a:p>
            <a:r>
              <a:rPr lang="cs-CZ" b="1" dirty="0" smtClean="0"/>
              <a:t>U </a:t>
            </a:r>
            <a:r>
              <a:rPr lang="cs-CZ" b="1" dirty="0" err="1" smtClean="0"/>
              <a:t>prvovězněných</a:t>
            </a:r>
            <a:r>
              <a:rPr lang="cs-CZ" b="1" dirty="0" smtClean="0"/>
              <a:t> – silná reakce</a:t>
            </a:r>
          </a:p>
          <a:p>
            <a:r>
              <a:rPr lang="cs-CZ" b="1" dirty="0" smtClean="0"/>
              <a:t>Závažné stavy </a:t>
            </a:r>
            <a:r>
              <a:rPr lang="cs-CZ" dirty="0" smtClean="0"/>
              <a:t>především u </a:t>
            </a:r>
            <a:r>
              <a:rPr lang="cs-CZ" b="1" dirty="0" smtClean="0"/>
              <a:t>toxikomanů</a:t>
            </a:r>
            <a:r>
              <a:rPr lang="cs-CZ" dirty="0" smtClean="0"/>
              <a:t> – změny ve fyziologických, psychických i behaviorálních funkcích</a:t>
            </a:r>
          </a:p>
          <a:p>
            <a:r>
              <a:rPr lang="cs-CZ" dirty="0" smtClean="0"/>
              <a:t>U schizofreniků se objevují </a:t>
            </a:r>
            <a:r>
              <a:rPr lang="cs-CZ" b="1" dirty="0" smtClean="0"/>
              <a:t>ataky a </a:t>
            </a:r>
            <a:r>
              <a:rPr lang="cs-CZ" b="1" dirty="0" err="1" smtClean="0"/>
              <a:t>manie</a:t>
            </a:r>
            <a:endParaRPr lang="cs-CZ" b="1" dirty="0" smtClean="0"/>
          </a:p>
          <a:p>
            <a:r>
              <a:rPr lang="cs-CZ" dirty="0" smtClean="0"/>
              <a:t>„</a:t>
            </a:r>
            <a:r>
              <a:rPr lang="cs-CZ" b="1" dirty="0" smtClean="0"/>
              <a:t>Slovní salát“</a:t>
            </a:r>
          </a:p>
          <a:p>
            <a:r>
              <a:rPr lang="cs-CZ" dirty="0" smtClean="0"/>
              <a:t>Někdy rozvoj </a:t>
            </a:r>
            <a:r>
              <a:rPr lang="cs-CZ" b="1" dirty="0" smtClean="0"/>
              <a:t>posttraumatického stresového syndromu</a:t>
            </a:r>
          </a:p>
          <a:p>
            <a:r>
              <a:rPr lang="cs-CZ" dirty="0" smtClean="0"/>
              <a:t>Specifická porucha – </a:t>
            </a:r>
            <a:r>
              <a:rPr lang="cs-CZ" b="1" dirty="0" err="1" smtClean="0"/>
              <a:t>disociativní</a:t>
            </a:r>
            <a:r>
              <a:rPr lang="cs-CZ" b="1" dirty="0" smtClean="0"/>
              <a:t> mrákotný stav (fuga) a </a:t>
            </a:r>
            <a:r>
              <a:rPr lang="cs-CZ" b="1" dirty="0" err="1" smtClean="0"/>
              <a:t>Ganserův</a:t>
            </a:r>
            <a:r>
              <a:rPr lang="cs-CZ" b="1" dirty="0" smtClean="0"/>
              <a:t> syndrom (</a:t>
            </a:r>
            <a:r>
              <a:rPr lang="cs-CZ" b="1" dirty="0" err="1" smtClean="0"/>
              <a:t>pseudodemence</a:t>
            </a:r>
            <a:r>
              <a:rPr lang="cs-CZ" b="1" dirty="0" smtClean="0"/>
              <a:t>)</a:t>
            </a:r>
          </a:p>
          <a:p>
            <a:r>
              <a:rPr lang="cs-CZ" dirty="0" smtClean="0"/>
              <a:t>Někdy až </a:t>
            </a:r>
            <a:r>
              <a:rPr lang="cs-CZ" b="1" dirty="0" smtClean="0"/>
              <a:t>mnohočetné poruchy osobnosti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58613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Mimořádné události během vazby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cs-CZ" b="1" u="sng" dirty="0" smtClean="0"/>
              <a:t>V podstatě agresivní formy obranných mechanismů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Agrese orientovaná na okolí</a:t>
            </a:r>
          </a:p>
          <a:p>
            <a:pPr>
              <a:buFontTx/>
              <a:buChar char="-"/>
            </a:pPr>
            <a:r>
              <a:rPr lang="cs-CZ" b="1" dirty="0" smtClean="0"/>
              <a:t>Agrese vůči personálu </a:t>
            </a:r>
            <a:r>
              <a:rPr lang="cs-CZ" dirty="0" smtClean="0"/>
              <a:t>(méně časté, častěji neustálé stížnosti atp.)</a:t>
            </a:r>
          </a:p>
          <a:p>
            <a:pPr>
              <a:buFontTx/>
              <a:buChar char="-"/>
            </a:pPr>
            <a:r>
              <a:rPr lang="cs-CZ" b="1" dirty="0" smtClean="0"/>
              <a:t>Agrese vůči spoluvězňům </a:t>
            </a:r>
            <a:r>
              <a:rPr lang="cs-CZ" dirty="0" smtClean="0"/>
              <a:t>(šikanování) – hlavně psychopatické osoby, důvodem nejčastěji nuda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Agrese orientovaná vůči sobě</a:t>
            </a:r>
          </a:p>
          <a:p>
            <a:pPr>
              <a:buFontTx/>
              <a:buChar char="-"/>
            </a:pPr>
            <a:r>
              <a:rPr lang="cs-CZ" b="1" dirty="0" smtClean="0"/>
              <a:t>Sebepoškozování </a:t>
            </a:r>
            <a:r>
              <a:rPr lang="cs-CZ" dirty="0" smtClean="0"/>
              <a:t>– pořezání, polykání, intoxikace; motiv nejčastěji pomsta různým subjektům, které „mohou“ za uvěznění, citové vydírání blízkých</a:t>
            </a:r>
          </a:p>
          <a:p>
            <a:pPr>
              <a:buFontTx/>
              <a:buChar char="-"/>
            </a:pPr>
            <a:r>
              <a:rPr lang="cs-CZ" b="1" dirty="0" smtClean="0"/>
              <a:t>Suicidální jednání </a:t>
            </a:r>
            <a:r>
              <a:rPr lang="cs-CZ" dirty="0" smtClean="0"/>
              <a:t>– nejzávažnější, nutno odlišit demonstrativní jednání od skutečného rozhodnutí</a:t>
            </a:r>
          </a:p>
          <a:p>
            <a:pPr>
              <a:buFontTx/>
              <a:buChar char="-"/>
            </a:pPr>
            <a:r>
              <a:rPr lang="cs-CZ" b="1" dirty="0" smtClean="0"/>
              <a:t>Soustavné odmítání stravy </a:t>
            </a:r>
            <a:r>
              <a:rPr lang="cs-CZ" dirty="0" smtClean="0"/>
              <a:t>– většinou teatrální, důvody obdobné viz výše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5649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trestu odnětí svobody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7528" y="1556793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Závažný životní zlom</a:t>
            </a:r>
          </a:p>
          <a:p>
            <a:r>
              <a:rPr lang="cs-CZ" b="1" dirty="0" smtClean="0"/>
              <a:t>Silné sociální stigma</a:t>
            </a:r>
          </a:p>
          <a:p>
            <a:r>
              <a:rPr lang="cs-CZ" b="1" dirty="0" err="1" smtClean="0"/>
              <a:t>Etiketizace</a:t>
            </a:r>
            <a:endParaRPr lang="cs-CZ" b="1" dirty="0" smtClean="0"/>
          </a:p>
          <a:p>
            <a:r>
              <a:rPr lang="cs-CZ" b="1" u="sng" dirty="0" smtClean="0"/>
              <a:t>Ztráta 2 základních opor:</a:t>
            </a:r>
          </a:p>
          <a:p>
            <a:pPr>
              <a:buFontTx/>
              <a:buChar char="-"/>
            </a:pPr>
            <a:r>
              <a:rPr lang="cs-CZ" b="1" dirty="0" smtClean="0"/>
              <a:t>Rodina a další sociální vztahy </a:t>
            </a:r>
            <a:r>
              <a:rPr lang="cs-CZ" dirty="0" smtClean="0"/>
              <a:t>(přes 50 % </a:t>
            </a:r>
            <a:r>
              <a:rPr lang="cs-CZ" dirty="0" err="1" smtClean="0"/>
              <a:t>prvotrestaných</a:t>
            </a:r>
            <a:r>
              <a:rPr lang="cs-CZ" dirty="0" smtClean="0"/>
              <a:t> a 70 % vícekrát trestaných) =) nutno posilovat</a:t>
            </a:r>
          </a:p>
          <a:p>
            <a:pPr>
              <a:buFontTx/>
              <a:buChar char="-"/>
            </a:pPr>
            <a:r>
              <a:rPr lang="cs-CZ" b="1" dirty="0" smtClean="0"/>
              <a:t>Zaměstnání, pracovní návyky a dovednosti </a:t>
            </a:r>
            <a:r>
              <a:rPr lang="cs-CZ" dirty="0" smtClean="0"/>
              <a:t>– bez zaměstnání není jedinec prakticky schopen návratu, navíc často příčina delikvence</a:t>
            </a:r>
          </a:p>
          <a:p>
            <a:pPr>
              <a:buFontTx/>
              <a:buChar char="-"/>
            </a:pPr>
            <a:r>
              <a:rPr lang="cs-CZ" dirty="0" smtClean="0"/>
              <a:t>V rámci výkonu trestu odnětí svobody má být jedinec </a:t>
            </a:r>
            <a:r>
              <a:rPr lang="cs-CZ" b="1" dirty="0" smtClean="0"/>
              <a:t>korektivně připravován pro další život – v naprosté většině případů se toto neděje</a:t>
            </a:r>
          </a:p>
          <a:p>
            <a:pPr>
              <a:buFontTx/>
              <a:buChar char="-"/>
            </a:pPr>
            <a:r>
              <a:rPr lang="cs-CZ" b="1" dirty="0" smtClean="0"/>
              <a:t>Vzorce chování a myšlení získané na svobodě jsou pro udržení sociálních opor ve vězení nepotřebné </a:t>
            </a:r>
            <a:r>
              <a:rPr lang="cs-CZ" dirty="0" smtClean="0"/>
              <a:t>– </a:t>
            </a:r>
            <a:r>
              <a:rPr lang="cs-CZ" b="1" dirty="0" smtClean="0"/>
              <a:t>PARADOX!!! </a:t>
            </a:r>
            <a:r>
              <a:rPr lang="cs-CZ" b="1" dirty="0" smtClean="0"/>
              <a:t>a jeden z důvodů nefunkčnosti vězeňství!!!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7871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Prizonizace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Těžký psychický stav je zmírňován sociální interakcí mezi vězni =) </a:t>
            </a:r>
            <a:r>
              <a:rPr lang="cs-CZ" b="1" dirty="0" smtClean="0"/>
              <a:t>vzájemná loajalita</a:t>
            </a:r>
          </a:p>
          <a:p>
            <a:r>
              <a:rPr lang="cs-CZ" b="1" dirty="0" smtClean="0"/>
              <a:t>Úspěšné nebo alespoň snesitelné přežití =) nutnost přijetí norem subkultury</a:t>
            </a:r>
          </a:p>
          <a:p>
            <a:r>
              <a:rPr lang="cs-CZ" b="1" dirty="0" smtClean="0"/>
              <a:t>=) postupné vyhasínání vzorců chování potřebných k životu mimo brány vězení</a:t>
            </a:r>
          </a:p>
          <a:p>
            <a:r>
              <a:rPr lang="cs-CZ" dirty="0" smtClean="0"/>
              <a:t>Po určité době – proměna z nováčka na plnohodnotného kriminálníka (akceptace norem atp.)</a:t>
            </a:r>
          </a:p>
          <a:p>
            <a:r>
              <a:rPr lang="cs-CZ" b="1" dirty="0" err="1" smtClean="0"/>
              <a:t>Prizonizace</a:t>
            </a:r>
            <a:r>
              <a:rPr lang="cs-CZ" dirty="0" smtClean="0"/>
              <a:t> = proces přeměny svobodného člověka ve vězně (adaptační technika přizpůsobení se životu ve vězení)</a:t>
            </a:r>
          </a:p>
          <a:p>
            <a:r>
              <a:rPr lang="cs-CZ" b="1" u="sng" dirty="0" smtClean="0"/>
              <a:t>2 základní složky </a:t>
            </a:r>
            <a:r>
              <a:rPr lang="cs-CZ" b="1" u="sng" dirty="0" err="1" smtClean="0"/>
              <a:t>prizonizace</a:t>
            </a:r>
            <a:r>
              <a:rPr lang="cs-CZ" b="1" u="sng" dirty="0" smtClean="0"/>
              <a:t>: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Institucionalizace</a:t>
            </a:r>
            <a:r>
              <a:rPr lang="cs-CZ" dirty="0" smtClean="0"/>
              <a:t> – adaptace na vysoce organizovaný způsob života ve vězení (ztráta samostatnosti a INICIATIVY)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Ideologizace</a:t>
            </a:r>
            <a:r>
              <a:rPr lang="cs-CZ" dirty="0" smtClean="0"/>
              <a:t> – přijetí norem a pravidel vězeňského prostředí, ztotožnění; projevuje se mimo jiné i přijetím argotu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237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/>
              <a:t>Sociální specifika výkonu trestu odnětí svobody</a:t>
            </a:r>
            <a:endParaRPr lang="cs-CZ" sz="3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268760"/>
            <a:ext cx="8229600" cy="558924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Důležitost dodržování zákonných norem zacházení s vězni</a:t>
            </a:r>
          </a:p>
          <a:p>
            <a:r>
              <a:rPr lang="cs-CZ" dirty="0" smtClean="0"/>
              <a:t>Vězni – </a:t>
            </a:r>
            <a:r>
              <a:rPr lang="cs-CZ" b="1" dirty="0" smtClean="0"/>
              <a:t>zpravidla z řad sociálně patologických skupin charakteristických řadou antisociální až psychopatických rysů</a:t>
            </a:r>
            <a:r>
              <a:rPr lang="cs-CZ" dirty="0" smtClean="0"/>
              <a:t> =) </a:t>
            </a:r>
            <a:r>
              <a:rPr lang="cs-CZ" b="1" dirty="0" smtClean="0"/>
              <a:t>ve vězení se tyto rysy vyostřují </a:t>
            </a:r>
            <a:r>
              <a:rPr lang="cs-CZ" dirty="0" smtClean="0"/>
              <a:t>(vliv separace, frustrace, deprivace, izolace atp.)</a:t>
            </a:r>
          </a:p>
          <a:p>
            <a:r>
              <a:rPr lang="cs-CZ" dirty="0" smtClean="0"/>
              <a:t>Tvorba specifické sociální struktury s pevnou hierarchií, pravidly, právy a povinnostmi – základní charakteristika = exteriorizace zla</a:t>
            </a:r>
          </a:p>
          <a:p>
            <a:r>
              <a:rPr lang="cs-CZ" u="sng" dirty="0" smtClean="0"/>
              <a:t>Role ve vězeňské sociální skupině:</a:t>
            </a:r>
          </a:p>
          <a:p>
            <a:pPr>
              <a:buFontTx/>
              <a:buChar char="-"/>
            </a:pPr>
            <a:r>
              <a:rPr lang="cs-CZ" b="1" dirty="0" smtClean="0"/>
              <a:t>Neformální vůdce („king“) </a:t>
            </a:r>
            <a:r>
              <a:rPr lang="cs-CZ" dirty="0" smtClean="0"/>
              <a:t>– nadřazenost, povýšenost, ovládání okolí, krutost, odevzdávání části majetku, sexuální uspokojení</a:t>
            </a:r>
          </a:p>
          <a:p>
            <a:pPr>
              <a:buFontTx/>
              <a:buChar char="-"/>
            </a:pPr>
            <a:r>
              <a:rPr lang="cs-CZ" b="1" dirty="0" smtClean="0"/>
              <a:t>Délesloužící („kmet“) </a:t>
            </a:r>
            <a:r>
              <a:rPr lang="cs-CZ" dirty="0" smtClean="0"/>
              <a:t>– určité postavení plynoucí z délky pobytu, respektován, nebývá obětí šikany</a:t>
            </a:r>
          </a:p>
          <a:p>
            <a:pPr>
              <a:buFontTx/>
              <a:buChar char="-"/>
            </a:pPr>
            <a:r>
              <a:rPr lang="cs-CZ" b="1" dirty="0" smtClean="0"/>
              <a:t>Řadový příslušník </a:t>
            </a:r>
            <a:r>
              <a:rPr lang="cs-CZ" dirty="0" smtClean="0"/>
              <a:t>– pevně vymezená práva a povinnosti</a:t>
            </a:r>
          </a:p>
          <a:p>
            <a:pPr>
              <a:buFontTx/>
              <a:buChar char="-"/>
            </a:pPr>
            <a:r>
              <a:rPr lang="cs-CZ" b="1" dirty="0" smtClean="0"/>
              <a:t>Outsider („pampeliška“) </a:t>
            </a:r>
            <a:r>
              <a:rPr lang="cs-CZ" dirty="0" smtClean="0"/>
              <a:t>– slabší jedinec, až otrocký stav, </a:t>
            </a:r>
            <a:r>
              <a:rPr lang="cs-CZ" dirty="0" smtClean="0"/>
              <a:t>oběť </a:t>
            </a:r>
            <a:r>
              <a:rPr lang="cs-CZ" dirty="0" smtClean="0"/>
              <a:t>šikany</a:t>
            </a:r>
          </a:p>
          <a:p>
            <a:pPr marL="0" indent="0">
              <a:buNone/>
            </a:pPr>
            <a:r>
              <a:rPr lang="cs-CZ" dirty="0" smtClean="0"/>
              <a:t>Doporučený film: </a:t>
            </a:r>
            <a:r>
              <a:rPr lang="cs-CZ" b="1" dirty="0" smtClean="0"/>
              <a:t>Vykoupení z věznice </a:t>
            </a:r>
            <a:r>
              <a:rPr lang="cs-CZ" b="1" dirty="0" err="1" smtClean="0"/>
              <a:t>Shawshank</a:t>
            </a:r>
            <a:endParaRPr lang="cs-CZ" b="1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Problematika </a:t>
            </a:r>
            <a:r>
              <a:rPr lang="cs-CZ" b="1" dirty="0" smtClean="0"/>
              <a:t>„</a:t>
            </a:r>
            <a:r>
              <a:rPr lang="cs-CZ" b="1" dirty="0" err="1" smtClean="0"/>
              <a:t>burn-out</a:t>
            </a:r>
            <a:r>
              <a:rPr lang="cs-CZ" b="1" dirty="0" smtClean="0"/>
              <a:t>“ </a:t>
            </a:r>
            <a:r>
              <a:rPr lang="cs-CZ" dirty="0" smtClean="0"/>
              <a:t>efektu u vězeňské stráže</a:t>
            </a:r>
          </a:p>
          <a:p>
            <a:pPr marL="0" indent="0">
              <a:buNone/>
            </a:pPr>
            <a:r>
              <a:rPr lang="cs-CZ" dirty="0" smtClean="0"/>
              <a:t>Dealerství, drogy, krádeže, kuplířství a prostituce atp.</a:t>
            </a:r>
          </a:p>
          <a:p>
            <a:pPr marL="0" indent="0">
              <a:buNone/>
            </a:pPr>
            <a:r>
              <a:rPr lang="cs-CZ" dirty="0" smtClean="0"/>
              <a:t>Nutnost odborného řešení – monitoring nestačí!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513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Možnosti práce s delikventními jedince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3512" y="1196752"/>
            <a:ext cx="8784976" cy="5616624"/>
          </a:xfrm>
        </p:spPr>
        <p:txBody>
          <a:bodyPr>
            <a:normAutofit fontScale="55000" lnSpcReduction="20000"/>
          </a:bodyPr>
          <a:lstStyle/>
          <a:p>
            <a:r>
              <a:rPr lang="cs-CZ" b="1" u="sng" dirty="0" smtClean="0"/>
              <a:t>Působení na obviněné</a:t>
            </a:r>
          </a:p>
          <a:p>
            <a:pPr>
              <a:buFontTx/>
              <a:buChar char="-"/>
            </a:pPr>
            <a:r>
              <a:rPr lang="cs-CZ" dirty="0" smtClean="0"/>
              <a:t>Ve vazbě nutno pohlížet jako na bezúhonné (presumpce neviny)</a:t>
            </a:r>
          </a:p>
          <a:p>
            <a:pPr>
              <a:buFontTx/>
              <a:buChar char="-"/>
            </a:pPr>
            <a:r>
              <a:rPr lang="cs-CZ" dirty="0" smtClean="0"/>
              <a:t>Uchování zdraví a přirozené důstojnosti</a:t>
            </a:r>
          </a:p>
          <a:p>
            <a:pPr>
              <a:buFontTx/>
              <a:buChar char="-"/>
            </a:pPr>
            <a:r>
              <a:rPr lang="cs-CZ" dirty="0" smtClean="0"/>
              <a:t>Nenásilná apelace na uspokojení duchovních potřeb</a:t>
            </a:r>
          </a:p>
          <a:p>
            <a:pPr>
              <a:buFontTx/>
              <a:buChar char="-"/>
            </a:pPr>
            <a:r>
              <a:rPr lang="cs-CZ" dirty="0" smtClean="0"/>
              <a:t>Snižování intenzity zátěžových situací</a:t>
            </a:r>
          </a:p>
          <a:p>
            <a:pPr>
              <a:buFontTx/>
              <a:buChar char="-"/>
            </a:pPr>
            <a:r>
              <a:rPr lang="cs-CZ" dirty="0" smtClean="0"/>
              <a:t>„Volná vazba“ – oddělení se zmírněným režimem</a:t>
            </a:r>
          </a:p>
          <a:p>
            <a:r>
              <a:rPr lang="cs-CZ" b="1" u="sng" dirty="0" smtClean="0"/>
              <a:t>Zacházení s odsouzenými</a:t>
            </a:r>
          </a:p>
          <a:p>
            <a:pPr>
              <a:buFontTx/>
              <a:buChar char="-"/>
            </a:pPr>
            <a:r>
              <a:rPr lang="cs-CZ" dirty="0" smtClean="0"/>
              <a:t>Nutnost stanoveného celodenní komplexního programu</a:t>
            </a:r>
          </a:p>
          <a:p>
            <a:pPr>
              <a:buFontTx/>
              <a:buChar char="-"/>
            </a:pPr>
            <a:r>
              <a:rPr lang="cs-CZ" dirty="0" smtClean="0"/>
              <a:t>Široká nabídka různých aktivit</a:t>
            </a:r>
          </a:p>
          <a:p>
            <a:pPr>
              <a:buFontTx/>
              <a:buChar char="-"/>
            </a:pPr>
            <a:r>
              <a:rPr lang="cs-CZ" dirty="0" smtClean="0"/>
              <a:t>Podpora na cestě k seberegulaci (uvědomění si viny a následné chování spojené s odpovědností a akceptací)</a:t>
            </a:r>
          </a:p>
          <a:p>
            <a:pPr>
              <a:buFontTx/>
              <a:buChar char="-"/>
            </a:pPr>
            <a:r>
              <a:rPr lang="cs-CZ" b="1" u="sng" dirty="0" smtClean="0"/>
              <a:t>Program je zaměřen na</a:t>
            </a:r>
            <a:r>
              <a:rPr lang="cs-CZ" dirty="0" smtClean="0"/>
              <a:t>: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Práce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Vzdělání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Osobnost </a:t>
            </a:r>
            <a:r>
              <a:rPr lang="cs-CZ" dirty="0" smtClean="0"/>
              <a:t>(terapeutické aktivity a postupy)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Volný čas </a:t>
            </a:r>
            <a:r>
              <a:rPr lang="cs-CZ" dirty="0" smtClean="0"/>
              <a:t>(sociálně přijatelné uspokojování potřeb)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Rodinné a sociální vazby a vztahy </a:t>
            </a:r>
            <a:r>
              <a:rPr lang="cs-CZ" dirty="0" smtClean="0"/>
              <a:t>(aktivity zaměřené na udržení si rodinných aj. vazeb a vztahů)</a:t>
            </a:r>
          </a:p>
          <a:p>
            <a:pPr marL="0" indent="0">
              <a:buNone/>
            </a:pPr>
            <a:r>
              <a:rPr lang="cs-CZ" b="1" dirty="0" smtClean="0"/>
              <a:t>Pravidelné sledování a vyhodnocování programu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754029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1106</Words>
  <Application>Microsoft Office PowerPoint</Application>
  <PresentationFormat>Širokoúhlá obrazovka</PresentationFormat>
  <Paragraphs>130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Penitenciární proces</vt:lpstr>
      <vt:lpstr>Penitenciární proces a jeho specifika</vt:lpstr>
      <vt:lpstr>Psychosociální problémy spojené s vazebním uvězněním</vt:lpstr>
      <vt:lpstr>Reakce na vazební uvěznění</vt:lpstr>
      <vt:lpstr>Mimořádné události během vazby</vt:lpstr>
      <vt:lpstr>Výkon trestu odnětí svobody</vt:lpstr>
      <vt:lpstr>Prizonizace</vt:lpstr>
      <vt:lpstr>Sociální specifika výkonu trestu odnětí svobody</vt:lpstr>
      <vt:lpstr>Možnosti práce s delikventními jedince</vt:lpstr>
      <vt:lpstr>Aktivity</vt:lpstr>
      <vt:lpstr>Probace a mediace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Penitenciární proces</dc:title>
  <dc:creator>Kamil Kotlík</dc:creator>
  <cp:lastModifiedBy>Kamil Kotlík</cp:lastModifiedBy>
  <cp:revision>1</cp:revision>
  <dcterms:created xsi:type="dcterms:W3CDTF">2020-03-19T10:05:34Z</dcterms:created>
  <dcterms:modified xsi:type="dcterms:W3CDTF">2020-03-19T10:05:50Z</dcterms:modified>
</cp:coreProperties>
</file>