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1"/>
    <p:sldMasterId id="2147483750" r:id="rId2"/>
  </p:sldMasterIdLst>
  <p:notesMasterIdLst>
    <p:notesMasterId r:id="rId35"/>
  </p:notesMasterIdLst>
  <p:handoutMasterIdLst>
    <p:handoutMasterId r:id="rId36"/>
  </p:handoutMasterIdLst>
  <p:sldIdLst>
    <p:sldId id="257" r:id="rId3"/>
    <p:sldId id="258" r:id="rId4"/>
    <p:sldId id="269" r:id="rId5"/>
    <p:sldId id="260" r:id="rId6"/>
    <p:sldId id="268" r:id="rId7"/>
    <p:sldId id="261" r:id="rId8"/>
    <p:sldId id="267" r:id="rId9"/>
    <p:sldId id="266" r:id="rId10"/>
    <p:sldId id="265" r:id="rId11"/>
    <p:sldId id="278" r:id="rId12"/>
    <p:sldId id="279" r:id="rId13"/>
    <p:sldId id="271" r:id="rId14"/>
    <p:sldId id="273" r:id="rId15"/>
    <p:sldId id="296" r:id="rId16"/>
    <p:sldId id="293" r:id="rId17"/>
    <p:sldId id="294" r:id="rId18"/>
    <p:sldId id="295" r:id="rId19"/>
    <p:sldId id="289" r:id="rId20"/>
    <p:sldId id="290" r:id="rId21"/>
    <p:sldId id="291" r:id="rId22"/>
    <p:sldId id="275" r:id="rId23"/>
    <p:sldId id="287" r:id="rId24"/>
    <p:sldId id="288" r:id="rId25"/>
    <p:sldId id="274" r:id="rId26"/>
    <p:sldId id="277" r:id="rId27"/>
    <p:sldId id="276" r:id="rId28"/>
    <p:sldId id="272" r:id="rId29"/>
    <p:sldId id="283" r:id="rId30"/>
    <p:sldId id="282" r:id="rId31"/>
    <p:sldId id="284" r:id="rId32"/>
    <p:sldId id="285" r:id="rId33"/>
    <p:sldId id="286" r:id="rId34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F8AE666-829D-48E8-9FC3-85FF0D1DB2B5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200E62-9364-4CB9-89C4-77645E764019}" type="datetime1">
              <a:rPr lang="cs-CZ" smtClean="0"/>
              <a:t>16.04.2020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Předěl, hranice, bariéra, ochrana, izolace veřejná plocha, plátno, opora, poprava, neživý objekt, neznámo, ohraničení, vymezení prostoru, lidská činnost, domov, hřbitov, dílna, kostel, stavba, dílo, ruina, materiál, ozvěna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67B7C-0526-7E40-874A-4B7527328A9A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39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D239E7-27CF-40C7-8F0A-BFE4D4394C35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79535A-A064-470E-AB26-E7F9E0FAA2CE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A97A77-74DD-4E76-8172-DB6859F6630F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5DCF9C-863F-FD46-9AA0-B8830D45F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BA2C08-372F-F743-958F-11C91B63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F06276-1392-7B41-98AA-20A370BE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AD71F2-64BD-3044-8DB6-10709CAE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F7E567-1406-C443-AA19-B7CE0AD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839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FADA16-DE8F-7247-8738-860E8A42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82999E-2DC6-8541-9E1C-F9C9E84F3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BF6D81-9A24-624A-89F4-6DB9E338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387B62-C1FF-094F-8A52-41CC34D2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DF9E41-DC1E-4A4E-AF1B-12012308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813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47F01-E84B-C843-B5D3-A7D7E40A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9E90FD-53E8-C746-9A5B-5343E2A10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F05779-21A0-4B49-A838-AA6E836B6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DD95CA-5F31-B946-98C9-EB5D8E979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5CC41F-0358-3E47-AFA7-DB56DA60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216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407E79-A65A-F945-866F-8C1CCC40C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0C224A-4296-F743-B362-BC68C34F5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583374-94C8-704E-BA78-4570C57D0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08B964-FC50-5440-B12C-F8C398FCF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5062D0-ACE9-9D4B-B9E6-4ECB086AD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79A5D8-3284-984E-B523-37591BF0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380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7B4DBF-EB4E-FB4C-8915-295AEB76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5F6BA9-492E-AE40-8F8E-FD36DDC45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8666BD-C233-9546-AB8C-AC5F162BC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0AFA00B-3D80-9548-B4B2-B25D867FA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B317556-6680-DB4B-96EB-6DA7705AC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BAC03DB-3EB2-EA41-B681-AEBAD775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248D3B8-EC66-A646-B7B6-1EFCA43E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1DD0884-4508-B543-BDC0-371AC4DA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204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48BD9B-A755-2D41-A1B9-F35E0EC27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75D482-6C0B-0942-B055-086BAE52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889EDA8-154C-BA4C-B9D3-AFBCF04E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C004FF8-9627-8740-B931-C442FF39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17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527B85-A5D9-904E-B259-14178272A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8171716-0CAF-B547-9034-CF3F831A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FAF129-442B-1E4C-AD1D-86747D30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549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6B933B-F056-8047-B7D3-6D595573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AEC18F-B8FC-7E4F-ABE2-AA897358C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D682A7-DA1D-574F-859D-AE71EB5BA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9E52F06-05FA-CA47-B8FE-10F33721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98BBE7-ECB2-BF43-AD87-969CEE431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F3A0FBF-98C0-5947-8908-83795681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726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98B23-E38C-BC41-87D7-C8303119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D38E408-634A-5348-BAEA-29D1795A0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793F32-1707-1749-9262-E5BDCEEA6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911F4AF-CE67-F845-9195-E0777464E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0AF3BD-3C0B-9C4E-9B92-77F88FDE1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B83F97-8D5A-AC4E-B401-5916437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828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9387B9-624A-DF44-A989-044BE21BA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CF5743-3328-654A-BD5D-5C53A93A9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FCED56-83D9-174F-A602-782FA1DFB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8F6CAE-0ACE-9640-922A-BD15062C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AB0FA0-6269-BD47-BC27-D3A6C9F5C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7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DC7BD90-0AA2-A746-BE55-FE64F2EFF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36743E3-7EE0-EA4E-A5D3-EF1E3E153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7C2EE0-8194-9541-89A8-8733EC3F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87CFE9-0A76-C74E-A710-B0C02111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5062DA-2100-4D47-9C89-7E3B8E2D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276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E4E29C-9478-40CB-B885-8083C7A499E9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D01282-382C-4BEC-BF1E-B43C436AE95C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FFA001-1288-4B91-8F38-F652FDAD1948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2F52B-EF36-4385-B68C-26B683FC6FB0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2C2BC2-E937-462E-A053-77029519E0A6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AE82B159-E07C-4CB9-92A4-E7A9600AB687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3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DE121A66-A1E7-4CF3-A514-5864B0060CFE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4A0AA7D3-9C6A-469F-BADB-E9850326DE88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B4BB2C8-B77E-0744-AF79-B88B0C57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C6FAAC-CFB8-9047-9F78-3C22824A6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243279-AAB8-0942-ABDC-9F95F8D0B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36521-EE24-BD47-A97E-F707377E4A5A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26A32D-C2FB-C24D-9B10-9A5F7E56C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DD0301-05BB-034B-87FE-3263E5C5B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29DF9-8B8E-6340-A73E-26904282332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5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TGGRLHNDRp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cogprints.org/3239/1/Aspects_of_Cognitive_Poeti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zechency.org/slovnik/KONCEPTU%C3%81LN%C3%8D%20INTEGRACE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Obdélník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cs-CZ" sz="4400" dirty="0"/>
              <a:t>Kognitivní lingvistika a kognitivní poetika</a:t>
            </a:r>
            <a:endParaRPr lang="cs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 lnSpcReduction="10000"/>
          </a:bodyPr>
          <a:lstStyle/>
          <a:p>
            <a:r>
              <a:rPr lang="cs-CZ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BřezeN</a:t>
            </a: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Duben 2020</a:t>
            </a:r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rtl="0"/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Irena Vaňková</a:t>
            </a:r>
            <a:endParaRPr lang="c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rázek s budovou, sezením, lavičkou a stěnou&#10;&#10;Automaticky generovaný popi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2995" y="148281"/>
            <a:ext cx="11878962" cy="57208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algn="ctr"/>
            <a:r>
              <a:rPr lang="cs-CZ" sz="3900" b="1" dirty="0"/>
              <a:t>David S. </a:t>
            </a:r>
            <a:r>
              <a:rPr lang="cs-CZ" sz="3900" b="1" dirty="0" err="1"/>
              <a:t>Danaher</a:t>
            </a:r>
            <a:r>
              <a:rPr lang="cs-CZ" sz="3900" b="1" dirty="0"/>
              <a:t>: </a:t>
            </a:r>
            <a:br>
              <a:rPr lang="cs-CZ" sz="3900" b="1" dirty="0"/>
            </a:br>
            <a:r>
              <a:rPr lang="cs-CZ" sz="3900" b="1" dirty="0"/>
              <a:t> Ideologie jako metafora, </a:t>
            </a:r>
            <a:r>
              <a:rPr lang="cs-CZ" sz="3900" b="1" dirty="0" err="1"/>
              <a:t>narativ</a:t>
            </a:r>
            <a:r>
              <a:rPr lang="cs-CZ" sz="3900" b="1" dirty="0"/>
              <a:t> a performance </a:t>
            </a:r>
          </a:p>
          <a:p>
            <a:r>
              <a:rPr lang="cs-CZ" sz="2800" dirty="0"/>
              <a:t>- V. Havel v eseji </a:t>
            </a:r>
            <a:r>
              <a:rPr lang="cs-CZ" sz="2800" i="1" dirty="0"/>
              <a:t>Moc bezmocných </a:t>
            </a:r>
            <a:r>
              <a:rPr lang="cs-CZ" sz="2800" dirty="0"/>
              <a:t>ukazuje, jak ideologie funguje –  jakých prostředků k fungování využívá</a:t>
            </a:r>
          </a:p>
          <a:p>
            <a:r>
              <a:rPr lang="cs-CZ" sz="2800" dirty="0"/>
              <a:t>- ideologie jako </a:t>
            </a:r>
            <a:r>
              <a:rPr lang="cs-CZ" sz="2800" b="1" dirty="0"/>
              <a:t>neautentická forma existence</a:t>
            </a:r>
            <a:r>
              <a:rPr lang="cs-CZ" sz="2800" dirty="0"/>
              <a:t>: </a:t>
            </a:r>
          </a:p>
          <a:p>
            <a:r>
              <a:rPr lang="cs-CZ" sz="2800" dirty="0"/>
              <a:t>vztahuje ji ne primárně k systému (a k politice), ale k člověku (k jeho </a:t>
            </a:r>
            <a:r>
              <a:rPr lang="cs-CZ" sz="2800" dirty="0" err="1"/>
              <a:t>existencialitě</a:t>
            </a:r>
            <a:r>
              <a:rPr lang="cs-CZ" sz="2800" dirty="0"/>
              <a:t>, identitě, morálce, ne/autentickému bytí) – pro Havla příznačné</a:t>
            </a:r>
          </a:p>
          <a:p>
            <a:r>
              <a:rPr lang="cs-CZ" sz="2800" dirty="0"/>
              <a:t>- ideologie jako iluze identity, morálky, lidské důstojnosti; „snadnost“, ale falešnost (viz metafory); </a:t>
            </a:r>
          </a:p>
          <a:p>
            <a:r>
              <a:rPr lang="cs-CZ" sz="2800" dirty="0"/>
              <a:t>srov. „život ve lži“</a:t>
            </a:r>
          </a:p>
          <a:p>
            <a:r>
              <a:rPr lang="cs-CZ" sz="2800" dirty="0"/>
              <a:t>Strategie, jak je ideologie představena (u Havla časté – napříč časem i žánry: hry, eseje, projevy):</a:t>
            </a:r>
          </a:p>
          <a:p>
            <a:pPr lvl="1"/>
            <a:r>
              <a:rPr lang="cs-CZ" sz="2600" b="1" dirty="0" err="1"/>
              <a:t>Metaforizace</a:t>
            </a:r>
            <a:endParaRPr lang="cs-CZ" sz="2600" b="1" dirty="0"/>
          </a:p>
          <a:p>
            <a:pPr lvl="1"/>
            <a:r>
              <a:rPr lang="cs-CZ" sz="2600" dirty="0" err="1"/>
              <a:t>Narativizace</a:t>
            </a:r>
            <a:endParaRPr lang="cs-CZ" sz="2600" dirty="0"/>
          </a:p>
          <a:p>
            <a:pPr lvl="1"/>
            <a:r>
              <a:rPr lang="cs-CZ" sz="2600" dirty="0" err="1"/>
              <a:t>Performativizace</a:t>
            </a:r>
            <a:r>
              <a:rPr lang="cs-CZ" sz="2600" dirty="0"/>
              <a:t> (srov. APEL jako zásadní pojem u VH)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B81F3-DDE0-4DA4-BA3D-DCA17B514D85}" type="datetime1">
              <a:rPr kumimoji="0" lang="cs-CZ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990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231027-B4F3-49C4-9696-66E6DFB9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04" y="286605"/>
            <a:ext cx="10441576" cy="682656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Metafora jako strategie pro pochopení pojmu IDEOLOGIE</a:t>
            </a:r>
            <a:endParaRPr lang="cs-CZ" sz="32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72E929-B119-4B99-B13E-46AAAB21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B81F3-DDE0-4DA4-BA3D-DCA17B514D85}" type="datetime1">
              <a:rPr kumimoji="0" lang="cs-CZ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14102" y="1153297"/>
            <a:ext cx="10833463" cy="5018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(metafory PRO ideologii – ne „metafory používané v ideologii“) 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Esej </a:t>
            </a:r>
            <a:r>
              <a:rPr kumimoji="0" lang="cs-CZ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Moc bezmocných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(1978)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Ideologie (oblast cílová,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……………………………..  (jako)  ………………………….. (oblasti zdrojové;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vehicle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Rukavice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dotýkání 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pohyb skrz prostory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Levný domov –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úkryt, přístřeší (ale ne pravý, autentický domov)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Sekularizované náboženství - 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„předváděná“ spiritualita, viz i rituál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Závoj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skrývání 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Výmluva, alibi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Svět zdání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Pravidla hry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Dopravní předpisy a orientační tabule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Tmel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Rituál</a:t>
            </a:r>
          </a:p>
        </p:txBody>
      </p:sp>
    </p:spTree>
    <p:extLst>
      <p:ext uri="{BB962C8B-B14F-4D97-AF65-F5344CB8AC3E}">
        <p14:creationId xmlns:p14="http://schemas.microsoft.com/office/powerpoint/2010/main" val="170461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  <p:pic>
        <p:nvPicPr>
          <p:cNvPr id="2051" name="Obrázek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75" y="4450703"/>
            <a:ext cx="177482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 1"/>
          <p:cNvSpPr>
            <a:spLocks noChangeArrowheads="1"/>
          </p:cNvSpPr>
          <p:nvPr/>
        </p:nvSpPr>
        <p:spPr bwMode="auto">
          <a:xfrm>
            <a:off x="4848647" y="2692304"/>
            <a:ext cx="1951037" cy="185102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KOHOUT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„samec kura domácího“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(SSČ)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7" name="Přímá spojnice se šipkou 6"/>
          <p:cNvCxnSpPr>
            <a:stCxn id="5" idx="0"/>
          </p:cNvCxnSpPr>
          <p:nvPr/>
        </p:nvCxnSpPr>
        <p:spPr>
          <a:xfrm flipH="1" flipV="1">
            <a:off x="5777191" y="2086480"/>
            <a:ext cx="46975" cy="605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6708710" y="2562341"/>
            <a:ext cx="1294778" cy="694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 flipV="1">
            <a:off x="3680460" y="2781300"/>
            <a:ext cx="1120140" cy="502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3665220" y="3893820"/>
            <a:ext cx="1158240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6747277" y="4012475"/>
            <a:ext cx="1062445" cy="774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 pole 13"/>
          <p:cNvSpPr txBox="1">
            <a:spLocks noChangeArrowheads="1"/>
          </p:cNvSpPr>
          <p:nvPr/>
        </p:nvSpPr>
        <p:spPr bwMode="auto">
          <a:xfrm>
            <a:off x="7819054" y="3415004"/>
            <a:ext cx="3331028" cy="1968759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SEXUALITA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(maskulinita, plodnost)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etymologie – souvislost se sexualitou a plodností, srov. i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nář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v jiných slov.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jaz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cs-CZ" altLang="cs-CZ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kokot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 č. dnes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vulg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„penis“, pod. i angl. </a:t>
            </a:r>
            <a:r>
              <a:rPr kumimoji="0" lang="cs-CZ" altLang="cs-CZ" sz="11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cock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idová symbolika (kohoutí péra – kosárek); rituály plodnosti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ové pole 14"/>
          <p:cNvSpPr txBox="1">
            <a:spLocks noChangeArrowheads="1"/>
          </p:cNvSpPr>
          <p:nvPr/>
        </p:nvSpPr>
        <p:spPr bwMode="auto">
          <a:xfrm>
            <a:off x="858417" y="3401884"/>
            <a:ext cx="2751138" cy="216376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 VÝRAZNÝ ZVUKOVÝ PROJEV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(VYDÁVANÝ RÁNO)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zpěv,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kokrhání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kuropění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signál (časného) rána …. začátek nového dne, úsvit, svítání (X noc, tma) 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začátek nového života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probuzení …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duchovní probuzení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strážce hranice s oním světem; ochrana před démony  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ové pole 15"/>
          <p:cNvSpPr txBox="1">
            <a:spLocks noChangeArrowheads="1"/>
          </p:cNvSpPr>
          <p:nvPr/>
        </p:nvSpPr>
        <p:spPr bwMode="auto">
          <a:xfrm>
            <a:off x="4803840" y="401216"/>
            <a:ext cx="2713038" cy="16986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ČERVENOST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krev             oheň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život (X smrt)           energie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krása; intenzivní projevy života;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nebezpečí, válka, boj, požár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posadit červeného kohouta na střechu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(založit požár),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zčervenal jako kohout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ové pole 16"/>
          <p:cNvSpPr txBox="1">
            <a:spLocks noChangeArrowheads="1"/>
          </p:cNvSpPr>
          <p:nvPr/>
        </p:nvSpPr>
        <p:spPr bwMode="auto">
          <a:xfrm>
            <a:off x="7977349" y="1203649"/>
            <a:ext cx="3312691" cy="161523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 AGRESIVITA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(bojovnost, vznětlivost, nesnášenlivost)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kohoutit se, rozkohoutit se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kohoutí krev 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(popudlivá povaha)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dva kohouti na jednom smetišti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ové pole 17"/>
          <p:cNvSpPr txBox="1">
            <a:spLocks noChangeArrowheads="1"/>
          </p:cNvSpPr>
          <p:nvPr/>
        </p:nvSpPr>
        <p:spPr bwMode="auto">
          <a:xfrm>
            <a:off x="914400" y="1089640"/>
            <a:ext cx="2856561" cy="189615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 TVAR HLAVY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(specifický): 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hřeben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účes (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kohout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květina (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kohoutek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potrubní uzávěr (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kohout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kohoutek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pečivo (</a:t>
            </a:r>
            <a:r>
              <a:rPr kumimoji="0" lang="cs-CZ" altLang="cs-CZ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kohoutí hřebeny</a:t>
            </a: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895738" y="186612"/>
            <a:ext cx="11296261" cy="38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66531" y="292412"/>
            <a:ext cx="1107232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KOHOUT / </a:t>
            </a:r>
            <a:r>
              <a:rPr kumimoji="0" lang="cs-CZ" altLang="cs-CZ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kohout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profily pojmu (konotační centra)</a:t>
            </a:r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altLang="cs-CZ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b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0" y="9144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180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0" y="0"/>
            <a:ext cx="12192000" cy="695130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cs-CZ" sz="6400" b="1" dirty="0"/>
              <a:t>a/ červená barva;</a:t>
            </a:r>
            <a:r>
              <a:rPr lang="cs-CZ" sz="6400" dirty="0"/>
              <a:t> </a:t>
            </a:r>
            <a:r>
              <a:rPr lang="cs-CZ" sz="6400" dirty="0" err="1"/>
              <a:t>aa</a:t>
            </a:r>
            <a:r>
              <a:rPr lang="cs-CZ" sz="6400" dirty="0"/>
              <a:t>/ </a:t>
            </a:r>
            <a:r>
              <a:rPr lang="cs-CZ" sz="6400" b="1" dirty="0"/>
              <a:t>krev</a:t>
            </a:r>
            <a:r>
              <a:rPr lang="cs-CZ" sz="6400" dirty="0"/>
              <a:t> + ab/ </a:t>
            </a:r>
            <a:r>
              <a:rPr lang="cs-CZ" sz="6400" b="1" dirty="0"/>
              <a:t>oheň</a:t>
            </a:r>
            <a:r>
              <a:rPr lang="cs-CZ" sz="6400" dirty="0"/>
              <a:t> (prototypy červené barvy) – „krvavost“, „ohnivost“</a:t>
            </a:r>
          </a:p>
          <a:p>
            <a:pPr>
              <a:lnSpc>
                <a:spcPct val="120000"/>
              </a:lnSpc>
            </a:pPr>
            <a:r>
              <a:rPr lang="cs-CZ" sz="6400" dirty="0"/>
              <a:t>                  → </a:t>
            </a:r>
            <a:r>
              <a:rPr lang="cs-CZ" sz="6400" b="1" dirty="0"/>
              <a:t>krev</a:t>
            </a:r>
            <a:r>
              <a:rPr lang="cs-CZ" sz="6400" dirty="0"/>
              <a:t>: tělesnost, zraňování, bolest, smrt – oběť (možné extenze konotace)</a:t>
            </a:r>
          </a:p>
          <a:p>
            <a:pPr>
              <a:lnSpc>
                <a:spcPct val="120000"/>
              </a:lnSpc>
            </a:pPr>
            <a:r>
              <a:rPr lang="cs-CZ" sz="6400" dirty="0"/>
              <a:t>                  → </a:t>
            </a:r>
            <a:r>
              <a:rPr lang="cs-CZ" sz="6400" b="1" dirty="0"/>
              <a:t>oheň</a:t>
            </a:r>
            <a:r>
              <a:rPr lang="cs-CZ" sz="6400" dirty="0"/>
              <a:t>: </a:t>
            </a:r>
            <a:r>
              <a:rPr lang="cs-CZ" sz="6400" b="1" dirty="0"/>
              <a:t>energie, život</a:t>
            </a:r>
            <a:r>
              <a:rPr lang="cs-CZ" sz="6400" dirty="0"/>
              <a:t>: v pozitivním i negativním smyslu (požár – </a:t>
            </a:r>
            <a:r>
              <a:rPr lang="cs-CZ" sz="6400" i="1" dirty="0"/>
              <a:t>červený kohout</a:t>
            </a:r>
            <a:r>
              <a:rPr lang="cs-CZ" sz="6400" dirty="0"/>
              <a:t>)</a:t>
            </a:r>
          </a:p>
          <a:p>
            <a:pPr>
              <a:lnSpc>
                <a:spcPct val="120000"/>
              </a:lnSpc>
            </a:pPr>
            <a:r>
              <a:rPr lang="cs-CZ" sz="6400" dirty="0"/>
              <a:t>                  </a:t>
            </a:r>
            <a:r>
              <a:rPr lang="cs-CZ" sz="6400" b="1" dirty="0">
                <a:solidFill>
                  <a:srgbClr val="C00000"/>
                </a:solidFill>
              </a:rPr>
              <a:t>KOHOUT JE ČERVENÝ</a:t>
            </a:r>
            <a:r>
              <a:rPr lang="cs-CZ" sz="6400" b="1" dirty="0"/>
              <a:t> </a:t>
            </a:r>
            <a:r>
              <a:rPr lang="cs-CZ" sz="6400" dirty="0"/>
              <a:t>(extenze: spojení s krví / spojení s ohněm)</a:t>
            </a:r>
          </a:p>
          <a:p>
            <a:pPr>
              <a:lnSpc>
                <a:spcPct val="120000"/>
              </a:lnSpc>
            </a:pPr>
            <a:r>
              <a:rPr lang="cs-CZ" sz="6400" b="1" dirty="0"/>
              <a:t>b/ hlasitost, bojovnost, agresivita, „pýcha“, dominance</a:t>
            </a:r>
            <a:r>
              <a:rPr lang="cs-CZ" sz="6400" dirty="0"/>
              <a:t> (např. ve vztahu ke slepicím či jiným kohoutům), útočnost – „ego“, kohoutí zápasy – </a:t>
            </a:r>
            <a:r>
              <a:rPr lang="cs-CZ" sz="6400" i="1" dirty="0"/>
              <a:t>dva kohouti na jednom smetišti, kohoutit se</a:t>
            </a:r>
            <a:r>
              <a:rPr lang="cs-CZ" sz="6400" dirty="0"/>
              <a:t> </a:t>
            </a:r>
            <a:r>
              <a:rPr lang="cs-CZ" sz="6400" b="1" dirty="0">
                <a:solidFill>
                  <a:srgbClr val="C00000"/>
                </a:solidFill>
              </a:rPr>
              <a:t>KOHOUT JE AGRESIVNÍ; KOHOUT ÚTOČÍ; KOHOUT BOJUJE</a:t>
            </a:r>
            <a:r>
              <a:rPr lang="cs-CZ" sz="6400" dirty="0">
                <a:solidFill>
                  <a:srgbClr val="C00000"/>
                </a:solidFill>
              </a:rPr>
              <a:t> </a:t>
            </a:r>
          </a:p>
          <a:p>
            <a:pPr>
              <a:lnSpc>
                <a:spcPct val="120000"/>
              </a:lnSpc>
            </a:pPr>
            <a:r>
              <a:rPr lang="cs-CZ" sz="6400" b="1" dirty="0"/>
              <a:t>c/</a:t>
            </a:r>
            <a:r>
              <a:rPr lang="cs-CZ" sz="6400" dirty="0"/>
              <a:t> </a:t>
            </a:r>
            <a:r>
              <a:rPr lang="cs-CZ" sz="6400" b="1" dirty="0"/>
              <a:t>sexualita</a:t>
            </a:r>
            <a:r>
              <a:rPr lang="cs-CZ" sz="6400" dirty="0"/>
              <a:t>, rozmnožování (kohout v rituálech plodnosti, viz folklor); etymologie</a:t>
            </a:r>
          </a:p>
          <a:p>
            <a:pPr>
              <a:lnSpc>
                <a:spcPct val="120000"/>
              </a:lnSpc>
            </a:pPr>
            <a:r>
              <a:rPr lang="cs-CZ" sz="6400" dirty="0"/>
              <a:t>                   </a:t>
            </a:r>
            <a:r>
              <a:rPr lang="cs-CZ" sz="6400" b="1" dirty="0">
                <a:solidFill>
                  <a:srgbClr val="C00000"/>
                </a:solidFill>
              </a:rPr>
              <a:t>KOHOUT JE SEXUÁLNĚ AKTIVNÍ</a:t>
            </a:r>
            <a:r>
              <a:rPr lang="cs-CZ" sz="6400" dirty="0">
                <a:solidFill>
                  <a:srgbClr val="C00000"/>
                </a:solidFill>
              </a:rPr>
              <a:t>; </a:t>
            </a:r>
            <a:r>
              <a:rPr lang="cs-CZ" sz="6400" b="1" dirty="0">
                <a:solidFill>
                  <a:srgbClr val="C00000"/>
                </a:solidFill>
              </a:rPr>
              <a:t>KOHOUT JE PLODNÝ</a:t>
            </a:r>
            <a:endParaRPr lang="cs-CZ" sz="64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6400" b="1" dirty="0"/>
              <a:t>d/ rodinný život</a:t>
            </a:r>
            <a:r>
              <a:rPr lang="cs-CZ" sz="6400" dirty="0"/>
              <a:t> (slepice, kohout a kuřátka – tzv. kolekce)</a:t>
            </a:r>
          </a:p>
          <a:p>
            <a:pPr>
              <a:lnSpc>
                <a:spcPct val="120000"/>
              </a:lnSpc>
            </a:pPr>
            <a:r>
              <a:rPr lang="cs-CZ" sz="6400" b="1" dirty="0"/>
              <a:t>                   </a:t>
            </a:r>
            <a:r>
              <a:rPr lang="cs-CZ" sz="6400" b="1" dirty="0">
                <a:solidFill>
                  <a:srgbClr val="C00000"/>
                </a:solidFill>
              </a:rPr>
              <a:t>KOHOUT ŽIJE POHROMADĚ SE SLEPICÍ / SLEPICEMI A KUŘATY</a:t>
            </a:r>
            <a:endParaRPr lang="cs-CZ" sz="64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6400" b="1" dirty="0"/>
              <a:t>e/ zpěv, kokrhání jako signál začátku nového dne</a:t>
            </a:r>
            <a:r>
              <a:rPr lang="cs-CZ" sz="6400" dirty="0"/>
              <a:t> (</a:t>
            </a:r>
            <a:r>
              <a:rPr lang="cs-CZ" sz="6400" i="1" dirty="0"/>
              <a:t>kuropění</a:t>
            </a:r>
            <a:r>
              <a:rPr lang="cs-CZ" sz="6400" dirty="0"/>
              <a:t>), ranní buzení („budík“)  </a:t>
            </a:r>
          </a:p>
          <a:p>
            <a:pPr>
              <a:lnSpc>
                <a:spcPct val="120000"/>
              </a:lnSpc>
            </a:pPr>
            <a:r>
              <a:rPr lang="cs-CZ" sz="6400" dirty="0"/>
              <a:t>                  → symbolické extenze: kohout </a:t>
            </a:r>
            <a:r>
              <a:rPr lang="cs-CZ" sz="6400" b="1" dirty="0"/>
              <a:t>odhání temné síly</a:t>
            </a:r>
            <a:r>
              <a:rPr lang="cs-CZ" sz="6400" dirty="0"/>
              <a:t> („kohout plaší smrt“), zachraňuje od negativity, reprezentované nocí a tmou (magický obraz světa)</a:t>
            </a:r>
            <a:endParaRPr lang="cs-CZ" sz="64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6400" dirty="0">
                <a:solidFill>
                  <a:schemeClr val="tx1"/>
                </a:solidFill>
              </a:rPr>
              <a:t>                 → symbolické extenze: ráno, nový den, svítání → </a:t>
            </a:r>
            <a:r>
              <a:rPr lang="cs-CZ" sz="6400" b="1" dirty="0">
                <a:solidFill>
                  <a:schemeClr val="tx1"/>
                </a:solidFill>
              </a:rPr>
              <a:t>vzkříšení</a:t>
            </a:r>
            <a:r>
              <a:rPr lang="cs-CZ" sz="6400" dirty="0">
                <a:solidFill>
                  <a:schemeClr val="tx1"/>
                </a:solidFill>
              </a:rPr>
              <a:t>, zmrtvýchvstání, nový život; kristovské motivy (křesťanská symbolika)             	</a:t>
            </a:r>
            <a:r>
              <a:rPr lang="cs-CZ" sz="6400" b="1" dirty="0">
                <a:solidFill>
                  <a:srgbClr val="C00000"/>
                </a:solidFill>
              </a:rPr>
              <a:t>KOKRHÁ; KOHOUT OHLAŠUJE RÁNO; KOHOUT BUDÍ ČLOVĚKA</a:t>
            </a:r>
            <a:endParaRPr lang="cs-CZ" sz="64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</a:pPr>
            <a:r>
              <a:rPr lang="cs-CZ" sz="6400" dirty="0">
                <a:solidFill>
                  <a:schemeClr val="tx1"/>
                </a:solidFill>
              </a:rPr>
              <a:t>Další možné konotace, snad slabší (méně zastoupené ve slovníkových datech, ale časté ve folkloru či v dalších textech) – součást scény / scénáře, rámce:  / </a:t>
            </a:r>
            <a:r>
              <a:rPr lang="cs-CZ" sz="6400" b="1" dirty="0">
                <a:solidFill>
                  <a:schemeClr val="tx1"/>
                </a:solidFill>
              </a:rPr>
              <a:t>místo výskytu </a:t>
            </a:r>
            <a:r>
              <a:rPr lang="cs-CZ" sz="6400" dirty="0">
                <a:solidFill>
                  <a:schemeClr val="tx1"/>
                </a:solidFill>
              </a:rPr>
              <a:t>kohouta:</a:t>
            </a:r>
            <a:r>
              <a:rPr lang="cs-CZ" sz="6400" b="1" dirty="0">
                <a:solidFill>
                  <a:schemeClr val="tx1"/>
                </a:solidFill>
              </a:rPr>
              <a:t> </a:t>
            </a:r>
            <a:r>
              <a:rPr lang="cs-CZ" sz="6400" b="1" dirty="0">
                <a:solidFill>
                  <a:srgbClr val="C00000"/>
                </a:solidFill>
              </a:rPr>
              <a:t>VENKOV, DVŮR, SMETI</a:t>
            </a:r>
            <a:r>
              <a:rPr lang="cs-CZ" sz="6400" dirty="0">
                <a:solidFill>
                  <a:srgbClr val="C00000"/>
                </a:solidFill>
              </a:rPr>
              <a:t> …………… </a:t>
            </a:r>
            <a:r>
              <a:rPr lang="cs-CZ" sz="6400" dirty="0">
                <a:solidFill>
                  <a:schemeClr val="tx1"/>
                </a:solidFill>
              </a:rPr>
              <a:t>g/ lze exponovat i </a:t>
            </a:r>
            <a:r>
              <a:rPr lang="cs-CZ" sz="6400" b="1" dirty="0">
                <a:solidFill>
                  <a:schemeClr val="tx1"/>
                </a:solidFill>
              </a:rPr>
              <a:t>čas</a:t>
            </a:r>
            <a:r>
              <a:rPr lang="cs-CZ" sz="6400" dirty="0">
                <a:solidFill>
                  <a:schemeClr val="tx1"/>
                </a:solidFill>
              </a:rPr>
              <a:t> s aktivitou kohouta spojený (viz i e): </a:t>
            </a:r>
            <a:r>
              <a:rPr lang="cs-CZ" sz="6400" b="1" dirty="0">
                <a:solidFill>
                  <a:srgbClr val="C00000"/>
                </a:solidFill>
              </a:rPr>
              <a:t>RÁNO</a:t>
            </a:r>
            <a:endParaRPr lang="cs-CZ" sz="6400" dirty="0">
              <a:solidFill>
                <a:srgbClr val="C0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0348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93564-48BB-4E94-B9C0-74F98D83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589697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/>
              <a:t>Program 15. 4. (původně předpokládaný)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B5A30B-D51B-48A7-9BCA-5C99DC6CA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220" y="940173"/>
            <a:ext cx="10425056" cy="515302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1) DÉŠŤ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Anežka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Albert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Ondřej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cs-CZ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2) ZEĎ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3) STROM (Anežka)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4) 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OKNO (Ondřej)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8F7D93-0B83-4772-8D07-CDE83120F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83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B046A4-5BB1-461A-B4A4-2940ECCE2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86604"/>
            <a:ext cx="10736580" cy="644186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dirty="0"/>
              <a:t>„Malé narace“ o dešti v češtině (jazyk a poezie)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CF9E36-5E99-454D-B273-32E69C878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930791"/>
            <a:ext cx="7094376" cy="4938304"/>
          </a:xfrm>
        </p:spPr>
        <p:txBody>
          <a:bodyPr/>
          <a:lstStyle/>
          <a:p>
            <a:r>
              <a:rPr lang="cs-CZ" dirty="0"/>
              <a:t>(K textu D. </a:t>
            </a:r>
            <a:r>
              <a:rPr lang="cs-CZ" dirty="0" err="1"/>
              <a:t>Filar</a:t>
            </a:r>
            <a:r>
              <a:rPr lang="cs-CZ" dirty="0"/>
              <a:t> o malých a velkých naracích v souvislosti s lexikálním významem a jazykem) – srov. </a:t>
            </a:r>
            <a:r>
              <a:rPr lang="cs-CZ" i="1" dirty="0"/>
              <a:t>Český slovník věcný a synonymický </a:t>
            </a:r>
            <a:r>
              <a:rPr lang="cs-CZ" dirty="0"/>
              <a:t>Jiřího </a:t>
            </a:r>
            <a:r>
              <a:rPr lang="cs-CZ" dirty="0" err="1"/>
              <a:t>Hallera</a:t>
            </a:r>
            <a:r>
              <a:rPr lang="cs-CZ" dirty="0"/>
              <a:t>, 1. díl (dvě ukázky) z hesel Déšť a Pršeti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4836E7E-8DB9-45B6-9A26-6E425F108D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97213" y="1009652"/>
            <a:ext cx="3368857" cy="5067300"/>
          </a:xfrm>
          <a:prstGeom prst="rect">
            <a:avLst/>
          </a:prstGeom>
        </p:spPr>
      </p:pic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E7B99C-62E0-4807-AE5F-783A8409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68D5D9B-AE46-49BB-A0D0-76060A719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00" y="2268288"/>
            <a:ext cx="3365284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6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75E15D60-23E3-4DD7-8BDC-C873C02E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déšť</a:t>
            </a:r>
            <a:r>
              <a:rPr lang="cs-CZ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dešť</a:t>
            </a:r>
            <a:r>
              <a:rPr lang="cs-CZ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deště m. (SSJČ)</a:t>
            </a:r>
            <a:br>
              <a:rPr lang="cs-CZ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31DB636-E8B7-45F6-8075-89B946EE6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466850"/>
            <a:ext cx="11001375" cy="5026025"/>
          </a:xfrm>
        </p:spPr>
        <p:txBody>
          <a:bodyPr/>
          <a:lstStyle/>
          <a:p>
            <a:pPr marL="0" indent="0" algn="just">
              <a:buNone/>
            </a:pPr>
            <a:r>
              <a:rPr lang="cs-CZ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vodní kapky padající z mračen k zemi (druh meteorologických srážek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): drobný, prudký, trvalý d.; jarní d.; podzimní deště a plískanice; d. s větrem, se sněhem; kapky deště; je na d.; sbírá se, chystá se na d., k dešti; spustil se d.; d. bije, tluče do oken; d. je na spadnutí (ob.); jít v dešti, deštěm, za deště; kabát do deště, proti dešti; </a:t>
            </a:r>
          </a:p>
          <a:p>
            <a:pPr marL="0" indent="0" algn="just">
              <a:buNone/>
            </a:pPr>
            <a:endParaRPr lang="cs-CZ" sz="1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přen.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létavic; d. střel, balvanů, květů, otázek, pomluv </a:t>
            </a:r>
            <a:r>
              <a:rPr lang="cs-CZ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velké množství postupně n. trvale se projevující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  <a:cs typeface="Segoe UI Emoji" panose="020B0502040204020203" pitchFamily="34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♦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přijít, dostat se z deště pod okap z jedné nepříjemnosti do druhé, nepolepšit si;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přibývá toho, roste to jako houby po dešti rychle, houfně; je toho jako hub po dešti mnoho, hojnost;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 toho mračna (mraku) nebude d. nebude pršet, přen. nebude z toho nic, to je marná naděje n. zbytečná obava, to se neuskuteční, nestane; </a:t>
            </a:r>
          </a:p>
          <a:p>
            <a:pPr marL="0" indent="0" algn="just">
              <a:buNone/>
            </a:pP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anní d. a ženský pláč netrvají dlouho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pořek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.); </a:t>
            </a:r>
          </a:p>
          <a:p>
            <a:pPr marL="0" indent="0" algn="just">
              <a:buNone/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odb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umělý d., meteor. vyvolaný umělým zásahem do dešťových mraků, tech.,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zeměd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zařízení k rozstřikování vody, k zalévání;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zahr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zlatý d. štědřenec odvislý (bot.);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→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expr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zdrob. deštík, -u (6. j. -u, 6. mn. -cích), deštíček, -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čku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(6. mn. -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čcích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-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čkách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m.: tichý, májový d.; d. padá, šumí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94FA4E-44E4-4FC7-8AF9-64FD9CCF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D01282-382C-4BEC-BF1E-B43C436AE95C}" type="datetime1">
              <a:rPr lang="cs-CZ" smtClean="0"/>
              <a:t>16.04.2020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142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644E7E-BE28-462D-BB3F-BDBC86A1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6" y="581025"/>
            <a:ext cx="10515599" cy="885825"/>
          </a:xfrm>
        </p:spPr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pršeti</a:t>
            </a:r>
            <a:r>
              <a:rPr lang="cs-CZ" sz="4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ned</a:t>
            </a:r>
            <a:r>
              <a:rPr lang="cs-CZ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(3. mn. -í) - SSJČ</a:t>
            </a:r>
            <a:br>
              <a:rPr lang="cs-CZ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F2ECB-A3FB-46EB-9140-2D9AD2D34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87" y="1162050"/>
            <a:ext cx="11096625" cy="5695950"/>
          </a:xfrm>
        </p:spPr>
        <p:txBody>
          <a:bodyPr>
            <a:normAutofit/>
          </a:bodyPr>
          <a:lstStyle/>
          <a:p>
            <a:pPr marL="342900" indent="-342900" algn="just">
              <a:buAutoNum type="arabicPeriod"/>
            </a:pPr>
            <a:r>
              <a:rPr lang="cs-CZ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(o dešti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neos</a:t>
            </a:r>
            <a:r>
              <a:rPr lang="cs-CZ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zř. os. zvl. o jiných vodních srážkách) padat v kapkách z mračen k zemi: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drobně prší; pršelo, jen se lilo; celé léto pršelo bylo deštivé počasí; zde na nás nebude p. nezmokneme; pršel teplý, májový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dešť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Baar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sníh dosti hrubě pršel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Wint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.); rosa prší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.);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 toho mračna nebude p., přen. z toho nic nebude, to se neuskuteční;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přen. sedlákům pršelo zlato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Herb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 déšť prospíval úrodě;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myslíte, že mi peníze prší? že je snadno, bez práce získávám;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když neprší, aspoň (ať n. když) kape je třeba spokojit se s málem, není-li větší zisk n. úspěch; </a:t>
            </a:r>
          </a:p>
          <a:p>
            <a:pPr marL="0" indent="0" algn="just">
              <a:buNone/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expr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prší mu do nosu má nos se zdviženou špičkou </a:t>
            </a:r>
          </a:p>
          <a:p>
            <a:pPr marL="0" indent="0" algn="just">
              <a:buNone/>
            </a:pPr>
            <a:r>
              <a:rPr lang="cs-CZ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zř.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kniž</a:t>
            </a:r>
            <a:r>
              <a:rPr lang="cs-CZ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(co, čím) vydávat, sesílat déšť: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nebe při úsvitu rosu na zem prší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.); přen. pod stromy, jež pršely listím (Sova) </a:t>
            </a:r>
            <a:endParaRPr lang="cs-CZ" sz="1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expr</a:t>
            </a:r>
            <a:r>
              <a:rPr lang="cs-CZ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hustě shora (v kapkách n. v drobných částicích) padat; (~; na koho, co) rychle za sebou s úderem dopadat, a tím postihnout:</a:t>
            </a:r>
            <a:r>
              <a:rPr lang="cs-CZ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poněk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zast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z čela mi pršel pot (Maj.); listí prší ze stromů; – kameny, střely (na ně) jen pršely; přen. na jeho hlavu pršely nadávky </a:t>
            </a:r>
          </a:p>
          <a:p>
            <a:pPr marL="0" indent="0" algn="just">
              <a:buNone/>
            </a:pPr>
            <a:r>
              <a:rPr lang="cs-CZ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4. </a:t>
            </a:r>
            <a:r>
              <a:rPr lang="cs-CZ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expr</a:t>
            </a:r>
            <a:r>
              <a:rPr lang="cs-CZ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. ve velkém množství se náhle vyskytovat, objevovat, rychle za sebou následovat: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žerty, otázky jen pršely sypaly se; ze všech stran pršely protesty *5. vypadávat: peří z něho (vycpaného orla) jen pršelo 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Jir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.); → nás. Pršívati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8994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BDBD10D-F69E-4A49-88BB-3F1809DB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64" y="457200"/>
            <a:ext cx="3996962" cy="852487"/>
          </a:xfrm>
        </p:spPr>
        <p:txBody>
          <a:bodyPr>
            <a:normAutofit fontScale="90000"/>
          </a:bodyPr>
          <a:lstStyle/>
          <a:p>
            <a:r>
              <a:rPr lang="cs-CZ" dirty="0"/>
              <a:t>DÉŠŤ</a:t>
            </a:r>
            <a:br>
              <a:rPr lang="cs-CZ" dirty="0"/>
            </a:br>
            <a:br>
              <a:rPr lang="cs-CZ" dirty="0"/>
            </a:br>
            <a:r>
              <a:rPr lang="cs-CZ" sz="2200" b="1" dirty="0"/>
              <a:t>Bohuslav </a:t>
            </a:r>
            <a:r>
              <a:rPr lang="cs-CZ" sz="2200" b="1" dirty="0" err="1"/>
              <a:t>Reynek</a:t>
            </a:r>
            <a:r>
              <a:rPr lang="cs-CZ" sz="2200" b="1" dirty="0"/>
              <a:t>: Dubnový déšť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4A5381CC-E30A-4CD0-97C6-515DDE8C8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25" y="1434001"/>
            <a:ext cx="4105276" cy="5222928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10FBBCC-D1C8-41B2-8865-150DB2851D03}"/>
              </a:ext>
            </a:extLst>
          </p:cNvPr>
          <p:cNvSpPr txBox="1"/>
          <p:nvPr/>
        </p:nvSpPr>
        <p:spPr>
          <a:xfrm>
            <a:off x="6348107" y="258167"/>
            <a:ext cx="348342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Václav Hrabě: Déšť</a:t>
            </a:r>
          </a:p>
          <a:p>
            <a:r>
              <a:rPr lang="cs-CZ" dirty="0"/>
              <a:t>Na horkých střechách zasyčel déšť</a:t>
            </a:r>
          </a:p>
          <a:p>
            <a:r>
              <a:rPr lang="cs-CZ" dirty="0"/>
              <a:t>jako když hoří suchá tráva</a:t>
            </a:r>
          </a:p>
          <a:p>
            <a:r>
              <a:rPr lang="cs-CZ" dirty="0"/>
              <a:t>Promoklá tramvaj odbíjí šest</a:t>
            </a:r>
          </a:p>
          <a:p>
            <a:r>
              <a:rPr lang="cs-CZ" dirty="0"/>
              <a:t>Na město tiše poprchává</a:t>
            </a:r>
          </a:p>
          <a:p>
            <a:endParaRPr lang="cs-CZ" dirty="0"/>
          </a:p>
          <a:p>
            <a:r>
              <a:rPr lang="cs-CZ" dirty="0"/>
              <a:t>Jdu sama v dešti Za řekou hřmí</a:t>
            </a:r>
          </a:p>
          <a:p>
            <a:r>
              <a:rPr lang="cs-CZ" dirty="0"/>
              <a:t>Ne nevadí mi zmoklá hlava</a:t>
            </a:r>
          </a:p>
          <a:p>
            <a:r>
              <a:rPr lang="cs-CZ" dirty="0"/>
              <a:t>Jen se mi zdají bláznivé sny</a:t>
            </a:r>
          </a:p>
          <a:p>
            <a:r>
              <a:rPr lang="cs-CZ" dirty="0"/>
              <a:t>že prší na město voňavá tráva</a:t>
            </a:r>
          </a:p>
          <a:p>
            <a:endParaRPr lang="cs-CZ" dirty="0"/>
          </a:p>
          <a:p>
            <a:r>
              <a:rPr lang="cs-CZ" dirty="0"/>
              <a:t>Potichu si zpívám</a:t>
            </a:r>
          </a:p>
          <a:p>
            <a:r>
              <a:rPr lang="cs-CZ" dirty="0"/>
              <a:t>do rytmu deště</a:t>
            </a:r>
          </a:p>
          <a:p>
            <a:r>
              <a:rPr lang="cs-CZ" dirty="0"/>
              <a:t>náhodná slova</a:t>
            </a:r>
          </a:p>
          <a:p>
            <a:r>
              <a:rPr lang="cs-CZ" dirty="0"/>
              <a:t>o zmoklém městě</a:t>
            </a:r>
          </a:p>
          <a:p>
            <a:r>
              <a:rPr lang="cs-CZ" dirty="0"/>
              <a:t>Jdu Nevím vůbec kam</a:t>
            </a:r>
          </a:p>
          <a:p>
            <a:r>
              <a:rPr lang="cs-CZ" dirty="0"/>
              <a:t>a s každou kapkou </a:t>
            </a:r>
          </a:p>
          <a:p>
            <a:r>
              <a:rPr lang="cs-CZ" dirty="0"/>
              <a:t>zas znova začínám</a:t>
            </a:r>
          </a:p>
          <a:p>
            <a:endParaRPr lang="cs-CZ" dirty="0"/>
          </a:p>
          <a:p>
            <a:r>
              <a:rPr lang="cs-CZ" dirty="0"/>
              <a:t>Pod polštář dám si až půjdu spát</a:t>
            </a:r>
          </a:p>
          <a:p>
            <a:r>
              <a:rPr lang="cs-CZ" dirty="0"/>
              <a:t>blues o dešti v němž voní tráva</a:t>
            </a:r>
          </a:p>
          <a:p>
            <a:r>
              <a:rPr lang="cs-CZ" dirty="0"/>
              <a:t>Snad se mi bude celou noc zdát</a:t>
            </a:r>
          </a:p>
          <a:p>
            <a:r>
              <a:rPr lang="cs-CZ" dirty="0"/>
              <a:t>že venku tiše poprchává</a:t>
            </a:r>
          </a:p>
        </p:txBody>
      </p:sp>
    </p:spTree>
    <p:extLst>
      <p:ext uri="{BB962C8B-B14F-4D97-AF65-F5344CB8AC3E}">
        <p14:creationId xmlns:p14="http://schemas.microsoft.com/office/powerpoint/2010/main" val="3030348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12EEC1-2A8A-46F3-B20E-F49038C2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2" y="457202"/>
            <a:ext cx="3623739" cy="522512"/>
          </a:xfrm>
        </p:spPr>
        <p:txBody>
          <a:bodyPr>
            <a:normAutofit fontScale="90000"/>
          </a:bodyPr>
          <a:lstStyle/>
          <a:p>
            <a:r>
              <a:rPr lang="cs-CZ" dirty="0"/>
              <a:t>Jan Skácel – déšť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A839ED-CE7B-4A35-818C-0FA4AEB0C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6975" y="742950"/>
            <a:ext cx="4947752" cy="597217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Zlatá brána 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1800" i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Hledal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jsem hezké slovo pro tebe</a:t>
            </a:r>
            <a:b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měl jsem na </a:t>
            </a:r>
            <a:r>
              <a:rPr lang="cs-CZ" sz="1800" i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jazyku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temnou višni.</a:t>
            </a:r>
            <a:b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chřástal se mi líbil,</a:t>
            </a:r>
            <a:b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také tráva. 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Dokonce autogén. 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náhodou jsem našel nejhezčí,</a:t>
            </a:r>
            <a:b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dívej se, venku POPRCHÁVÁ. 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Není to zlatý červencový liják,</a:t>
            </a:r>
            <a:b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 je jak mečem podepřená brána.</a:t>
            </a:r>
            <a:b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i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Můžeme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vejít. Hlava nesejde.</a:t>
            </a:r>
            <a:b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Venku jen trochu, drobně POPRCHÁVÁ. 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Smuténka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5EF06A-6677-457C-B5E1-666D3C98D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854" y="1035699"/>
            <a:ext cx="4898569" cy="568234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mnoho nejde    deštěm kamenným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nechat si rozbít tvář a duši neporanit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 narození po smrt pršívá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žulové deště máčejí nás na nit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cs-CZ" sz="2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(Oříšky pro černého papouška. In: Básně II, Brno: Blok 1996, s. 151.)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cs-CZ" sz="33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padal déšť a byl tak těžký</a:t>
            </a:r>
          </a:p>
          <a:p>
            <a:pPr>
              <a:lnSpc>
                <a:spcPct val="115000"/>
              </a:lnSpc>
            </a:pPr>
            <a:r>
              <a:rPr lang="cs-CZ" sz="33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byl tak sám a beze jména</a:t>
            </a:r>
          </a:p>
          <a:p>
            <a:pPr>
              <a:lnSpc>
                <a:spcPct val="115000"/>
              </a:lnSpc>
            </a:pPr>
            <a:r>
              <a:rPr lang="cs-CZ" sz="33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každá kapka byla hřebík</a:t>
            </a:r>
          </a:p>
          <a:p>
            <a:pPr>
              <a:lnSpc>
                <a:spcPct val="115000"/>
              </a:lnSpc>
            </a:pPr>
            <a:r>
              <a:rPr lang="cs-CZ" sz="33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ukovaný za studena</a:t>
            </a:r>
          </a:p>
          <a:p>
            <a:pPr>
              <a:lnSpc>
                <a:spcPct val="115000"/>
              </a:lnSpc>
            </a:pPr>
            <a:endParaRPr lang="cs-CZ" sz="33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(Chyba broskví. In: Básně II, Brno: Blok 1996, s. 112.)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80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délník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846" y="235131"/>
            <a:ext cx="11495314" cy="4415989"/>
          </a:xfrm>
        </p:spPr>
        <p:txBody>
          <a:bodyPr rtlCol="0" anchor="ctr">
            <a:noAutofit/>
          </a:bodyPr>
          <a:lstStyle/>
          <a:p>
            <a:pPr algn="ctr"/>
            <a:br>
              <a:rPr lang="cs-CZ" sz="2000" i="1" dirty="0">
                <a:solidFill>
                  <a:srgbClr val="FFFFFF"/>
                </a:solidFill>
              </a:rPr>
            </a:br>
            <a:br>
              <a:rPr lang="cs-CZ" sz="2000" i="1" dirty="0">
                <a:solidFill>
                  <a:srgbClr val="FFFFFF"/>
                </a:solidFill>
              </a:rPr>
            </a:br>
            <a:br>
              <a:rPr lang="cs-CZ" sz="2000" i="1" dirty="0">
                <a:solidFill>
                  <a:srgbClr val="FFFFFF"/>
                </a:solidFill>
              </a:rPr>
            </a:br>
            <a:br>
              <a:rPr lang="cs-CZ" sz="2000" i="1" dirty="0">
                <a:solidFill>
                  <a:srgbClr val="FFFFFF"/>
                </a:solidFill>
              </a:rPr>
            </a:b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1800" i="1" dirty="0">
                <a:solidFill>
                  <a:srgbClr val="FFFFFF"/>
                </a:solidFill>
              </a:rPr>
              <a:t>PARÁDNÍ POKOJ ČILI VÝKLAD BÁSNĚ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A teď mi to řekněte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jinými slovy, 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říká vycpaný puštík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mouše,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která bzučíc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snaží se prorazit hlavou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</a:rPr>
              <a:t>okenní sklo. </a:t>
            </a: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dirty="0">
                <a:solidFill>
                  <a:srgbClr val="FFFFFF"/>
                </a:solidFill>
              </a:rPr>
              <a:t>Holub, Miroslav: Parádní pokoj čili Výklad básně.</a:t>
            </a:r>
            <a:br>
              <a:rPr lang="cs-CZ" sz="1800" dirty="0"/>
            </a:br>
            <a:br>
              <a:rPr lang="cs-CZ" sz="1800" i="1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cs-CZ" sz="1800" i="1" dirty="0">
                <a:solidFill>
                  <a:srgbClr val="FFFFFF"/>
                </a:solidFill>
              </a:rPr>
              <a:t>Čti báseň jako vyjádření  podstatného vztahu k nějakému problému, který se dotýká člověka a / nebo jeho vztahu k univerzu </a:t>
            </a:r>
            <a:r>
              <a:rPr lang="cs-CZ" sz="1800" dirty="0">
                <a:solidFill>
                  <a:srgbClr val="FFFFFF"/>
                </a:solidFill>
              </a:rPr>
              <a:t>(</a:t>
            </a:r>
            <a:r>
              <a:rPr lang="cs-CZ" sz="1800" dirty="0" err="1">
                <a:solidFill>
                  <a:srgbClr val="FFFFFF"/>
                </a:solidFill>
              </a:rPr>
              <a:t>Culler</a:t>
            </a:r>
            <a:r>
              <a:rPr lang="cs-CZ" sz="1800" dirty="0">
                <a:solidFill>
                  <a:srgbClr val="FFFFFF"/>
                </a:solidFill>
              </a:rPr>
              <a:t>, 1975: 115 – srov. </a:t>
            </a:r>
            <a:r>
              <a:rPr lang="cs-CZ" sz="1800" i="1" dirty="0" err="1">
                <a:solidFill>
                  <a:srgbClr val="FFFFFF"/>
                </a:solidFill>
              </a:rPr>
              <a:t>the</a:t>
            </a:r>
            <a:r>
              <a:rPr lang="cs-CZ" sz="1800" i="1" dirty="0">
                <a:solidFill>
                  <a:srgbClr val="FFFFFF"/>
                </a:solidFill>
              </a:rPr>
              <a:t> rule </a:t>
            </a:r>
            <a:r>
              <a:rPr lang="cs-CZ" sz="1800" i="1" dirty="0" err="1">
                <a:solidFill>
                  <a:srgbClr val="FFFFFF"/>
                </a:solidFill>
              </a:rPr>
              <a:t>of</a:t>
            </a:r>
            <a:r>
              <a:rPr lang="cs-CZ" sz="1800" i="1" dirty="0">
                <a:solidFill>
                  <a:srgbClr val="FFFFFF"/>
                </a:solidFill>
              </a:rPr>
              <a:t> </a:t>
            </a:r>
            <a:r>
              <a:rPr lang="cs-CZ" sz="1800" i="1" dirty="0" err="1">
                <a:solidFill>
                  <a:srgbClr val="FFFFFF"/>
                </a:solidFill>
              </a:rPr>
              <a:t>significance</a:t>
            </a:r>
            <a:r>
              <a:rPr lang="cs-CZ" sz="1800" dirty="0">
                <a:solidFill>
                  <a:srgbClr val="FFFFFF"/>
                </a:solidFill>
              </a:rPr>
              <a:t>) </a:t>
            </a:r>
            <a:br>
              <a:rPr lang="cs-CZ" sz="1800" dirty="0">
                <a:solidFill>
                  <a:srgbClr val="FFFFFF"/>
                </a:solidFill>
              </a:rPr>
            </a:br>
            <a:br>
              <a:rPr lang="cs-CZ" sz="1800" dirty="0">
                <a:solidFill>
                  <a:srgbClr val="FFFFFF"/>
                </a:solidFill>
              </a:rPr>
            </a:br>
            <a:r>
              <a:rPr lang="cs-CZ" sz="1800" i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cs-CZ" sz="1800" i="1" dirty="0">
                <a:solidFill>
                  <a:srgbClr val="FFFFFF"/>
                </a:solidFill>
              </a:rPr>
              <a:t>Předmětem poetiky jsou konkrétní zákonitosti, které se objevují v literárních textech a které určují specifické účinky (</a:t>
            </a:r>
            <a:r>
              <a:rPr lang="cs-CZ" sz="1800" i="1" dirty="0" err="1">
                <a:solidFill>
                  <a:srgbClr val="FFFFFF"/>
                </a:solidFill>
              </a:rPr>
              <a:t>effects</a:t>
            </a:r>
            <a:r>
              <a:rPr lang="cs-CZ" sz="1800" i="1" dirty="0">
                <a:solidFill>
                  <a:srgbClr val="FFFFFF"/>
                </a:solidFill>
              </a:rPr>
              <a:t>) poezie; a konečně analýza lidské schopnosti vytvářet poetické struktury a rozumět jejich účinkům, která je něčím, co by se dalo nazvat </a:t>
            </a:r>
            <a:r>
              <a:rPr lang="cs-CZ" sz="1800" b="1" i="1" dirty="0">
                <a:solidFill>
                  <a:srgbClr val="FFFFFF"/>
                </a:solidFill>
              </a:rPr>
              <a:t>poetickou  / literární kompetencí </a:t>
            </a:r>
            <a:r>
              <a:rPr lang="cs-CZ" sz="1800" dirty="0">
                <a:solidFill>
                  <a:srgbClr val="FFFFFF"/>
                </a:solidFill>
              </a:rPr>
              <a:t>(</a:t>
            </a:r>
            <a:r>
              <a:rPr lang="cs-CZ" sz="1800" dirty="0" err="1">
                <a:solidFill>
                  <a:srgbClr val="FFFFFF"/>
                </a:solidFill>
              </a:rPr>
              <a:t>Bierwisch</a:t>
            </a:r>
            <a:r>
              <a:rPr lang="cs-CZ" sz="1800" dirty="0">
                <a:solidFill>
                  <a:srgbClr val="FFFFFF"/>
                </a:solidFill>
              </a:rPr>
              <a:t>, 1970: 98–99)</a:t>
            </a:r>
            <a:r>
              <a:rPr lang="cs-CZ" sz="1800" i="1" dirty="0">
                <a:solidFill>
                  <a:srgbClr val="FFFFFF"/>
                </a:solidFill>
              </a:rPr>
              <a:t> </a:t>
            </a:r>
            <a:br>
              <a:rPr lang="cs-CZ" sz="1800" i="1" dirty="0">
                <a:solidFill>
                  <a:srgbClr val="FFFFFF"/>
                </a:solidFill>
              </a:rPr>
            </a:br>
            <a:br>
              <a:rPr lang="cs-CZ" sz="2000" i="1" dirty="0">
                <a:solidFill>
                  <a:srgbClr val="FFFFFF"/>
                </a:solidFill>
              </a:rPr>
            </a:br>
            <a:br>
              <a:rPr lang="cs-CZ" sz="2000" i="1" dirty="0">
                <a:solidFill>
                  <a:srgbClr val="FFFFFF"/>
                </a:solidFill>
              </a:rPr>
            </a:br>
            <a:br>
              <a:rPr lang="cs-CZ" sz="2000" dirty="0">
                <a:solidFill>
                  <a:schemeClr val="bg1"/>
                </a:solidFill>
              </a:rPr>
            </a:br>
            <a:br>
              <a:rPr lang="cs-CZ" sz="2000" i="1" dirty="0">
                <a:solidFill>
                  <a:srgbClr val="FFFFFF"/>
                </a:solidFill>
              </a:rPr>
            </a:br>
            <a:endParaRPr lang="cs" sz="2000" dirty="0">
              <a:solidFill>
                <a:srgbClr val="FFFFFF"/>
              </a:solidFill>
            </a:endParaRP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514" y="5216434"/>
            <a:ext cx="11329852" cy="1160045"/>
          </a:xfrm>
        </p:spPr>
        <p:txBody>
          <a:bodyPr rtlCol="0">
            <a:normAutofit fontScale="92500" lnSpcReduction="1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Cit. podle: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TSUR, </a:t>
            </a:r>
            <a:r>
              <a:rPr lang="cs-CZ" dirty="0" err="1">
                <a:solidFill>
                  <a:schemeClr val="bg1"/>
                </a:solidFill>
              </a:rPr>
              <a:t>Reuven</a:t>
            </a:r>
            <a:r>
              <a:rPr lang="cs-CZ" dirty="0">
                <a:solidFill>
                  <a:schemeClr val="bg1"/>
                </a:solidFill>
              </a:rPr>
              <a:t>: </a:t>
            </a:r>
            <a:r>
              <a:rPr lang="cs-CZ" dirty="0" err="1">
                <a:solidFill>
                  <a:schemeClr val="bg1"/>
                </a:solidFill>
              </a:rPr>
              <a:t>Aspects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Cognitive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Poetics</a:t>
            </a:r>
            <a:r>
              <a:rPr lang="cs-CZ" dirty="0">
                <a:solidFill>
                  <a:schemeClr val="bg1"/>
                </a:solidFill>
              </a:rPr>
              <a:t>. 2003. Dostupné na: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http://cogprints.org/3239/1/Aspects_of_Cognitive_Poeti.html</a:t>
            </a:r>
            <a:endParaRPr lang="c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AAF7C-DF78-4C0A-8EDC-95C05EF96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5" y="167952"/>
            <a:ext cx="3498980" cy="653142"/>
          </a:xfrm>
        </p:spPr>
        <p:txBody>
          <a:bodyPr>
            <a:normAutofit/>
          </a:bodyPr>
          <a:lstStyle/>
          <a:p>
            <a:r>
              <a:rPr lang="cs-CZ" sz="2400" b="1" dirty="0"/>
              <a:t>Déšť – písňové texty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5AA0AB-5E26-492D-98CF-A299B4641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303" y="149289"/>
            <a:ext cx="3909526" cy="6708711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Pavel Žák: Prší krásně (Nejkrásnější déšť)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Prší krásně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nebe změnilo se v </a:t>
            </a:r>
            <a: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konev plnou vláhy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všechny </a:t>
            </a:r>
            <a: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trable vedra 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pozbývají váhy,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každá </a:t>
            </a:r>
            <a: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kapka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jak jedno slůvko básně...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Všem záhy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líp se dýchá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všechno kolem oči protře si a září,</a:t>
            </a:r>
            <a:b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rázem poznají se poctivci i lháři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kdo se naparuje, tomu </a:t>
            </a:r>
            <a: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zmokne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pýcha...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Už máš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mokré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vlásky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jedna kapka z čela po nose ti stéká,</a:t>
            </a:r>
            <a:b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mokrá blůzička ti siluetu svléká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řekní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zkrásněla jsi z deště nebo z lásky?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 déšť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 tak </a:t>
            </a:r>
            <a:r>
              <a:rPr lang="cs-CZ" sz="1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náhlý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 jsem sotva stačil pomyslit si pouze,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že tě políbím a že to bude dlouze,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když jsme odhodlaně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 sobě dlaně vztáhli vstříc touze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Mám tě ráda!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To's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 prvně řekla...já byl jako v ráji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vtom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začlo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pršet - všechno bylo „v háji“...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si přece člověk jenom jednou střádá, když má ji..</a:t>
            </a:r>
            <a:b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8FC6A46-A904-464D-9439-9B78B2AF6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8580" y="998377"/>
            <a:ext cx="3006595" cy="569769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Zdeněk Svěrák: Déšť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Déšť </a:t>
            </a:r>
            <a:r>
              <a:rPr lang="cs-CZ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bubnuje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lepenku,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zůstaň, koukni, jak je venku.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Déšť bubnuje drobným nehtem,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zůstaň, </a:t>
            </a:r>
            <a:r>
              <a:rPr lang="cs-CZ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střechu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jsem zalil dehtem.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Chladné vánky z olší vanou,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mám přikrývku prošívanou.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Déšť si s </a:t>
            </a:r>
            <a:r>
              <a:rPr lang="cs-CZ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oknem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cs-CZ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pláč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hraje,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dám ti k lůžku hrnek čaje.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Snění když prší,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krásné představy se vrší,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štěstí pluje vzduchem,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jsme sami na ostrově suchém</a:t>
            </a: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Déšť bubnuje na lepenku…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Mám schovaný suchý kmínek,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přiložím ho do kamínek,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prší, bude voda v sudu,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zůstaň a vstup mi do osudu.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Snění když prší,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krásné představy se vrší,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štěstí pluje vzduchem,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jsme sami na ostrově suchém.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Déšť bubnuje na lepenku, </a:t>
            </a:r>
            <a:b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cs-C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déšť bubnuje na lepenku…</a:t>
            </a:r>
          </a:p>
          <a:p>
            <a:br>
              <a:rPr lang="cs-C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s-CZ" dirty="0"/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4A4CA95-64D8-41B6-B268-C1F613AF44F2}"/>
              </a:ext>
            </a:extLst>
          </p:cNvPr>
          <p:cNvSpPr txBox="1"/>
          <p:nvPr/>
        </p:nvSpPr>
        <p:spPr>
          <a:xfrm>
            <a:off x="7641771" y="233265"/>
            <a:ext cx="3864430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1400" dirty="0"/>
          </a:p>
          <a:p>
            <a:r>
              <a:rPr lang="cs-CZ" sz="1400" dirty="0"/>
              <a:t>Když má chvíli</a:t>
            </a:r>
            <a:br>
              <a:rPr lang="cs-CZ" sz="1400" dirty="0"/>
            </a:br>
            <a:r>
              <a:rPr lang="cs-CZ" sz="1400" dirty="0"/>
              <a:t>kdy se padající hvězda změní v ústa</a:t>
            </a:r>
            <a:br>
              <a:rPr lang="cs-CZ" sz="1400" dirty="0"/>
            </a:br>
            <a:r>
              <a:rPr lang="cs-CZ" sz="1400" dirty="0"/>
              <a:t>a když sen ti řekne: „Probuď se a zůstaň“</a:t>
            </a:r>
            <a:br>
              <a:rPr lang="cs-CZ" sz="1400" dirty="0"/>
            </a:br>
            <a:r>
              <a:rPr lang="cs-CZ" sz="1400" dirty="0">
                <a:solidFill>
                  <a:srgbClr val="FF0000"/>
                </a:solidFill>
              </a:rPr>
              <a:t>Vtom si přijde déšť a ještě k tomu sílí</a:t>
            </a:r>
            <a:br>
              <a:rPr lang="cs-CZ" sz="1400" dirty="0"/>
            </a:br>
            <a:r>
              <a:rPr lang="cs-CZ" sz="1400" dirty="0"/>
              <a:t>A vzrůstá...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Sen se hroutí...</a:t>
            </a:r>
            <a:br>
              <a:rPr lang="cs-CZ" sz="1400" dirty="0"/>
            </a:br>
            <a:r>
              <a:rPr lang="cs-CZ" sz="1400" dirty="0"/>
              <a:t>Teď se začneš asi po </a:t>
            </a:r>
            <a:r>
              <a:rPr lang="cs-CZ" sz="1400" dirty="0">
                <a:solidFill>
                  <a:srgbClr val="FF0000"/>
                </a:solidFill>
              </a:rPr>
              <a:t>deštníku</a:t>
            </a:r>
            <a:r>
              <a:rPr lang="cs-CZ" sz="1400" dirty="0"/>
              <a:t> shánět,</a:t>
            </a:r>
            <a:br>
              <a:rPr lang="cs-CZ" sz="1400" dirty="0"/>
            </a:br>
            <a:r>
              <a:rPr lang="cs-CZ" sz="1400" dirty="0">
                <a:solidFill>
                  <a:srgbClr val="FF0000"/>
                </a:solidFill>
              </a:rPr>
              <a:t>nemáš zapotřebí průduškový zánět!</a:t>
            </a:r>
            <a:br>
              <a:rPr lang="cs-CZ" sz="1400" dirty="0">
                <a:solidFill>
                  <a:srgbClr val="FF0000"/>
                </a:solidFill>
              </a:rPr>
            </a:br>
            <a:r>
              <a:rPr lang="cs-CZ" sz="1400" dirty="0"/>
              <a:t>Proto utečeš mi pryč a to mě rmoutí...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Být Máchou,</a:t>
            </a:r>
            <a:br>
              <a:rPr lang="cs-CZ" sz="1400" dirty="0"/>
            </a:br>
            <a:r>
              <a:rPr lang="cs-CZ" sz="1400" dirty="0"/>
              <a:t>aspoň básně</a:t>
            </a:r>
            <a:br>
              <a:rPr lang="cs-CZ" sz="1400" dirty="0"/>
            </a:br>
            <a:r>
              <a:rPr lang="cs-CZ" sz="1400" dirty="0"/>
              <a:t>psal bych o tom jak mi smutkem srdce vzdouváš</a:t>
            </a:r>
            <a:br>
              <a:rPr lang="cs-CZ" sz="1400" dirty="0"/>
            </a:br>
            <a:r>
              <a:rPr lang="cs-CZ" sz="1400" dirty="0"/>
              <a:t>a vtom vidím tě jak střevíčky si zouváš,</a:t>
            </a:r>
            <a:br>
              <a:rPr lang="cs-CZ" sz="1400" dirty="0"/>
            </a:br>
            <a:r>
              <a:rPr lang="cs-CZ" sz="1400" dirty="0">
                <a:solidFill>
                  <a:srgbClr val="FF0000"/>
                </a:solidFill>
              </a:rPr>
              <a:t>bosá v kalužích mi říkáš: “Prší krásně“</a:t>
            </a:r>
            <a:br>
              <a:rPr lang="cs-CZ" sz="1400" dirty="0">
                <a:solidFill>
                  <a:srgbClr val="FF0000"/>
                </a:solidFill>
              </a:rPr>
            </a:br>
            <a:r>
              <a:rPr lang="cs-CZ" sz="1400" dirty="0"/>
              <a:t>Proč couváš......?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>
                <a:solidFill>
                  <a:srgbClr val="FF0000"/>
                </a:solidFill>
              </a:rPr>
              <a:t>Prší krásně,</a:t>
            </a:r>
            <a:br>
              <a:rPr lang="cs-CZ" sz="1400" dirty="0">
                <a:solidFill>
                  <a:srgbClr val="FF0000"/>
                </a:solidFill>
              </a:rPr>
            </a:br>
            <a:r>
              <a:rPr lang="cs-CZ" sz="1400" dirty="0">
                <a:solidFill>
                  <a:srgbClr val="FF0000"/>
                </a:solidFill>
              </a:rPr>
              <a:t>lesy mají řasy z mlhavého dýmu</a:t>
            </a:r>
            <a:br>
              <a:rPr lang="cs-CZ" sz="1400" dirty="0">
                <a:solidFill>
                  <a:srgbClr val="FF0000"/>
                </a:solidFill>
              </a:rPr>
            </a:br>
            <a:r>
              <a:rPr lang="cs-CZ" sz="1400" dirty="0">
                <a:solidFill>
                  <a:srgbClr val="FF0000"/>
                </a:solidFill>
              </a:rPr>
              <a:t>a my zítra asi budeme mít rýmu</a:t>
            </a:r>
            <a:br>
              <a:rPr lang="cs-CZ" sz="1400" dirty="0">
                <a:solidFill>
                  <a:srgbClr val="FF0000"/>
                </a:solidFill>
              </a:rPr>
            </a:br>
            <a:r>
              <a:rPr lang="cs-CZ" sz="1400" dirty="0">
                <a:solidFill>
                  <a:srgbClr val="FF0000"/>
                </a:solidFill>
              </a:rPr>
              <a:t>a ty místo vlasů promočené třásně...</a:t>
            </a:r>
            <a:br>
              <a:rPr lang="cs-CZ" sz="1400" dirty="0"/>
            </a:br>
            <a:br>
              <a:rPr lang="cs-CZ" sz="1400" dirty="0"/>
            </a:br>
            <a:r>
              <a:rPr lang="cs-CZ" sz="1400" dirty="0"/>
              <a:t>Prší krásně,</a:t>
            </a:r>
            <a:br>
              <a:rPr lang="cs-CZ" sz="1400" dirty="0"/>
            </a:br>
            <a:r>
              <a:rPr lang="cs-CZ" sz="1400" dirty="0"/>
              <a:t>my se pod </a:t>
            </a:r>
            <a:r>
              <a:rPr lang="cs-CZ" sz="1400" dirty="0">
                <a:solidFill>
                  <a:srgbClr val="FF0000"/>
                </a:solidFill>
              </a:rPr>
              <a:t>pláštěnkou</a:t>
            </a:r>
            <a:r>
              <a:rPr lang="cs-CZ" sz="1400" dirty="0"/>
              <a:t> nebudeme </a:t>
            </a:r>
            <a:r>
              <a:rPr lang="cs-CZ" sz="1400" dirty="0">
                <a:solidFill>
                  <a:srgbClr val="FF0000"/>
                </a:solidFill>
              </a:rPr>
              <a:t>skrývat</a:t>
            </a:r>
            <a:r>
              <a:rPr lang="cs-CZ" sz="1400" dirty="0"/>
              <a:t>,</a:t>
            </a:r>
            <a:br>
              <a:rPr lang="cs-CZ" sz="1400" dirty="0"/>
            </a:br>
            <a:r>
              <a:rPr lang="cs-CZ" sz="1400" dirty="0"/>
              <a:t>v tomhle nejkrásnějším dešti chci tě líbat,</a:t>
            </a:r>
            <a:br>
              <a:rPr lang="cs-CZ" sz="1400" dirty="0"/>
            </a:br>
            <a:r>
              <a:rPr lang="cs-CZ" sz="1400" dirty="0"/>
              <a:t>každá kapka je jak jedno slůvko básně</a:t>
            </a:r>
            <a:br>
              <a:rPr lang="cs-CZ" sz="1400" dirty="0"/>
            </a:br>
            <a:r>
              <a:rPr lang="cs-CZ" sz="1400" dirty="0"/>
              <a:t>Náš déšť</a:t>
            </a:r>
          </a:p>
        </p:txBody>
      </p:sp>
    </p:spTree>
    <p:extLst>
      <p:ext uri="{BB962C8B-B14F-4D97-AF65-F5344CB8AC3E}">
        <p14:creationId xmlns:p14="http://schemas.microsoft.com/office/powerpoint/2010/main" val="624760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07641CA-C157-D84B-BE24-41B31100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626" y="3943349"/>
            <a:ext cx="1064748" cy="1164257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41228052-4E21-5F48-BB40-54F4588F95FE}"/>
              </a:ext>
            </a:extLst>
          </p:cNvPr>
          <p:cNvSpPr/>
          <p:nvPr/>
        </p:nvSpPr>
        <p:spPr>
          <a:xfrm>
            <a:off x="4414838" y="1785938"/>
            <a:ext cx="3114675" cy="174307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„Plošná (svislá) část stavební konstrukce“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(SSČ)</a:t>
            </a:r>
          </a:p>
        </p:txBody>
      </p:sp>
      <p:sp>
        <p:nvSpPr>
          <p:cNvPr id="10" name="Šipka dolů 9">
            <a:extLst>
              <a:ext uri="{FF2B5EF4-FFF2-40B4-BE49-F238E27FC236}">
                <a16:creationId xmlns:a16="http://schemas.microsoft.com/office/drawing/2014/main" id="{82BDDBAE-D2D1-5B44-9C22-D013566F94BC}"/>
              </a:ext>
            </a:extLst>
          </p:cNvPr>
          <p:cNvSpPr/>
          <p:nvPr/>
        </p:nvSpPr>
        <p:spPr>
          <a:xfrm rot="7536743">
            <a:off x="3972495" y="129673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Šipka dolů 10">
            <a:extLst>
              <a:ext uri="{FF2B5EF4-FFF2-40B4-BE49-F238E27FC236}">
                <a16:creationId xmlns:a16="http://schemas.microsoft.com/office/drawing/2014/main" id="{F8536912-E15D-134D-9249-1C3CD3FA9A29}"/>
              </a:ext>
            </a:extLst>
          </p:cNvPr>
          <p:cNvSpPr/>
          <p:nvPr/>
        </p:nvSpPr>
        <p:spPr>
          <a:xfrm rot="5203631">
            <a:off x="3470255" y="232593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Šipka dolů 11">
            <a:extLst>
              <a:ext uri="{FF2B5EF4-FFF2-40B4-BE49-F238E27FC236}">
                <a16:creationId xmlns:a16="http://schemas.microsoft.com/office/drawing/2014/main" id="{72612A09-97A6-C04F-994A-8E279AF08E1B}"/>
              </a:ext>
            </a:extLst>
          </p:cNvPr>
          <p:cNvSpPr/>
          <p:nvPr/>
        </p:nvSpPr>
        <p:spPr>
          <a:xfrm rot="2572593">
            <a:off x="4153267" y="342522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6BCE115-3853-6643-BC5E-49F0222764F2}"/>
              </a:ext>
            </a:extLst>
          </p:cNvPr>
          <p:cNvSpPr/>
          <p:nvPr/>
        </p:nvSpPr>
        <p:spPr>
          <a:xfrm>
            <a:off x="557213" y="389677"/>
            <a:ext cx="3007519" cy="139626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Ohraničení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Bariéra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Předěl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Hranice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Vymezení prostoru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izolace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A6B831B-19BA-D647-BED2-E410F3F2D5AF}"/>
              </a:ext>
            </a:extLst>
          </p:cNvPr>
          <p:cNvSpPr/>
          <p:nvPr/>
        </p:nvSpPr>
        <p:spPr>
          <a:xfrm>
            <a:off x="200836" y="2117005"/>
            <a:ext cx="2817561" cy="139626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Ochrana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Ohraničení prostoru lidské činnosti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domov, hřbitov, pozemek, kostel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476AD90-75E3-164D-85CD-4FD5C8920093}"/>
              </a:ext>
            </a:extLst>
          </p:cNvPr>
          <p:cNvSpPr/>
          <p:nvPr/>
        </p:nvSpPr>
        <p:spPr>
          <a:xfrm>
            <a:off x="723546" y="4157661"/>
            <a:ext cx="3007519" cy="245745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Dílo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Materiál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Plátno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Plocha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Stavba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postav třeba zeď…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Šipka dolů 15">
            <a:extLst>
              <a:ext uri="{FF2B5EF4-FFF2-40B4-BE49-F238E27FC236}">
                <a16:creationId xmlns:a16="http://schemas.microsoft.com/office/drawing/2014/main" id="{0432C996-03F4-2246-AF7D-7A43191A3476}"/>
              </a:ext>
            </a:extLst>
          </p:cNvPr>
          <p:cNvSpPr/>
          <p:nvPr/>
        </p:nvSpPr>
        <p:spPr>
          <a:xfrm rot="14611019">
            <a:off x="7464431" y="115905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0CFE734C-EBDA-5E4C-AEAA-11A8BEA9D322}"/>
              </a:ext>
            </a:extLst>
          </p:cNvPr>
          <p:cNvSpPr/>
          <p:nvPr/>
        </p:nvSpPr>
        <p:spPr>
          <a:xfrm>
            <a:off x="8351690" y="142875"/>
            <a:ext cx="3007519" cy="212492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Neživý objekt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Tajemství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Vizuální bariéra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Neznámo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Mluvit do zdi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Tam za zdí…</a:t>
            </a:r>
          </a:p>
        </p:txBody>
      </p:sp>
      <p:sp>
        <p:nvSpPr>
          <p:cNvPr id="18" name="Šipka dolů 17">
            <a:extLst>
              <a:ext uri="{FF2B5EF4-FFF2-40B4-BE49-F238E27FC236}">
                <a16:creationId xmlns:a16="http://schemas.microsoft.com/office/drawing/2014/main" id="{C5D37AAE-49B6-4245-A212-963AAFF8C071}"/>
              </a:ext>
            </a:extLst>
          </p:cNvPr>
          <p:cNvSpPr/>
          <p:nvPr/>
        </p:nvSpPr>
        <p:spPr>
          <a:xfrm rot="17381849">
            <a:off x="7868117" y="244910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BE8D3DB9-8E1B-8A45-BE3D-B9C48ED039C4}"/>
              </a:ext>
            </a:extLst>
          </p:cNvPr>
          <p:cNvSpPr/>
          <p:nvPr/>
        </p:nvSpPr>
        <p:spPr>
          <a:xfrm>
            <a:off x="8801644" y="2547088"/>
            <a:ext cx="3007519" cy="139626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Opřít se o zeď</a:t>
            </a:r>
          </a:p>
        </p:txBody>
      </p:sp>
      <p:sp>
        <p:nvSpPr>
          <p:cNvPr id="20" name="Šipka dolů 19">
            <a:extLst>
              <a:ext uri="{FF2B5EF4-FFF2-40B4-BE49-F238E27FC236}">
                <a16:creationId xmlns:a16="http://schemas.microsoft.com/office/drawing/2014/main" id="{BAC24FB2-305B-9D46-9062-8BFC91B294D4}"/>
              </a:ext>
            </a:extLst>
          </p:cNvPr>
          <p:cNvSpPr/>
          <p:nvPr/>
        </p:nvSpPr>
        <p:spPr>
          <a:xfrm rot="18910785">
            <a:off x="7179735" y="3578879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1D995EE1-0A94-6F41-905E-B6ECD743C7AD}"/>
              </a:ext>
            </a:extLst>
          </p:cNvPr>
          <p:cNvSpPr/>
          <p:nvPr/>
        </p:nvSpPr>
        <p:spPr>
          <a:xfrm>
            <a:off x="7947233" y="4409475"/>
            <a:ext cx="3007519" cy="139626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Poprava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Poprava u zdi zastřelením</a:t>
            </a:r>
          </a:p>
        </p:txBody>
      </p:sp>
    </p:spTree>
    <p:extLst>
      <p:ext uri="{BB962C8B-B14F-4D97-AF65-F5344CB8AC3E}">
        <p14:creationId xmlns:p14="http://schemas.microsoft.com/office/powerpoint/2010/main" val="175330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3A6BBF4-0D0F-4833-A434-16C988A5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49" y="204395"/>
            <a:ext cx="4117346" cy="588085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ZEĎ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F2465F0-3981-4D72-9E52-132429A4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3084" y="896982"/>
            <a:ext cx="5190307" cy="5846718"/>
          </a:xfrm>
          <a:pattFill prst="pct60">
            <a:fgClr>
              <a:schemeClr val="bg1"/>
            </a:fgClr>
            <a:bgClr>
              <a:schemeClr val="bg1"/>
            </a:bgClr>
          </a:pattFill>
        </p:spPr>
        <p:txBody>
          <a:bodyPr>
            <a:normAutofit fontScale="92500" lnSpcReduction="20000"/>
          </a:bodyPr>
          <a:lstStyle/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cs-CZ" sz="1800" b="1" dirty="0"/>
              <a:t>Rejzek, ČES – etymologie: </a:t>
            </a:r>
            <a:r>
              <a:rPr lang="cs-CZ" sz="1800" dirty="0" err="1"/>
              <a:t>psl</a:t>
            </a:r>
            <a:r>
              <a:rPr lang="cs-CZ" sz="1800" dirty="0"/>
              <a:t>., </a:t>
            </a:r>
            <a:r>
              <a:rPr lang="cs-CZ" sz="1800" dirty="0" err="1"/>
              <a:t>stsl</a:t>
            </a:r>
            <a:r>
              <a:rPr lang="cs-CZ" sz="1800" dirty="0"/>
              <a:t>. od slovesa </a:t>
            </a:r>
            <a:r>
              <a:rPr lang="cs-CZ" sz="1800" i="1" dirty="0"/>
              <a:t>z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cs-CZ" sz="1800" i="1" dirty="0" err="1"/>
              <a:t>dati</a:t>
            </a:r>
            <a:r>
              <a:rPr lang="cs-CZ" sz="1800" i="1" dirty="0"/>
              <a:t> </a:t>
            </a:r>
            <a:r>
              <a:rPr lang="cs-CZ" sz="1800" dirty="0"/>
              <a:t>„lepit stěnu (z jílu)“, „</a:t>
            </a:r>
            <a:r>
              <a:rPr lang="cs-CZ" sz="1800" dirty="0">
                <a:solidFill>
                  <a:srgbClr val="FF0000"/>
                </a:solidFill>
              </a:rPr>
              <a:t>stavět, tvořit</a:t>
            </a:r>
            <a:r>
              <a:rPr lang="cs-CZ" sz="1800" dirty="0"/>
              <a:t>“; </a:t>
            </a:r>
            <a:r>
              <a:rPr lang="cs-CZ" sz="1800" i="1" dirty="0"/>
              <a:t>z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cs-CZ" sz="1800" i="1" dirty="0"/>
              <a:t>d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hlína, jíl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cs-CZ" sz="1800" dirty="0"/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cs-CZ" sz="1800" b="1" dirty="0"/>
              <a:t>SSJČ – polysémie</a:t>
            </a:r>
          </a:p>
          <a:p>
            <a:r>
              <a:rPr lang="cs-CZ" sz="1800" dirty="0"/>
              <a:t>1)„plošná </a:t>
            </a:r>
            <a:r>
              <a:rPr lang="cs-CZ" sz="1800" dirty="0">
                <a:solidFill>
                  <a:srgbClr val="FF0000"/>
                </a:solidFill>
              </a:rPr>
              <a:t>část</a:t>
            </a:r>
            <a:r>
              <a:rPr lang="cs-CZ" sz="1800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stavební konstrukce</a:t>
            </a:r>
            <a:r>
              <a:rPr lang="cs-CZ" sz="1800" dirty="0"/>
              <a:t>, zejm. </a:t>
            </a:r>
            <a:r>
              <a:rPr lang="cs-CZ" sz="1800" dirty="0">
                <a:solidFill>
                  <a:srgbClr val="FF0000"/>
                </a:solidFill>
              </a:rPr>
              <a:t>svislá</a:t>
            </a:r>
            <a:r>
              <a:rPr lang="cs-CZ" sz="1800" dirty="0"/>
              <a:t>“: z. z kamene, cihel, betonu; </a:t>
            </a:r>
          </a:p>
          <a:p>
            <a:r>
              <a:rPr lang="cs-CZ" sz="1800" dirty="0" err="1"/>
              <a:t>kniž</a:t>
            </a:r>
            <a:r>
              <a:rPr lang="cs-CZ" sz="1800" dirty="0"/>
              <a:t>. mn. </a:t>
            </a:r>
            <a:r>
              <a:rPr lang="cs-CZ" sz="1800" i="1" dirty="0"/>
              <a:t>zdi</a:t>
            </a:r>
            <a:r>
              <a:rPr lang="cs-CZ" sz="1800" dirty="0"/>
              <a:t> „místnost, obydlí, město“</a:t>
            </a:r>
          </a:p>
          <a:p>
            <a:r>
              <a:rPr lang="cs-CZ" sz="1800" dirty="0"/>
              <a:t>2) „zděná </a:t>
            </a:r>
            <a:r>
              <a:rPr lang="cs-CZ" sz="1800" dirty="0">
                <a:solidFill>
                  <a:srgbClr val="FF0000"/>
                </a:solidFill>
              </a:rPr>
              <a:t>ohrada</a:t>
            </a:r>
            <a:r>
              <a:rPr lang="cs-CZ" sz="1800" dirty="0"/>
              <a:t>, hradba“: </a:t>
            </a:r>
            <a:r>
              <a:rPr lang="cs-CZ" sz="1800" dirty="0">
                <a:solidFill>
                  <a:srgbClr val="FF0000"/>
                </a:solidFill>
              </a:rPr>
              <a:t>vysoká</a:t>
            </a:r>
            <a:r>
              <a:rPr lang="cs-CZ" sz="1800" dirty="0"/>
              <a:t> z. </a:t>
            </a:r>
            <a:r>
              <a:rPr lang="cs-CZ" sz="1800" dirty="0">
                <a:solidFill>
                  <a:srgbClr val="FF0000"/>
                </a:solidFill>
              </a:rPr>
              <a:t>kolem</a:t>
            </a:r>
            <a:r>
              <a:rPr lang="cs-CZ" sz="1800" dirty="0"/>
              <a:t> zahrady, dvora; Hladová z., berlínská z., čínská z.</a:t>
            </a:r>
          </a:p>
          <a:p>
            <a:r>
              <a:rPr lang="cs-CZ" sz="1800" dirty="0"/>
              <a:t>3) </a:t>
            </a:r>
            <a:r>
              <a:rPr lang="cs-CZ" sz="1800" dirty="0" err="1"/>
              <a:t>řidč</a:t>
            </a:r>
            <a:r>
              <a:rPr lang="cs-CZ" sz="1800" dirty="0"/>
              <a:t>., </a:t>
            </a:r>
            <a:r>
              <a:rPr lang="cs-CZ" sz="1800" dirty="0" err="1"/>
              <a:t>zast</a:t>
            </a:r>
            <a:r>
              <a:rPr lang="cs-CZ" sz="1800" dirty="0"/>
              <a:t>. „</a:t>
            </a:r>
            <a:r>
              <a:rPr lang="cs-CZ" sz="1800" dirty="0">
                <a:solidFill>
                  <a:srgbClr val="FF0000"/>
                </a:solidFill>
              </a:rPr>
              <a:t>svislá</a:t>
            </a:r>
            <a:r>
              <a:rPr lang="cs-CZ" sz="1800" dirty="0"/>
              <a:t> okrajová plocha připomínající zeď“ skalní z.</a:t>
            </a:r>
          </a:p>
          <a:p>
            <a:r>
              <a:rPr lang="cs-CZ" sz="1800" dirty="0"/>
              <a:t>4) </a:t>
            </a:r>
            <a:r>
              <a:rPr lang="cs-CZ" sz="1800" dirty="0" err="1"/>
              <a:t>kniž</a:t>
            </a:r>
            <a:r>
              <a:rPr lang="cs-CZ" sz="1800" dirty="0"/>
              <a:t>. „</a:t>
            </a:r>
            <a:r>
              <a:rPr lang="cs-CZ" sz="1800" dirty="0">
                <a:solidFill>
                  <a:srgbClr val="FF0000"/>
                </a:solidFill>
              </a:rPr>
              <a:t>husté, pevné </a:t>
            </a:r>
            <a:r>
              <a:rPr lang="cs-CZ" sz="1800" dirty="0"/>
              <a:t>seskupení osob, </a:t>
            </a:r>
            <a:r>
              <a:rPr lang="cs-CZ" sz="1800" dirty="0" err="1"/>
              <a:t>řidč</a:t>
            </a:r>
            <a:r>
              <a:rPr lang="cs-CZ" sz="1800" dirty="0"/>
              <a:t>. věcí“ </a:t>
            </a:r>
            <a:r>
              <a:rPr lang="cs-CZ" sz="1800" dirty="0">
                <a:solidFill>
                  <a:srgbClr val="FF0000"/>
                </a:solidFill>
              </a:rPr>
              <a:t>neprostupná</a:t>
            </a:r>
            <a:r>
              <a:rPr lang="cs-CZ" sz="1800" dirty="0"/>
              <a:t> z. diváků, demonstrantů, stromů; z. ve fotbale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Deriváty: 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zídka, zedník, zdít, zazdít, obezdít</a:t>
            </a: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 Frazémy: 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mluvit (jako) do zdi, slova padala jako hrách na zeď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nadarmo; </a:t>
            </a:r>
          </a:p>
          <a:p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jít hlavou proti zdi, hlavou zeď neprorazíš; </a:t>
            </a:r>
          </a:p>
          <a:p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držet se při zdi; tlačit někoho ke zdi;</a:t>
            </a:r>
          </a:p>
          <a:p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dělat někomu zeď;</a:t>
            </a:r>
          </a:p>
          <a:p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jít ode zdi ke zdi; </a:t>
            </a:r>
          </a:p>
          <a:p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malovat čerta na zeď</a:t>
            </a:r>
            <a:endParaRPr lang="cs-CZ" sz="1800" i="1" dirty="0"/>
          </a:p>
          <a:p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112837F4-D95D-4367-B475-25FC5D052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79" y="365761"/>
            <a:ext cx="6336255" cy="6400799"/>
          </a:xfrm>
          <a:pattFill prst="pct60">
            <a:fgClr>
              <a:schemeClr val="bg1"/>
            </a:fgClr>
            <a:bgClr>
              <a:schemeClr val="bg1"/>
            </a:bgClr>
          </a:patt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Co může být profilováno (a figurovat jako základ metonymie či metafory)</a:t>
            </a:r>
          </a:p>
          <a:p>
            <a:pPr>
              <a:buFontTx/>
              <a:buChar char="-"/>
            </a:pPr>
            <a:r>
              <a:rPr lang="cs-CZ" dirty="0"/>
              <a:t>staví se (staví ji někdo; z nějakého materiálu; někde; z nějakého důvodu…)</a:t>
            </a:r>
          </a:p>
          <a:p>
            <a:pPr>
              <a:buFontTx/>
              <a:buChar char="-"/>
            </a:pPr>
            <a:r>
              <a:rPr lang="cs-CZ" dirty="0"/>
              <a:t>je součástí stavby / příbytku / domu /domova</a:t>
            </a:r>
          </a:p>
          <a:p>
            <a:pPr>
              <a:buFontTx/>
              <a:buChar char="-"/>
            </a:pPr>
            <a:r>
              <a:rPr lang="cs-CZ" dirty="0"/>
              <a:t>je pevná, stabilní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cs-CZ" dirty="0"/>
              <a:t> tvrdá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cs-CZ" dirty="0"/>
              <a:t>lze se o ni zranit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cs-CZ" dirty="0"/>
              <a:t> neproniknutelná…</a:t>
            </a:r>
          </a:p>
          <a:p>
            <a:pPr>
              <a:buFontTx/>
              <a:buChar char="-"/>
            </a:pPr>
            <a:r>
              <a:rPr lang="cs-CZ" dirty="0"/>
              <a:t>odděluje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●</a:t>
            </a:r>
            <a:r>
              <a:rPr lang="cs-CZ" dirty="0"/>
              <a:t> je mantinelem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cs-CZ" dirty="0"/>
              <a:t> je hranicí</a:t>
            </a:r>
          </a:p>
          <a:p>
            <a:pPr marL="0" indent="0">
              <a:buNone/>
            </a:pPr>
            <a:r>
              <a:rPr lang="cs-CZ" dirty="0"/>
              <a:t>- znemožňuje vstup („tam“ i „sem“)</a:t>
            </a:r>
          </a:p>
          <a:p>
            <a:pPr marL="0" indent="0">
              <a:buNone/>
            </a:pPr>
            <a:r>
              <a:rPr lang="cs-CZ" dirty="0"/>
              <a:t>- chrání, zajišťuje bezpečí</a:t>
            </a:r>
          </a:p>
          <a:p>
            <a:pPr>
              <a:buFontTx/>
              <a:buChar char="-"/>
            </a:pPr>
            <a:r>
              <a:rPr lang="cs-CZ" dirty="0"/>
              <a:t>vymezuje / ohrazuje  prostor</a:t>
            </a:r>
          </a:p>
          <a:p>
            <a:pPr>
              <a:buFontTx/>
              <a:buChar char="-"/>
            </a:pPr>
            <a:r>
              <a:rPr lang="cs-CZ" dirty="0"/>
              <a:t>dává možnost opory (opření)</a:t>
            </a:r>
          </a:p>
          <a:p>
            <a:pPr>
              <a:buFontTx/>
              <a:buChar char="-"/>
            </a:pPr>
            <a:r>
              <a:rPr lang="cs-CZ" dirty="0"/>
              <a:t>je plochou, na niž lze psát / malovat / kterou lze znečistit …</a:t>
            </a:r>
          </a:p>
        </p:txBody>
      </p:sp>
    </p:spTree>
    <p:extLst>
      <p:ext uri="{BB962C8B-B14F-4D97-AF65-F5344CB8AC3E}">
        <p14:creationId xmlns:p14="http://schemas.microsoft.com/office/powerpoint/2010/main" val="281254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B12B6-4A1A-4C45-851E-6135B6E11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35" y="169817"/>
            <a:ext cx="4362722" cy="857794"/>
          </a:xfrm>
        </p:spPr>
        <p:txBody>
          <a:bodyPr/>
          <a:lstStyle/>
          <a:p>
            <a:r>
              <a:rPr lang="cs-CZ" dirty="0"/>
              <a:t>ZEĎ u V. Holana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9DF4C0-527E-470A-8323-A4670F580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106" y="204464"/>
            <a:ext cx="7744408" cy="638294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prostorovost </a:t>
            </a:r>
            <a:r>
              <a:rPr lang="cs-CZ" sz="3200" dirty="0">
                <a:solidFill>
                  <a:srgbClr val="FF0000"/>
                </a:solidFill>
              </a:rPr>
              <a:t>→ metaforicky jevy neprostorové</a:t>
            </a:r>
            <a:endParaRPr lang="cs-CZ" dirty="0"/>
          </a:p>
          <a:p>
            <a:r>
              <a:rPr lang="cs-CZ" b="1" dirty="0"/>
              <a:t>uzavřenost</a:t>
            </a:r>
            <a:r>
              <a:rPr lang="cs-CZ" dirty="0"/>
              <a:t> X otevřenost </a:t>
            </a:r>
            <a:r>
              <a:rPr lang="cs-CZ" sz="3200" dirty="0">
                <a:solidFill>
                  <a:srgbClr val="FF0000"/>
                </a:solidFill>
              </a:rPr>
              <a:t>→ (ne)přístupnost </a:t>
            </a:r>
            <a:r>
              <a:rPr lang="cs-CZ" dirty="0">
                <a:solidFill>
                  <a:srgbClr val="FF0000"/>
                </a:solidFill>
              </a:rPr>
              <a:t>v  </a:t>
            </a:r>
            <a:r>
              <a:rPr lang="cs-CZ" sz="3200" dirty="0">
                <a:solidFill>
                  <a:srgbClr val="FF0000"/>
                </a:solidFill>
              </a:rPr>
              <a:t>prostoru ) → metaforicky </a:t>
            </a:r>
            <a:endParaRPr lang="cs-CZ" dirty="0"/>
          </a:p>
          <a:p>
            <a:r>
              <a:rPr lang="cs-CZ" b="1" dirty="0"/>
              <a:t>nesvoboda, zákaz vstupu / nahlédnutí / poznání </a:t>
            </a:r>
            <a:r>
              <a:rPr lang="cs-CZ" dirty="0"/>
              <a:t>X svoboda, přístupnost, volnost, viditelnost, poznatelnost </a:t>
            </a:r>
          </a:p>
          <a:p>
            <a:r>
              <a:rPr lang="cs-CZ" sz="3200" dirty="0">
                <a:solidFill>
                  <a:srgbClr val="FF0000"/>
                </a:solidFill>
              </a:rPr>
              <a:t> → tajemství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 → může mít trhliny, drolit se (možnosti průniku)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(Jinde)</a:t>
            </a:r>
          </a:p>
          <a:p>
            <a:r>
              <a:rPr lang="cs-CZ" sz="2600" b="1" dirty="0"/>
              <a:t>ochrana, bezpečí </a:t>
            </a:r>
            <a:r>
              <a:rPr lang="cs-CZ" sz="2600" dirty="0"/>
              <a:t>X </a:t>
            </a:r>
            <a:r>
              <a:rPr lang="cs-CZ" sz="2600" dirty="0" err="1"/>
              <a:t>vystavenost</a:t>
            </a:r>
            <a:r>
              <a:rPr lang="cs-CZ" sz="2600" dirty="0"/>
              <a:t> nebezpečí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2600" dirty="0">
                <a:solidFill>
                  <a:srgbClr val="FF0000"/>
                </a:solidFill>
              </a:rPr>
              <a:t>… → intimita</a:t>
            </a:r>
            <a:endParaRPr lang="cs-CZ" sz="2600" dirty="0"/>
          </a:p>
          <a:p>
            <a:pPr marL="0" indent="0">
              <a:buNone/>
            </a:pPr>
            <a:r>
              <a:rPr lang="cs-CZ" sz="2600" dirty="0"/>
              <a:t>- tvrdost, pevnost, neodstranitelnost; </a:t>
            </a:r>
            <a:r>
              <a:rPr lang="cs-CZ" sz="2600" dirty="0">
                <a:solidFill>
                  <a:srgbClr val="FF0000"/>
                </a:solidFill>
              </a:rPr>
              <a:t>→ </a:t>
            </a:r>
            <a:r>
              <a:rPr lang="cs-CZ" sz="2600" dirty="0"/>
              <a:t>marnost; tíže (</a:t>
            </a:r>
            <a:r>
              <a:rPr lang="cs-CZ" sz="2600" dirty="0" err="1"/>
              <a:t>metaf</a:t>
            </a:r>
            <a:r>
              <a:rPr lang="cs-CZ" sz="2600" dirty="0"/>
              <a:t>.)</a:t>
            </a:r>
          </a:p>
          <a:p>
            <a:pPr marL="0" indent="0">
              <a:buNone/>
            </a:pPr>
            <a:r>
              <a:rPr lang="cs-CZ" sz="2600" dirty="0"/>
              <a:t>- plocha k psaní aj., možnost znečištění (a další významové aspekty)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B37C13E-8FF1-4764-87B9-D801D1F69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9636" y="1212980"/>
            <a:ext cx="3728512" cy="5028073"/>
          </a:xfrm>
        </p:spPr>
        <p:txBody>
          <a:bodyPr>
            <a:normAutofit lnSpcReduction="10000"/>
          </a:bodyPr>
          <a:lstStyle/>
          <a:p>
            <a:r>
              <a:rPr lang="cs-CZ" sz="2000" b="1" dirty="0"/>
              <a:t>Poslední? (s. 86)</a:t>
            </a:r>
          </a:p>
          <a:p>
            <a:endParaRPr lang="cs-CZ" sz="2000" dirty="0"/>
          </a:p>
          <a:p>
            <a:r>
              <a:rPr lang="cs-CZ" sz="2000" i="1" dirty="0"/>
              <a:t>To zde je zeď jakoby </a:t>
            </a:r>
            <a:r>
              <a:rPr lang="cs-CZ" sz="2000" i="1" dirty="0">
                <a:solidFill>
                  <a:srgbClr val="FF0000"/>
                </a:solidFill>
              </a:rPr>
              <a:t>poslední</a:t>
            </a:r>
            <a:r>
              <a:rPr lang="cs-CZ" sz="2000" i="1" dirty="0"/>
              <a:t>,</a:t>
            </a:r>
          </a:p>
          <a:p>
            <a:r>
              <a:rPr lang="cs-CZ" sz="2000" i="1" dirty="0"/>
              <a:t>neboť </a:t>
            </a:r>
            <a:r>
              <a:rPr lang="cs-CZ" sz="2000" i="1" dirty="0">
                <a:solidFill>
                  <a:srgbClr val="FF0000"/>
                </a:solidFill>
              </a:rPr>
              <a:t>dál se prý nesmí</a:t>
            </a:r>
            <a:r>
              <a:rPr lang="cs-CZ" sz="2000" i="1" dirty="0"/>
              <a:t>.</a:t>
            </a:r>
          </a:p>
          <a:p>
            <a:r>
              <a:rPr lang="cs-CZ" sz="2000" i="1" dirty="0"/>
              <a:t>Dost vysoká, aby ochránila </a:t>
            </a:r>
            <a:r>
              <a:rPr lang="cs-CZ" sz="2000" i="1" dirty="0">
                <a:solidFill>
                  <a:srgbClr val="FF0000"/>
                </a:solidFill>
              </a:rPr>
              <a:t>tajemství</a:t>
            </a:r>
            <a:r>
              <a:rPr lang="cs-CZ" sz="2000" i="1" dirty="0"/>
              <a:t>,</a:t>
            </a:r>
          </a:p>
          <a:p>
            <a:r>
              <a:rPr lang="cs-CZ" sz="2000" i="1" dirty="0"/>
              <a:t>je přece natolik </a:t>
            </a:r>
            <a:r>
              <a:rPr lang="cs-CZ" sz="2000" i="1" dirty="0" err="1">
                <a:solidFill>
                  <a:srgbClr val="FF0000"/>
                </a:solidFill>
              </a:rPr>
              <a:t>zvetšelá</a:t>
            </a:r>
            <a:r>
              <a:rPr lang="cs-CZ" sz="2000" i="1" dirty="0"/>
              <a:t>,</a:t>
            </a:r>
          </a:p>
          <a:p>
            <a:r>
              <a:rPr lang="cs-CZ" sz="2000" i="1" dirty="0"/>
              <a:t>že </a:t>
            </a:r>
            <a:r>
              <a:rPr lang="cs-CZ" sz="2000" i="1" dirty="0">
                <a:solidFill>
                  <a:srgbClr val="FF0000"/>
                </a:solidFill>
              </a:rPr>
              <a:t>dovoluje trhlinami nahlédnout</a:t>
            </a:r>
          </a:p>
          <a:p>
            <a:r>
              <a:rPr lang="cs-CZ" sz="2000" i="1" dirty="0">
                <a:solidFill>
                  <a:srgbClr val="FF0000"/>
                </a:solidFill>
              </a:rPr>
              <a:t>a vidět za ní to, co před ní je: </a:t>
            </a:r>
          </a:p>
          <a:p>
            <a:r>
              <a:rPr lang="cs-CZ" sz="2000" i="1" dirty="0">
                <a:solidFill>
                  <a:srgbClr val="FF0000"/>
                </a:solidFill>
              </a:rPr>
              <a:t>zalesněný svah větru, režné pole a skřivana.</a:t>
            </a:r>
          </a:p>
          <a:p>
            <a:endParaRPr lang="cs-CZ" sz="2000" i="1" dirty="0"/>
          </a:p>
          <a:p>
            <a:r>
              <a:rPr lang="cs-CZ" sz="2000" i="1" dirty="0"/>
              <a:t>Je-li </a:t>
            </a:r>
            <a:r>
              <a:rPr lang="cs-CZ" sz="2000" i="1" dirty="0">
                <a:solidFill>
                  <a:srgbClr val="FF0000"/>
                </a:solidFill>
              </a:rPr>
              <a:t>poznání</a:t>
            </a:r>
            <a:r>
              <a:rPr lang="cs-CZ" sz="2000" i="1" dirty="0"/>
              <a:t> smrt,</a:t>
            </a:r>
          </a:p>
          <a:p>
            <a:r>
              <a:rPr lang="cs-CZ" sz="2000" i="1" dirty="0"/>
              <a:t>co s poznáním obnoveným smrtí?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1248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7887" y="118334"/>
            <a:ext cx="10058400" cy="660252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Zeď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9575" y="619125"/>
            <a:ext cx="11115675" cy="5249967"/>
          </a:xfrm>
        </p:spPr>
        <p:txBody>
          <a:bodyPr>
            <a:normAutofit/>
          </a:bodyPr>
          <a:lstStyle/>
          <a:p>
            <a:r>
              <a:rPr lang="cs-CZ" sz="2400" b="1" dirty="0"/>
              <a:t>A) systémová (slovníková data)</a:t>
            </a:r>
            <a:endParaRPr lang="cs-CZ" sz="2400" dirty="0"/>
          </a:p>
          <a:p>
            <a:r>
              <a:rPr lang="cs-CZ" sz="2400" b="1" dirty="0"/>
              <a:t>B) textová  data </a:t>
            </a:r>
            <a:r>
              <a:rPr lang="cs-CZ" sz="2400" dirty="0"/>
              <a:t>– poezie V. Holana (cyklus Zdi)</a:t>
            </a:r>
          </a:p>
          <a:p>
            <a:pPr>
              <a:lnSpc>
                <a:spcPct val="100000"/>
              </a:lnSpc>
            </a:pPr>
            <a:endParaRPr lang="cs-CZ" b="1" dirty="0"/>
          </a:p>
          <a:p>
            <a:pPr>
              <a:lnSpc>
                <a:spcPct val="100000"/>
              </a:lnSpc>
            </a:pPr>
            <a:r>
              <a:rPr lang="cs-CZ" b="1" dirty="0"/>
              <a:t>K rozjímání </a:t>
            </a:r>
            <a:r>
              <a:rPr lang="cs-CZ" dirty="0"/>
              <a:t>(118)</a:t>
            </a:r>
          </a:p>
          <a:p>
            <a:pPr>
              <a:lnSpc>
                <a:spcPct val="100000"/>
              </a:lnSpc>
            </a:pPr>
            <a:r>
              <a:rPr lang="cs-CZ" dirty="0"/>
              <a:t>Zdi kamenné, stěny hliněné,</a:t>
            </a:r>
          </a:p>
          <a:p>
            <a:pPr>
              <a:lnSpc>
                <a:spcPct val="100000"/>
              </a:lnSpc>
            </a:pPr>
            <a:r>
              <a:rPr lang="cs-CZ" dirty="0"/>
              <a:t>dveře zavřené… jenomže právě</a:t>
            </a:r>
          </a:p>
          <a:p>
            <a:pPr>
              <a:lnSpc>
                <a:spcPct val="100000"/>
              </a:lnSpc>
            </a:pPr>
            <a:r>
              <a:rPr lang="cs-CZ" dirty="0"/>
              <a:t>zavřené dveře jsou dokořán… Nebo</a:t>
            </a:r>
          </a:p>
          <a:p>
            <a:pPr>
              <a:lnSpc>
                <a:spcPct val="100000"/>
              </a:lnSpc>
            </a:pPr>
            <a:r>
              <a:rPr lang="cs-CZ" dirty="0"/>
              <a:t>jsou jinde už jako brána</a:t>
            </a:r>
          </a:p>
          <a:p>
            <a:pPr>
              <a:lnSpc>
                <a:spcPct val="100000"/>
              </a:lnSpc>
            </a:pPr>
            <a:r>
              <a:rPr lang="cs-CZ" dirty="0"/>
              <a:t>dokořán zavřená? Někdy si,</a:t>
            </a:r>
          </a:p>
          <a:p>
            <a:pPr>
              <a:lnSpc>
                <a:spcPct val="100000"/>
              </a:lnSpc>
            </a:pPr>
            <a:r>
              <a:rPr lang="cs-CZ" dirty="0"/>
              <a:t>ohrožení, pomáháme zazdíváním obou…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4733925" y="2047875"/>
            <a:ext cx="34194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To je ta zeď </a:t>
            </a:r>
            <a:r>
              <a:rPr lang="cs-CZ" dirty="0"/>
              <a:t>(109)</a:t>
            </a:r>
          </a:p>
          <a:p>
            <a:endParaRPr lang="cs-CZ" dirty="0"/>
          </a:p>
          <a:p>
            <a:r>
              <a:rPr lang="cs-CZ" dirty="0"/>
              <a:t>To je ta zeď, na kterou</a:t>
            </a:r>
          </a:p>
          <a:p>
            <a:r>
              <a:rPr lang="cs-CZ" dirty="0"/>
              <a:t>(v nejmíň očekávané chvíli</a:t>
            </a:r>
          </a:p>
          <a:p>
            <a:r>
              <a:rPr lang="cs-CZ" dirty="0"/>
              <a:t>a jako by chtěl jen překvapit)</a:t>
            </a:r>
          </a:p>
          <a:p>
            <a:r>
              <a:rPr lang="cs-CZ" dirty="0"/>
              <a:t>ťuká na smrt chorý</a:t>
            </a:r>
          </a:p>
          <a:p>
            <a:r>
              <a:rPr lang="cs-CZ" dirty="0"/>
              <a:t>a nikoho se nedovolá… Možná</a:t>
            </a:r>
          </a:p>
          <a:p>
            <a:r>
              <a:rPr lang="cs-CZ" dirty="0"/>
              <a:t>že je to právě on, který kdysi,</a:t>
            </a:r>
          </a:p>
          <a:p>
            <a:r>
              <a:rPr lang="cs-CZ" dirty="0"/>
              <a:t>odmítaje žít ve dvou, rozhodl se</a:t>
            </a:r>
          </a:p>
          <a:p>
            <a:r>
              <a:rPr lang="cs-CZ" dirty="0"/>
              <a:t>být zdvojen, a tedy jít sám proti sobě.</a:t>
            </a:r>
          </a:p>
          <a:p>
            <a:endParaRPr lang="cs-CZ" dirty="0"/>
          </a:p>
          <a:p>
            <a:r>
              <a:rPr lang="cs-CZ" dirty="0"/>
              <a:t>Ta zeď je svědkem…</a:t>
            </a:r>
          </a:p>
        </p:txBody>
      </p:sp>
      <p:sp>
        <p:nvSpPr>
          <p:cNvPr id="6" name="Obdélník 5"/>
          <p:cNvSpPr/>
          <p:nvPr/>
        </p:nvSpPr>
        <p:spPr>
          <a:xfrm>
            <a:off x="8429625" y="2136338"/>
            <a:ext cx="62103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Zeď</a:t>
            </a:r>
            <a:r>
              <a:rPr lang="cs-CZ" dirty="0">
                <a:solidFill>
                  <a:srgbClr val="FF0000"/>
                </a:solidFill>
              </a:rPr>
              <a:t> (61)</a:t>
            </a:r>
          </a:p>
          <a:p>
            <a:r>
              <a:rPr lang="cs-CZ" dirty="0">
                <a:solidFill>
                  <a:srgbClr val="FF0000"/>
                </a:solidFill>
              </a:rPr>
              <a:t>Proč těžký je tvůj let, </a:t>
            </a:r>
          </a:p>
          <a:p>
            <a:r>
              <a:rPr lang="cs-CZ" dirty="0">
                <a:solidFill>
                  <a:srgbClr val="FF0000"/>
                </a:solidFill>
              </a:rPr>
              <a:t>proč se tak pozdí? </a:t>
            </a:r>
          </a:p>
          <a:p>
            <a:r>
              <a:rPr lang="cs-CZ" dirty="0">
                <a:solidFill>
                  <a:srgbClr val="FF0000"/>
                </a:solidFill>
              </a:rPr>
              <a:t>- Mluvil jsem patnáct let </a:t>
            </a:r>
          </a:p>
          <a:p>
            <a:r>
              <a:rPr lang="cs-CZ" dirty="0">
                <a:solidFill>
                  <a:srgbClr val="FF0000"/>
                </a:solidFill>
              </a:rPr>
              <a:t>do zdi</a:t>
            </a:r>
          </a:p>
          <a:p>
            <a:r>
              <a:rPr lang="cs-CZ" dirty="0">
                <a:solidFill>
                  <a:srgbClr val="FF0000"/>
                </a:solidFill>
              </a:rPr>
              <a:t>a zeď tu vláčím sám </a:t>
            </a:r>
          </a:p>
          <a:p>
            <a:r>
              <a:rPr lang="cs-CZ" dirty="0">
                <a:solidFill>
                  <a:srgbClr val="FF0000"/>
                </a:solidFill>
              </a:rPr>
              <a:t>ze svého pekla,</a:t>
            </a:r>
          </a:p>
          <a:p>
            <a:r>
              <a:rPr lang="cs-CZ" dirty="0">
                <a:solidFill>
                  <a:srgbClr val="FF0000"/>
                </a:solidFill>
              </a:rPr>
              <a:t>aby teď ona vám </a:t>
            </a:r>
          </a:p>
          <a:p>
            <a:r>
              <a:rPr lang="cs-CZ" dirty="0">
                <a:solidFill>
                  <a:srgbClr val="FF0000"/>
                </a:solidFill>
              </a:rPr>
              <a:t>všechno řekla...</a:t>
            </a: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/>
              <a:t>fraz</a:t>
            </a:r>
            <a:r>
              <a:rPr lang="cs-CZ" dirty="0"/>
              <a:t>. „mluvit do zdi“</a:t>
            </a:r>
          </a:p>
        </p:txBody>
      </p:sp>
    </p:spTree>
    <p:extLst>
      <p:ext uri="{BB962C8B-B14F-4D97-AF65-F5344CB8AC3E}">
        <p14:creationId xmlns:p14="http://schemas.microsoft.com/office/powerpoint/2010/main" val="2273932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27796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Zeď</a:t>
            </a:r>
            <a:r>
              <a:rPr lang="cs-CZ" sz="3200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42950" y="1114426"/>
            <a:ext cx="5124450" cy="4610100"/>
          </a:xfrm>
        </p:spPr>
        <p:txBody>
          <a:bodyPr>
            <a:normAutofit fontScale="85000" lnSpcReduction="20000"/>
          </a:bodyPr>
          <a:lstStyle/>
          <a:p>
            <a:r>
              <a:rPr lang="cs-CZ" sz="2000" b="1" dirty="0"/>
              <a:t>Zeď (s. 37)</a:t>
            </a:r>
          </a:p>
          <a:p>
            <a:endParaRPr lang="cs-CZ" b="1" dirty="0"/>
          </a:p>
          <a:p>
            <a:r>
              <a:rPr lang="cs-CZ" dirty="0"/>
              <a:t>Zeď… Zeď tak duchovní, že může už jen ponižovat,</a:t>
            </a:r>
          </a:p>
          <a:p>
            <a:r>
              <a:rPr lang="cs-CZ" dirty="0"/>
              <a:t>zeď, která pokoušené duši odpírá pohyb</a:t>
            </a:r>
          </a:p>
          <a:p>
            <a:r>
              <a:rPr lang="cs-CZ" dirty="0"/>
              <a:t>a pohybu stesk po </a:t>
            </a:r>
            <a:r>
              <a:rPr lang="cs-CZ" dirty="0">
                <a:solidFill>
                  <a:srgbClr val="FF0000"/>
                </a:solidFill>
              </a:rPr>
              <a:t>průrvách do </a:t>
            </a:r>
            <a:r>
              <a:rPr lang="cs-CZ" dirty="0" err="1">
                <a:solidFill>
                  <a:srgbClr val="FF0000"/>
                </a:solidFill>
              </a:rPr>
              <a:t>zázračna</a:t>
            </a:r>
            <a:r>
              <a:rPr lang="cs-CZ" dirty="0">
                <a:solidFill>
                  <a:srgbClr val="FF0000"/>
                </a:solidFill>
              </a:rPr>
              <a:t>,</a:t>
            </a:r>
          </a:p>
          <a:p>
            <a:r>
              <a:rPr lang="cs-CZ" dirty="0"/>
              <a:t>Ale zeď sama jaksi pokořena záhadou,</a:t>
            </a:r>
          </a:p>
          <a:p>
            <a:r>
              <a:rPr lang="cs-CZ" dirty="0" err="1">
                <a:solidFill>
                  <a:srgbClr val="FF0000"/>
                </a:solidFill>
              </a:rPr>
              <a:t>pročže</a:t>
            </a:r>
            <a:r>
              <a:rPr lang="cs-CZ" dirty="0">
                <a:solidFill>
                  <a:srgbClr val="FF0000"/>
                </a:solidFill>
              </a:rPr>
              <a:t> tu stojí</a:t>
            </a:r>
            <a:r>
              <a:rPr lang="cs-CZ" dirty="0"/>
              <a:t> – a vyvažující tento pocit tím,</a:t>
            </a:r>
          </a:p>
          <a:p>
            <a:r>
              <a:rPr lang="cs-CZ" dirty="0">
                <a:solidFill>
                  <a:srgbClr val="FF0000"/>
                </a:solidFill>
              </a:rPr>
              <a:t>že je tak vysoká a že se nedrobí…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E1D1C30-4C81-42C2-8894-2B2FE881E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5124" y="1114426"/>
            <a:ext cx="4440555" cy="4929323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Poslední? (s. 86)</a:t>
            </a:r>
          </a:p>
          <a:p>
            <a:endParaRPr lang="cs-CZ" dirty="0"/>
          </a:p>
          <a:p>
            <a:r>
              <a:rPr lang="cs-CZ" dirty="0"/>
              <a:t>To zde je zeď jakoby poslední,</a:t>
            </a:r>
          </a:p>
          <a:p>
            <a:r>
              <a:rPr lang="cs-CZ" dirty="0"/>
              <a:t>neboť dál se prý nesmí.</a:t>
            </a:r>
          </a:p>
          <a:p>
            <a:r>
              <a:rPr lang="cs-CZ" dirty="0"/>
              <a:t>Dost vysoká, aby ochránila tajemství,</a:t>
            </a:r>
          </a:p>
          <a:p>
            <a:r>
              <a:rPr lang="cs-CZ" dirty="0"/>
              <a:t>je přece natolik </a:t>
            </a:r>
            <a:r>
              <a:rPr lang="cs-CZ" dirty="0" err="1"/>
              <a:t>zvetšelá</a:t>
            </a:r>
            <a:r>
              <a:rPr lang="cs-CZ" dirty="0"/>
              <a:t>,</a:t>
            </a:r>
          </a:p>
          <a:p>
            <a:r>
              <a:rPr lang="cs-CZ" dirty="0"/>
              <a:t>že dovoluje trhlinami nahlédnout</a:t>
            </a:r>
          </a:p>
          <a:p>
            <a:r>
              <a:rPr lang="cs-CZ" dirty="0"/>
              <a:t>a vidět za ní to, co před ní je: </a:t>
            </a:r>
          </a:p>
          <a:p>
            <a:r>
              <a:rPr lang="cs-CZ" dirty="0"/>
              <a:t>zalesněný svah větru, režné pole a skřivana.</a:t>
            </a:r>
          </a:p>
          <a:p>
            <a:endParaRPr lang="cs-CZ" dirty="0"/>
          </a:p>
          <a:p>
            <a:r>
              <a:rPr lang="cs-CZ" dirty="0"/>
              <a:t>Je-li poznání smrt,</a:t>
            </a:r>
          </a:p>
          <a:p>
            <a:r>
              <a:rPr lang="cs-CZ" dirty="0"/>
              <a:t>co s poznáním obnoveným smrtí?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B81F3-DDE0-4DA4-BA3D-DCA17B514D85}" type="datetime1">
              <a:rPr kumimoji="0" lang="cs-CZ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625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65922"/>
          </a:xfrm>
        </p:spPr>
        <p:txBody>
          <a:bodyPr/>
          <a:lstStyle/>
          <a:p>
            <a:pPr algn="ctr"/>
            <a:r>
              <a:rPr lang="cs-CZ" dirty="0"/>
              <a:t>Strom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0506" y="1019175"/>
            <a:ext cx="11641495" cy="5092376"/>
          </a:xfrm>
        </p:spPr>
        <p:txBody>
          <a:bodyPr>
            <a:normAutofit fontScale="55000" lnSpcReduction="20000"/>
          </a:bodyPr>
          <a:lstStyle/>
          <a:p>
            <a:endParaRPr lang="cs-CZ" u="sng" dirty="0"/>
          </a:p>
          <a:p>
            <a:pPr marL="0" indent="0">
              <a:buNone/>
            </a:pPr>
            <a:r>
              <a:rPr lang="cs-CZ" sz="6000" b="1" dirty="0"/>
              <a:t>Strom – etymologie </a:t>
            </a:r>
            <a:endParaRPr lang="cs-CZ" sz="6000" dirty="0"/>
          </a:p>
          <a:p>
            <a:pPr lvl="0"/>
            <a:r>
              <a:rPr lang="cs-CZ" sz="6000" dirty="0"/>
              <a:t>Staročeské, české slovo</a:t>
            </a:r>
          </a:p>
          <a:p>
            <a:pPr lvl="0"/>
            <a:r>
              <a:rPr lang="cs-CZ" sz="6000" i="1" dirty="0"/>
              <a:t>Strměti</a:t>
            </a:r>
            <a:r>
              <a:rPr lang="cs-CZ" sz="6000" dirty="0"/>
              <a:t> &gt; co „strmí“ do výše &gt; strom</a:t>
            </a:r>
          </a:p>
          <a:p>
            <a:pPr lvl="0"/>
            <a:r>
              <a:rPr lang="cs-CZ" sz="6000" dirty="0"/>
              <a:t>Staročeské </a:t>
            </a:r>
            <a:r>
              <a:rPr lang="cs-CZ" sz="6000" i="1" dirty="0" err="1"/>
              <a:t>dřěvo</a:t>
            </a:r>
            <a:r>
              <a:rPr lang="cs-CZ" sz="6000" dirty="0"/>
              <a:t> &gt; </a:t>
            </a:r>
            <a:r>
              <a:rPr lang="cs-CZ" sz="6000" i="1" dirty="0" err="1"/>
              <a:t>drvo</a:t>
            </a:r>
            <a:r>
              <a:rPr lang="cs-CZ" sz="6000" i="1" dirty="0"/>
              <a:t> strom</a:t>
            </a:r>
            <a:endParaRPr lang="cs-CZ" sz="6000" dirty="0"/>
          </a:p>
          <a:p>
            <a:r>
              <a:rPr lang="cs-CZ" sz="6000" dirty="0"/>
              <a:t>Souvisí s řeckým </a:t>
            </a:r>
            <a:r>
              <a:rPr lang="cs-CZ" sz="6000" i="1" dirty="0" err="1"/>
              <a:t>dory</a:t>
            </a:r>
            <a:r>
              <a:rPr lang="cs-CZ" sz="6000" i="1" dirty="0"/>
              <a:t> </a:t>
            </a:r>
            <a:r>
              <a:rPr lang="cs-CZ" sz="6000" dirty="0"/>
              <a:t>(dřevo), </a:t>
            </a:r>
            <a:r>
              <a:rPr lang="cs-CZ" sz="6000" i="1" dirty="0" err="1"/>
              <a:t>drýs</a:t>
            </a:r>
            <a:r>
              <a:rPr lang="cs-CZ" sz="6000" dirty="0"/>
              <a:t> (strom) &gt; dryáda </a:t>
            </a:r>
          </a:p>
          <a:p>
            <a:endParaRPr lang="cs-CZ" u="sng" dirty="0">
              <a:hlinkClick r:id="rId2"/>
            </a:endParaRPr>
          </a:p>
          <a:p>
            <a:endParaRPr lang="cs-CZ" u="sng" dirty="0">
              <a:hlinkClick r:id="rId2"/>
            </a:endParaRPr>
          </a:p>
          <a:p>
            <a:r>
              <a:rPr lang="cs-CZ" sz="7000" u="sng" dirty="0">
                <a:hlinkClick r:id="rId2"/>
              </a:rPr>
              <a:t>https://www.youtube.com/watch?v=TGGRLHNDRpw</a:t>
            </a:r>
            <a:endParaRPr lang="cs-CZ" sz="7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233" y="2869843"/>
            <a:ext cx="2224672" cy="22246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444" y="29858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46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8376" y="286604"/>
            <a:ext cx="10157304" cy="711772"/>
          </a:xfrm>
        </p:spPr>
        <p:txBody>
          <a:bodyPr>
            <a:noAutofit/>
          </a:bodyPr>
          <a:lstStyle/>
          <a:p>
            <a:pPr algn="ctr"/>
            <a:r>
              <a:rPr lang="cs-CZ" dirty="0"/>
              <a:t>Okno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816" y="912820"/>
            <a:ext cx="3358300" cy="5032360"/>
          </a:xfrm>
          <a:prstGeom prst="rect">
            <a:avLst/>
          </a:prstGeo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516" y="951762"/>
            <a:ext cx="3932560" cy="54403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998" y="1017037"/>
            <a:ext cx="3591295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0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5C78EE-D4C0-4BCA-948D-B231E20F1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6" y="286604"/>
            <a:ext cx="10580914" cy="1071934"/>
          </a:xfrm>
        </p:spPr>
        <p:txBody>
          <a:bodyPr/>
          <a:lstStyle/>
          <a:p>
            <a:r>
              <a:rPr lang="cs-CZ" dirty="0"/>
              <a:t>Program 8. 4. – „videokonference“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C413AC-647F-4C70-A2C4-85E0D0309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706881"/>
            <a:ext cx="11103429" cy="445878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I.</a:t>
            </a:r>
          </a:p>
          <a:p>
            <a:r>
              <a:rPr lang="cs-CZ" dirty="0"/>
              <a:t>1) Ondřej – OKNO (konotace)</a:t>
            </a:r>
          </a:p>
          <a:p>
            <a:r>
              <a:rPr lang="cs-CZ" dirty="0"/>
              <a:t>2) Anežka – STROM (konotace): čeština a český znakový jazyk</a:t>
            </a:r>
          </a:p>
          <a:p>
            <a:r>
              <a:rPr lang="cs-CZ" dirty="0"/>
              <a:t>3) Albert – koncepce referátu (viz zaslaný podklad)</a:t>
            </a:r>
          </a:p>
          <a:p>
            <a:r>
              <a:rPr lang="cs-CZ" dirty="0"/>
              <a:t>II. </a:t>
            </a:r>
          </a:p>
          <a:p>
            <a:r>
              <a:rPr lang="cs-CZ" dirty="0"/>
              <a:t>1) Zeď a zdi: konotační potenciál na základě jazykových údajů a konotace u V. Holana (srov. slidy 18 a 19 a další texty  ze stejnojmenné sbírky)</a:t>
            </a:r>
          </a:p>
          <a:p>
            <a:r>
              <a:rPr lang="cs-CZ" dirty="0"/>
              <a:t>2) Narativní koncepce významu; jazykový obraz světa a význam jako „velká“ a „malá“ narace (Text Doroty </a:t>
            </a:r>
            <a:r>
              <a:rPr lang="cs-CZ" dirty="0" err="1"/>
              <a:t>Filar</a:t>
            </a:r>
            <a:r>
              <a:rPr lang="cs-CZ" dirty="0"/>
              <a:t>)</a:t>
            </a:r>
          </a:p>
          <a:p>
            <a:r>
              <a:rPr lang="cs-CZ" dirty="0"/>
              <a:t>Déšť  v češtině: na příkladu jazyka a textů (viz předem zaslané úkoly)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D7D743-2AB3-4AD0-9175-4E65451D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312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447BA-B658-42C9-8D2D-733853BB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97" y="286604"/>
            <a:ext cx="11064829" cy="1278585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Úkol  na 15. 4. - prostudovat text:</a:t>
            </a:r>
            <a:br>
              <a:rPr lang="cs-CZ" sz="3200" dirty="0"/>
            </a:br>
            <a:r>
              <a:rPr lang="cs-CZ" sz="3200" dirty="0"/>
              <a:t>TSUR, </a:t>
            </a:r>
            <a:r>
              <a:rPr lang="cs-CZ" sz="3200" dirty="0" err="1"/>
              <a:t>Reuven</a:t>
            </a:r>
            <a:r>
              <a:rPr lang="cs-CZ" sz="3200" dirty="0"/>
              <a:t>: </a:t>
            </a:r>
            <a:r>
              <a:rPr lang="cs-CZ" sz="3200" dirty="0" err="1"/>
              <a:t>Aspects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Cognitive</a:t>
            </a:r>
            <a:r>
              <a:rPr lang="cs-CZ" sz="3200" dirty="0"/>
              <a:t> </a:t>
            </a:r>
            <a:r>
              <a:rPr lang="cs-CZ" sz="3200" dirty="0" err="1"/>
              <a:t>Poetics</a:t>
            </a:r>
            <a:r>
              <a:rPr lang="cs-CZ" sz="3200" dirty="0"/>
              <a:t>. 2003.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0D3487-E07D-4DC1-B12A-35304B383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04" y="1565189"/>
            <a:ext cx="11725502" cy="4626606"/>
          </a:xfrm>
        </p:spPr>
        <p:txBody>
          <a:bodyPr>
            <a:normAutofit fontScale="92500" lnSpcReduction="20000"/>
          </a:bodyPr>
          <a:lstStyle/>
          <a:p>
            <a:r>
              <a:rPr lang="cs-CZ" sz="2000" spc="-50" dirty="0"/>
              <a:t>Dostupné na:</a:t>
            </a:r>
            <a:br>
              <a:rPr lang="cs-CZ" sz="2000" spc="-50" dirty="0"/>
            </a:br>
            <a:r>
              <a:rPr lang="cs-CZ" sz="2000" spc="-5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http://cogprints.org/3239/1/Aspects_of_Cognitive_Poeti.html</a:t>
            </a:r>
            <a:endParaRPr lang="cs-CZ" sz="2000" spc="-50" dirty="0"/>
          </a:p>
          <a:p>
            <a:r>
              <a:rPr lang="cs-CZ" sz="2000" spc="-50" dirty="0"/>
              <a:t>- do 14. 4. (cca do 14.00) poslat</a:t>
            </a:r>
          </a:p>
          <a:p>
            <a:r>
              <a:rPr lang="cs-CZ" sz="2000" spc="-50" dirty="0"/>
              <a:t>- prostudovat: úvodní část (bez názvu) + části </a:t>
            </a:r>
            <a:r>
              <a:rPr lang="cs-CZ" sz="2000" b="1" dirty="0" err="1"/>
              <a:t>Poetry</a:t>
            </a:r>
            <a:r>
              <a:rPr lang="cs-CZ" sz="2000" b="1" dirty="0"/>
              <a:t> and </a:t>
            </a:r>
            <a:r>
              <a:rPr lang="cs-CZ" sz="2000" b="1" dirty="0" err="1"/>
              <a:t>Emotional</a:t>
            </a:r>
            <a:r>
              <a:rPr lang="cs-CZ" sz="2000" b="1" dirty="0"/>
              <a:t> </a:t>
            </a:r>
            <a:r>
              <a:rPr lang="cs-CZ" sz="2000" b="1" dirty="0" err="1"/>
              <a:t>Qualities</a:t>
            </a:r>
            <a:r>
              <a:rPr lang="cs-CZ" sz="2000" b="1" dirty="0"/>
              <a:t>, </a:t>
            </a:r>
            <a:r>
              <a:rPr lang="en-US" sz="2000" b="1" dirty="0"/>
              <a:t>Decision Style</a:t>
            </a:r>
            <a:r>
              <a:rPr lang="cs-CZ" sz="2000" b="1" dirty="0"/>
              <a:t>, </a:t>
            </a:r>
            <a:r>
              <a:rPr lang="cs-CZ" sz="2000" b="1" dirty="0" err="1"/>
              <a:t>Sensuous</a:t>
            </a:r>
            <a:r>
              <a:rPr lang="cs-CZ" sz="2000" b="1" dirty="0"/>
              <a:t> </a:t>
            </a:r>
            <a:r>
              <a:rPr lang="cs-CZ" sz="2000" b="1" dirty="0" err="1"/>
              <a:t>Metaphors</a:t>
            </a:r>
            <a:r>
              <a:rPr lang="cs-CZ" sz="2000" b="1" dirty="0"/>
              <a:t> and 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Grotesque</a:t>
            </a:r>
            <a:r>
              <a:rPr lang="cs-CZ" sz="2000" b="1" dirty="0"/>
              <a:t>, </a:t>
            </a:r>
            <a:r>
              <a:rPr lang="en-US" sz="2000" b="1" dirty="0"/>
              <a:t>Poetry and Altered States of Consciousness</a:t>
            </a:r>
            <a:r>
              <a:rPr lang="cs-CZ" sz="2000" b="1" dirty="0"/>
              <a:t> (zhruba polovina studie)</a:t>
            </a:r>
          </a:p>
          <a:p>
            <a:endParaRPr lang="cs-CZ" sz="2000" b="1" dirty="0"/>
          </a:p>
          <a:p>
            <a:r>
              <a:rPr lang="cs-CZ" sz="2000" dirty="0"/>
              <a:t>A)  stručný konspekt ke každé části (pokus o české formulace)</a:t>
            </a:r>
          </a:p>
          <a:p>
            <a:r>
              <a:rPr lang="cs-CZ" sz="2000" dirty="0"/>
              <a:t>B) podle Vás nejzajímavější (nejpodnětnější) myšlenky </a:t>
            </a:r>
          </a:p>
          <a:p>
            <a:endParaRPr lang="en-US" sz="2000" dirty="0"/>
          </a:p>
          <a:p>
            <a:r>
              <a:rPr lang="cs-CZ" sz="1700" dirty="0" err="1"/>
              <a:t>Reuven</a:t>
            </a:r>
            <a:r>
              <a:rPr lang="cs-CZ" sz="1700" dirty="0"/>
              <a:t> </a:t>
            </a:r>
            <a:r>
              <a:rPr lang="cs-CZ" sz="1700" dirty="0" err="1"/>
              <a:t>Tsur</a:t>
            </a:r>
            <a:r>
              <a:rPr lang="cs-CZ" sz="1700" dirty="0"/>
              <a:t>: </a:t>
            </a:r>
            <a:r>
              <a:rPr lang="cs-CZ" sz="1700" dirty="0" err="1"/>
              <a:t>Aspects</a:t>
            </a:r>
            <a:r>
              <a:rPr lang="cs-CZ" sz="1700" dirty="0"/>
              <a:t> </a:t>
            </a:r>
            <a:r>
              <a:rPr lang="cs-CZ" sz="1700" dirty="0" err="1"/>
              <a:t>of</a:t>
            </a:r>
            <a:r>
              <a:rPr lang="cs-CZ" sz="1700" dirty="0"/>
              <a:t> </a:t>
            </a:r>
            <a:r>
              <a:rPr lang="cs-CZ" sz="1700" dirty="0" err="1"/>
              <a:t>Cognitive</a:t>
            </a:r>
            <a:r>
              <a:rPr lang="cs-CZ" sz="1700" dirty="0"/>
              <a:t> </a:t>
            </a:r>
            <a:r>
              <a:rPr lang="cs-CZ" sz="1700" dirty="0" err="1"/>
              <a:t>Poetics</a:t>
            </a:r>
            <a:r>
              <a:rPr lang="cs-CZ" sz="1700" dirty="0"/>
              <a:t>. In: </a:t>
            </a:r>
            <a:r>
              <a:rPr lang="cs-CZ" sz="1700" dirty="0" err="1"/>
              <a:t>Cognitive</a:t>
            </a:r>
            <a:r>
              <a:rPr lang="cs-CZ" sz="1700" dirty="0"/>
              <a:t> </a:t>
            </a:r>
            <a:r>
              <a:rPr lang="cs-CZ" sz="1700" dirty="0" err="1"/>
              <a:t>Stylistics</a:t>
            </a:r>
            <a:r>
              <a:rPr lang="cs-CZ" sz="1700" dirty="0"/>
              <a:t>. </a:t>
            </a:r>
          </a:p>
          <a:p>
            <a:r>
              <a:rPr lang="cs-CZ" sz="1700" dirty="0" err="1"/>
              <a:t>language</a:t>
            </a:r>
            <a:r>
              <a:rPr lang="cs-CZ" sz="1700" dirty="0"/>
              <a:t> and </a:t>
            </a:r>
            <a:r>
              <a:rPr lang="cs-CZ" sz="1700" dirty="0" err="1"/>
              <a:t>cognition</a:t>
            </a:r>
            <a:r>
              <a:rPr lang="cs-CZ" sz="1700" dirty="0"/>
              <a:t> in text </a:t>
            </a:r>
            <a:r>
              <a:rPr lang="cs-CZ" sz="1700" dirty="0" err="1"/>
              <a:t>analysis</a:t>
            </a:r>
            <a:r>
              <a:rPr lang="cs-CZ" sz="1700" dirty="0"/>
              <a:t>. </a:t>
            </a:r>
            <a:r>
              <a:rPr lang="cs-CZ" sz="1700" dirty="0" err="1"/>
              <a:t>Eds</a:t>
            </a:r>
            <a:r>
              <a:rPr lang="cs-CZ" sz="1700" dirty="0"/>
              <a:t>. Elena </a:t>
            </a:r>
            <a:r>
              <a:rPr lang="cs-CZ" sz="1700" dirty="0" err="1"/>
              <a:t>Semino</a:t>
            </a:r>
            <a:r>
              <a:rPr lang="cs-CZ" sz="1700" dirty="0"/>
              <a:t>, Jonathan </a:t>
            </a:r>
            <a:r>
              <a:rPr lang="cs-CZ" sz="1700" dirty="0" err="1"/>
              <a:t>Culpeper</a:t>
            </a:r>
            <a:r>
              <a:rPr lang="cs-CZ" sz="1700" dirty="0"/>
              <a:t>. Amsterdam:  John </a:t>
            </a:r>
            <a:r>
              <a:rPr lang="cs-CZ" sz="1700" dirty="0" err="1"/>
              <a:t>Benjamins</a:t>
            </a:r>
            <a:r>
              <a:rPr lang="cs-CZ" sz="1700" dirty="0"/>
              <a:t>, 2003, s. 279–318.</a:t>
            </a:r>
          </a:p>
          <a:p>
            <a:endParaRPr lang="cs-CZ" sz="2000" spc="-50" dirty="0"/>
          </a:p>
          <a:p>
            <a:endParaRPr lang="cs-CZ" sz="2000" spc="-50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D106BB-5DB9-4D52-8268-E93A6C352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B81F3-DDE0-4DA4-BA3D-DCA17B514D85}" type="datetime1">
              <a:rPr kumimoji="0" lang="cs-CZ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16.04.2020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481" y="3105968"/>
            <a:ext cx="1482008" cy="232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28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588850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200" dirty="0"/>
            </a:br>
            <a:br>
              <a:rPr lang="cs-CZ" sz="3200" dirty="0"/>
            </a:br>
            <a:r>
              <a:rPr lang="cs-CZ" sz="3200" dirty="0"/>
              <a:t>Margaret H. </a:t>
            </a:r>
            <a:r>
              <a:rPr lang="cs-CZ" sz="3200" dirty="0" err="1"/>
              <a:t>Freeman</a:t>
            </a:r>
            <a:r>
              <a:rPr lang="cs-CZ" sz="3200" dirty="0"/>
              <a:t>: </a:t>
            </a:r>
            <a:br>
              <a:rPr lang="cs-CZ" sz="3200" dirty="0"/>
            </a:b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Fall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Wall </a:t>
            </a:r>
            <a:r>
              <a:rPr lang="cs-CZ" sz="3200" dirty="0" err="1"/>
              <a:t>between</a:t>
            </a:r>
            <a:r>
              <a:rPr lang="cs-CZ" sz="3200" dirty="0"/>
              <a:t> </a:t>
            </a:r>
            <a:r>
              <a:rPr lang="cs-CZ" sz="3200" dirty="0" err="1"/>
              <a:t>Literary</a:t>
            </a:r>
            <a:r>
              <a:rPr lang="cs-CZ" sz="3200" dirty="0"/>
              <a:t> </a:t>
            </a:r>
            <a:r>
              <a:rPr lang="cs-CZ" sz="3200" dirty="0" err="1"/>
              <a:t>Studies</a:t>
            </a:r>
            <a:r>
              <a:rPr lang="cs-CZ" sz="3200" dirty="0"/>
              <a:t> and </a:t>
            </a:r>
            <a:r>
              <a:rPr lang="cs-CZ" sz="3200" dirty="0" err="1"/>
              <a:t>Linguistics</a:t>
            </a:r>
            <a:r>
              <a:rPr lang="cs-CZ" sz="3200" dirty="0"/>
              <a:t>: </a:t>
            </a:r>
            <a:r>
              <a:rPr lang="cs-CZ" sz="3200" dirty="0" err="1"/>
              <a:t>Cognitive</a:t>
            </a:r>
            <a:r>
              <a:rPr lang="cs-CZ" sz="3200" dirty="0"/>
              <a:t> </a:t>
            </a:r>
            <a:r>
              <a:rPr lang="cs-CZ" sz="3200" dirty="0" err="1"/>
              <a:t>Poetics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69FB7D4F-108C-4BAC-A434-2272E04EB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103" y="1875453"/>
            <a:ext cx="6574971" cy="172616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cs-CZ" dirty="0"/>
              <a:t>Janus – dvě tváře, Obrácené </a:t>
            </a:r>
          </a:p>
          <a:p>
            <a:pPr>
              <a:lnSpc>
                <a:spcPct val="130000"/>
              </a:lnSpc>
            </a:pPr>
            <a:r>
              <a:rPr lang="cs-CZ" dirty="0"/>
              <a:t>1) k </a:t>
            </a:r>
            <a:r>
              <a:rPr lang="cs-CZ" dirty="0" err="1"/>
              <a:t>textU</a:t>
            </a:r>
            <a:r>
              <a:rPr lang="cs-CZ" dirty="0"/>
              <a:t> (struktury)</a:t>
            </a:r>
          </a:p>
          <a:p>
            <a:pPr>
              <a:lnSpc>
                <a:spcPct val="130000"/>
              </a:lnSpc>
            </a:pPr>
            <a:r>
              <a:rPr lang="cs-CZ" dirty="0"/>
              <a:t>2) K Mysli (efekty – na základě kognitivní výbavy)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637951" y="3676263"/>
            <a:ext cx="6494369" cy="25054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 Robert </a:t>
            </a:r>
            <a:r>
              <a:rPr lang="cs-CZ" dirty="0" err="1"/>
              <a:t>Frost</a:t>
            </a:r>
            <a:r>
              <a:rPr lang="cs-CZ" dirty="0"/>
              <a:t>: </a:t>
            </a:r>
            <a:r>
              <a:rPr lang="cs-CZ" dirty="0" err="1"/>
              <a:t>Mending</a:t>
            </a:r>
            <a:r>
              <a:rPr lang="cs-CZ" dirty="0"/>
              <a:t> Wall (báseň)</a:t>
            </a:r>
          </a:p>
          <a:p>
            <a:r>
              <a:rPr lang="cs-CZ" dirty="0" err="1"/>
              <a:t>factive</a:t>
            </a:r>
            <a:r>
              <a:rPr lang="cs-CZ" dirty="0"/>
              <a:t> / </a:t>
            </a:r>
            <a:r>
              <a:rPr lang="cs-CZ" dirty="0" err="1"/>
              <a:t>fictive</a:t>
            </a:r>
            <a:endParaRPr lang="cs-CZ" dirty="0"/>
          </a:p>
          <a:p>
            <a:r>
              <a:rPr lang="cs-CZ" dirty="0"/>
              <a:t> A) ikonicita – B) </a:t>
            </a:r>
            <a:r>
              <a:rPr lang="cs-CZ" dirty="0" err="1"/>
              <a:t>metaforicita</a:t>
            </a:r>
            <a:r>
              <a:rPr lang="cs-CZ" dirty="0"/>
              <a:t>: „otvory ve zdi“ a příběh o jejich vyplňování kameny a zazdívání; odstranění zdi</a:t>
            </a:r>
          </a:p>
          <a:p>
            <a:r>
              <a:rPr lang="cs-CZ" dirty="0"/>
              <a:t>„příběh“ – a jeho analogie, metafora, parabola</a:t>
            </a:r>
          </a:p>
          <a:p>
            <a:r>
              <a:rPr lang="cs-CZ" dirty="0"/>
              <a:t>zároveň funguje i jako obraz kognitivní poetiky: „pád zdi“ mezi…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2FBC93C-F287-4767-B082-31F49773C8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473873" y="2058474"/>
            <a:ext cx="3912225" cy="3853542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D01282-382C-4BEC-BF1E-B43C436AE95C}" type="datetime1">
              <a:rPr lang="cs-CZ" smtClean="0"/>
              <a:t>16.04.2020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239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37A7F3-A213-48C2-8A99-65FA37E08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75" y="217714"/>
            <a:ext cx="10572206" cy="627018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Další program semináře – 22. 4.: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F21BC6-2673-4115-AE04-F324D9258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844732"/>
            <a:ext cx="11521439" cy="5602105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Dvě linie: </a:t>
            </a:r>
          </a:p>
          <a:p>
            <a:r>
              <a:rPr lang="cs-CZ" b="1" dirty="0"/>
              <a:t>I. Vlastní práce na vybraných tématech</a:t>
            </a:r>
          </a:p>
          <a:p>
            <a:r>
              <a:rPr lang="cs-CZ" b="1" dirty="0"/>
              <a:t>II.  Společná práce</a:t>
            </a:r>
          </a:p>
          <a:p>
            <a:r>
              <a:rPr lang="cs-CZ" sz="1800" b="1" dirty="0"/>
              <a:t>22. 4.</a:t>
            </a:r>
          </a:p>
          <a:p>
            <a:r>
              <a:rPr lang="cs-CZ" sz="2400" b="1" dirty="0"/>
              <a:t>I. Anežka – Strom </a:t>
            </a:r>
          </a:p>
          <a:p>
            <a:r>
              <a:rPr lang="cs-CZ" sz="2400" b="1" dirty="0"/>
              <a:t>II. Albert – J. Škrob: Dublin</a:t>
            </a:r>
          </a:p>
          <a:p>
            <a:r>
              <a:rPr lang="cs-CZ" sz="2400" b="1" dirty="0"/>
              <a:t>III. Ondřej – Okno</a:t>
            </a:r>
          </a:p>
          <a:p>
            <a:r>
              <a:rPr lang="cs-CZ" sz="2400" dirty="0"/>
              <a:t>(Déšť – konotace / narace,  Zeď - konotace / narace)</a:t>
            </a:r>
          </a:p>
          <a:p>
            <a:r>
              <a:rPr lang="cs-CZ" sz="2000" b="1" dirty="0"/>
              <a:t>IV. Konceptuální integrace, mentální prostory, </a:t>
            </a:r>
            <a:r>
              <a:rPr lang="cs-CZ" sz="2000" b="1" dirty="0" err="1"/>
              <a:t>blendy</a:t>
            </a:r>
            <a:r>
              <a:rPr lang="cs-CZ" sz="2000" b="1" dirty="0"/>
              <a:t> (pojmové mísení, sjednocení, splynutí)</a:t>
            </a:r>
          </a:p>
          <a:p>
            <a:r>
              <a:rPr lang="cs-CZ" sz="2000" b="1" dirty="0"/>
              <a:t>A) Teorie – D. </a:t>
            </a:r>
            <a:r>
              <a:rPr lang="cs-CZ" sz="2000" b="1" dirty="0" err="1"/>
              <a:t>Danaher</a:t>
            </a:r>
            <a:r>
              <a:rPr lang="cs-CZ" sz="2000" b="1" dirty="0"/>
              <a:t>: Konceptuální integrace (NESČ)  - viz heslo: </a:t>
            </a:r>
            <a:r>
              <a:rPr lang="cs-CZ" sz="2000" b="1" dirty="0">
                <a:hlinkClick r:id="rId2"/>
              </a:rPr>
              <a:t>https://www.czechency.org/slovnik/KONCEPTU%C3%81LN%C3%8D%20INTEGRACE</a:t>
            </a:r>
            <a:endParaRPr lang="cs-CZ" sz="2000" b="1" dirty="0"/>
          </a:p>
          <a:p>
            <a:r>
              <a:rPr lang="cs-CZ" sz="2000" b="1" dirty="0"/>
              <a:t>               - El-</a:t>
            </a:r>
            <a:r>
              <a:rPr lang="cs-CZ" sz="2000" b="1" dirty="0" err="1"/>
              <a:t>Dunia</a:t>
            </a:r>
            <a:r>
              <a:rPr lang="cs-CZ" sz="2000" b="1" dirty="0"/>
              <a:t>, Z. Poznání v povídce Jana Kameníka Popelčin odkaz. </a:t>
            </a:r>
            <a:r>
              <a:rPr lang="cs-CZ" sz="2000" b="1" i="1" dirty="0"/>
              <a:t>Slovo a smysl</a:t>
            </a:r>
            <a:r>
              <a:rPr lang="cs-CZ" sz="2000" b="1" dirty="0"/>
              <a:t> 8, 2007, 155–165.</a:t>
            </a:r>
          </a:p>
          <a:p>
            <a:r>
              <a:rPr lang="cs-CZ" sz="2000" b="1" dirty="0"/>
              <a:t>B) Texty: Jan Kameník: Povídky (Popelčin odkaz; Pták)</a:t>
            </a:r>
          </a:p>
          <a:p>
            <a:r>
              <a:rPr lang="cs-CZ" sz="1800" b="1" dirty="0"/>
              <a:t>(texty na </a:t>
            </a:r>
            <a:r>
              <a:rPr lang="cs-CZ" sz="1800" b="1" dirty="0" err="1"/>
              <a:t>Moodlu</a:t>
            </a:r>
            <a:r>
              <a:rPr lang="cs-CZ" sz="1800" b="1" dirty="0"/>
              <a:t>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2D06DE-B47C-4131-A054-16F4B95A2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477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D9847D-C64F-4854-8BF7-0EA18F253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342900"/>
            <a:ext cx="11325226" cy="6172200"/>
          </a:xfrm>
          <a:pattFill prst="pct6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 fontScale="40000" lnSpcReduction="20000"/>
          </a:bodyPr>
          <a:lstStyle/>
          <a:p>
            <a:endParaRPr lang="cs-CZ" sz="7200" dirty="0"/>
          </a:p>
          <a:p>
            <a:r>
              <a:rPr lang="cs-CZ" sz="7000" dirty="0"/>
              <a:t>Božena Němcová: stereotypový obraz (struktura konotací) na základě poezie </a:t>
            </a:r>
            <a:r>
              <a:rPr lang="cs-CZ" sz="7000" b="1" dirty="0"/>
              <a:t>F. Halase (Naše paní Božena Němcová)</a:t>
            </a:r>
            <a:r>
              <a:rPr lang="cs-CZ" sz="7000" dirty="0"/>
              <a:t>, J. Seiferta (Vějíř Boženy Němcové, Píseň o Viktorce, </a:t>
            </a:r>
            <a:r>
              <a:rPr lang="cs-CZ" sz="7000" b="1" dirty="0"/>
              <a:t>Pražská veduta</a:t>
            </a:r>
            <a:r>
              <a:rPr lang="cs-CZ" sz="7000" dirty="0"/>
              <a:t>) a </a:t>
            </a:r>
            <a:r>
              <a:rPr lang="cs-CZ" sz="7000" b="1" dirty="0"/>
              <a:t>J. Koláře (báseň Máš v balíku</a:t>
            </a:r>
            <a:r>
              <a:rPr lang="cs-CZ" sz="7000" dirty="0"/>
              <a:t>, výtvarné koláže)</a:t>
            </a:r>
          </a:p>
          <a:p>
            <a:r>
              <a:rPr lang="cs-CZ" sz="7000" dirty="0"/>
              <a:t>(viz </a:t>
            </a:r>
            <a:r>
              <a:rPr lang="cs-CZ" sz="7000" dirty="0" err="1"/>
              <a:t>Moodle</a:t>
            </a:r>
            <a:r>
              <a:rPr lang="cs-CZ" sz="7000" dirty="0"/>
              <a:t> + vlastní zdroje)</a:t>
            </a:r>
          </a:p>
          <a:p>
            <a:r>
              <a:rPr lang="cs-CZ" sz="7000" dirty="0"/>
              <a:t>1) Které konotační okruhy spojené s BN lze ve sbírce F. Halase objevit?</a:t>
            </a:r>
          </a:p>
          <a:p>
            <a:r>
              <a:rPr lang="cs-CZ" sz="7000" dirty="0"/>
              <a:t>2) V textu J. Seiferta Pražská veduta (na </a:t>
            </a:r>
            <a:r>
              <a:rPr lang="cs-CZ" sz="7000" dirty="0" err="1"/>
              <a:t>Moodlu</a:t>
            </a:r>
            <a:r>
              <a:rPr lang="cs-CZ" sz="7000" dirty="0"/>
              <a:t>) dešifrovat aluze. Jak je utvářen obraz BN? (Na základě kterých konotačních okruhů?) Příp., máte-li doma, v tomto směru posoudit i Vějíř BN anebo Píseň o Viktorce.)</a:t>
            </a:r>
          </a:p>
          <a:p>
            <a:r>
              <a:rPr lang="cs-CZ" sz="7000" dirty="0"/>
              <a:t>3) Analyzovat / interpretovat báseň J. Koláře Máš v balíku (předloha)</a:t>
            </a:r>
          </a:p>
          <a:p>
            <a:endParaRPr lang="cs-CZ" sz="8000" b="1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5F81A0-2D6D-4E54-A0F2-BFC40EDD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08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DAA139-1F7C-4E65-A838-88EE51C87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286603"/>
            <a:ext cx="10589623" cy="99355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Květnové semináře a podmínky atestace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4C7D8C-2983-4388-81C3-5E7C95939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3" y="1480457"/>
            <a:ext cx="11295017" cy="496638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- dokončení předchozích témat </a:t>
            </a:r>
          </a:p>
          <a:p>
            <a:r>
              <a:rPr lang="cs-CZ" dirty="0"/>
              <a:t>- vlastní závěrečná vystoupení (resp. debaty o poslaných textech)</a:t>
            </a:r>
          </a:p>
          <a:p>
            <a:endParaRPr lang="cs-CZ" dirty="0"/>
          </a:p>
          <a:p>
            <a:r>
              <a:rPr lang="cs-CZ" b="1" dirty="0"/>
              <a:t>Podmínky atestace: </a:t>
            </a:r>
          </a:p>
          <a:p>
            <a:r>
              <a:rPr lang="cs-CZ" dirty="0"/>
              <a:t>- průběžná práce v semináři (příp. dodatečně zaslané úkoly)</a:t>
            </a:r>
          </a:p>
          <a:p>
            <a:r>
              <a:rPr lang="cs-CZ" dirty="0"/>
              <a:t>- koherentní výstup podle dohody – lze probrat možnosti:</a:t>
            </a:r>
          </a:p>
          <a:p>
            <a:endParaRPr lang="cs-CZ" dirty="0"/>
          </a:p>
          <a:p>
            <a:r>
              <a:rPr lang="cs-CZ" dirty="0"/>
              <a:t>A) poster?</a:t>
            </a:r>
          </a:p>
          <a:p>
            <a:r>
              <a:rPr lang="cs-CZ" dirty="0"/>
              <a:t>B) stať ?</a:t>
            </a:r>
          </a:p>
          <a:p>
            <a:r>
              <a:rPr lang="cs-CZ" dirty="0"/>
              <a:t>(Lze dále využít – bakalářská či jiná práce, publikace)</a:t>
            </a:r>
          </a:p>
          <a:p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3AABAE-4194-4FE5-9B28-C2DAC984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4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B7AD09-D190-45D5-B3C2-66AC1D417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75" y="1076325"/>
            <a:ext cx="11311191" cy="5164053"/>
          </a:xfrm>
        </p:spPr>
        <p:txBody>
          <a:bodyPr>
            <a:normAutofit fontScale="77500" lnSpcReduction="20000"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2400" dirty="0"/>
              <a:t>ikonicita; báseň jako ikon reality</a:t>
            </a:r>
          </a:p>
          <a:p>
            <a:r>
              <a:rPr lang="cs-CZ" sz="2400" dirty="0"/>
              <a:t>•poezie ↔ realita; „axiom, že realita existuje“</a:t>
            </a:r>
          </a:p>
          <a:p>
            <a:r>
              <a:rPr lang="cs-CZ" sz="2400" dirty="0"/>
              <a:t>•Ch. S. </a:t>
            </a:r>
            <a:r>
              <a:rPr lang="cs-CZ" sz="2400" dirty="0" err="1"/>
              <a:t>Peirce</a:t>
            </a:r>
            <a:r>
              <a:rPr lang="cs-CZ" sz="2400" dirty="0"/>
              <a:t>: ikon – index – symbol: ikon má nejblíže ke konkrétní smyslové zkušenosti (?)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2400" dirty="0"/>
              <a:t>M. </a:t>
            </a:r>
            <a:r>
              <a:rPr lang="cs-CZ" sz="2400" dirty="0" err="1"/>
              <a:t>Merleau</a:t>
            </a:r>
            <a:r>
              <a:rPr lang="cs-CZ" sz="2400" dirty="0"/>
              <a:t>-Ponty: „viditelné a neviditelné“ (</a:t>
            </a:r>
            <a:r>
              <a:rPr lang="cs-CZ" sz="2400" dirty="0" err="1"/>
              <a:t>prekategoriální</a:t>
            </a:r>
            <a:r>
              <a:rPr lang="cs-CZ" sz="2400" dirty="0"/>
              <a:t> bytí, skryté ve „viditelném“)</a:t>
            </a: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sz="2400" dirty="0"/>
              <a:t>přítomný okamžik</a:t>
            </a:r>
          </a:p>
          <a:p>
            <a:r>
              <a:rPr lang="cs-CZ" sz="2400" dirty="0"/>
              <a:t>• </a:t>
            </a:r>
            <a:r>
              <a:rPr lang="cs-CZ" sz="2400" b="1" dirty="0">
                <a:solidFill>
                  <a:schemeClr val="tx1"/>
                </a:solidFill>
              </a:rPr>
              <a:t>imitace (mimeze)</a:t>
            </a:r>
            <a:r>
              <a:rPr lang="cs-CZ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•</a:t>
            </a:r>
            <a:r>
              <a:rPr lang="cs-CZ" sz="2400" b="1" dirty="0">
                <a:solidFill>
                  <a:schemeClr val="tx1"/>
                </a:solidFill>
              </a:rPr>
              <a:t> izomorfismus (uvádí do chodu princip analogie)                     </a:t>
            </a:r>
            <a:r>
              <a:rPr lang="cs-CZ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cs-CZ" sz="2400" b="1" dirty="0">
                <a:solidFill>
                  <a:schemeClr val="tx1"/>
                </a:solidFill>
              </a:rPr>
              <a:t> motivace</a:t>
            </a:r>
          </a:p>
          <a:p>
            <a:endParaRPr lang="cs-CZ" b="1" dirty="0">
              <a:solidFill>
                <a:schemeClr val="tx1"/>
              </a:solidFill>
            </a:endParaRPr>
          </a:p>
          <a:p>
            <a:endParaRPr lang="cs-CZ" dirty="0"/>
          </a:p>
          <a:p>
            <a:r>
              <a:rPr lang="cs-CZ" dirty="0"/>
              <a:t>- </a:t>
            </a:r>
            <a:r>
              <a:rPr lang="cs-CZ" sz="2400" dirty="0" err="1"/>
              <a:t>Wallace</a:t>
            </a:r>
            <a:r>
              <a:rPr lang="cs-CZ" sz="2400" dirty="0"/>
              <a:t> </a:t>
            </a:r>
            <a:r>
              <a:rPr lang="cs-CZ" sz="2400" dirty="0" err="1"/>
              <a:t>Stevens</a:t>
            </a:r>
            <a:r>
              <a:rPr lang="cs-CZ" sz="2400" dirty="0"/>
              <a:t>: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Mere</a:t>
            </a:r>
            <a:r>
              <a:rPr lang="cs-CZ" sz="2400" dirty="0"/>
              <a:t> </a:t>
            </a:r>
            <a:r>
              <a:rPr lang="cs-CZ" sz="2400" dirty="0" err="1"/>
              <a:t>Being</a:t>
            </a:r>
            <a:r>
              <a:rPr lang="cs-CZ" sz="2400" dirty="0"/>
              <a:t> (O čirém bytí)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- Miroslav Holub: Husy</a:t>
            </a:r>
          </a:p>
          <a:p>
            <a:r>
              <a:rPr lang="cs-CZ" sz="2400" dirty="0"/>
              <a:t>- Miroslav Holub: Parádní pokoj čili Výklad básně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06CB78-2B2D-4A1A-B54D-CDEF3033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98358" y="286603"/>
            <a:ext cx="10257322" cy="611755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tx1"/>
                </a:solidFill>
              </a:rPr>
              <a:t>Margaret H. </a:t>
            </a:r>
            <a:r>
              <a:rPr lang="cs-CZ" sz="3200" dirty="0" err="1">
                <a:solidFill>
                  <a:schemeClr val="tx1"/>
                </a:solidFill>
              </a:rPr>
              <a:t>Freeman</a:t>
            </a:r>
            <a:r>
              <a:rPr lang="cs-CZ" sz="3200" dirty="0">
                <a:solidFill>
                  <a:schemeClr val="tx1"/>
                </a:solidFill>
              </a:rPr>
              <a:t>: </a:t>
            </a:r>
            <a:r>
              <a:rPr lang="cs-CZ" sz="3200" dirty="0" err="1">
                <a:solidFill>
                  <a:schemeClr val="tx1"/>
                </a:solidFill>
              </a:rPr>
              <a:t>Poetic</a:t>
            </a:r>
            <a:r>
              <a:rPr lang="cs-CZ" sz="3200" dirty="0">
                <a:solidFill>
                  <a:schemeClr val="tx1"/>
                </a:solidFill>
              </a:rPr>
              <a:t> </a:t>
            </a:r>
            <a:r>
              <a:rPr lang="cs-CZ" sz="3200" dirty="0" err="1">
                <a:solidFill>
                  <a:schemeClr val="tx1"/>
                </a:solidFill>
              </a:rPr>
              <a:t>Iconicity</a:t>
            </a:r>
            <a:endParaRPr 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3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3368" y="286604"/>
            <a:ext cx="9872312" cy="1125102"/>
          </a:xfrm>
        </p:spPr>
        <p:txBody>
          <a:bodyPr/>
          <a:lstStyle/>
          <a:p>
            <a:r>
              <a:rPr lang="cs-CZ" sz="4800" dirty="0" err="1"/>
              <a:t>Wallace</a:t>
            </a:r>
            <a:r>
              <a:rPr lang="cs-CZ" sz="4800" dirty="0"/>
              <a:t> </a:t>
            </a:r>
            <a:r>
              <a:rPr lang="cs-CZ" sz="4800" dirty="0" err="1"/>
              <a:t>Stevens</a:t>
            </a:r>
            <a:r>
              <a:rPr lang="cs-CZ" sz="4800" dirty="0"/>
              <a:t>: </a:t>
            </a:r>
            <a:r>
              <a:rPr lang="cs-CZ" sz="4800" dirty="0" err="1"/>
              <a:t>Of</a:t>
            </a:r>
            <a:r>
              <a:rPr lang="cs-CZ" sz="4800" dirty="0"/>
              <a:t> </a:t>
            </a:r>
            <a:r>
              <a:rPr lang="cs-CZ" sz="4800" dirty="0" err="1"/>
              <a:t>Mere</a:t>
            </a:r>
            <a:r>
              <a:rPr lang="cs-CZ" sz="4800" dirty="0"/>
              <a:t> </a:t>
            </a:r>
            <a:r>
              <a:rPr lang="cs-CZ" sz="4800" dirty="0" err="1"/>
              <a:t>Being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71041" y="2120900"/>
            <a:ext cx="2492105" cy="3748088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50499" y="2308736"/>
            <a:ext cx="5141604" cy="3421503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D01282-382C-4BEC-BF1E-B43C436AE95C}" type="datetime1">
              <a:rPr lang="cs-CZ" smtClean="0"/>
              <a:t>16.04.2020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726" y="2131510"/>
            <a:ext cx="4730906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0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97305" y="385010"/>
            <a:ext cx="10651958" cy="1684421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br>
              <a:rPr lang="cs-CZ" sz="4400" dirty="0"/>
            </a:br>
            <a:br>
              <a:rPr lang="cs-CZ" sz="4400" dirty="0"/>
            </a:br>
            <a:br>
              <a:rPr lang="cs-CZ" sz="4400" dirty="0"/>
            </a:br>
            <a:r>
              <a:rPr lang="cs-CZ" sz="4400" dirty="0" err="1"/>
              <a:t>Wallace</a:t>
            </a:r>
            <a:r>
              <a:rPr lang="cs-CZ" sz="4400" dirty="0"/>
              <a:t> </a:t>
            </a:r>
            <a:r>
              <a:rPr lang="cs-CZ" sz="4400" dirty="0" err="1"/>
              <a:t>Stevens</a:t>
            </a:r>
            <a:r>
              <a:rPr lang="cs-CZ" sz="4400" dirty="0"/>
              <a:t>: O čirém bytí</a:t>
            </a:r>
            <a:br>
              <a:rPr lang="cs-CZ" sz="44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7C4672-1E0A-4C11-8380-E8EC1D3B4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788" y="1171074"/>
            <a:ext cx="5366085" cy="4698020"/>
          </a:xfrm>
        </p:spPr>
        <p:txBody>
          <a:bodyPr>
            <a:normAutofit fontScale="25000" lnSpcReduction="20000"/>
          </a:bodyPr>
          <a:lstStyle/>
          <a:p>
            <a:pPr indent="-72000" algn="just">
              <a:lnSpc>
                <a:spcPct val="120000"/>
              </a:lnSpc>
            </a:pPr>
            <a:endParaRPr lang="cs-CZ" sz="6200" dirty="0"/>
          </a:p>
          <a:p>
            <a:pPr marL="19440" indent="0" algn="just">
              <a:lnSpc>
                <a:spcPct val="120000"/>
              </a:lnSpc>
              <a:buNone/>
            </a:pPr>
            <a:endParaRPr lang="cs-CZ" sz="6200" dirty="0"/>
          </a:p>
          <a:p>
            <a:pPr marL="19440" indent="0" algn="just">
              <a:lnSpc>
                <a:spcPct val="140000"/>
              </a:lnSpc>
              <a:buFont typeface="Calibri" panose="020F0502020204030204" pitchFamily="34" charset="0"/>
              <a:buNone/>
            </a:pPr>
            <a:r>
              <a:rPr lang="cs-CZ" sz="8000" dirty="0"/>
              <a:t> (1) Na konci myšlení,</a:t>
            </a:r>
          </a:p>
          <a:p>
            <a:pPr indent="-72000" algn="just">
              <a:lnSpc>
                <a:spcPct val="140000"/>
              </a:lnSpc>
            </a:pPr>
            <a:r>
              <a:rPr lang="cs-CZ" sz="8000" dirty="0"/>
              <a:t>(2) až za poslední myšlenkou, v bronzové</a:t>
            </a:r>
          </a:p>
          <a:p>
            <a:pPr indent="-72000" algn="just">
              <a:lnSpc>
                <a:spcPct val="140000"/>
              </a:lnSpc>
            </a:pPr>
            <a:r>
              <a:rPr lang="cs-CZ" sz="8000" dirty="0"/>
              <a:t>(3) dálce tyčí se palma,</a:t>
            </a:r>
          </a:p>
          <a:p>
            <a:pPr indent="-72000" algn="just">
              <a:lnSpc>
                <a:spcPct val="140000"/>
              </a:lnSpc>
            </a:pPr>
            <a:r>
              <a:rPr lang="cs-CZ" sz="8000" dirty="0"/>
              <a:t> </a:t>
            </a:r>
          </a:p>
          <a:p>
            <a:pPr indent="-72000" algn="just">
              <a:lnSpc>
                <a:spcPct val="140000"/>
              </a:lnSpc>
            </a:pPr>
            <a:r>
              <a:rPr lang="cs-CZ" sz="8000" dirty="0"/>
              <a:t>(4) pták se zlatým peřím</a:t>
            </a:r>
          </a:p>
          <a:p>
            <a:pPr indent="-72000" algn="just">
              <a:lnSpc>
                <a:spcPct val="140000"/>
              </a:lnSpc>
            </a:pPr>
            <a:r>
              <a:rPr lang="cs-CZ" sz="8000" dirty="0"/>
              <a:t>(5) na té palmě zpívá, není v tom lidský význam,</a:t>
            </a:r>
          </a:p>
          <a:p>
            <a:pPr indent="-72000" algn="just">
              <a:lnSpc>
                <a:spcPct val="140000"/>
              </a:lnSpc>
            </a:pPr>
            <a:r>
              <a:rPr lang="cs-CZ" sz="8000" dirty="0"/>
              <a:t>(6) není v tom lidský cit – cizí píseň.</a:t>
            </a:r>
          </a:p>
          <a:p>
            <a:pPr indent="-72000" algn="just">
              <a:lnSpc>
                <a:spcPct val="120000"/>
              </a:lnSpc>
            </a:pPr>
            <a:r>
              <a:rPr lang="cs-CZ" sz="6200" dirty="0"/>
              <a:t> 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649453" y="1997242"/>
            <a:ext cx="4506227" cy="3871852"/>
          </a:xfrm>
        </p:spPr>
        <p:txBody>
          <a:bodyPr/>
          <a:lstStyle/>
          <a:p>
            <a:pPr indent="-72000" algn="just">
              <a:lnSpc>
                <a:spcPct val="120000"/>
              </a:lnSpc>
            </a:pPr>
            <a:r>
              <a:rPr lang="cs-CZ" sz="2000" dirty="0"/>
              <a:t>(7) A tehdy víš, že ne rozum,</a:t>
            </a:r>
          </a:p>
          <a:p>
            <a:pPr indent="-72000" algn="just">
              <a:lnSpc>
                <a:spcPct val="120000"/>
              </a:lnSpc>
            </a:pPr>
            <a:r>
              <a:rPr lang="cs-CZ" sz="2000" dirty="0"/>
              <a:t>(8) činí nás šťastnými nebo nešťastnými.</a:t>
            </a:r>
          </a:p>
          <a:p>
            <a:pPr indent="-72000" algn="just">
              <a:lnSpc>
                <a:spcPct val="120000"/>
              </a:lnSpc>
            </a:pPr>
            <a:r>
              <a:rPr lang="cs-CZ" sz="2000" dirty="0"/>
              <a:t>(9) Pták zpívá. Peří se mu třpytí.</a:t>
            </a:r>
          </a:p>
          <a:p>
            <a:pPr marL="19440" indent="0" algn="just">
              <a:lnSpc>
                <a:spcPct val="120000"/>
              </a:lnSpc>
              <a:buNone/>
            </a:pPr>
            <a:endParaRPr lang="cs-CZ" sz="2000" dirty="0"/>
          </a:p>
          <a:p>
            <a:pPr indent="-72000" algn="just">
              <a:lnSpc>
                <a:spcPct val="120000"/>
              </a:lnSpc>
            </a:pPr>
            <a:r>
              <a:rPr lang="cs-CZ" sz="2000" dirty="0"/>
              <a:t>(10) Palma stojí na pokraji prostoru.</a:t>
            </a:r>
          </a:p>
          <a:p>
            <a:pPr indent="-72000" algn="just">
              <a:lnSpc>
                <a:spcPct val="120000"/>
              </a:lnSpc>
            </a:pPr>
            <a:r>
              <a:rPr lang="cs-CZ" sz="2000" dirty="0"/>
              <a:t>(11) Zvolna se vítr pohybuje ve větvích.</a:t>
            </a:r>
          </a:p>
          <a:p>
            <a:pPr indent="-72000" algn="just">
              <a:lnSpc>
                <a:spcPct val="120000"/>
              </a:lnSpc>
            </a:pPr>
            <a:r>
              <a:rPr lang="cs-CZ" sz="2000" dirty="0"/>
              <a:t>(12) Ohnivě ptačí peří padá.</a:t>
            </a:r>
          </a:p>
          <a:p>
            <a:pPr indent="-72000" algn="just"/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48CCD7-0ADA-4AE3-A105-613CD7968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710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20829"/>
          </a:xfrm>
        </p:spPr>
        <p:txBody>
          <a:bodyPr/>
          <a:lstStyle/>
          <a:p>
            <a:pPr algn="ctr"/>
            <a:r>
              <a:rPr lang="cs-CZ" dirty="0"/>
              <a:t>Další témata k diskusi - úkoly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58" y="1385635"/>
            <a:ext cx="4686302" cy="46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46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44905" y="112294"/>
            <a:ext cx="4748465" cy="6272463"/>
          </a:xfrm>
        </p:spPr>
        <p:txBody>
          <a:bodyPr>
            <a:noAutofit/>
          </a:bodyPr>
          <a:lstStyle/>
          <a:p>
            <a:pPr indent="-72000" algn="just">
              <a:lnSpc>
                <a:spcPct val="100000"/>
              </a:lnSpc>
            </a:pPr>
            <a:r>
              <a:rPr lang="cs-CZ" sz="2000" b="1" dirty="0"/>
              <a:t>Miroslav Holub: Husy</a:t>
            </a:r>
          </a:p>
          <a:p>
            <a:pPr indent="-72000" algn="just">
              <a:lnSpc>
                <a:spcPct val="100000"/>
              </a:lnSpc>
            </a:pPr>
            <a:endParaRPr lang="cs-CZ" sz="2000" dirty="0"/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(1) </a:t>
            </a:r>
            <a:r>
              <a:rPr lang="cs-CZ" sz="1600" dirty="0">
                <a:solidFill>
                  <a:srgbClr val="FF0000"/>
                </a:solidFill>
              </a:rPr>
              <a:t>Váhavou</a:t>
            </a:r>
            <a:r>
              <a:rPr lang="cs-CZ" sz="1600" dirty="0"/>
              <a:t> řadou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(2) mezi domečky a mechem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(3) jdou, hledajíce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(4) </a:t>
            </a:r>
            <a:r>
              <a:rPr lang="cs-CZ" sz="1600" dirty="0" err="1">
                <a:solidFill>
                  <a:srgbClr val="FF0000"/>
                </a:solidFill>
              </a:rPr>
              <a:t>nenalezitelné</a:t>
            </a:r>
            <a:r>
              <a:rPr lang="cs-CZ" sz="1600" dirty="0"/>
              <a:t>.</a:t>
            </a:r>
          </a:p>
          <a:p>
            <a:pPr indent="-72000" algn="just">
              <a:lnSpc>
                <a:spcPct val="100000"/>
              </a:lnSpc>
            </a:pPr>
            <a:endParaRPr lang="cs-CZ" sz="1600" dirty="0"/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(5) Týden co týden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(6) jedna a jedna mizí z nich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(7) a bílé peří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(8) víří v kuchyních.</a:t>
            </a:r>
          </a:p>
          <a:p>
            <a:pPr indent="-72000" algn="just">
              <a:lnSpc>
                <a:spcPct val="100000"/>
              </a:lnSpc>
            </a:pPr>
            <a:endParaRPr lang="cs-CZ" sz="1600" dirty="0"/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(9) </a:t>
            </a:r>
            <a:r>
              <a:rPr lang="cs-CZ" sz="1600" dirty="0">
                <a:solidFill>
                  <a:srgbClr val="FF0000"/>
                </a:solidFill>
              </a:rPr>
              <a:t>Váhavou</a:t>
            </a:r>
            <a:r>
              <a:rPr lang="cs-CZ" sz="1600" dirty="0"/>
              <a:t> řadou</a:t>
            </a:r>
          </a:p>
          <a:p>
            <a:pPr indent="-72000" algn="just">
              <a:lnSpc>
                <a:spcPct val="100000"/>
              </a:lnSpc>
            </a:pPr>
            <a:r>
              <a:rPr lang="cs-CZ" sz="1600" dirty="0"/>
              <a:t>(10) ty, které zbyly, jdou pak zpět</a:t>
            </a:r>
          </a:p>
          <a:p>
            <a:pPr indent="-72000" algn="just">
              <a:lnSpc>
                <a:spcPct val="100000"/>
              </a:lnSpc>
            </a:pPr>
            <a:endParaRPr lang="cs-CZ" sz="1600" dirty="0"/>
          </a:p>
          <a:p>
            <a:pPr indent="-72000" algn="just">
              <a:lnSpc>
                <a:spcPct val="100000"/>
              </a:lnSpc>
            </a:pPr>
            <a:endParaRPr lang="cs-CZ" sz="1600" dirty="0"/>
          </a:p>
          <a:p>
            <a:pPr indent="-72000" algn="just">
              <a:lnSpc>
                <a:spcPct val="100000"/>
              </a:lnSpc>
            </a:pPr>
            <a:endParaRPr lang="cs-CZ" sz="1400" dirty="0"/>
          </a:p>
          <a:p>
            <a:pPr indent="-72000" algn="just">
              <a:lnSpc>
                <a:spcPct val="100000"/>
              </a:lnSpc>
            </a:pPr>
            <a:endParaRPr lang="cs-CZ" sz="1400" dirty="0"/>
          </a:p>
          <a:p>
            <a:pPr indent="-72000" algn="just">
              <a:lnSpc>
                <a:spcPct val="100000"/>
              </a:lnSpc>
            </a:pPr>
            <a:r>
              <a:rPr lang="cs-CZ" sz="1400" dirty="0"/>
              <a:t> 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27621" y="112294"/>
            <a:ext cx="7192879" cy="6424865"/>
          </a:xfrm>
        </p:spPr>
        <p:txBody>
          <a:bodyPr>
            <a:normAutofit fontScale="25000" lnSpcReduction="20000"/>
          </a:bodyPr>
          <a:lstStyle/>
          <a:p>
            <a:pPr indent="-72000" algn="just">
              <a:lnSpc>
                <a:spcPct val="120000"/>
              </a:lnSpc>
            </a:pPr>
            <a:r>
              <a:rPr lang="cs-CZ" sz="6400" dirty="0"/>
              <a:t>(11) a prázdné místo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(12) kolébavé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(13) vedou si uprostřed.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 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(14) Týden co týden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(15) mezi domečky a mechem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(16) každá z nich </a:t>
            </a:r>
            <a:r>
              <a:rPr lang="cs-CZ" sz="6400" dirty="0">
                <a:solidFill>
                  <a:srgbClr val="FF0000"/>
                </a:solidFill>
              </a:rPr>
              <a:t>věří posledním dechem</a:t>
            </a:r>
            <a:r>
              <a:rPr lang="cs-CZ" sz="6400" dirty="0"/>
              <a:t>,</a:t>
            </a:r>
          </a:p>
          <a:p>
            <a:pPr indent="-72000" algn="just">
              <a:lnSpc>
                <a:spcPct val="120000"/>
              </a:lnSpc>
            </a:pPr>
            <a:endParaRPr lang="cs-CZ" sz="6400" dirty="0"/>
          </a:p>
          <a:p>
            <a:pPr indent="-72000" algn="just">
              <a:lnSpc>
                <a:spcPct val="120000"/>
              </a:lnSpc>
            </a:pPr>
            <a:r>
              <a:rPr lang="cs-CZ" sz="6400" dirty="0"/>
              <a:t>(17) </a:t>
            </a:r>
            <a:r>
              <a:rPr lang="cs-CZ" sz="6400" dirty="0">
                <a:solidFill>
                  <a:srgbClr val="FF0000"/>
                </a:solidFill>
              </a:rPr>
              <a:t>tentokrát jistě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>
                <a:solidFill>
                  <a:srgbClr val="FF0000"/>
                </a:solidFill>
              </a:rPr>
              <a:t>(18) něčím se změní husí svět,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>
                <a:solidFill>
                  <a:srgbClr val="FF0000"/>
                </a:solidFill>
              </a:rPr>
              <a:t>(19) rozpjatým křídlem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>
                <a:solidFill>
                  <a:srgbClr val="FF0000"/>
                </a:solidFill>
              </a:rPr>
              <a:t>(20) dá nám uletět.</a:t>
            </a:r>
          </a:p>
          <a:p>
            <a:pPr indent="-72000" algn="just">
              <a:lnSpc>
                <a:spcPct val="120000"/>
              </a:lnSpc>
            </a:pPr>
            <a:endParaRPr lang="cs-CZ" sz="8000" dirty="0">
              <a:solidFill>
                <a:srgbClr val="FF0000"/>
              </a:solidFill>
            </a:endParaRPr>
          </a:p>
          <a:p>
            <a:pPr indent="-72000" algn="just">
              <a:lnSpc>
                <a:spcPct val="120000"/>
              </a:lnSpc>
            </a:pPr>
            <a:r>
              <a:rPr lang="cs-CZ" sz="6400" dirty="0">
                <a:solidFill>
                  <a:srgbClr val="FF0000"/>
                </a:solidFill>
              </a:rPr>
              <a:t>(21) Rozpjatým křídlem</a:t>
            </a:r>
          </a:p>
          <a:p>
            <a:pPr indent="-72000" algn="just">
              <a:lnSpc>
                <a:spcPct val="120000"/>
              </a:lnSpc>
            </a:pPr>
            <a:r>
              <a:rPr lang="cs-CZ" sz="6400" dirty="0">
                <a:solidFill>
                  <a:srgbClr val="FF0000"/>
                </a:solidFill>
              </a:rPr>
              <a:t>(22) dá nám uletět.  </a:t>
            </a:r>
          </a:p>
          <a:p>
            <a:pPr indent="-72000" algn="just">
              <a:lnSpc>
                <a:spcPct val="120000"/>
              </a:lnSpc>
            </a:pPr>
            <a:endParaRPr lang="cs-CZ" sz="2000" dirty="0"/>
          </a:p>
          <a:p>
            <a:pPr indent="-72000" algn="just">
              <a:lnSpc>
                <a:spcPct val="140000"/>
              </a:lnSpc>
            </a:pPr>
            <a:endParaRPr lang="cs-CZ" sz="200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D01282-382C-4BEC-BF1E-B43C436AE95C}" type="datetime1">
              <a:rPr lang="cs-CZ" smtClean="0"/>
              <a:t>16.04.2020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089" y="2194490"/>
            <a:ext cx="2615411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67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4295" y="585537"/>
            <a:ext cx="10281385" cy="5283555"/>
          </a:xfrm>
        </p:spPr>
        <p:txBody>
          <a:bodyPr>
            <a:normAutofit/>
          </a:bodyPr>
          <a:lstStyle/>
          <a:p>
            <a:pPr algn="ctr"/>
            <a:r>
              <a:rPr lang="cs-CZ" sz="1800" dirty="0"/>
              <a:t>PARÁDNÍ POKOJ ČILI VÝKLAD BÁSNĚ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(1) A teď mi to řekněte</a:t>
            </a:r>
          </a:p>
          <a:p>
            <a:r>
              <a:rPr lang="cs-CZ" dirty="0"/>
              <a:t>(2) jinými slovy, </a:t>
            </a:r>
          </a:p>
          <a:p>
            <a:r>
              <a:rPr lang="cs-CZ" dirty="0"/>
              <a:t>(3) říká vycpaný puštík</a:t>
            </a:r>
          </a:p>
          <a:p>
            <a:r>
              <a:rPr lang="cs-CZ" dirty="0"/>
              <a:t>(4) mouše,</a:t>
            </a:r>
          </a:p>
          <a:p>
            <a:r>
              <a:rPr lang="cs-CZ" dirty="0"/>
              <a:t>(5) která bzučíc</a:t>
            </a:r>
          </a:p>
          <a:p>
            <a:r>
              <a:rPr lang="cs-CZ" dirty="0"/>
              <a:t>(6) snaží se prorazit hlavou</a:t>
            </a:r>
          </a:p>
          <a:p>
            <a:r>
              <a:rPr lang="cs-CZ" dirty="0"/>
              <a:t>(7) okenní sklo.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16.04.2020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903886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95_TF56160789" id="{8AF6F0AA-8C72-4967-968E-D4393B06EDB9}" vid="{ACB952D6-6656-4F55-89C5-890C0D27D2F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{B2AAB3EF-B9E3-4529-BFA4-83DAD22987C5}tf56160789</Template>
  <TotalTime>0</TotalTime>
  <Words>4607</Words>
  <Application>Microsoft Office PowerPoint</Application>
  <PresentationFormat>Širokoúhlá obrazovka</PresentationFormat>
  <Paragraphs>485</Paragraphs>
  <Slides>32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32</vt:i4>
      </vt:variant>
    </vt:vector>
  </HeadingPairs>
  <TitlesOfParts>
    <vt:vector size="42" baseType="lpstr">
      <vt:lpstr>Arial</vt:lpstr>
      <vt:lpstr>Bookman Old Style</vt:lpstr>
      <vt:lpstr>Calibri</vt:lpstr>
      <vt:lpstr>Calibri Light</vt:lpstr>
      <vt:lpstr>Franklin Gothic Book</vt:lpstr>
      <vt:lpstr>Segoe UI Emoji</vt:lpstr>
      <vt:lpstr>Symbol</vt:lpstr>
      <vt:lpstr>Times New Roman</vt:lpstr>
      <vt:lpstr>1_RetrospectVTI</vt:lpstr>
      <vt:lpstr>Motiv Office</vt:lpstr>
      <vt:lpstr>Kognitivní lingvistika a kognitivní poetika</vt:lpstr>
      <vt:lpstr>     • PARÁDNÍ POKOJ ČILI VÝKLAD BÁSNĚ A teď mi to řekněte jinými slovy,  říká vycpaný puštík mouše, která bzučíc snaží se prorazit hlavou okenní sklo.  Holub, Miroslav: Parádní pokoj čili Výklad básně.  •  Čti báseň jako vyjádření  podstatného vztahu k nějakému problému, který se dotýká člověka a / nebo jeho vztahu k univerzu (Culler, 1975: 115 – srov. the rule of significance)   •  Předmětem poetiky jsou konkrétní zákonitosti, které se objevují v literárních textech a které určují specifické účinky (effects) poezie; a konečně analýza lidské schopnosti vytvářet poetické struktury a rozumět jejich účinkům, která je něčím, co by se dalo nazvat poetickou  / literární kompetencí (Bierwisch, 1970: 98–99)      </vt:lpstr>
      <vt:lpstr>  Margaret H. Freeman:  The Fall of the Wall between Literary Studies and Linguistics: Cognitive Poetics </vt:lpstr>
      <vt:lpstr>Margaret H. Freeman: Poetic Iconicity</vt:lpstr>
      <vt:lpstr>Wallace Stevens: Of Mere Being</vt:lpstr>
      <vt:lpstr>   Wallace Stevens: O čirém bytí </vt:lpstr>
      <vt:lpstr>Další témata k diskusi - úkoly</vt:lpstr>
      <vt:lpstr>Prezentace aplikace PowerPoint</vt:lpstr>
      <vt:lpstr>Prezentace aplikace PowerPoint</vt:lpstr>
      <vt:lpstr>Prezentace aplikace PowerPoint</vt:lpstr>
      <vt:lpstr>Metafora jako strategie pro pochopení pojmu IDEOLOGIE</vt:lpstr>
      <vt:lpstr>Prezentace aplikace PowerPoint</vt:lpstr>
      <vt:lpstr>Prezentace aplikace PowerPoint</vt:lpstr>
      <vt:lpstr>Program 15. 4. (původně předpokládaný) </vt:lpstr>
      <vt:lpstr>„Malé narace“ o dešti v češtině (jazyk a poezie)</vt:lpstr>
      <vt:lpstr>déšť, dešť, deště m. (SSJČ) </vt:lpstr>
      <vt:lpstr>pršeti ned. (3. mn. -í) - SSJČ </vt:lpstr>
      <vt:lpstr>DÉŠŤ  Bohuslav Reynek: Dubnový déšť</vt:lpstr>
      <vt:lpstr>Jan Skácel – déšť </vt:lpstr>
      <vt:lpstr>Déšť – písňové texty</vt:lpstr>
      <vt:lpstr>Prezentace aplikace PowerPoint</vt:lpstr>
      <vt:lpstr>ZEĎ</vt:lpstr>
      <vt:lpstr>ZEĎ u V. Holana</vt:lpstr>
      <vt:lpstr>Zeď </vt:lpstr>
      <vt:lpstr>Zeď </vt:lpstr>
      <vt:lpstr>Strom</vt:lpstr>
      <vt:lpstr>Okno</vt:lpstr>
      <vt:lpstr>Program 8. 4. – „videokonference“</vt:lpstr>
      <vt:lpstr>Úkol  na 15. 4. - prostudovat text: TSUR, Reuven: Aspects of Cognitive Poetics. 2003.</vt:lpstr>
      <vt:lpstr>Další program semináře – 22. 4.:</vt:lpstr>
      <vt:lpstr>Prezentace aplikace PowerPoint</vt:lpstr>
      <vt:lpstr>Květnové semináře a podmínky atestace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2020-03-23T12:10:17Z</dcterms:created>
  <dcterms:modified xsi:type="dcterms:W3CDTF">2020-04-16T08:14:12Z</dcterms:modified>
</cp:coreProperties>
</file>