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6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04" r:id="rId2"/>
    <p:sldId id="511" r:id="rId3"/>
    <p:sldId id="524" r:id="rId4"/>
    <p:sldId id="473" r:id="rId5"/>
    <p:sldId id="488" r:id="rId6"/>
    <p:sldId id="505" r:id="rId7"/>
    <p:sldId id="487" r:id="rId8"/>
    <p:sldId id="507" r:id="rId9"/>
    <p:sldId id="479" r:id="rId10"/>
    <p:sldId id="404" r:id="rId11"/>
    <p:sldId id="474" r:id="rId12"/>
    <p:sldId id="470" r:id="rId13"/>
    <p:sldId id="475" r:id="rId14"/>
    <p:sldId id="476" r:id="rId15"/>
    <p:sldId id="471" r:id="rId16"/>
    <p:sldId id="469" r:id="rId17"/>
    <p:sldId id="477" r:id="rId18"/>
    <p:sldId id="508" r:id="rId19"/>
    <p:sldId id="472" r:id="rId20"/>
    <p:sldId id="478" r:id="rId21"/>
    <p:sldId id="509" r:id="rId22"/>
    <p:sldId id="465" r:id="rId23"/>
    <p:sldId id="485" r:id="rId24"/>
    <p:sldId id="482" r:id="rId25"/>
    <p:sldId id="454" r:id="rId26"/>
    <p:sldId id="452" r:id="rId27"/>
    <p:sldId id="510" r:id="rId28"/>
    <p:sldId id="483" r:id="rId29"/>
    <p:sldId id="515" r:id="rId30"/>
    <p:sldId id="516" r:id="rId31"/>
    <p:sldId id="518" r:id="rId32"/>
    <p:sldId id="519" r:id="rId33"/>
    <p:sldId id="523" r:id="rId34"/>
    <p:sldId id="525" r:id="rId35"/>
    <p:sldId id="520" r:id="rId36"/>
    <p:sldId id="489" r:id="rId37"/>
    <p:sldId id="484" r:id="rId38"/>
    <p:sldId id="464" r:id="rId39"/>
    <p:sldId id="468" r:id="rId4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840"/>
  </p:normalViewPr>
  <p:slideViewPr>
    <p:cSldViewPr snapToGrid="0" snapToObjects="1">
      <p:cViewPr varScale="1">
        <p:scale>
          <a:sx n="103" d="100"/>
          <a:sy n="103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589F5-65E8-4664-B4F9-3730A7E25E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08F1B2-01F9-4A26-ADED-A8775DC252E0}">
      <dgm:prSet/>
      <dgm:spPr/>
      <dgm:t>
        <a:bodyPr/>
        <a:lstStyle/>
        <a:p>
          <a:r>
            <a:rPr lang="cs-CZ" b="1" dirty="0"/>
            <a:t>Gender</a:t>
          </a:r>
          <a:r>
            <a:rPr lang="cs-CZ" dirty="0"/>
            <a:t> - rozdíly mezi muži a ženami, které jsou vytvořeny kulturně; sociální konstrukt, maskulinní či </a:t>
          </a:r>
          <a:r>
            <a:rPr lang="cs-CZ" dirty="0" err="1"/>
            <a:t>feminní</a:t>
          </a:r>
          <a:r>
            <a:rPr lang="cs-CZ" dirty="0"/>
            <a:t> chování vyvinuté</a:t>
          </a:r>
          <a:r>
            <a:rPr lang="cs-CZ" b="0" dirty="0"/>
            <a:t> v p</a:t>
          </a:r>
          <a:r>
            <a:rPr lang="cs-CZ" dirty="0"/>
            <a:t>růběhu socializace.</a:t>
          </a:r>
          <a:endParaRPr lang="en-US" dirty="0"/>
        </a:p>
      </dgm:t>
    </dgm:pt>
    <dgm:pt modelId="{4347FB16-CB3B-43C1-BC08-750ADAF14D18}" type="parTrans" cxnId="{D377283A-C059-4E0E-8F2B-F9CF86E4D9F3}">
      <dgm:prSet/>
      <dgm:spPr/>
      <dgm:t>
        <a:bodyPr/>
        <a:lstStyle/>
        <a:p>
          <a:endParaRPr lang="en-US"/>
        </a:p>
      </dgm:t>
    </dgm:pt>
    <dgm:pt modelId="{702172F1-70DA-4336-9A0B-A45796647C2C}" type="sibTrans" cxnId="{D377283A-C059-4E0E-8F2B-F9CF86E4D9F3}">
      <dgm:prSet/>
      <dgm:spPr/>
      <dgm:t>
        <a:bodyPr/>
        <a:lstStyle/>
        <a:p>
          <a:endParaRPr lang="en-US"/>
        </a:p>
      </dgm:t>
    </dgm:pt>
    <dgm:pt modelId="{6C7DB19C-34E8-4B96-8058-8DE7AF560335}">
      <dgm:prSet/>
      <dgm:spPr/>
      <dgm:t>
        <a:bodyPr/>
        <a:lstStyle/>
        <a:p>
          <a:r>
            <a:rPr lang="en-US" dirty="0" err="1"/>
            <a:t>genderové</a:t>
          </a:r>
          <a:r>
            <a:rPr lang="en-US" dirty="0"/>
            <a:t> stereotypy </a:t>
          </a:r>
        </a:p>
      </dgm:t>
    </dgm:pt>
    <dgm:pt modelId="{D733FA76-6748-403C-9C36-018176374847}" type="parTrans" cxnId="{619FC5E3-E8F2-4AAB-B7FA-7FF2C3A0EC9E}">
      <dgm:prSet/>
      <dgm:spPr/>
      <dgm:t>
        <a:bodyPr/>
        <a:lstStyle/>
        <a:p>
          <a:endParaRPr lang="en-US"/>
        </a:p>
      </dgm:t>
    </dgm:pt>
    <dgm:pt modelId="{87AECE47-6ECD-4119-A7C2-591480EF48EF}" type="sibTrans" cxnId="{619FC5E3-E8F2-4AAB-B7FA-7FF2C3A0EC9E}">
      <dgm:prSet/>
      <dgm:spPr/>
      <dgm:t>
        <a:bodyPr/>
        <a:lstStyle/>
        <a:p>
          <a:endParaRPr lang="en-US"/>
        </a:p>
      </dgm:t>
    </dgm:pt>
    <dgm:pt modelId="{59C6F614-C250-4EFE-815A-AACDEE41433C}">
      <dgm:prSet/>
      <dgm:spPr/>
      <dgm:t>
        <a:bodyPr/>
        <a:lstStyle/>
        <a:p>
          <a:r>
            <a:rPr lang="en-US" dirty="0" err="1"/>
            <a:t>tělesné</a:t>
          </a:r>
          <a:r>
            <a:rPr lang="en-US" dirty="0"/>
            <a:t> </a:t>
          </a:r>
          <a:r>
            <a:rPr lang="en-US" dirty="0" err="1"/>
            <a:t>vlastnosti</a:t>
          </a:r>
          <a:r>
            <a:rPr lang="en-US" dirty="0"/>
            <a:t> – </a:t>
          </a:r>
          <a:r>
            <a:rPr lang="en-US" dirty="0" err="1"/>
            <a:t>výška</a:t>
          </a:r>
          <a:r>
            <a:rPr lang="en-US" dirty="0"/>
            <a:t>, </a:t>
          </a:r>
          <a:r>
            <a:rPr lang="en-US" dirty="0" err="1"/>
            <a:t>fyzické</a:t>
          </a:r>
          <a:r>
            <a:rPr lang="en-US" dirty="0"/>
            <a:t> </a:t>
          </a:r>
          <a:r>
            <a:rPr lang="en-US" dirty="0" err="1"/>
            <a:t>schopnosti</a:t>
          </a:r>
          <a:r>
            <a:rPr lang="en-US" dirty="0"/>
            <a:t>, </a:t>
          </a:r>
          <a:r>
            <a:rPr lang="en-US" dirty="0" err="1"/>
            <a:t>manuální</a:t>
          </a:r>
          <a:r>
            <a:rPr lang="en-US" dirty="0"/>
            <a:t> </a:t>
          </a:r>
          <a:r>
            <a:rPr lang="en-US" dirty="0" err="1"/>
            <a:t>dovednosti</a:t>
          </a:r>
          <a:r>
            <a:rPr lang="en-US" dirty="0"/>
            <a:t>, </a:t>
          </a:r>
          <a:r>
            <a:rPr lang="en-US" dirty="0" err="1"/>
            <a:t>sexuální</a:t>
          </a:r>
          <a:r>
            <a:rPr lang="en-US" dirty="0"/>
            <a:t> </a:t>
          </a:r>
          <a:r>
            <a:rPr lang="en-US" dirty="0" err="1"/>
            <a:t>touha</a:t>
          </a:r>
          <a:endParaRPr lang="en-US" dirty="0"/>
        </a:p>
      </dgm:t>
    </dgm:pt>
    <dgm:pt modelId="{D9410F21-368D-4917-A303-5D840E6D1197}" type="parTrans" cxnId="{40D37FA3-BFCC-45C3-A95F-5B0F76C232AC}">
      <dgm:prSet/>
      <dgm:spPr/>
      <dgm:t>
        <a:bodyPr/>
        <a:lstStyle/>
        <a:p>
          <a:endParaRPr lang="en-US"/>
        </a:p>
      </dgm:t>
    </dgm:pt>
    <dgm:pt modelId="{8DB6CF8A-8DC1-4F2B-8649-AD4E23299FC4}" type="sibTrans" cxnId="{40D37FA3-BFCC-45C3-A95F-5B0F76C232AC}">
      <dgm:prSet/>
      <dgm:spPr/>
      <dgm:t>
        <a:bodyPr/>
        <a:lstStyle/>
        <a:p>
          <a:endParaRPr lang="en-US"/>
        </a:p>
      </dgm:t>
    </dgm:pt>
    <dgm:pt modelId="{438051E1-F42A-4198-91A8-D1056C1D0DB7}">
      <dgm:prSet/>
      <dgm:spPr/>
      <dgm:t>
        <a:bodyPr/>
        <a:lstStyle/>
        <a:p>
          <a:r>
            <a:rPr lang="en-US" dirty="0" err="1"/>
            <a:t>osobnostní</a:t>
          </a:r>
          <a:r>
            <a:rPr lang="en-US" dirty="0"/>
            <a:t> </a:t>
          </a:r>
          <a:r>
            <a:rPr lang="en-US" dirty="0" err="1"/>
            <a:t>rysy</a:t>
          </a:r>
          <a:endParaRPr lang="en-US" dirty="0"/>
        </a:p>
      </dgm:t>
    </dgm:pt>
    <dgm:pt modelId="{5E6D122C-63B9-46DB-B25D-7DABCD602F38}" type="parTrans" cxnId="{CCEB7C6A-2541-4A74-AC28-5C9B06351E47}">
      <dgm:prSet/>
      <dgm:spPr/>
      <dgm:t>
        <a:bodyPr/>
        <a:lstStyle/>
        <a:p>
          <a:endParaRPr lang="en-US"/>
        </a:p>
      </dgm:t>
    </dgm:pt>
    <dgm:pt modelId="{AFDFAEC0-4001-4FAB-A807-18E87F7B9CA2}" type="sibTrans" cxnId="{CCEB7C6A-2541-4A74-AC28-5C9B06351E47}">
      <dgm:prSet/>
      <dgm:spPr/>
      <dgm:t>
        <a:bodyPr/>
        <a:lstStyle/>
        <a:p>
          <a:endParaRPr lang="en-US"/>
        </a:p>
      </dgm:t>
    </dgm:pt>
    <dgm:pt modelId="{FC6BD897-C07C-9845-A974-D3BA28CE2D7C}">
      <dgm:prSet/>
      <dgm:spPr/>
      <dgm:t>
        <a:bodyPr/>
        <a:lstStyle/>
        <a:p>
          <a:r>
            <a:rPr lang="en-US" dirty="0" err="1"/>
            <a:t>důsledky</a:t>
          </a:r>
          <a:r>
            <a:rPr lang="en-US" dirty="0"/>
            <a:t>?</a:t>
          </a:r>
        </a:p>
      </dgm:t>
    </dgm:pt>
    <dgm:pt modelId="{023E58A6-1ED4-C542-BB2C-7875D8BE5E04}" type="parTrans" cxnId="{53E670D0-D0CA-4D41-9C98-5754E871C9C7}">
      <dgm:prSet/>
      <dgm:spPr/>
      <dgm:t>
        <a:bodyPr/>
        <a:lstStyle/>
        <a:p>
          <a:endParaRPr lang="cs-CZ"/>
        </a:p>
      </dgm:t>
    </dgm:pt>
    <dgm:pt modelId="{6F0AFC10-455C-F348-8A61-417AC3F3FCE2}" type="sibTrans" cxnId="{53E670D0-D0CA-4D41-9C98-5754E871C9C7}">
      <dgm:prSet/>
      <dgm:spPr/>
      <dgm:t>
        <a:bodyPr/>
        <a:lstStyle/>
        <a:p>
          <a:endParaRPr lang="cs-CZ"/>
        </a:p>
      </dgm:t>
    </dgm:pt>
    <dgm:pt modelId="{FBE91C25-172D-6945-ADE5-62950C1D1524}" type="pres">
      <dgm:prSet presAssocID="{7C6589F5-65E8-4664-B4F9-3730A7E25E03}" presName="vert0" presStyleCnt="0">
        <dgm:presLayoutVars>
          <dgm:dir/>
          <dgm:animOne val="branch"/>
          <dgm:animLvl val="lvl"/>
        </dgm:presLayoutVars>
      </dgm:prSet>
      <dgm:spPr/>
    </dgm:pt>
    <dgm:pt modelId="{D72F174B-9100-2A44-9F7D-AB11A6FB8703}" type="pres">
      <dgm:prSet presAssocID="{5508F1B2-01F9-4A26-ADED-A8775DC252E0}" presName="thickLine" presStyleLbl="alignNode1" presStyleIdx="0" presStyleCnt="5"/>
      <dgm:spPr/>
    </dgm:pt>
    <dgm:pt modelId="{498E8267-F44E-9244-B451-6C9652467C35}" type="pres">
      <dgm:prSet presAssocID="{5508F1B2-01F9-4A26-ADED-A8775DC252E0}" presName="horz1" presStyleCnt="0"/>
      <dgm:spPr/>
    </dgm:pt>
    <dgm:pt modelId="{8DA26313-D629-0C4C-AF70-3FF580782739}" type="pres">
      <dgm:prSet presAssocID="{5508F1B2-01F9-4A26-ADED-A8775DC252E0}" presName="tx1" presStyleLbl="revTx" presStyleIdx="0" presStyleCnt="5"/>
      <dgm:spPr/>
    </dgm:pt>
    <dgm:pt modelId="{4F691439-4FEE-4B44-B77B-5B45C2D2ACE3}" type="pres">
      <dgm:prSet presAssocID="{5508F1B2-01F9-4A26-ADED-A8775DC252E0}" presName="vert1" presStyleCnt="0"/>
      <dgm:spPr/>
    </dgm:pt>
    <dgm:pt modelId="{6EE5B89C-0461-954B-ADA4-BABF61E7A9A6}" type="pres">
      <dgm:prSet presAssocID="{6C7DB19C-34E8-4B96-8058-8DE7AF560335}" presName="thickLine" presStyleLbl="alignNode1" presStyleIdx="1" presStyleCnt="5"/>
      <dgm:spPr/>
    </dgm:pt>
    <dgm:pt modelId="{ABD72B5A-17F3-6342-B04F-A9A42ACA7625}" type="pres">
      <dgm:prSet presAssocID="{6C7DB19C-34E8-4B96-8058-8DE7AF560335}" presName="horz1" presStyleCnt="0"/>
      <dgm:spPr/>
    </dgm:pt>
    <dgm:pt modelId="{FC694F8A-4AB8-0447-B043-E871CF239FCC}" type="pres">
      <dgm:prSet presAssocID="{6C7DB19C-34E8-4B96-8058-8DE7AF560335}" presName="tx1" presStyleLbl="revTx" presStyleIdx="1" presStyleCnt="5"/>
      <dgm:spPr/>
    </dgm:pt>
    <dgm:pt modelId="{7B0CDC4B-7EE3-7D49-90F6-0E272A4CE248}" type="pres">
      <dgm:prSet presAssocID="{6C7DB19C-34E8-4B96-8058-8DE7AF560335}" presName="vert1" presStyleCnt="0"/>
      <dgm:spPr/>
    </dgm:pt>
    <dgm:pt modelId="{F6EE766D-13A3-E34D-B9E5-559DD280A089}" type="pres">
      <dgm:prSet presAssocID="{59C6F614-C250-4EFE-815A-AACDEE41433C}" presName="thickLine" presStyleLbl="alignNode1" presStyleIdx="2" presStyleCnt="5"/>
      <dgm:spPr/>
    </dgm:pt>
    <dgm:pt modelId="{3886C55E-8D09-D04D-B5D3-F95246CAFC02}" type="pres">
      <dgm:prSet presAssocID="{59C6F614-C250-4EFE-815A-AACDEE41433C}" presName="horz1" presStyleCnt="0"/>
      <dgm:spPr/>
    </dgm:pt>
    <dgm:pt modelId="{46C6EDD9-9CE4-F740-B301-13C627669FEC}" type="pres">
      <dgm:prSet presAssocID="{59C6F614-C250-4EFE-815A-AACDEE41433C}" presName="tx1" presStyleLbl="revTx" presStyleIdx="2" presStyleCnt="5"/>
      <dgm:spPr/>
    </dgm:pt>
    <dgm:pt modelId="{7BE56F51-6614-424A-8173-4718A38ABE9E}" type="pres">
      <dgm:prSet presAssocID="{59C6F614-C250-4EFE-815A-AACDEE41433C}" presName="vert1" presStyleCnt="0"/>
      <dgm:spPr/>
    </dgm:pt>
    <dgm:pt modelId="{EEE3474C-4A03-2B4B-86FF-45E474C51FE8}" type="pres">
      <dgm:prSet presAssocID="{438051E1-F42A-4198-91A8-D1056C1D0DB7}" presName="thickLine" presStyleLbl="alignNode1" presStyleIdx="3" presStyleCnt="5"/>
      <dgm:spPr/>
    </dgm:pt>
    <dgm:pt modelId="{F4E2ABC5-8830-F94B-83A4-697C255AC7C7}" type="pres">
      <dgm:prSet presAssocID="{438051E1-F42A-4198-91A8-D1056C1D0DB7}" presName="horz1" presStyleCnt="0"/>
      <dgm:spPr/>
    </dgm:pt>
    <dgm:pt modelId="{F39062C9-1539-F843-B36A-1BEEC724C285}" type="pres">
      <dgm:prSet presAssocID="{438051E1-F42A-4198-91A8-D1056C1D0DB7}" presName="tx1" presStyleLbl="revTx" presStyleIdx="3" presStyleCnt="5"/>
      <dgm:spPr/>
    </dgm:pt>
    <dgm:pt modelId="{572040AE-6282-DA42-B9D0-E9EC35A24A94}" type="pres">
      <dgm:prSet presAssocID="{438051E1-F42A-4198-91A8-D1056C1D0DB7}" presName="vert1" presStyleCnt="0"/>
      <dgm:spPr/>
    </dgm:pt>
    <dgm:pt modelId="{C987FD1A-A3AE-574B-BB43-100259DE22D5}" type="pres">
      <dgm:prSet presAssocID="{FC6BD897-C07C-9845-A974-D3BA28CE2D7C}" presName="thickLine" presStyleLbl="alignNode1" presStyleIdx="4" presStyleCnt="5"/>
      <dgm:spPr/>
    </dgm:pt>
    <dgm:pt modelId="{EE3CE0B1-9BD7-2645-8284-DCA8B8036E4F}" type="pres">
      <dgm:prSet presAssocID="{FC6BD897-C07C-9845-A974-D3BA28CE2D7C}" presName="horz1" presStyleCnt="0"/>
      <dgm:spPr/>
    </dgm:pt>
    <dgm:pt modelId="{4697F429-3230-A441-A699-E0CCAA19D537}" type="pres">
      <dgm:prSet presAssocID="{FC6BD897-C07C-9845-A974-D3BA28CE2D7C}" presName="tx1" presStyleLbl="revTx" presStyleIdx="4" presStyleCnt="5"/>
      <dgm:spPr/>
    </dgm:pt>
    <dgm:pt modelId="{293DA844-FDAC-5249-8E04-B822A960B8B9}" type="pres">
      <dgm:prSet presAssocID="{FC6BD897-C07C-9845-A974-D3BA28CE2D7C}" presName="vert1" presStyleCnt="0"/>
      <dgm:spPr/>
    </dgm:pt>
  </dgm:ptLst>
  <dgm:cxnLst>
    <dgm:cxn modelId="{AD482311-CD0F-6149-82D3-286C79D7FE10}" type="presOf" srcId="{59C6F614-C250-4EFE-815A-AACDEE41433C}" destId="{46C6EDD9-9CE4-F740-B301-13C627669FEC}" srcOrd="0" destOrd="0" presId="urn:microsoft.com/office/officeart/2008/layout/LinedList"/>
    <dgm:cxn modelId="{D377283A-C059-4E0E-8F2B-F9CF86E4D9F3}" srcId="{7C6589F5-65E8-4664-B4F9-3730A7E25E03}" destId="{5508F1B2-01F9-4A26-ADED-A8775DC252E0}" srcOrd="0" destOrd="0" parTransId="{4347FB16-CB3B-43C1-BC08-750ADAF14D18}" sibTransId="{702172F1-70DA-4336-9A0B-A45796647C2C}"/>
    <dgm:cxn modelId="{45C7085A-99FB-534B-8841-2A3AA0425164}" type="presOf" srcId="{7C6589F5-65E8-4664-B4F9-3730A7E25E03}" destId="{FBE91C25-172D-6945-ADE5-62950C1D1524}" srcOrd="0" destOrd="0" presId="urn:microsoft.com/office/officeart/2008/layout/LinedList"/>
    <dgm:cxn modelId="{CCEB7C6A-2541-4A74-AC28-5C9B06351E47}" srcId="{7C6589F5-65E8-4664-B4F9-3730A7E25E03}" destId="{438051E1-F42A-4198-91A8-D1056C1D0DB7}" srcOrd="3" destOrd="0" parTransId="{5E6D122C-63B9-46DB-B25D-7DABCD602F38}" sibTransId="{AFDFAEC0-4001-4FAB-A807-18E87F7B9CA2}"/>
    <dgm:cxn modelId="{4340BD7E-3D63-054E-A55E-79BF906280FE}" type="presOf" srcId="{FC6BD897-C07C-9845-A974-D3BA28CE2D7C}" destId="{4697F429-3230-A441-A699-E0CCAA19D537}" srcOrd="0" destOrd="0" presId="urn:microsoft.com/office/officeart/2008/layout/LinedList"/>
    <dgm:cxn modelId="{00E90593-E614-FE48-A043-8FD9FE72282F}" type="presOf" srcId="{438051E1-F42A-4198-91A8-D1056C1D0DB7}" destId="{F39062C9-1539-F843-B36A-1BEEC724C285}" srcOrd="0" destOrd="0" presId="urn:microsoft.com/office/officeart/2008/layout/LinedList"/>
    <dgm:cxn modelId="{40D37FA3-BFCC-45C3-A95F-5B0F76C232AC}" srcId="{7C6589F5-65E8-4664-B4F9-3730A7E25E03}" destId="{59C6F614-C250-4EFE-815A-AACDEE41433C}" srcOrd="2" destOrd="0" parTransId="{D9410F21-368D-4917-A303-5D840E6D1197}" sibTransId="{8DB6CF8A-8DC1-4F2B-8649-AD4E23299FC4}"/>
    <dgm:cxn modelId="{53E670D0-D0CA-4D41-9C98-5754E871C9C7}" srcId="{7C6589F5-65E8-4664-B4F9-3730A7E25E03}" destId="{FC6BD897-C07C-9845-A974-D3BA28CE2D7C}" srcOrd="4" destOrd="0" parTransId="{023E58A6-1ED4-C542-BB2C-7875D8BE5E04}" sibTransId="{6F0AFC10-455C-F348-8A61-417AC3F3FCE2}"/>
    <dgm:cxn modelId="{C3CDCFD7-7386-8A42-9E88-6E499BC28786}" type="presOf" srcId="{5508F1B2-01F9-4A26-ADED-A8775DC252E0}" destId="{8DA26313-D629-0C4C-AF70-3FF580782739}" srcOrd="0" destOrd="0" presId="urn:microsoft.com/office/officeart/2008/layout/LinedList"/>
    <dgm:cxn modelId="{619FC5E3-E8F2-4AAB-B7FA-7FF2C3A0EC9E}" srcId="{7C6589F5-65E8-4664-B4F9-3730A7E25E03}" destId="{6C7DB19C-34E8-4B96-8058-8DE7AF560335}" srcOrd="1" destOrd="0" parTransId="{D733FA76-6748-403C-9C36-018176374847}" sibTransId="{87AECE47-6ECD-4119-A7C2-591480EF48EF}"/>
    <dgm:cxn modelId="{74E0ADEB-8F9A-FC4E-8A42-592356885FCE}" type="presOf" srcId="{6C7DB19C-34E8-4B96-8058-8DE7AF560335}" destId="{FC694F8A-4AB8-0447-B043-E871CF239FCC}" srcOrd="0" destOrd="0" presId="urn:microsoft.com/office/officeart/2008/layout/LinedList"/>
    <dgm:cxn modelId="{30A90EFB-7271-5245-AF55-E50761A3E8F8}" type="presParOf" srcId="{FBE91C25-172D-6945-ADE5-62950C1D1524}" destId="{D72F174B-9100-2A44-9F7D-AB11A6FB8703}" srcOrd="0" destOrd="0" presId="urn:microsoft.com/office/officeart/2008/layout/LinedList"/>
    <dgm:cxn modelId="{D5C783D8-41E3-144C-AF9E-3A3D5AF33DBE}" type="presParOf" srcId="{FBE91C25-172D-6945-ADE5-62950C1D1524}" destId="{498E8267-F44E-9244-B451-6C9652467C35}" srcOrd="1" destOrd="0" presId="urn:microsoft.com/office/officeart/2008/layout/LinedList"/>
    <dgm:cxn modelId="{10D24026-B396-464A-BAEE-67E6886B76B5}" type="presParOf" srcId="{498E8267-F44E-9244-B451-6C9652467C35}" destId="{8DA26313-D629-0C4C-AF70-3FF580782739}" srcOrd="0" destOrd="0" presId="urn:microsoft.com/office/officeart/2008/layout/LinedList"/>
    <dgm:cxn modelId="{F2F6ACDF-EF5D-5247-933D-E3240065F7D1}" type="presParOf" srcId="{498E8267-F44E-9244-B451-6C9652467C35}" destId="{4F691439-4FEE-4B44-B77B-5B45C2D2ACE3}" srcOrd="1" destOrd="0" presId="urn:microsoft.com/office/officeart/2008/layout/LinedList"/>
    <dgm:cxn modelId="{D29747D1-173E-5748-A3C8-8EF49EE88886}" type="presParOf" srcId="{FBE91C25-172D-6945-ADE5-62950C1D1524}" destId="{6EE5B89C-0461-954B-ADA4-BABF61E7A9A6}" srcOrd="2" destOrd="0" presId="urn:microsoft.com/office/officeart/2008/layout/LinedList"/>
    <dgm:cxn modelId="{C6B4B292-28B1-2E4F-97C4-B6939D9B732D}" type="presParOf" srcId="{FBE91C25-172D-6945-ADE5-62950C1D1524}" destId="{ABD72B5A-17F3-6342-B04F-A9A42ACA7625}" srcOrd="3" destOrd="0" presId="urn:microsoft.com/office/officeart/2008/layout/LinedList"/>
    <dgm:cxn modelId="{E54C35AC-F93D-4D45-B1E1-17AF9F90C722}" type="presParOf" srcId="{ABD72B5A-17F3-6342-B04F-A9A42ACA7625}" destId="{FC694F8A-4AB8-0447-B043-E871CF239FCC}" srcOrd="0" destOrd="0" presId="urn:microsoft.com/office/officeart/2008/layout/LinedList"/>
    <dgm:cxn modelId="{0F75F1EC-6C37-6745-A94D-B5D1FCA707EC}" type="presParOf" srcId="{ABD72B5A-17F3-6342-B04F-A9A42ACA7625}" destId="{7B0CDC4B-7EE3-7D49-90F6-0E272A4CE248}" srcOrd="1" destOrd="0" presId="urn:microsoft.com/office/officeart/2008/layout/LinedList"/>
    <dgm:cxn modelId="{380D4CF7-7C4D-C145-9C4D-75EEC5D7D153}" type="presParOf" srcId="{FBE91C25-172D-6945-ADE5-62950C1D1524}" destId="{F6EE766D-13A3-E34D-B9E5-559DD280A089}" srcOrd="4" destOrd="0" presId="urn:microsoft.com/office/officeart/2008/layout/LinedList"/>
    <dgm:cxn modelId="{781BF977-2F21-6546-9B29-1F3A46044248}" type="presParOf" srcId="{FBE91C25-172D-6945-ADE5-62950C1D1524}" destId="{3886C55E-8D09-D04D-B5D3-F95246CAFC02}" srcOrd="5" destOrd="0" presId="urn:microsoft.com/office/officeart/2008/layout/LinedList"/>
    <dgm:cxn modelId="{38A6EBA0-9DD5-9A45-98BB-2052173986E3}" type="presParOf" srcId="{3886C55E-8D09-D04D-B5D3-F95246CAFC02}" destId="{46C6EDD9-9CE4-F740-B301-13C627669FEC}" srcOrd="0" destOrd="0" presId="urn:microsoft.com/office/officeart/2008/layout/LinedList"/>
    <dgm:cxn modelId="{6E7B94B8-AFCF-704D-9D88-34C948D5B27E}" type="presParOf" srcId="{3886C55E-8D09-D04D-B5D3-F95246CAFC02}" destId="{7BE56F51-6614-424A-8173-4718A38ABE9E}" srcOrd="1" destOrd="0" presId="urn:microsoft.com/office/officeart/2008/layout/LinedList"/>
    <dgm:cxn modelId="{6D271E94-C2B5-C542-AFD7-320744C3B286}" type="presParOf" srcId="{FBE91C25-172D-6945-ADE5-62950C1D1524}" destId="{EEE3474C-4A03-2B4B-86FF-45E474C51FE8}" srcOrd="6" destOrd="0" presId="urn:microsoft.com/office/officeart/2008/layout/LinedList"/>
    <dgm:cxn modelId="{0BD02DEB-F24F-0043-B72E-6384038F5738}" type="presParOf" srcId="{FBE91C25-172D-6945-ADE5-62950C1D1524}" destId="{F4E2ABC5-8830-F94B-83A4-697C255AC7C7}" srcOrd="7" destOrd="0" presId="urn:microsoft.com/office/officeart/2008/layout/LinedList"/>
    <dgm:cxn modelId="{4F445C88-84E9-AE40-B3B1-B050BD4EB6EC}" type="presParOf" srcId="{F4E2ABC5-8830-F94B-83A4-697C255AC7C7}" destId="{F39062C9-1539-F843-B36A-1BEEC724C285}" srcOrd="0" destOrd="0" presId="urn:microsoft.com/office/officeart/2008/layout/LinedList"/>
    <dgm:cxn modelId="{1DCB6ECC-9CBF-BB49-9106-3E46B72D41BC}" type="presParOf" srcId="{F4E2ABC5-8830-F94B-83A4-697C255AC7C7}" destId="{572040AE-6282-DA42-B9D0-E9EC35A24A94}" srcOrd="1" destOrd="0" presId="urn:microsoft.com/office/officeart/2008/layout/LinedList"/>
    <dgm:cxn modelId="{6973E73B-D68D-2141-8DAE-A1616132584B}" type="presParOf" srcId="{FBE91C25-172D-6945-ADE5-62950C1D1524}" destId="{C987FD1A-A3AE-574B-BB43-100259DE22D5}" srcOrd="8" destOrd="0" presId="urn:microsoft.com/office/officeart/2008/layout/LinedList"/>
    <dgm:cxn modelId="{CE2FD19E-DF3C-1E4C-920E-2B4DA287025B}" type="presParOf" srcId="{FBE91C25-172D-6945-ADE5-62950C1D1524}" destId="{EE3CE0B1-9BD7-2645-8284-DCA8B8036E4F}" srcOrd="9" destOrd="0" presId="urn:microsoft.com/office/officeart/2008/layout/LinedList"/>
    <dgm:cxn modelId="{5E6481A1-28FD-4B4A-BBFA-AD8FF59B4A33}" type="presParOf" srcId="{EE3CE0B1-9BD7-2645-8284-DCA8B8036E4F}" destId="{4697F429-3230-A441-A699-E0CCAA19D537}" srcOrd="0" destOrd="0" presId="urn:microsoft.com/office/officeart/2008/layout/LinedList"/>
    <dgm:cxn modelId="{AB618210-DFBF-B540-B051-244E6DC5629A}" type="presParOf" srcId="{EE3CE0B1-9BD7-2645-8284-DCA8B8036E4F}" destId="{293DA844-FDAC-5249-8E04-B822A960B8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6589F5-65E8-4664-B4F9-3730A7E25E0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08F1B2-01F9-4A26-ADED-A8775DC252E0}">
      <dgm:prSet/>
      <dgm:spPr/>
      <dgm:t>
        <a:bodyPr/>
        <a:lstStyle/>
        <a:p>
          <a:r>
            <a:rPr lang="cs-CZ" b="1" dirty="0" err="1"/>
            <a:t>Kantar</a:t>
          </a:r>
          <a:r>
            <a:rPr lang="cs-CZ" b="1" dirty="0"/>
            <a:t> (2018)</a:t>
          </a:r>
          <a:endParaRPr lang="en-US" dirty="0"/>
        </a:p>
      </dgm:t>
    </dgm:pt>
    <dgm:pt modelId="{4347FB16-CB3B-43C1-BC08-750ADAF14D18}" type="parTrans" cxnId="{D377283A-C059-4E0E-8F2B-F9CF86E4D9F3}">
      <dgm:prSet/>
      <dgm:spPr/>
      <dgm:t>
        <a:bodyPr/>
        <a:lstStyle/>
        <a:p>
          <a:endParaRPr lang="en-US"/>
        </a:p>
      </dgm:t>
    </dgm:pt>
    <dgm:pt modelId="{702172F1-70DA-4336-9A0B-A45796647C2C}" type="sibTrans" cxnId="{D377283A-C059-4E0E-8F2B-F9CF86E4D9F3}">
      <dgm:prSet/>
      <dgm:spPr/>
      <dgm:t>
        <a:bodyPr/>
        <a:lstStyle/>
        <a:p>
          <a:endParaRPr lang="en-US"/>
        </a:p>
      </dgm:t>
    </dgm:pt>
    <dgm:pt modelId="{6C7DB19C-34E8-4B96-8058-8DE7AF560335}">
      <dgm:prSet/>
      <dgm:spPr/>
      <dgm:t>
        <a:bodyPr/>
        <a:lstStyle/>
        <a:p>
          <a:r>
            <a:rPr lang="cs-CZ" dirty="0"/>
            <a:t>naprostá většina marketérů si myslí, že se jim daří vyhýbat se genderovým stereotypům v reklamě (76 % </a:t>
          </a:r>
          <a:r>
            <a:rPr lang="cs-CZ" dirty="0" err="1"/>
            <a:t>marketérek</a:t>
          </a:r>
          <a:r>
            <a:rPr lang="cs-CZ" dirty="0"/>
            <a:t> a 88 % marketérů), ale téměř polovina spotřebitelů má pocit, že se jim to stále nedaří </a:t>
          </a:r>
          <a:endParaRPr lang="en-US" dirty="0"/>
        </a:p>
      </dgm:t>
    </dgm:pt>
    <dgm:pt modelId="{D733FA76-6748-403C-9C36-018176374847}" type="parTrans" cxnId="{619FC5E3-E8F2-4AAB-B7FA-7FF2C3A0EC9E}">
      <dgm:prSet/>
      <dgm:spPr/>
      <dgm:t>
        <a:bodyPr/>
        <a:lstStyle/>
        <a:p>
          <a:endParaRPr lang="en-US"/>
        </a:p>
      </dgm:t>
    </dgm:pt>
    <dgm:pt modelId="{87AECE47-6ECD-4119-A7C2-591480EF48EF}" type="sibTrans" cxnId="{619FC5E3-E8F2-4AAB-B7FA-7FF2C3A0EC9E}">
      <dgm:prSet/>
      <dgm:spPr/>
      <dgm:t>
        <a:bodyPr/>
        <a:lstStyle/>
        <a:p>
          <a:endParaRPr lang="en-US"/>
        </a:p>
      </dgm:t>
    </dgm:pt>
    <dgm:pt modelId="{CF4B21DC-56FA-E64C-8037-E8613716B6FF}">
      <dgm:prSet/>
      <dgm:spPr/>
      <dgm:t>
        <a:bodyPr/>
        <a:lstStyle/>
        <a:p>
          <a:r>
            <a:rPr lang="cs-CZ" dirty="0"/>
            <a:t>ženy jsou v reklamách zobrazovány spíše nevhodně (45 %) vs. vhodně (40 %). Tento rozdíl je ještě větší u zobrazování mužů (44 % oproti 35 %).</a:t>
          </a:r>
          <a:endParaRPr lang="en-US" dirty="0"/>
        </a:p>
      </dgm:t>
    </dgm:pt>
    <dgm:pt modelId="{CF689AE6-15CD-6149-A8AA-2B914C0490B6}" type="parTrans" cxnId="{CC0DB272-C127-9F43-BCBC-0E6C6FC96A2B}">
      <dgm:prSet/>
      <dgm:spPr/>
      <dgm:t>
        <a:bodyPr/>
        <a:lstStyle/>
        <a:p>
          <a:endParaRPr lang="cs-CZ"/>
        </a:p>
      </dgm:t>
    </dgm:pt>
    <dgm:pt modelId="{F7F8EF60-53EF-6E49-9EA4-B24DEB802C9F}" type="sibTrans" cxnId="{CC0DB272-C127-9F43-BCBC-0E6C6FC96A2B}">
      <dgm:prSet/>
      <dgm:spPr/>
      <dgm:t>
        <a:bodyPr/>
        <a:lstStyle/>
        <a:p>
          <a:endParaRPr lang="cs-CZ"/>
        </a:p>
      </dgm:t>
    </dgm:pt>
    <dgm:pt modelId="{FBE91C25-172D-6945-ADE5-62950C1D1524}" type="pres">
      <dgm:prSet presAssocID="{7C6589F5-65E8-4664-B4F9-3730A7E25E03}" presName="vert0" presStyleCnt="0">
        <dgm:presLayoutVars>
          <dgm:dir/>
          <dgm:animOne val="branch"/>
          <dgm:animLvl val="lvl"/>
        </dgm:presLayoutVars>
      </dgm:prSet>
      <dgm:spPr/>
    </dgm:pt>
    <dgm:pt modelId="{D72F174B-9100-2A44-9F7D-AB11A6FB8703}" type="pres">
      <dgm:prSet presAssocID="{5508F1B2-01F9-4A26-ADED-A8775DC252E0}" presName="thickLine" presStyleLbl="alignNode1" presStyleIdx="0" presStyleCnt="3"/>
      <dgm:spPr/>
    </dgm:pt>
    <dgm:pt modelId="{498E8267-F44E-9244-B451-6C9652467C35}" type="pres">
      <dgm:prSet presAssocID="{5508F1B2-01F9-4A26-ADED-A8775DC252E0}" presName="horz1" presStyleCnt="0"/>
      <dgm:spPr/>
    </dgm:pt>
    <dgm:pt modelId="{8DA26313-D629-0C4C-AF70-3FF580782739}" type="pres">
      <dgm:prSet presAssocID="{5508F1B2-01F9-4A26-ADED-A8775DC252E0}" presName="tx1" presStyleLbl="revTx" presStyleIdx="0" presStyleCnt="3"/>
      <dgm:spPr/>
    </dgm:pt>
    <dgm:pt modelId="{4F691439-4FEE-4B44-B77B-5B45C2D2ACE3}" type="pres">
      <dgm:prSet presAssocID="{5508F1B2-01F9-4A26-ADED-A8775DC252E0}" presName="vert1" presStyleCnt="0"/>
      <dgm:spPr/>
    </dgm:pt>
    <dgm:pt modelId="{6EE5B89C-0461-954B-ADA4-BABF61E7A9A6}" type="pres">
      <dgm:prSet presAssocID="{6C7DB19C-34E8-4B96-8058-8DE7AF560335}" presName="thickLine" presStyleLbl="alignNode1" presStyleIdx="1" presStyleCnt="3"/>
      <dgm:spPr/>
    </dgm:pt>
    <dgm:pt modelId="{ABD72B5A-17F3-6342-B04F-A9A42ACA7625}" type="pres">
      <dgm:prSet presAssocID="{6C7DB19C-34E8-4B96-8058-8DE7AF560335}" presName="horz1" presStyleCnt="0"/>
      <dgm:spPr/>
    </dgm:pt>
    <dgm:pt modelId="{FC694F8A-4AB8-0447-B043-E871CF239FCC}" type="pres">
      <dgm:prSet presAssocID="{6C7DB19C-34E8-4B96-8058-8DE7AF560335}" presName="tx1" presStyleLbl="revTx" presStyleIdx="1" presStyleCnt="3"/>
      <dgm:spPr/>
    </dgm:pt>
    <dgm:pt modelId="{7B0CDC4B-7EE3-7D49-90F6-0E272A4CE248}" type="pres">
      <dgm:prSet presAssocID="{6C7DB19C-34E8-4B96-8058-8DE7AF560335}" presName="vert1" presStyleCnt="0"/>
      <dgm:spPr/>
    </dgm:pt>
    <dgm:pt modelId="{AC12F9F4-0840-9343-9C0D-876749C39C03}" type="pres">
      <dgm:prSet presAssocID="{CF4B21DC-56FA-E64C-8037-E8613716B6FF}" presName="thickLine" presStyleLbl="alignNode1" presStyleIdx="2" presStyleCnt="3"/>
      <dgm:spPr/>
    </dgm:pt>
    <dgm:pt modelId="{8EBA45F6-8A1D-1940-9932-C792A84E3681}" type="pres">
      <dgm:prSet presAssocID="{CF4B21DC-56FA-E64C-8037-E8613716B6FF}" presName="horz1" presStyleCnt="0"/>
      <dgm:spPr/>
    </dgm:pt>
    <dgm:pt modelId="{AF0FA587-7144-8245-A9F6-ECEF4190E306}" type="pres">
      <dgm:prSet presAssocID="{CF4B21DC-56FA-E64C-8037-E8613716B6FF}" presName="tx1" presStyleLbl="revTx" presStyleIdx="2" presStyleCnt="3"/>
      <dgm:spPr/>
    </dgm:pt>
    <dgm:pt modelId="{B3006456-0AF9-1647-80E6-0B7B0B154A96}" type="pres">
      <dgm:prSet presAssocID="{CF4B21DC-56FA-E64C-8037-E8613716B6FF}" presName="vert1" presStyleCnt="0"/>
      <dgm:spPr/>
    </dgm:pt>
  </dgm:ptLst>
  <dgm:cxnLst>
    <dgm:cxn modelId="{D377283A-C059-4E0E-8F2B-F9CF86E4D9F3}" srcId="{7C6589F5-65E8-4664-B4F9-3730A7E25E03}" destId="{5508F1B2-01F9-4A26-ADED-A8775DC252E0}" srcOrd="0" destOrd="0" parTransId="{4347FB16-CB3B-43C1-BC08-750ADAF14D18}" sibTransId="{702172F1-70DA-4336-9A0B-A45796647C2C}"/>
    <dgm:cxn modelId="{45C7085A-99FB-534B-8841-2A3AA0425164}" type="presOf" srcId="{7C6589F5-65E8-4664-B4F9-3730A7E25E03}" destId="{FBE91C25-172D-6945-ADE5-62950C1D1524}" srcOrd="0" destOrd="0" presId="urn:microsoft.com/office/officeart/2008/layout/LinedList"/>
    <dgm:cxn modelId="{A6E1865C-51CA-C34E-A89A-0B360EA23CD1}" type="presOf" srcId="{CF4B21DC-56FA-E64C-8037-E8613716B6FF}" destId="{AF0FA587-7144-8245-A9F6-ECEF4190E306}" srcOrd="0" destOrd="0" presId="urn:microsoft.com/office/officeart/2008/layout/LinedList"/>
    <dgm:cxn modelId="{CC0DB272-C127-9F43-BCBC-0E6C6FC96A2B}" srcId="{7C6589F5-65E8-4664-B4F9-3730A7E25E03}" destId="{CF4B21DC-56FA-E64C-8037-E8613716B6FF}" srcOrd="2" destOrd="0" parTransId="{CF689AE6-15CD-6149-A8AA-2B914C0490B6}" sibTransId="{F7F8EF60-53EF-6E49-9EA4-B24DEB802C9F}"/>
    <dgm:cxn modelId="{C3CDCFD7-7386-8A42-9E88-6E499BC28786}" type="presOf" srcId="{5508F1B2-01F9-4A26-ADED-A8775DC252E0}" destId="{8DA26313-D629-0C4C-AF70-3FF580782739}" srcOrd="0" destOrd="0" presId="urn:microsoft.com/office/officeart/2008/layout/LinedList"/>
    <dgm:cxn modelId="{619FC5E3-E8F2-4AAB-B7FA-7FF2C3A0EC9E}" srcId="{7C6589F5-65E8-4664-B4F9-3730A7E25E03}" destId="{6C7DB19C-34E8-4B96-8058-8DE7AF560335}" srcOrd="1" destOrd="0" parTransId="{D733FA76-6748-403C-9C36-018176374847}" sibTransId="{87AECE47-6ECD-4119-A7C2-591480EF48EF}"/>
    <dgm:cxn modelId="{74E0ADEB-8F9A-FC4E-8A42-592356885FCE}" type="presOf" srcId="{6C7DB19C-34E8-4B96-8058-8DE7AF560335}" destId="{FC694F8A-4AB8-0447-B043-E871CF239FCC}" srcOrd="0" destOrd="0" presId="urn:microsoft.com/office/officeart/2008/layout/LinedList"/>
    <dgm:cxn modelId="{30A90EFB-7271-5245-AF55-E50761A3E8F8}" type="presParOf" srcId="{FBE91C25-172D-6945-ADE5-62950C1D1524}" destId="{D72F174B-9100-2A44-9F7D-AB11A6FB8703}" srcOrd="0" destOrd="0" presId="urn:microsoft.com/office/officeart/2008/layout/LinedList"/>
    <dgm:cxn modelId="{D5C783D8-41E3-144C-AF9E-3A3D5AF33DBE}" type="presParOf" srcId="{FBE91C25-172D-6945-ADE5-62950C1D1524}" destId="{498E8267-F44E-9244-B451-6C9652467C35}" srcOrd="1" destOrd="0" presId="urn:microsoft.com/office/officeart/2008/layout/LinedList"/>
    <dgm:cxn modelId="{10D24026-B396-464A-BAEE-67E6886B76B5}" type="presParOf" srcId="{498E8267-F44E-9244-B451-6C9652467C35}" destId="{8DA26313-D629-0C4C-AF70-3FF580782739}" srcOrd="0" destOrd="0" presId="urn:microsoft.com/office/officeart/2008/layout/LinedList"/>
    <dgm:cxn modelId="{F2F6ACDF-EF5D-5247-933D-E3240065F7D1}" type="presParOf" srcId="{498E8267-F44E-9244-B451-6C9652467C35}" destId="{4F691439-4FEE-4B44-B77B-5B45C2D2ACE3}" srcOrd="1" destOrd="0" presId="urn:microsoft.com/office/officeart/2008/layout/LinedList"/>
    <dgm:cxn modelId="{D29747D1-173E-5748-A3C8-8EF49EE88886}" type="presParOf" srcId="{FBE91C25-172D-6945-ADE5-62950C1D1524}" destId="{6EE5B89C-0461-954B-ADA4-BABF61E7A9A6}" srcOrd="2" destOrd="0" presId="urn:microsoft.com/office/officeart/2008/layout/LinedList"/>
    <dgm:cxn modelId="{C6B4B292-28B1-2E4F-97C4-B6939D9B732D}" type="presParOf" srcId="{FBE91C25-172D-6945-ADE5-62950C1D1524}" destId="{ABD72B5A-17F3-6342-B04F-A9A42ACA7625}" srcOrd="3" destOrd="0" presId="urn:microsoft.com/office/officeart/2008/layout/LinedList"/>
    <dgm:cxn modelId="{E54C35AC-F93D-4D45-B1E1-17AF9F90C722}" type="presParOf" srcId="{ABD72B5A-17F3-6342-B04F-A9A42ACA7625}" destId="{FC694F8A-4AB8-0447-B043-E871CF239FCC}" srcOrd="0" destOrd="0" presId="urn:microsoft.com/office/officeart/2008/layout/LinedList"/>
    <dgm:cxn modelId="{0F75F1EC-6C37-6745-A94D-B5D1FCA707EC}" type="presParOf" srcId="{ABD72B5A-17F3-6342-B04F-A9A42ACA7625}" destId="{7B0CDC4B-7EE3-7D49-90F6-0E272A4CE248}" srcOrd="1" destOrd="0" presId="urn:microsoft.com/office/officeart/2008/layout/LinedList"/>
    <dgm:cxn modelId="{CBC09EC1-FD2B-8C42-A39C-05AD583C9462}" type="presParOf" srcId="{FBE91C25-172D-6945-ADE5-62950C1D1524}" destId="{AC12F9F4-0840-9343-9C0D-876749C39C03}" srcOrd="4" destOrd="0" presId="urn:microsoft.com/office/officeart/2008/layout/LinedList"/>
    <dgm:cxn modelId="{D250A7A2-F643-6146-A25B-7D11FEDC5ED3}" type="presParOf" srcId="{FBE91C25-172D-6945-ADE5-62950C1D1524}" destId="{8EBA45F6-8A1D-1940-9932-C792A84E3681}" srcOrd="5" destOrd="0" presId="urn:microsoft.com/office/officeart/2008/layout/LinedList"/>
    <dgm:cxn modelId="{DB62643E-E8F7-E54E-8757-0F5CA4FD77B4}" type="presParOf" srcId="{8EBA45F6-8A1D-1940-9932-C792A84E3681}" destId="{AF0FA587-7144-8245-A9F6-ECEF4190E306}" srcOrd="0" destOrd="0" presId="urn:microsoft.com/office/officeart/2008/layout/LinedList"/>
    <dgm:cxn modelId="{7759D610-83F3-EC43-87F5-970DE3036A6A}" type="presParOf" srcId="{8EBA45F6-8A1D-1940-9932-C792A84E3681}" destId="{B3006456-0AF9-1647-80E6-0B7B0B154A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108EA4-2031-41BE-B267-CC5246DF8D1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4CAA9B8-4812-4326-BF19-45E754EACDE8}">
      <dgm:prSet/>
      <dgm:spPr/>
      <dgm:t>
        <a:bodyPr/>
        <a:lstStyle/>
        <a:p>
          <a:r>
            <a:rPr lang="cs-CZ" dirty="0"/>
            <a:t>Zdatná a svalnatá mužská těla</a:t>
          </a:r>
          <a:endParaRPr lang="en-US" dirty="0"/>
        </a:p>
      </dgm:t>
    </dgm:pt>
    <dgm:pt modelId="{1B0C9D99-4711-4F46-8500-E5C17DC3EA12}" type="parTrans" cxnId="{9D9AA4EC-63BC-42E4-A095-30B376BF8C6C}">
      <dgm:prSet/>
      <dgm:spPr/>
      <dgm:t>
        <a:bodyPr/>
        <a:lstStyle/>
        <a:p>
          <a:endParaRPr lang="en-US"/>
        </a:p>
      </dgm:t>
    </dgm:pt>
    <dgm:pt modelId="{15A2F4AB-76F5-491A-B8A0-EBF6A4891B55}" type="sibTrans" cxnId="{9D9AA4EC-63BC-42E4-A095-30B376BF8C6C}">
      <dgm:prSet/>
      <dgm:spPr/>
      <dgm:t>
        <a:bodyPr/>
        <a:lstStyle/>
        <a:p>
          <a:endParaRPr lang="en-US"/>
        </a:p>
      </dgm:t>
    </dgm:pt>
    <dgm:pt modelId="{0C6AE7AC-8595-4C30-92D6-5B41A7F23B93}">
      <dgm:prSet/>
      <dgm:spPr/>
      <dgm:t>
        <a:bodyPr/>
        <a:lstStyle/>
        <a:p>
          <a:r>
            <a:rPr lang="cs-CZ" dirty="0"/>
            <a:t>V reklamách určených dětem jsou chlapci častěji zobrazováni v hlavních rolích a jako dobrodružnější a aktivnější než dívky.</a:t>
          </a:r>
          <a:endParaRPr lang="en-US" dirty="0"/>
        </a:p>
      </dgm:t>
    </dgm:pt>
    <dgm:pt modelId="{DB7B8A9A-09BE-400A-A06B-08D4928FE3A9}" type="parTrans" cxnId="{BEF1E4B0-2B17-4BD9-A70B-BDBE110C527D}">
      <dgm:prSet/>
      <dgm:spPr/>
      <dgm:t>
        <a:bodyPr/>
        <a:lstStyle/>
        <a:p>
          <a:endParaRPr lang="en-US"/>
        </a:p>
      </dgm:t>
    </dgm:pt>
    <dgm:pt modelId="{B273D573-B99E-4DFB-8289-452DDC69143C}" type="sibTrans" cxnId="{BEF1E4B0-2B17-4BD9-A70B-BDBE110C527D}">
      <dgm:prSet/>
      <dgm:spPr/>
      <dgm:t>
        <a:bodyPr/>
        <a:lstStyle/>
        <a:p>
          <a:endParaRPr lang="en-US"/>
        </a:p>
      </dgm:t>
    </dgm:pt>
    <dgm:pt modelId="{B0B5E8CE-10DE-41B9-83BF-DA05686AD5FB}">
      <dgm:prSet/>
      <dgm:spPr/>
      <dgm:t>
        <a:bodyPr/>
        <a:lstStyle/>
        <a:p>
          <a:r>
            <a:rPr lang="cs-CZ" u="none" dirty="0"/>
            <a:t>Když jsou mužské postavy zobrazeny v domácím prostředí oproti venkovnímu, obvykle vypadají "neschopně" </a:t>
          </a:r>
          <a:endParaRPr lang="en-US" u="none" dirty="0"/>
        </a:p>
      </dgm:t>
    </dgm:pt>
    <dgm:pt modelId="{E25A7588-AFDD-4D38-AD5A-9A8CDCD0E984}" type="parTrans" cxnId="{4824DFB5-FF80-4FA6-88C7-A4139825C8A7}">
      <dgm:prSet/>
      <dgm:spPr/>
      <dgm:t>
        <a:bodyPr/>
        <a:lstStyle/>
        <a:p>
          <a:endParaRPr lang="en-US"/>
        </a:p>
      </dgm:t>
    </dgm:pt>
    <dgm:pt modelId="{B58B6A26-3C41-479C-A0FD-34191E90942A}" type="sibTrans" cxnId="{4824DFB5-FF80-4FA6-88C7-A4139825C8A7}">
      <dgm:prSet/>
      <dgm:spPr/>
      <dgm:t>
        <a:bodyPr/>
        <a:lstStyle/>
        <a:p>
          <a:endParaRPr lang="en-US"/>
        </a:p>
      </dgm:t>
    </dgm:pt>
    <dgm:pt modelId="{660F6A70-B5ED-A543-B211-65ACB8EBD3C1}" type="pres">
      <dgm:prSet presAssocID="{FB108EA4-2031-41BE-B267-CC5246DF8D1A}" presName="linear" presStyleCnt="0">
        <dgm:presLayoutVars>
          <dgm:animLvl val="lvl"/>
          <dgm:resizeHandles val="exact"/>
        </dgm:presLayoutVars>
      </dgm:prSet>
      <dgm:spPr/>
    </dgm:pt>
    <dgm:pt modelId="{95C8715E-D34E-9142-BB99-C225BC939DDE}" type="pres">
      <dgm:prSet presAssocID="{84CAA9B8-4812-4326-BF19-45E754EACDE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51EE20-D962-9D47-A192-79A251739024}" type="pres">
      <dgm:prSet presAssocID="{15A2F4AB-76F5-491A-B8A0-EBF6A4891B55}" presName="spacer" presStyleCnt="0"/>
      <dgm:spPr/>
    </dgm:pt>
    <dgm:pt modelId="{3AA8380F-2CB7-A040-8C41-4DDEC6721E2F}" type="pres">
      <dgm:prSet presAssocID="{0C6AE7AC-8595-4C30-92D6-5B41A7F23B9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B7110E7-90EA-2B46-9F22-9E654FF603F4}" type="pres">
      <dgm:prSet presAssocID="{B273D573-B99E-4DFB-8289-452DDC69143C}" presName="spacer" presStyleCnt="0"/>
      <dgm:spPr/>
    </dgm:pt>
    <dgm:pt modelId="{ADA5937D-AA8A-4340-AC6E-2F385DEE0033}" type="pres">
      <dgm:prSet presAssocID="{B0B5E8CE-10DE-41B9-83BF-DA05686AD5F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2723D08-F79B-F04B-9BE0-C6A0B8B56BA4}" type="presOf" srcId="{FB108EA4-2031-41BE-B267-CC5246DF8D1A}" destId="{660F6A70-B5ED-A543-B211-65ACB8EBD3C1}" srcOrd="0" destOrd="0" presId="urn:microsoft.com/office/officeart/2005/8/layout/vList2"/>
    <dgm:cxn modelId="{E3156A43-0B43-8C4A-B22E-06A628853662}" type="presOf" srcId="{0C6AE7AC-8595-4C30-92D6-5B41A7F23B93}" destId="{3AA8380F-2CB7-A040-8C41-4DDEC6721E2F}" srcOrd="0" destOrd="0" presId="urn:microsoft.com/office/officeart/2005/8/layout/vList2"/>
    <dgm:cxn modelId="{1DF49A6A-1D27-4B46-913C-357648436CB5}" type="presOf" srcId="{B0B5E8CE-10DE-41B9-83BF-DA05686AD5FB}" destId="{ADA5937D-AA8A-4340-AC6E-2F385DEE0033}" srcOrd="0" destOrd="0" presId="urn:microsoft.com/office/officeart/2005/8/layout/vList2"/>
    <dgm:cxn modelId="{9D06B181-E94B-2C46-ADAE-8FF309907C54}" type="presOf" srcId="{84CAA9B8-4812-4326-BF19-45E754EACDE8}" destId="{95C8715E-D34E-9142-BB99-C225BC939DDE}" srcOrd="0" destOrd="0" presId="urn:microsoft.com/office/officeart/2005/8/layout/vList2"/>
    <dgm:cxn modelId="{BEF1E4B0-2B17-4BD9-A70B-BDBE110C527D}" srcId="{FB108EA4-2031-41BE-B267-CC5246DF8D1A}" destId="{0C6AE7AC-8595-4C30-92D6-5B41A7F23B93}" srcOrd="1" destOrd="0" parTransId="{DB7B8A9A-09BE-400A-A06B-08D4928FE3A9}" sibTransId="{B273D573-B99E-4DFB-8289-452DDC69143C}"/>
    <dgm:cxn modelId="{4824DFB5-FF80-4FA6-88C7-A4139825C8A7}" srcId="{FB108EA4-2031-41BE-B267-CC5246DF8D1A}" destId="{B0B5E8CE-10DE-41B9-83BF-DA05686AD5FB}" srcOrd="2" destOrd="0" parTransId="{E25A7588-AFDD-4D38-AD5A-9A8CDCD0E984}" sibTransId="{B58B6A26-3C41-479C-A0FD-34191E90942A}"/>
    <dgm:cxn modelId="{9D9AA4EC-63BC-42E4-A095-30B376BF8C6C}" srcId="{FB108EA4-2031-41BE-B267-CC5246DF8D1A}" destId="{84CAA9B8-4812-4326-BF19-45E754EACDE8}" srcOrd="0" destOrd="0" parTransId="{1B0C9D99-4711-4F46-8500-E5C17DC3EA12}" sibTransId="{15A2F4AB-76F5-491A-B8A0-EBF6A4891B55}"/>
    <dgm:cxn modelId="{65EEC1E1-E90D-E24D-BBA4-EDB4C1362831}" type="presParOf" srcId="{660F6A70-B5ED-A543-B211-65ACB8EBD3C1}" destId="{95C8715E-D34E-9142-BB99-C225BC939DDE}" srcOrd="0" destOrd="0" presId="urn:microsoft.com/office/officeart/2005/8/layout/vList2"/>
    <dgm:cxn modelId="{A2CE5870-EBF2-3B4F-9D5D-79458F784E64}" type="presParOf" srcId="{660F6A70-B5ED-A543-B211-65ACB8EBD3C1}" destId="{CB51EE20-D962-9D47-A192-79A251739024}" srcOrd="1" destOrd="0" presId="urn:microsoft.com/office/officeart/2005/8/layout/vList2"/>
    <dgm:cxn modelId="{3F3AD805-3D88-0440-A490-E9DE29E36D57}" type="presParOf" srcId="{660F6A70-B5ED-A543-B211-65ACB8EBD3C1}" destId="{3AA8380F-2CB7-A040-8C41-4DDEC6721E2F}" srcOrd="2" destOrd="0" presId="urn:microsoft.com/office/officeart/2005/8/layout/vList2"/>
    <dgm:cxn modelId="{5A268BFF-D346-4B4A-A64D-80EB05A9DBC1}" type="presParOf" srcId="{660F6A70-B5ED-A543-B211-65ACB8EBD3C1}" destId="{DB7110E7-90EA-2B46-9F22-9E654FF603F4}" srcOrd="3" destOrd="0" presId="urn:microsoft.com/office/officeart/2005/8/layout/vList2"/>
    <dgm:cxn modelId="{0A70C84A-3CB7-B847-9288-868A9579E162}" type="presParOf" srcId="{660F6A70-B5ED-A543-B211-65ACB8EBD3C1}" destId="{ADA5937D-AA8A-4340-AC6E-2F385DEE003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108EA4-2031-41BE-B267-CC5246DF8D1A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84CAA9B8-4812-4326-BF19-45E754EACDE8}">
      <dgm:prSet/>
      <dgm:spPr/>
      <dgm:t>
        <a:bodyPr/>
        <a:lstStyle/>
        <a:p>
          <a:r>
            <a:rPr lang="cs-CZ"/>
            <a:t>Soběstačnost</a:t>
          </a:r>
          <a:endParaRPr lang="en-US"/>
        </a:p>
      </dgm:t>
    </dgm:pt>
    <dgm:pt modelId="{1B0C9D99-4711-4F46-8500-E5C17DC3EA12}" type="parTrans" cxnId="{9D9AA4EC-63BC-42E4-A095-30B376BF8C6C}">
      <dgm:prSet/>
      <dgm:spPr/>
      <dgm:t>
        <a:bodyPr/>
        <a:lstStyle/>
        <a:p>
          <a:endParaRPr lang="en-US"/>
        </a:p>
      </dgm:t>
    </dgm:pt>
    <dgm:pt modelId="{15A2F4AB-76F5-491A-B8A0-EBF6A4891B55}" type="sibTrans" cxnId="{9D9AA4EC-63BC-42E4-A095-30B376BF8C6C}">
      <dgm:prSet/>
      <dgm:spPr/>
      <dgm:t>
        <a:bodyPr/>
        <a:lstStyle/>
        <a:p>
          <a:endParaRPr lang="en-US"/>
        </a:p>
      </dgm:t>
    </dgm:pt>
    <dgm:pt modelId="{0C6AE7AC-8595-4C30-92D6-5B41A7F23B93}">
      <dgm:prSet/>
      <dgm:spPr/>
      <dgm:t>
        <a:bodyPr/>
        <a:lstStyle/>
        <a:p>
          <a:r>
            <a:rPr lang="cs-CZ"/>
            <a:t>Tvrdé jednání</a:t>
          </a:r>
          <a:endParaRPr lang="en-US"/>
        </a:p>
      </dgm:t>
    </dgm:pt>
    <dgm:pt modelId="{DB7B8A9A-09BE-400A-A06B-08D4928FE3A9}" type="parTrans" cxnId="{BEF1E4B0-2B17-4BD9-A70B-BDBE110C527D}">
      <dgm:prSet/>
      <dgm:spPr/>
      <dgm:t>
        <a:bodyPr/>
        <a:lstStyle/>
        <a:p>
          <a:endParaRPr lang="en-US"/>
        </a:p>
      </dgm:t>
    </dgm:pt>
    <dgm:pt modelId="{B273D573-B99E-4DFB-8289-452DDC69143C}" type="sibTrans" cxnId="{BEF1E4B0-2B17-4BD9-A70B-BDBE110C527D}">
      <dgm:prSet/>
      <dgm:spPr/>
      <dgm:t>
        <a:bodyPr/>
        <a:lstStyle/>
        <a:p>
          <a:endParaRPr lang="en-US"/>
        </a:p>
      </dgm:t>
    </dgm:pt>
    <dgm:pt modelId="{B0B5E8CE-10DE-41B9-83BF-DA05686AD5FB}">
      <dgm:prSet/>
      <dgm:spPr/>
      <dgm:t>
        <a:bodyPr/>
        <a:lstStyle/>
        <a:p>
          <a:r>
            <a:rPr lang="cs-CZ" dirty="0"/>
            <a:t>Fyzická přitažlivost</a:t>
          </a:r>
          <a:endParaRPr lang="en-US" dirty="0"/>
        </a:p>
      </dgm:t>
    </dgm:pt>
    <dgm:pt modelId="{E25A7588-AFDD-4D38-AD5A-9A8CDCD0E984}" type="parTrans" cxnId="{4824DFB5-FF80-4FA6-88C7-A4139825C8A7}">
      <dgm:prSet/>
      <dgm:spPr/>
      <dgm:t>
        <a:bodyPr/>
        <a:lstStyle/>
        <a:p>
          <a:endParaRPr lang="en-US"/>
        </a:p>
      </dgm:t>
    </dgm:pt>
    <dgm:pt modelId="{B58B6A26-3C41-479C-A0FD-34191E90942A}" type="sibTrans" cxnId="{4824DFB5-FF80-4FA6-88C7-A4139825C8A7}">
      <dgm:prSet/>
      <dgm:spPr/>
      <dgm:t>
        <a:bodyPr/>
        <a:lstStyle/>
        <a:p>
          <a:endParaRPr lang="en-US"/>
        </a:p>
      </dgm:t>
    </dgm:pt>
    <dgm:pt modelId="{F22EDCBE-167D-49E5-B100-111A66EBE072}">
      <dgm:prSet/>
      <dgm:spPr/>
      <dgm:t>
        <a:bodyPr/>
        <a:lstStyle/>
        <a:p>
          <a:r>
            <a:rPr lang="cs-CZ"/>
            <a:t>Rigidní mužské genderové role</a:t>
          </a:r>
          <a:endParaRPr lang="en-US"/>
        </a:p>
      </dgm:t>
    </dgm:pt>
    <dgm:pt modelId="{BDD8A6AA-1995-4A6F-8A26-5D486CEF45B3}" type="parTrans" cxnId="{51E2D46A-FB29-47FD-8963-E2D6810F2C03}">
      <dgm:prSet/>
      <dgm:spPr/>
      <dgm:t>
        <a:bodyPr/>
        <a:lstStyle/>
        <a:p>
          <a:endParaRPr lang="en-US"/>
        </a:p>
      </dgm:t>
    </dgm:pt>
    <dgm:pt modelId="{89AE1552-F1CC-432A-972A-D6A295625821}" type="sibTrans" cxnId="{51E2D46A-FB29-47FD-8963-E2D6810F2C03}">
      <dgm:prSet/>
      <dgm:spPr/>
      <dgm:t>
        <a:bodyPr/>
        <a:lstStyle/>
        <a:p>
          <a:endParaRPr lang="en-US"/>
        </a:p>
      </dgm:t>
    </dgm:pt>
    <dgm:pt modelId="{30DC422A-A88F-40D2-988F-B6F0FCFE3135}">
      <dgm:prSet/>
      <dgm:spPr/>
      <dgm:t>
        <a:bodyPr/>
        <a:lstStyle/>
        <a:p>
          <a:r>
            <a:rPr lang="cs-CZ"/>
            <a:t>Heterosexualita a homofobie</a:t>
          </a:r>
          <a:endParaRPr lang="en-US"/>
        </a:p>
      </dgm:t>
    </dgm:pt>
    <dgm:pt modelId="{C8EB4423-F377-414C-9039-05A51ADC21AA}" type="parTrans" cxnId="{83AEC0A9-565D-4F76-82C6-FD17FF66A02E}">
      <dgm:prSet/>
      <dgm:spPr/>
      <dgm:t>
        <a:bodyPr/>
        <a:lstStyle/>
        <a:p>
          <a:endParaRPr lang="en-US"/>
        </a:p>
      </dgm:t>
    </dgm:pt>
    <dgm:pt modelId="{B43AA1DC-FA58-47AE-ADE8-7DA55D214183}" type="sibTrans" cxnId="{83AEC0A9-565D-4F76-82C6-FD17FF66A02E}">
      <dgm:prSet/>
      <dgm:spPr/>
      <dgm:t>
        <a:bodyPr/>
        <a:lstStyle/>
        <a:p>
          <a:endParaRPr lang="en-US"/>
        </a:p>
      </dgm:t>
    </dgm:pt>
    <dgm:pt modelId="{E5D72603-2580-473C-A07E-362417E83415}">
      <dgm:prSet/>
      <dgm:spPr/>
      <dgm:t>
        <a:bodyPr/>
        <a:lstStyle/>
        <a:p>
          <a:r>
            <a:rPr lang="cs-CZ"/>
            <a:t>Hypersexualita</a:t>
          </a:r>
          <a:endParaRPr lang="en-US"/>
        </a:p>
      </dgm:t>
    </dgm:pt>
    <dgm:pt modelId="{C0034526-A68F-4FB1-90F1-B9E024703286}" type="parTrans" cxnId="{714227D7-6D49-45A2-B9AA-D816AD21FC6D}">
      <dgm:prSet/>
      <dgm:spPr/>
      <dgm:t>
        <a:bodyPr/>
        <a:lstStyle/>
        <a:p>
          <a:endParaRPr lang="en-US"/>
        </a:p>
      </dgm:t>
    </dgm:pt>
    <dgm:pt modelId="{61BFA77A-45DA-474B-AE48-1FBC7FCB1E17}" type="sibTrans" cxnId="{714227D7-6D49-45A2-B9AA-D816AD21FC6D}">
      <dgm:prSet/>
      <dgm:spPr/>
      <dgm:t>
        <a:bodyPr/>
        <a:lstStyle/>
        <a:p>
          <a:endParaRPr lang="en-US"/>
        </a:p>
      </dgm:t>
    </dgm:pt>
    <dgm:pt modelId="{2C701C61-2B38-4468-B596-57BD2F54B247}">
      <dgm:prSet/>
      <dgm:spPr/>
      <dgm:t>
        <a:bodyPr/>
        <a:lstStyle/>
        <a:p>
          <a:r>
            <a:rPr lang="cs-CZ"/>
            <a:t>Agresivita a kontrola</a:t>
          </a:r>
          <a:endParaRPr lang="en-US"/>
        </a:p>
      </dgm:t>
    </dgm:pt>
    <dgm:pt modelId="{62656A6A-F72C-4EE3-896A-25B06CD11BDB}" type="parTrans" cxnId="{D2180C57-382C-4338-84C7-8A51E3DED6F4}">
      <dgm:prSet/>
      <dgm:spPr/>
      <dgm:t>
        <a:bodyPr/>
        <a:lstStyle/>
        <a:p>
          <a:endParaRPr lang="en-US"/>
        </a:p>
      </dgm:t>
    </dgm:pt>
    <dgm:pt modelId="{55A9EF48-3E0A-46A5-AB77-996BF185ADF5}" type="sibTrans" cxnId="{D2180C57-382C-4338-84C7-8A51E3DED6F4}">
      <dgm:prSet/>
      <dgm:spPr/>
      <dgm:t>
        <a:bodyPr/>
        <a:lstStyle/>
        <a:p>
          <a:endParaRPr lang="en-US"/>
        </a:p>
      </dgm:t>
    </dgm:pt>
    <dgm:pt modelId="{25209DCD-C047-044A-84CA-663B6B115B71}" type="pres">
      <dgm:prSet presAssocID="{FB108EA4-2031-41BE-B267-CC5246DF8D1A}" presName="linear" presStyleCnt="0">
        <dgm:presLayoutVars>
          <dgm:animLvl val="lvl"/>
          <dgm:resizeHandles val="exact"/>
        </dgm:presLayoutVars>
      </dgm:prSet>
      <dgm:spPr/>
    </dgm:pt>
    <dgm:pt modelId="{FE01A4D2-4EE1-424F-8BD3-C11E232BDBA1}" type="pres">
      <dgm:prSet presAssocID="{84CAA9B8-4812-4326-BF19-45E754EACDE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A3F70084-B1DC-0A42-A563-4D5C501ABE1E}" type="pres">
      <dgm:prSet presAssocID="{15A2F4AB-76F5-491A-B8A0-EBF6A4891B55}" presName="spacer" presStyleCnt="0"/>
      <dgm:spPr/>
    </dgm:pt>
    <dgm:pt modelId="{820FD1F4-493A-E24C-A4DD-002B90DF4FD4}" type="pres">
      <dgm:prSet presAssocID="{0C6AE7AC-8595-4C30-92D6-5B41A7F23B9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AF7AC1B-8F72-2C48-9C83-BF077F677255}" type="pres">
      <dgm:prSet presAssocID="{B273D573-B99E-4DFB-8289-452DDC69143C}" presName="spacer" presStyleCnt="0"/>
      <dgm:spPr/>
    </dgm:pt>
    <dgm:pt modelId="{00621C24-FAD3-BA4C-A1CD-A5FE9E2A6880}" type="pres">
      <dgm:prSet presAssocID="{B0B5E8CE-10DE-41B9-83BF-DA05686AD5F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819F0728-D26A-3147-961E-F4B210144C6A}" type="pres">
      <dgm:prSet presAssocID="{B58B6A26-3C41-479C-A0FD-34191E90942A}" presName="spacer" presStyleCnt="0"/>
      <dgm:spPr/>
    </dgm:pt>
    <dgm:pt modelId="{7AF823BB-F652-E742-8139-F734F771402A}" type="pres">
      <dgm:prSet presAssocID="{F22EDCBE-167D-49E5-B100-111A66EBE072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5236F1F0-3741-4149-8AE9-211C18ED097F}" type="pres">
      <dgm:prSet presAssocID="{89AE1552-F1CC-432A-972A-D6A295625821}" presName="spacer" presStyleCnt="0"/>
      <dgm:spPr/>
    </dgm:pt>
    <dgm:pt modelId="{93F066A3-BCDA-BE4F-B5EF-DEF8783CBFEC}" type="pres">
      <dgm:prSet presAssocID="{30DC422A-A88F-40D2-988F-B6F0FCFE313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97AEAD9-8036-A54C-907A-C4CE596E4FFF}" type="pres">
      <dgm:prSet presAssocID="{B43AA1DC-FA58-47AE-ADE8-7DA55D214183}" presName="spacer" presStyleCnt="0"/>
      <dgm:spPr/>
    </dgm:pt>
    <dgm:pt modelId="{0C58AEC6-5983-4842-8478-07F6E58C9E1E}" type="pres">
      <dgm:prSet presAssocID="{E5D72603-2580-473C-A07E-362417E8341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45570B9-A242-FF4A-B4E4-A81A6C78DA9B}" type="pres">
      <dgm:prSet presAssocID="{61BFA77A-45DA-474B-AE48-1FBC7FCB1E17}" presName="spacer" presStyleCnt="0"/>
      <dgm:spPr/>
    </dgm:pt>
    <dgm:pt modelId="{34E61060-9EED-8348-BD2C-19575223CD6F}" type="pres">
      <dgm:prSet presAssocID="{2C701C61-2B38-4468-B596-57BD2F54B24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AA7872D-EC0F-4F46-8243-FAF1A134A472}" type="presOf" srcId="{FB108EA4-2031-41BE-B267-CC5246DF8D1A}" destId="{25209DCD-C047-044A-84CA-663B6B115B71}" srcOrd="0" destOrd="0" presId="urn:microsoft.com/office/officeart/2005/8/layout/vList2"/>
    <dgm:cxn modelId="{5D7CA62D-6404-4247-8763-753AA0D33795}" type="presOf" srcId="{F22EDCBE-167D-49E5-B100-111A66EBE072}" destId="{7AF823BB-F652-E742-8139-F734F771402A}" srcOrd="0" destOrd="0" presId="urn:microsoft.com/office/officeart/2005/8/layout/vList2"/>
    <dgm:cxn modelId="{D49F3435-0070-4445-825E-6EB582EC9E43}" type="presOf" srcId="{B0B5E8CE-10DE-41B9-83BF-DA05686AD5FB}" destId="{00621C24-FAD3-BA4C-A1CD-A5FE9E2A6880}" srcOrd="0" destOrd="0" presId="urn:microsoft.com/office/officeart/2005/8/layout/vList2"/>
    <dgm:cxn modelId="{495D6C4D-D635-5647-9CFD-368052BE9F15}" type="presOf" srcId="{2C701C61-2B38-4468-B596-57BD2F54B247}" destId="{34E61060-9EED-8348-BD2C-19575223CD6F}" srcOrd="0" destOrd="0" presId="urn:microsoft.com/office/officeart/2005/8/layout/vList2"/>
    <dgm:cxn modelId="{D2180C57-382C-4338-84C7-8A51E3DED6F4}" srcId="{FB108EA4-2031-41BE-B267-CC5246DF8D1A}" destId="{2C701C61-2B38-4468-B596-57BD2F54B247}" srcOrd="6" destOrd="0" parTransId="{62656A6A-F72C-4EE3-896A-25B06CD11BDB}" sibTransId="{55A9EF48-3E0A-46A5-AB77-996BF185ADF5}"/>
    <dgm:cxn modelId="{FD8D9166-ED03-FD42-9C6A-BEC05C55FEE8}" type="presOf" srcId="{0C6AE7AC-8595-4C30-92D6-5B41A7F23B93}" destId="{820FD1F4-493A-E24C-A4DD-002B90DF4FD4}" srcOrd="0" destOrd="0" presId="urn:microsoft.com/office/officeart/2005/8/layout/vList2"/>
    <dgm:cxn modelId="{51E2D46A-FB29-47FD-8963-E2D6810F2C03}" srcId="{FB108EA4-2031-41BE-B267-CC5246DF8D1A}" destId="{F22EDCBE-167D-49E5-B100-111A66EBE072}" srcOrd="3" destOrd="0" parTransId="{BDD8A6AA-1995-4A6F-8A26-5D486CEF45B3}" sibTransId="{89AE1552-F1CC-432A-972A-D6A295625821}"/>
    <dgm:cxn modelId="{8CF8D76D-EC53-044D-A39F-ADB6E544495C}" type="presOf" srcId="{E5D72603-2580-473C-A07E-362417E83415}" destId="{0C58AEC6-5983-4842-8478-07F6E58C9E1E}" srcOrd="0" destOrd="0" presId="urn:microsoft.com/office/officeart/2005/8/layout/vList2"/>
    <dgm:cxn modelId="{1CCE1BA0-8668-2B4F-8D9F-CC1ED196A11C}" type="presOf" srcId="{84CAA9B8-4812-4326-BF19-45E754EACDE8}" destId="{FE01A4D2-4EE1-424F-8BD3-C11E232BDBA1}" srcOrd="0" destOrd="0" presId="urn:microsoft.com/office/officeart/2005/8/layout/vList2"/>
    <dgm:cxn modelId="{83AEC0A9-565D-4F76-82C6-FD17FF66A02E}" srcId="{FB108EA4-2031-41BE-B267-CC5246DF8D1A}" destId="{30DC422A-A88F-40D2-988F-B6F0FCFE3135}" srcOrd="4" destOrd="0" parTransId="{C8EB4423-F377-414C-9039-05A51ADC21AA}" sibTransId="{B43AA1DC-FA58-47AE-ADE8-7DA55D214183}"/>
    <dgm:cxn modelId="{BEF1E4B0-2B17-4BD9-A70B-BDBE110C527D}" srcId="{FB108EA4-2031-41BE-B267-CC5246DF8D1A}" destId="{0C6AE7AC-8595-4C30-92D6-5B41A7F23B93}" srcOrd="1" destOrd="0" parTransId="{DB7B8A9A-09BE-400A-A06B-08D4928FE3A9}" sibTransId="{B273D573-B99E-4DFB-8289-452DDC69143C}"/>
    <dgm:cxn modelId="{4824DFB5-FF80-4FA6-88C7-A4139825C8A7}" srcId="{FB108EA4-2031-41BE-B267-CC5246DF8D1A}" destId="{B0B5E8CE-10DE-41B9-83BF-DA05686AD5FB}" srcOrd="2" destOrd="0" parTransId="{E25A7588-AFDD-4D38-AD5A-9A8CDCD0E984}" sibTransId="{B58B6A26-3C41-479C-A0FD-34191E90942A}"/>
    <dgm:cxn modelId="{714227D7-6D49-45A2-B9AA-D816AD21FC6D}" srcId="{FB108EA4-2031-41BE-B267-CC5246DF8D1A}" destId="{E5D72603-2580-473C-A07E-362417E83415}" srcOrd="5" destOrd="0" parTransId="{C0034526-A68F-4FB1-90F1-B9E024703286}" sibTransId="{61BFA77A-45DA-474B-AE48-1FBC7FCB1E17}"/>
    <dgm:cxn modelId="{9D9AA4EC-63BC-42E4-A095-30B376BF8C6C}" srcId="{FB108EA4-2031-41BE-B267-CC5246DF8D1A}" destId="{84CAA9B8-4812-4326-BF19-45E754EACDE8}" srcOrd="0" destOrd="0" parTransId="{1B0C9D99-4711-4F46-8500-E5C17DC3EA12}" sibTransId="{15A2F4AB-76F5-491A-B8A0-EBF6A4891B55}"/>
    <dgm:cxn modelId="{28542AF9-983F-E047-BDC6-9621DF84029F}" type="presOf" srcId="{30DC422A-A88F-40D2-988F-B6F0FCFE3135}" destId="{93F066A3-BCDA-BE4F-B5EF-DEF8783CBFEC}" srcOrd="0" destOrd="0" presId="urn:microsoft.com/office/officeart/2005/8/layout/vList2"/>
    <dgm:cxn modelId="{FCAD8444-2C72-0442-96F4-36C20F30A69F}" type="presParOf" srcId="{25209DCD-C047-044A-84CA-663B6B115B71}" destId="{FE01A4D2-4EE1-424F-8BD3-C11E232BDBA1}" srcOrd="0" destOrd="0" presId="urn:microsoft.com/office/officeart/2005/8/layout/vList2"/>
    <dgm:cxn modelId="{9606A518-6DBF-6A43-8C50-18FD00A7008C}" type="presParOf" srcId="{25209DCD-C047-044A-84CA-663B6B115B71}" destId="{A3F70084-B1DC-0A42-A563-4D5C501ABE1E}" srcOrd="1" destOrd="0" presId="urn:microsoft.com/office/officeart/2005/8/layout/vList2"/>
    <dgm:cxn modelId="{F23B8D2D-8D6B-9A44-9466-D27BE0EA5622}" type="presParOf" srcId="{25209DCD-C047-044A-84CA-663B6B115B71}" destId="{820FD1F4-493A-E24C-A4DD-002B90DF4FD4}" srcOrd="2" destOrd="0" presId="urn:microsoft.com/office/officeart/2005/8/layout/vList2"/>
    <dgm:cxn modelId="{F40B9DB5-D419-4C4F-A198-38A000FE77C4}" type="presParOf" srcId="{25209DCD-C047-044A-84CA-663B6B115B71}" destId="{7AF7AC1B-8F72-2C48-9C83-BF077F677255}" srcOrd="3" destOrd="0" presId="urn:microsoft.com/office/officeart/2005/8/layout/vList2"/>
    <dgm:cxn modelId="{1FF0767B-C2B2-BE42-B336-28E952D15FD8}" type="presParOf" srcId="{25209DCD-C047-044A-84CA-663B6B115B71}" destId="{00621C24-FAD3-BA4C-A1CD-A5FE9E2A6880}" srcOrd="4" destOrd="0" presId="urn:microsoft.com/office/officeart/2005/8/layout/vList2"/>
    <dgm:cxn modelId="{FFFEF185-9B27-134B-92B4-C2DC1C1AFCEF}" type="presParOf" srcId="{25209DCD-C047-044A-84CA-663B6B115B71}" destId="{819F0728-D26A-3147-961E-F4B210144C6A}" srcOrd="5" destOrd="0" presId="urn:microsoft.com/office/officeart/2005/8/layout/vList2"/>
    <dgm:cxn modelId="{0EC9103F-BD5E-6C4D-83EB-1B68023D82BB}" type="presParOf" srcId="{25209DCD-C047-044A-84CA-663B6B115B71}" destId="{7AF823BB-F652-E742-8139-F734F771402A}" srcOrd="6" destOrd="0" presId="urn:microsoft.com/office/officeart/2005/8/layout/vList2"/>
    <dgm:cxn modelId="{711E157E-238A-074D-81EB-904C3048D859}" type="presParOf" srcId="{25209DCD-C047-044A-84CA-663B6B115B71}" destId="{5236F1F0-3741-4149-8AE9-211C18ED097F}" srcOrd="7" destOrd="0" presId="urn:microsoft.com/office/officeart/2005/8/layout/vList2"/>
    <dgm:cxn modelId="{1209AACB-1DFC-D341-A8E9-F671F4AD73C2}" type="presParOf" srcId="{25209DCD-C047-044A-84CA-663B6B115B71}" destId="{93F066A3-BCDA-BE4F-B5EF-DEF8783CBFEC}" srcOrd="8" destOrd="0" presId="urn:microsoft.com/office/officeart/2005/8/layout/vList2"/>
    <dgm:cxn modelId="{AA6DB28F-288B-2D43-814E-267F0DF19A85}" type="presParOf" srcId="{25209DCD-C047-044A-84CA-663B6B115B71}" destId="{797AEAD9-8036-A54C-907A-C4CE596E4FFF}" srcOrd="9" destOrd="0" presId="urn:microsoft.com/office/officeart/2005/8/layout/vList2"/>
    <dgm:cxn modelId="{2206DA84-F8FE-624C-8627-500B812114C9}" type="presParOf" srcId="{25209DCD-C047-044A-84CA-663B6B115B71}" destId="{0C58AEC6-5983-4842-8478-07F6E58C9E1E}" srcOrd="10" destOrd="0" presId="urn:microsoft.com/office/officeart/2005/8/layout/vList2"/>
    <dgm:cxn modelId="{924EC6F7-F214-2E45-BF06-03413DB438D2}" type="presParOf" srcId="{25209DCD-C047-044A-84CA-663B6B115B71}" destId="{F45570B9-A242-FF4A-B4E4-A81A6C78DA9B}" srcOrd="11" destOrd="0" presId="urn:microsoft.com/office/officeart/2005/8/layout/vList2"/>
    <dgm:cxn modelId="{692E7159-2839-F447-9D9F-19886509E471}" type="presParOf" srcId="{25209DCD-C047-044A-84CA-663B6B115B71}" destId="{34E61060-9EED-8348-BD2C-19575223CD6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B74855-8791-493F-94E8-C2863A62998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87B9BF8-9211-477D-A780-A96007CA2AD1}">
      <dgm:prSet/>
      <dgm:spPr/>
      <dgm:t>
        <a:bodyPr/>
        <a:lstStyle/>
        <a:p>
          <a:r>
            <a:rPr lang="cs-CZ"/>
            <a:t>U chlapců je méně pravděpodobné než u dívek, že rozpoznají mediální stereotypy</a:t>
          </a:r>
          <a:endParaRPr lang="en-US"/>
        </a:p>
      </dgm:t>
    </dgm:pt>
    <dgm:pt modelId="{ABA0BE36-C19A-4EEB-A27A-5557CA44170B}" type="parTrans" cxnId="{4CE3846F-AD6F-4343-AC74-E090B646AB54}">
      <dgm:prSet/>
      <dgm:spPr/>
      <dgm:t>
        <a:bodyPr/>
        <a:lstStyle/>
        <a:p>
          <a:endParaRPr lang="en-US"/>
        </a:p>
      </dgm:t>
    </dgm:pt>
    <dgm:pt modelId="{DB8BA91D-3CFE-46A0-BB87-3A92A77558B3}" type="sibTrans" cxnId="{4CE3846F-AD6F-4343-AC74-E090B646AB54}">
      <dgm:prSet/>
      <dgm:spPr/>
      <dgm:t>
        <a:bodyPr/>
        <a:lstStyle/>
        <a:p>
          <a:endParaRPr lang="en-US"/>
        </a:p>
      </dgm:t>
    </dgm:pt>
    <dgm:pt modelId="{B7A786FE-A2E9-4B08-BBE6-0B2B6830FC0A}">
      <dgm:prSet/>
      <dgm:spPr/>
      <dgm:t>
        <a:bodyPr/>
        <a:lstStyle/>
        <a:p>
          <a:r>
            <a:rPr lang="cs-CZ" dirty="0"/>
            <a:t>chlapci mohou být náchylnější k efektu třetí osoby </a:t>
          </a:r>
          <a:endParaRPr lang="en-US" dirty="0"/>
        </a:p>
      </dgm:t>
    </dgm:pt>
    <dgm:pt modelId="{56F05381-D31B-46DA-A1E3-74565C370DB0}" type="parTrans" cxnId="{D82D7C75-FDAD-4ECA-B5E9-6693BC27FE81}">
      <dgm:prSet/>
      <dgm:spPr/>
      <dgm:t>
        <a:bodyPr/>
        <a:lstStyle/>
        <a:p>
          <a:endParaRPr lang="en-US"/>
        </a:p>
      </dgm:t>
    </dgm:pt>
    <dgm:pt modelId="{C86E17F5-88B3-42A0-9459-962FA3A4710C}" type="sibTrans" cxnId="{D82D7C75-FDAD-4ECA-B5E9-6693BC27FE81}">
      <dgm:prSet/>
      <dgm:spPr/>
      <dgm:t>
        <a:bodyPr/>
        <a:lstStyle/>
        <a:p>
          <a:endParaRPr lang="en-US"/>
        </a:p>
      </dgm:t>
    </dgm:pt>
    <dgm:pt modelId="{B1A0E054-28D3-4882-A753-899B3B9037C5}">
      <dgm:prSet/>
      <dgm:spPr/>
      <dgm:t>
        <a:bodyPr/>
        <a:lstStyle/>
        <a:p>
          <a:r>
            <a:rPr lang="cs-CZ"/>
            <a:t>chlapci si méně než dívky uvědomují, jak jsou obrazy v reklamě manipulovány</a:t>
          </a:r>
          <a:endParaRPr lang="en-US"/>
        </a:p>
      </dgm:t>
    </dgm:pt>
    <dgm:pt modelId="{DF6A9F9B-09B6-479B-9FD8-8B6B2FD51C03}" type="parTrans" cxnId="{35DF50B1-9199-4DB4-A2E5-3F3CFE26A81E}">
      <dgm:prSet/>
      <dgm:spPr/>
      <dgm:t>
        <a:bodyPr/>
        <a:lstStyle/>
        <a:p>
          <a:endParaRPr lang="en-US"/>
        </a:p>
      </dgm:t>
    </dgm:pt>
    <dgm:pt modelId="{135D2AD9-B0CB-4E9E-AFEC-E24C0A252CEE}" type="sibTrans" cxnId="{35DF50B1-9199-4DB4-A2E5-3F3CFE26A81E}">
      <dgm:prSet/>
      <dgm:spPr/>
      <dgm:t>
        <a:bodyPr/>
        <a:lstStyle/>
        <a:p>
          <a:endParaRPr lang="en-US"/>
        </a:p>
      </dgm:t>
    </dgm:pt>
    <dgm:pt modelId="{BB6954D0-6FFF-4A44-943D-FD1397307AEF}" type="pres">
      <dgm:prSet presAssocID="{8BB74855-8791-493F-94E8-C2863A62998B}" presName="linear" presStyleCnt="0">
        <dgm:presLayoutVars>
          <dgm:animLvl val="lvl"/>
          <dgm:resizeHandles val="exact"/>
        </dgm:presLayoutVars>
      </dgm:prSet>
      <dgm:spPr/>
    </dgm:pt>
    <dgm:pt modelId="{1CA18F46-886F-4F4D-A0FE-CC8AC2C923F6}" type="pres">
      <dgm:prSet presAssocID="{387B9BF8-9211-477D-A780-A96007CA2AD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2DD7487-2AC4-2A42-AB9A-532E2D1A5128}" type="pres">
      <dgm:prSet presAssocID="{DB8BA91D-3CFE-46A0-BB87-3A92A77558B3}" presName="spacer" presStyleCnt="0"/>
      <dgm:spPr/>
    </dgm:pt>
    <dgm:pt modelId="{C8D403E1-8886-4740-B33B-EDDAD26DED70}" type="pres">
      <dgm:prSet presAssocID="{B7A786FE-A2E9-4B08-BBE6-0B2B6830FC0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2B7857F-D054-7C48-8734-ED6AA34923C5}" type="pres">
      <dgm:prSet presAssocID="{C86E17F5-88B3-42A0-9459-962FA3A4710C}" presName="spacer" presStyleCnt="0"/>
      <dgm:spPr/>
    </dgm:pt>
    <dgm:pt modelId="{633701BC-CA09-9842-94FA-4D2A1F243AB3}" type="pres">
      <dgm:prSet presAssocID="{B1A0E054-28D3-4882-A753-899B3B9037C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207BD14-48C1-0E45-9D3C-5E23BCA4BCEF}" type="presOf" srcId="{8BB74855-8791-493F-94E8-C2863A62998B}" destId="{BB6954D0-6FFF-4A44-943D-FD1397307AEF}" srcOrd="0" destOrd="0" presId="urn:microsoft.com/office/officeart/2005/8/layout/vList2"/>
    <dgm:cxn modelId="{47F9C91E-75BC-1943-AD15-EFEA64831D9F}" type="presOf" srcId="{B1A0E054-28D3-4882-A753-899B3B9037C5}" destId="{633701BC-CA09-9842-94FA-4D2A1F243AB3}" srcOrd="0" destOrd="0" presId="urn:microsoft.com/office/officeart/2005/8/layout/vList2"/>
    <dgm:cxn modelId="{4CE3846F-AD6F-4343-AC74-E090B646AB54}" srcId="{8BB74855-8791-493F-94E8-C2863A62998B}" destId="{387B9BF8-9211-477D-A780-A96007CA2AD1}" srcOrd="0" destOrd="0" parTransId="{ABA0BE36-C19A-4EEB-A27A-5557CA44170B}" sibTransId="{DB8BA91D-3CFE-46A0-BB87-3A92A77558B3}"/>
    <dgm:cxn modelId="{D82D7C75-FDAD-4ECA-B5E9-6693BC27FE81}" srcId="{8BB74855-8791-493F-94E8-C2863A62998B}" destId="{B7A786FE-A2E9-4B08-BBE6-0B2B6830FC0A}" srcOrd="1" destOrd="0" parTransId="{56F05381-D31B-46DA-A1E3-74565C370DB0}" sibTransId="{C86E17F5-88B3-42A0-9459-962FA3A4710C}"/>
    <dgm:cxn modelId="{35DF50B1-9199-4DB4-A2E5-3F3CFE26A81E}" srcId="{8BB74855-8791-493F-94E8-C2863A62998B}" destId="{B1A0E054-28D3-4882-A753-899B3B9037C5}" srcOrd="2" destOrd="0" parTransId="{DF6A9F9B-09B6-479B-9FD8-8B6B2FD51C03}" sibTransId="{135D2AD9-B0CB-4E9E-AFEC-E24C0A252CEE}"/>
    <dgm:cxn modelId="{99BE9AB1-F065-F54A-A0DE-7AA7F74418D2}" type="presOf" srcId="{387B9BF8-9211-477D-A780-A96007CA2AD1}" destId="{1CA18F46-886F-4F4D-A0FE-CC8AC2C923F6}" srcOrd="0" destOrd="0" presId="urn:microsoft.com/office/officeart/2005/8/layout/vList2"/>
    <dgm:cxn modelId="{63A04EF8-D063-1842-BED8-8583382C3EE0}" type="presOf" srcId="{B7A786FE-A2E9-4B08-BBE6-0B2B6830FC0A}" destId="{C8D403E1-8886-4740-B33B-EDDAD26DED70}" srcOrd="0" destOrd="0" presId="urn:microsoft.com/office/officeart/2005/8/layout/vList2"/>
    <dgm:cxn modelId="{085443FD-0B6F-FD4E-A307-B08F457DEC2E}" type="presParOf" srcId="{BB6954D0-6FFF-4A44-943D-FD1397307AEF}" destId="{1CA18F46-886F-4F4D-A0FE-CC8AC2C923F6}" srcOrd="0" destOrd="0" presId="urn:microsoft.com/office/officeart/2005/8/layout/vList2"/>
    <dgm:cxn modelId="{49CCE9ED-C06D-F747-8908-8035EE1AA36B}" type="presParOf" srcId="{BB6954D0-6FFF-4A44-943D-FD1397307AEF}" destId="{52DD7487-2AC4-2A42-AB9A-532E2D1A5128}" srcOrd="1" destOrd="0" presId="urn:microsoft.com/office/officeart/2005/8/layout/vList2"/>
    <dgm:cxn modelId="{B2B705A9-BB86-EB40-AE3E-6C600D7041D9}" type="presParOf" srcId="{BB6954D0-6FFF-4A44-943D-FD1397307AEF}" destId="{C8D403E1-8886-4740-B33B-EDDAD26DED70}" srcOrd="2" destOrd="0" presId="urn:microsoft.com/office/officeart/2005/8/layout/vList2"/>
    <dgm:cxn modelId="{4D4B2433-713E-FB45-B60D-BE1D08F0B965}" type="presParOf" srcId="{BB6954D0-6FFF-4A44-943D-FD1397307AEF}" destId="{D2B7857F-D054-7C48-8734-ED6AA34923C5}" srcOrd="3" destOrd="0" presId="urn:microsoft.com/office/officeart/2005/8/layout/vList2"/>
    <dgm:cxn modelId="{A312E30A-3E7E-8B41-8FFA-E591DAEA54A8}" type="presParOf" srcId="{BB6954D0-6FFF-4A44-943D-FD1397307AEF}" destId="{633701BC-CA09-9842-94FA-4D2A1F243A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3C5976-E122-4D75-B2AE-85BDC0E0F2A8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317F14-C63D-464F-A7BB-D5FEF058273B}">
      <dgm:prSet/>
      <dgm:spPr/>
      <dgm:t>
        <a:bodyPr/>
        <a:lstStyle/>
        <a:p>
          <a:r>
            <a:rPr lang="cs-CZ"/>
            <a:t>Men and women value a product differently depending on whether it has a male or female brand representation. Specifically, female-identified brands are less appealing to male shoppers. </a:t>
          </a:r>
          <a:endParaRPr lang="en-US"/>
        </a:p>
      </dgm:t>
    </dgm:pt>
    <dgm:pt modelId="{60F488D6-B2BC-43A8-87C7-951C88D841D1}" type="parTrans" cxnId="{B8F64E0A-55BA-45E6-AF61-4224C266BC39}">
      <dgm:prSet/>
      <dgm:spPr/>
      <dgm:t>
        <a:bodyPr/>
        <a:lstStyle/>
        <a:p>
          <a:endParaRPr lang="en-US"/>
        </a:p>
      </dgm:t>
    </dgm:pt>
    <dgm:pt modelId="{BB4A2269-31FF-49CA-AE27-AB13C839E12A}" type="sibTrans" cxnId="{B8F64E0A-55BA-45E6-AF61-4224C266BC39}">
      <dgm:prSet/>
      <dgm:spPr/>
      <dgm:t>
        <a:bodyPr/>
        <a:lstStyle/>
        <a:p>
          <a:endParaRPr lang="en-US"/>
        </a:p>
      </dgm:t>
    </dgm:pt>
    <dgm:pt modelId="{EA9D5CA0-B8BA-48E6-904F-B993432F89EC}">
      <dgm:prSet/>
      <dgm:spPr/>
      <dgm:t>
        <a:bodyPr/>
        <a:lstStyle/>
        <a:p>
          <a:r>
            <a:rPr lang="cs-CZ" dirty="0"/>
            <a:t>muži méně preferují značky s ženskými názvy nebo reprezentacemi (jako jsou loga nebo mluvčí), zatímco ženy nikoli. Naopak muži mají silnější vztah ke značkám s mužskou reprezentací, ačkoli ženy nevykazují výrazné preference</a:t>
          </a:r>
          <a:endParaRPr lang="en-US" dirty="0"/>
        </a:p>
      </dgm:t>
    </dgm:pt>
    <dgm:pt modelId="{766E5637-2646-4F16-A69D-40CBDB9F5765}" type="parTrans" cxnId="{BCDDC2D2-8444-4645-BA97-87D016405FFF}">
      <dgm:prSet/>
      <dgm:spPr/>
      <dgm:t>
        <a:bodyPr/>
        <a:lstStyle/>
        <a:p>
          <a:endParaRPr lang="en-US"/>
        </a:p>
      </dgm:t>
    </dgm:pt>
    <dgm:pt modelId="{D9E8E22F-F406-452A-A9F7-C4F31FE1023C}" type="sibTrans" cxnId="{BCDDC2D2-8444-4645-BA97-87D016405FFF}">
      <dgm:prSet/>
      <dgm:spPr/>
      <dgm:t>
        <a:bodyPr/>
        <a:lstStyle/>
        <a:p>
          <a:endParaRPr lang="en-US"/>
        </a:p>
      </dgm:t>
    </dgm:pt>
    <dgm:pt modelId="{50531301-F81C-499F-BF00-0C620E3F9EE4}">
      <dgm:prSet/>
      <dgm:spPr/>
      <dgm:t>
        <a:bodyPr/>
        <a:lstStyle/>
        <a:p>
          <a:r>
            <a:rPr lang="cs-CZ"/>
            <a:t>Muži mají tendenci projevovat silnější vztah ke značkám s "mužskou" reprezentací </a:t>
          </a:r>
          <a:endParaRPr lang="en-US"/>
        </a:p>
      </dgm:t>
    </dgm:pt>
    <dgm:pt modelId="{AF7B8CE5-EA5F-4D58-BA90-460F1223F23E}" type="parTrans" cxnId="{6A9030B7-AD9E-48E3-8483-5F1C10BFACC5}">
      <dgm:prSet/>
      <dgm:spPr/>
      <dgm:t>
        <a:bodyPr/>
        <a:lstStyle/>
        <a:p>
          <a:endParaRPr lang="en-US"/>
        </a:p>
      </dgm:t>
    </dgm:pt>
    <dgm:pt modelId="{505F227F-A42B-4012-8E8D-9AF3BB744768}" type="sibTrans" cxnId="{6A9030B7-AD9E-48E3-8483-5F1C10BFACC5}">
      <dgm:prSet/>
      <dgm:spPr/>
      <dgm:t>
        <a:bodyPr/>
        <a:lstStyle/>
        <a:p>
          <a:endParaRPr lang="en-US"/>
        </a:p>
      </dgm:t>
    </dgm:pt>
    <dgm:pt modelId="{9D2C038B-D36C-514A-9C2A-C3057629B4C5}" type="pres">
      <dgm:prSet presAssocID="{C13C5976-E122-4D75-B2AE-85BDC0E0F2A8}" presName="vert0" presStyleCnt="0">
        <dgm:presLayoutVars>
          <dgm:dir/>
          <dgm:animOne val="branch"/>
          <dgm:animLvl val="lvl"/>
        </dgm:presLayoutVars>
      </dgm:prSet>
      <dgm:spPr/>
    </dgm:pt>
    <dgm:pt modelId="{A8184EFF-F925-D24E-81EA-D4E41705F330}" type="pres">
      <dgm:prSet presAssocID="{1E317F14-C63D-464F-A7BB-D5FEF058273B}" presName="thickLine" presStyleLbl="alignNode1" presStyleIdx="0" presStyleCnt="3"/>
      <dgm:spPr/>
    </dgm:pt>
    <dgm:pt modelId="{EC9ECD24-DFB8-B542-8192-D1B87BF448D6}" type="pres">
      <dgm:prSet presAssocID="{1E317F14-C63D-464F-A7BB-D5FEF058273B}" presName="horz1" presStyleCnt="0"/>
      <dgm:spPr/>
    </dgm:pt>
    <dgm:pt modelId="{37951945-A6BB-684A-A300-4BA9D2626116}" type="pres">
      <dgm:prSet presAssocID="{1E317F14-C63D-464F-A7BB-D5FEF058273B}" presName="tx1" presStyleLbl="revTx" presStyleIdx="0" presStyleCnt="3"/>
      <dgm:spPr/>
    </dgm:pt>
    <dgm:pt modelId="{D70C68D9-D8A7-264E-8235-C8A69B1CD494}" type="pres">
      <dgm:prSet presAssocID="{1E317F14-C63D-464F-A7BB-D5FEF058273B}" presName="vert1" presStyleCnt="0"/>
      <dgm:spPr/>
    </dgm:pt>
    <dgm:pt modelId="{C0EFD70E-5BBB-E148-BBB8-36AF7DD7119E}" type="pres">
      <dgm:prSet presAssocID="{EA9D5CA0-B8BA-48E6-904F-B993432F89EC}" presName="thickLine" presStyleLbl="alignNode1" presStyleIdx="1" presStyleCnt="3"/>
      <dgm:spPr/>
    </dgm:pt>
    <dgm:pt modelId="{462FCC50-4831-B347-AC99-84534CFA9551}" type="pres">
      <dgm:prSet presAssocID="{EA9D5CA0-B8BA-48E6-904F-B993432F89EC}" presName="horz1" presStyleCnt="0"/>
      <dgm:spPr/>
    </dgm:pt>
    <dgm:pt modelId="{60CA4091-9A71-8E4E-B7CB-072F6B2259ED}" type="pres">
      <dgm:prSet presAssocID="{EA9D5CA0-B8BA-48E6-904F-B993432F89EC}" presName="tx1" presStyleLbl="revTx" presStyleIdx="1" presStyleCnt="3"/>
      <dgm:spPr/>
    </dgm:pt>
    <dgm:pt modelId="{6FB09560-9D98-0C4E-8EA8-9927EAD7C690}" type="pres">
      <dgm:prSet presAssocID="{EA9D5CA0-B8BA-48E6-904F-B993432F89EC}" presName="vert1" presStyleCnt="0"/>
      <dgm:spPr/>
    </dgm:pt>
    <dgm:pt modelId="{A5E7FEDB-2E46-5343-98C0-C129A39D1F49}" type="pres">
      <dgm:prSet presAssocID="{50531301-F81C-499F-BF00-0C620E3F9EE4}" presName="thickLine" presStyleLbl="alignNode1" presStyleIdx="2" presStyleCnt="3"/>
      <dgm:spPr/>
    </dgm:pt>
    <dgm:pt modelId="{2CDB1F0A-3C40-924D-B22A-848932561E5C}" type="pres">
      <dgm:prSet presAssocID="{50531301-F81C-499F-BF00-0C620E3F9EE4}" presName="horz1" presStyleCnt="0"/>
      <dgm:spPr/>
    </dgm:pt>
    <dgm:pt modelId="{EC366675-E9D4-7442-9D0E-252640D2EE49}" type="pres">
      <dgm:prSet presAssocID="{50531301-F81C-499F-BF00-0C620E3F9EE4}" presName="tx1" presStyleLbl="revTx" presStyleIdx="2" presStyleCnt="3"/>
      <dgm:spPr/>
    </dgm:pt>
    <dgm:pt modelId="{FF5BC590-3C9B-3742-ABC6-9C6A219D32A8}" type="pres">
      <dgm:prSet presAssocID="{50531301-F81C-499F-BF00-0C620E3F9EE4}" presName="vert1" presStyleCnt="0"/>
      <dgm:spPr/>
    </dgm:pt>
  </dgm:ptLst>
  <dgm:cxnLst>
    <dgm:cxn modelId="{B8F64E0A-55BA-45E6-AF61-4224C266BC39}" srcId="{C13C5976-E122-4D75-B2AE-85BDC0E0F2A8}" destId="{1E317F14-C63D-464F-A7BB-D5FEF058273B}" srcOrd="0" destOrd="0" parTransId="{60F488D6-B2BC-43A8-87C7-951C88D841D1}" sibTransId="{BB4A2269-31FF-49CA-AE27-AB13C839E12A}"/>
    <dgm:cxn modelId="{83B65EA9-4F5C-804C-B495-F232AB36B23C}" type="presOf" srcId="{C13C5976-E122-4D75-B2AE-85BDC0E0F2A8}" destId="{9D2C038B-D36C-514A-9C2A-C3057629B4C5}" srcOrd="0" destOrd="0" presId="urn:microsoft.com/office/officeart/2008/layout/LinedList"/>
    <dgm:cxn modelId="{C71EF2AD-E678-FF49-8DD8-31E9D6F08A0F}" type="presOf" srcId="{EA9D5CA0-B8BA-48E6-904F-B993432F89EC}" destId="{60CA4091-9A71-8E4E-B7CB-072F6B2259ED}" srcOrd="0" destOrd="0" presId="urn:microsoft.com/office/officeart/2008/layout/LinedList"/>
    <dgm:cxn modelId="{6A9030B7-AD9E-48E3-8483-5F1C10BFACC5}" srcId="{C13C5976-E122-4D75-B2AE-85BDC0E0F2A8}" destId="{50531301-F81C-499F-BF00-0C620E3F9EE4}" srcOrd="2" destOrd="0" parTransId="{AF7B8CE5-EA5F-4D58-BA90-460F1223F23E}" sibTransId="{505F227F-A42B-4012-8E8D-9AF3BB744768}"/>
    <dgm:cxn modelId="{6B659ABD-E585-C249-9330-66F9DAA7C932}" type="presOf" srcId="{50531301-F81C-499F-BF00-0C620E3F9EE4}" destId="{EC366675-E9D4-7442-9D0E-252640D2EE49}" srcOrd="0" destOrd="0" presId="urn:microsoft.com/office/officeart/2008/layout/LinedList"/>
    <dgm:cxn modelId="{BCDDC2D2-8444-4645-BA97-87D016405FFF}" srcId="{C13C5976-E122-4D75-B2AE-85BDC0E0F2A8}" destId="{EA9D5CA0-B8BA-48E6-904F-B993432F89EC}" srcOrd="1" destOrd="0" parTransId="{766E5637-2646-4F16-A69D-40CBDB9F5765}" sibTransId="{D9E8E22F-F406-452A-A9F7-C4F31FE1023C}"/>
    <dgm:cxn modelId="{90C8F4F7-3846-744F-AC34-0D6B924EC9C0}" type="presOf" srcId="{1E317F14-C63D-464F-A7BB-D5FEF058273B}" destId="{37951945-A6BB-684A-A300-4BA9D2626116}" srcOrd="0" destOrd="0" presId="urn:microsoft.com/office/officeart/2008/layout/LinedList"/>
    <dgm:cxn modelId="{1F22786D-520D-D34D-AB3F-7A6E30D8AAB7}" type="presParOf" srcId="{9D2C038B-D36C-514A-9C2A-C3057629B4C5}" destId="{A8184EFF-F925-D24E-81EA-D4E41705F330}" srcOrd="0" destOrd="0" presId="urn:microsoft.com/office/officeart/2008/layout/LinedList"/>
    <dgm:cxn modelId="{36D104F6-3010-F64C-8108-C6F4BBE6E06F}" type="presParOf" srcId="{9D2C038B-D36C-514A-9C2A-C3057629B4C5}" destId="{EC9ECD24-DFB8-B542-8192-D1B87BF448D6}" srcOrd="1" destOrd="0" presId="urn:microsoft.com/office/officeart/2008/layout/LinedList"/>
    <dgm:cxn modelId="{F8E061F3-4630-4D43-8B63-3641EFFA56C1}" type="presParOf" srcId="{EC9ECD24-DFB8-B542-8192-D1B87BF448D6}" destId="{37951945-A6BB-684A-A300-4BA9D2626116}" srcOrd="0" destOrd="0" presId="urn:microsoft.com/office/officeart/2008/layout/LinedList"/>
    <dgm:cxn modelId="{F2094946-ADA1-CB4E-9A8E-E233BEFF88A6}" type="presParOf" srcId="{EC9ECD24-DFB8-B542-8192-D1B87BF448D6}" destId="{D70C68D9-D8A7-264E-8235-C8A69B1CD494}" srcOrd="1" destOrd="0" presId="urn:microsoft.com/office/officeart/2008/layout/LinedList"/>
    <dgm:cxn modelId="{3A90BCD4-391E-1D4B-8402-664C6E255D7F}" type="presParOf" srcId="{9D2C038B-D36C-514A-9C2A-C3057629B4C5}" destId="{C0EFD70E-5BBB-E148-BBB8-36AF7DD7119E}" srcOrd="2" destOrd="0" presId="urn:microsoft.com/office/officeart/2008/layout/LinedList"/>
    <dgm:cxn modelId="{82B6C8CD-D2D3-A64B-94A7-B983E223B158}" type="presParOf" srcId="{9D2C038B-D36C-514A-9C2A-C3057629B4C5}" destId="{462FCC50-4831-B347-AC99-84534CFA9551}" srcOrd="3" destOrd="0" presId="urn:microsoft.com/office/officeart/2008/layout/LinedList"/>
    <dgm:cxn modelId="{70B96CFA-57E2-AC44-88CD-C337076112AA}" type="presParOf" srcId="{462FCC50-4831-B347-AC99-84534CFA9551}" destId="{60CA4091-9A71-8E4E-B7CB-072F6B2259ED}" srcOrd="0" destOrd="0" presId="urn:microsoft.com/office/officeart/2008/layout/LinedList"/>
    <dgm:cxn modelId="{6AEEF170-826E-5A4D-93BE-B2C9FB6F600B}" type="presParOf" srcId="{462FCC50-4831-B347-AC99-84534CFA9551}" destId="{6FB09560-9D98-0C4E-8EA8-9927EAD7C690}" srcOrd="1" destOrd="0" presId="urn:microsoft.com/office/officeart/2008/layout/LinedList"/>
    <dgm:cxn modelId="{EA2E0056-263F-F444-A6AD-55E9510B43AC}" type="presParOf" srcId="{9D2C038B-D36C-514A-9C2A-C3057629B4C5}" destId="{A5E7FEDB-2E46-5343-98C0-C129A39D1F49}" srcOrd="4" destOrd="0" presId="urn:microsoft.com/office/officeart/2008/layout/LinedList"/>
    <dgm:cxn modelId="{8C3A3DB9-802F-704F-9FD5-EF9DE1020431}" type="presParOf" srcId="{9D2C038B-D36C-514A-9C2A-C3057629B4C5}" destId="{2CDB1F0A-3C40-924D-B22A-848932561E5C}" srcOrd="5" destOrd="0" presId="urn:microsoft.com/office/officeart/2008/layout/LinedList"/>
    <dgm:cxn modelId="{AF471CAC-3F9C-8242-AA31-A9B91F9DE587}" type="presParOf" srcId="{2CDB1F0A-3C40-924D-B22A-848932561E5C}" destId="{EC366675-E9D4-7442-9D0E-252640D2EE49}" srcOrd="0" destOrd="0" presId="urn:microsoft.com/office/officeart/2008/layout/LinedList"/>
    <dgm:cxn modelId="{336E4931-601B-9F45-A339-4F13AB2BB714}" type="presParOf" srcId="{2CDB1F0A-3C40-924D-B22A-848932561E5C}" destId="{FF5BC590-3C9B-3742-ABC6-9C6A219D32A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F174B-9100-2A44-9F7D-AB11A6FB8703}">
      <dsp:nvSpPr>
        <dsp:cNvPr id="0" name=""/>
        <dsp:cNvSpPr/>
      </dsp:nvSpPr>
      <dsp:spPr>
        <a:xfrm>
          <a:off x="0" y="641"/>
          <a:ext cx="60246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26313-D629-0C4C-AF70-3FF580782739}">
      <dsp:nvSpPr>
        <dsp:cNvPr id="0" name=""/>
        <dsp:cNvSpPr/>
      </dsp:nvSpPr>
      <dsp:spPr>
        <a:xfrm>
          <a:off x="0" y="641"/>
          <a:ext cx="6024653" cy="1051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kern="1200" dirty="0"/>
            <a:t>Gender</a:t>
          </a:r>
          <a:r>
            <a:rPr lang="cs-CZ" sz="2100" kern="1200" dirty="0"/>
            <a:t> - rozdíly mezi muži a ženami, které jsou vytvořeny kulturně; sociální konstrukt, maskulinní či </a:t>
          </a:r>
          <a:r>
            <a:rPr lang="cs-CZ" sz="2100" kern="1200" dirty="0" err="1"/>
            <a:t>feminní</a:t>
          </a:r>
          <a:r>
            <a:rPr lang="cs-CZ" sz="2100" kern="1200" dirty="0"/>
            <a:t> chování vyvinuté</a:t>
          </a:r>
          <a:r>
            <a:rPr lang="cs-CZ" sz="2100" b="0" kern="1200" dirty="0"/>
            <a:t> v p</a:t>
          </a:r>
          <a:r>
            <a:rPr lang="cs-CZ" sz="2100" kern="1200" dirty="0"/>
            <a:t>růběhu socializace.</a:t>
          </a:r>
          <a:endParaRPr lang="en-US" sz="2100" kern="1200" dirty="0"/>
        </a:p>
      </dsp:txBody>
      <dsp:txXfrm>
        <a:off x="0" y="641"/>
        <a:ext cx="6024653" cy="1051303"/>
      </dsp:txXfrm>
    </dsp:sp>
    <dsp:sp modelId="{6EE5B89C-0461-954B-ADA4-BABF61E7A9A6}">
      <dsp:nvSpPr>
        <dsp:cNvPr id="0" name=""/>
        <dsp:cNvSpPr/>
      </dsp:nvSpPr>
      <dsp:spPr>
        <a:xfrm>
          <a:off x="0" y="1051945"/>
          <a:ext cx="60246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94F8A-4AB8-0447-B043-E871CF239FCC}">
      <dsp:nvSpPr>
        <dsp:cNvPr id="0" name=""/>
        <dsp:cNvSpPr/>
      </dsp:nvSpPr>
      <dsp:spPr>
        <a:xfrm>
          <a:off x="0" y="1051945"/>
          <a:ext cx="6024653" cy="1051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genderové</a:t>
          </a:r>
          <a:r>
            <a:rPr lang="en-US" sz="2100" kern="1200" dirty="0"/>
            <a:t> stereotypy </a:t>
          </a:r>
        </a:p>
      </dsp:txBody>
      <dsp:txXfrm>
        <a:off x="0" y="1051945"/>
        <a:ext cx="6024653" cy="1051303"/>
      </dsp:txXfrm>
    </dsp:sp>
    <dsp:sp modelId="{F6EE766D-13A3-E34D-B9E5-559DD280A089}">
      <dsp:nvSpPr>
        <dsp:cNvPr id="0" name=""/>
        <dsp:cNvSpPr/>
      </dsp:nvSpPr>
      <dsp:spPr>
        <a:xfrm>
          <a:off x="0" y="2103248"/>
          <a:ext cx="60246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6EDD9-9CE4-F740-B301-13C627669FEC}">
      <dsp:nvSpPr>
        <dsp:cNvPr id="0" name=""/>
        <dsp:cNvSpPr/>
      </dsp:nvSpPr>
      <dsp:spPr>
        <a:xfrm>
          <a:off x="0" y="2103248"/>
          <a:ext cx="6024653" cy="1051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tělesné</a:t>
          </a:r>
          <a:r>
            <a:rPr lang="en-US" sz="2100" kern="1200" dirty="0"/>
            <a:t> </a:t>
          </a:r>
          <a:r>
            <a:rPr lang="en-US" sz="2100" kern="1200" dirty="0" err="1"/>
            <a:t>vlastnosti</a:t>
          </a:r>
          <a:r>
            <a:rPr lang="en-US" sz="2100" kern="1200" dirty="0"/>
            <a:t> – </a:t>
          </a:r>
          <a:r>
            <a:rPr lang="en-US" sz="2100" kern="1200" dirty="0" err="1"/>
            <a:t>výška</a:t>
          </a:r>
          <a:r>
            <a:rPr lang="en-US" sz="2100" kern="1200" dirty="0"/>
            <a:t>, </a:t>
          </a:r>
          <a:r>
            <a:rPr lang="en-US" sz="2100" kern="1200" dirty="0" err="1"/>
            <a:t>fyzické</a:t>
          </a:r>
          <a:r>
            <a:rPr lang="en-US" sz="2100" kern="1200" dirty="0"/>
            <a:t> </a:t>
          </a:r>
          <a:r>
            <a:rPr lang="en-US" sz="2100" kern="1200" dirty="0" err="1"/>
            <a:t>schopnosti</a:t>
          </a:r>
          <a:r>
            <a:rPr lang="en-US" sz="2100" kern="1200" dirty="0"/>
            <a:t>, </a:t>
          </a:r>
          <a:r>
            <a:rPr lang="en-US" sz="2100" kern="1200" dirty="0" err="1"/>
            <a:t>manuální</a:t>
          </a:r>
          <a:r>
            <a:rPr lang="en-US" sz="2100" kern="1200" dirty="0"/>
            <a:t> </a:t>
          </a:r>
          <a:r>
            <a:rPr lang="en-US" sz="2100" kern="1200" dirty="0" err="1"/>
            <a:t>dovednosti</a:t>
          </a:r>
          <a:r>
            <a:rPr lang="en-US" sz="2100" kern="1200" dirty="0"/>
            <a:t>, </a:t>
          </a:r>
          <a:r>
            <a:rPr lang="en-US" sz="2100" kern="1200" dirty="0" err="1"/>
            <a:t>sexuální</a:t>
          </a:r>
          <a:r>
            <a:rPr lang="en-US" sz="2100" kern="1200" dirty="0"/>
            <a:t> </a:t>
          </a:r>
          <a:r>
            <a:rPr lang="en-US" sz="2100" kern="1200" dirty="0" err="1"/>
            <a:t>touha</a:t>
          </a:r>
          <a:endParaRPr lang="en-US" sz="2100" kern="1200" dirty="0"/>
        </a:p>
      </dsp:txBody>
      <dsp:txXfrm>
        <a:off x="0" y="2103248"/>
        <a:ext cx="6024653" cy="1051303"/>
      </dsp:txXfrm>
    </dsp:sp>
    <dsp:sp modelId="{EEE3474C-4A03-2B4B-86FF-45E474C51FE8}">
      <dsp:nvSpPr>
        <dsp:cNvPr id="0" name=""/>
        <dsp:cNvSpPr/>
      </dsp:nvSpPr>
      <dsp:spPr>
        <a:xfrm>
          <a:off x="0" y="3154551"/>
          <a:ext cx="60246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062C9-1539-F843-B36A-1BEEC724C285}">
      <dsp:nvSpPr>
        <dsp:cNvPr id="0" name=""/>
        <dsp:cNvSpPr/>
      </dsp:nvSpPr>
      <dsp:spPr>
        <a:xfrm>
          <a:off x="0" y="3154551"/>
          <a:ext cx="6024653" cy="1051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osobnostní</a:t>
          </a:r>
          <a:r>
            <a:rPr lang="en-US" sz="2100" kern="1200" dirty="0"/>
            <a:t> </a:t>
          </a:r>
          <a:r>
            <a:rPr lang="en-US" sz="2100" kern="1200" dirty="0" err="1"/>
            <a:t>rysy</a:t>
          </a:r>
          <a:endParaRPr lang="en-US" sz="2100" kern="1200" dirty="0"/>
        </a:p>
      </dsp:txBody>
      <dsp:txXfrm>
        <a:off x="0" y="3154551"/>
        <a:ext cx="6024653" cy="1051303"/>
      </dsp:txXfrm>
    </dsp:sp>
    <dsp:sp modelId="{C987FD1A-A3AE-574B-BB43-100259DE22D5}">
      <dsp:nvSpPr>
        <dsp:cNvPr id="0" name=""/>
        <dsp:cNvSpPr/>
      </dsp:nvSpPr>
      <dsp:spPr>
        <a:xfrm>
          <a:off x="0" y="4205854"/>
          <a:ext cx="60246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7F429-3230-A441-A699-E0CCAA19D537}">
      <dsp:nvSpPr>
        <dsp:cNvPr id="0" name=""/>
        <dsp:cNvSpPr/>
      </dsp:nvSpPr>
      <dsp:spPr>
        <a:xfrm>
          <a:off x="0" y="4205854"/>
          <a:ext cx="6024653" cy="1051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důsledky</a:t>
          </a:r>
          <a:r>
            <a:rPr lang="en-US" sz="2100" kern="1200" dirty="0"/>
            <a:t>?</a:t>
          </a:r>
        </a:p>
      </dsp:txBody>
      <dsp:txXfrm>
        <a:off x="0" y="4205854"/>
        <a:ext cx="6024653" cy="1051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F174B-9100-2A44-9F7D-AB11A6FB8703}">
      <dsp:nvSpPr>
        <dsp:cNvPr id="0" name=""/>
        <dsp:cNvSpPr/>
      </dsp:nvSpPr>
      <dsp:spPr>
        <a:xfrm>
          <a:off x="0" y="2567"/>
          <a:ext cx="60246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26313-D629-0C4C-AF70-3FF580782739}">
      <dsp:nvSpPr>
        <dsp:cNvPr id="0" name=""/>
        <dsp:cNvSpPr/>
      </dsp:nvSpPr>
      <dsp:spPr>
        <a:xfrm>
          <a:off x="0" y="2567"/>
          <a:ext cx="6024653" cy="175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 err="1"/>
            <a:t>Kantar</a:t>
          </a:r>
          <a:r>
            <a:rPr lang="cs-CZ" sz="2200" b="1" kern="1200" dirty="0"/>
            <a:t> (2018)</a:t>
          </a:r>
          <a:endParaRPr lang="en-US" sz="2200" kern="1200" dirty="0"/>
        </a:p>
      </dsp:txBody>
      <dsp:txXfrm>
        <a:off x="0" y="2567"/>
        <a:ext cx="6024653" cy="1750888"/>
      </dsp:txXfrm>
    </dsp:sp>
    <dsp:sp modelId="{6EE5B89C-0461-954B-ADA4-BABF61E7A9A6}">
      <dsp:nvSpPr>
        <dsp:cNvPr id="0" name=""/>
        <dsp:cNvSpPr/>
      </dsp:nvSpPr>
      <dsp:spPr>
        <a:xfrm>
          <a:off x="0" y="1753455"/>
          <a:ext cx="60246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94F8A-4AB8-0447-B043-E871CF239FCC}">
      <dsp:nvSpPr>
        <dsp:cNvPr id="0" name=""/>
        <dsp:cNvSpPr/>
      </dsp:nvSpPr>
      <dsp:spPr>
        <a:xfrm>
          <a:off x="0" y="1753455"/>
          <a:ext cx="6024653" cy="175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naprostá většina marketérů si myslí, že se jim daří vyhýbat se genderovým stereotypům v reklamě (76 % </a:t>
          </a:r>
          <a:r>
            <a:rPr lang="cs-CZ" sz="2200" kern="1200" dirty="0" err="1"/>
            <a:t>marketérek</a:t>
          </a:r>
          <a:r>
            <a:rPr lang="cs-CZ" sz="2200" kern="1200" dirty="0"/>
            <a:t> a 88 % marketérů), ale téměř polovina spotřebitelů má pocit, že se jim to stále nedaří </a:t>
          </a:r>
          <a:endParaRPr lang="en-US" sz="2200" kern="1200" dirty="0"/>
        </a:p>
      </dsp:txBody>
      <dsp:txXfrm>
        <a:off x="0" y="1753455"/>
        <a:ext cx="6024653" cy="1750888"/>
      </dsp:txXfrm>
    </dsp:sp>
    <dsp:sp modelId="{AC12F9F4-0840-9343-9C0D-876749C39C03}">
      <dsp:nvSpPr>
        <dsp:cNvPr id="0" name=""/>
        <dsp:cNvSpPr/>
      </dsp:nvSpPr>
      <dsp:spPr>
        <a:xfrm>
          <a:off x="0" y="3504344"/>
          <a:ext cx="602465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FA587-7144-8245-A9F6-ECEF4190E306}">
      <dsp:nvSpPr>
        <dsp:cNvPr id="0" name=""/>
        <dsp:cNvSpPr/>
      </dsp:nvSpPr>
      <dsp:spPr>
        <a:xfrm>
          <a:off x="0" y="3504344"/>
          <a:ext cx="6024653" cy="175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ženy jsou v reklamách zobrazovány spíše nevhodně (45 %) vs. vhodně (40 %). Tento rozdíl je ještě větší u zobrazování mužů (44 % oproti 35 %).</a:t>
          </a:r>
          <a:endParaRPr lang="en-US" sz="2200" kern="1200" dirty="0"/>
        </a:p>
      </dsp:txBody>
      <dsp:txXfrm>
        <a:off x="0" y="3504344"/>
        <a:ext cx="6024653" cy="1750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C8715E-D34E-9142-BB99-C225BC939DDE}">
      <dsp:nvSpPr>
        <dsp:cNvPr id="0" name=""/>
        <dsp:cNvSpPr/>
      </dsp:nvSpPr>
      <dsp:spPr>
        <a:xfrm>
          <a:off x="0" y="428238"/>
          <a:ext cx="6263640" cy="149756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Zdatná a svalnatá mužská těla</a:t>
          </a:r>
          <a:endParaRPr lang="en-US" sz="2700" kern="1200" dirty="0"/>
        </a:p>
      </dsp:txBody>
      <dsp:txXfrm>
        <a:off x="73105" y="501343"/>
        <a:ext cx="6117430" cy="1351353"/>
      </dsp:txXfrm>
    </dsp:sp>
    <dsp:sp modelId="{3AA8380F-2CB7-A040-8C41-4DDEC6721E2F}">
      <dsp:nvSpPr>
        <dsp:cNvPr id="0" name=""/>
        <dsp:cNvSpPr/>
      </dsp:nvSpPr>
      <dsp:spPr>
        <a:xfrm>
          <a:off x="0" y="2003562"/>
          <a:ext cx="6263640" cy="1497563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V reklamách určených dětem jsou chlapci častěji zobrazováni v hlavních rolích a jako dobrodružnější a aktivnější než dívky.</a:t>
          </a:r>
          <a:endParaRPr lang="en-US" sz="2700" kern="1200" dirty="0"/>
        </a:p>
      </dsp:txBody>
      <dsp:txXfrm>
        <a:off x="73105" y="2076667"/>
        <a:ext cx="6117430" cy="1351353"/>
      </dsp:txXfrm>
    </dsp:sp>
    <dsp:sp modelId="{ADA5937D-AA8A-4340-AC6E-2F385DEE0033}">
      <dsp:nvSpPr>
        <dsp:cNvPr id="0" name=""/>
        <dsp:cNvSpPr/>
      </dsp:nvSpPr>
      <dsp:spPr>
        <a:xfrm>
          <a:off x="0" y="3578885"/>
          <a:ext cx="6263640" cy="149756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u="none" kern="1200" dirty="0"/>
            <a:t>Když jsou mužské postavy zobrazeny v domácím prostředí oproti venkovnímu, obvykle vypadají "neschopně" </a:t>
          </a:r>
          <a:endParaRPr lang="en-US" sz="2700" u="none" kern="1200" dirty="0"/>
        </a:p>
      </dsp:txBody>
      <dsp:txXfrm>
        <a:off x="73105" y="3651990"/>
        <a:ext cx="6117430" cy="13513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1A4D2-4EE1-424F-8BD3-C11E232BDBA1}">
      <dsp:nvSpPr>
        <dsp:cNvPr id="0" name=""/>
        <dsp:cNvSpPr/>
      </dsp:nvSpPr>
      <dsp:spPr>
        <a:xfrm>
          <a:off x="0" y="67306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Soběstačnost</a:t>
          </a:r>
          <a:endParaRPr lang="en-US" sz="2900" kern="1200"/>
        </a:p>
      </dsp:txBody>
      <dsp:txXfrm>
        <a:off x="33955" y="101261"/>
        <a:ext cx="6195730" cy="627655"/>
      </dsp:txXfrm>
    </dsp:sp>
    <dsp:sp modelId="{820FD1F4-493A-E24C-A4DD-002B90DF4FD4}">
      <dsp:nvSpPr>
        <dsp:cNvPr id="0" name=""/>
        <dsp:cNvSpPr/>
      </dsp:nvSpPr>
      <dsp:spPr>
        <a:xfrm>
          <a:off x="0" y="846391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Tvrdé jednání</a:t>
          </a:r>
          <a:endParaRPr lang="en-US" sz="2900" kern="1200"/>
        </a:p>
      </dsp:txBody>
      <dsp:txXfrm>
        <a:off x="33955" y="880346"/>
        <a:ext cx="6195730" cy="627655"/>
      </dsp:txXfrm>
    </dsp:sp>
    <dsp:sp modelId="{00621C24-FAD3-BA4C-A1CD-A5FE9E2A6880}">
      <dsp:nvSpPr>
        <dsp:cNvPr id="0" name=""/>
        <dsp:cNvSpPr/>
      </dsp:nvSpPr>
      <dsp:spPr>
        <a:xfrm>
          <a:off x="0" y="1625476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 dirty="0"/>
            <a:t>Fyzická přitažlivost</a:t>
          </a:r>
          <a:endParaRPr lang="en-US" sz="2900" kern="1200" dirty="0"/>
        </a:p>
      </dsp:txBody>
      <dsp:txXfrm>
        <a:off x="33955" y="1659431"/>
        <a:ext cx="6195730" cy="627655"/>
      </dsp:txXfrm>
    </dsp:sp>
    <dsp:sp modelId="{7AF823BB-F652-E742-8139-F734F771402A}">
      <dsp:nvSpPr>
        <dsp:cNvPr id="0" name=""/>
        <dsp:cNvSpPr/>
      </dsp:nvSpPr>
      <dsp:spPr>
        <a:xfrm>
          <a:off x="0" y="2404561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Rigidní mužské genderové role</a:t>
          </a:r>
          <a:endParaRPr lang="en-US" sz="2900" kern="1200"/>
        </a:p>
      </dsp:txBody>
      <dsp:txXfrm>
        <a:off x="33955" y="2438516"/>
        <a:ext cx="6195730" cy="627655"/>
      </dsp:txXfrm>
    </dsp:sp>
    <dsp:sp modelId="{93F066A3-BCDA-BE4F-B5EF-DEF8783CBFEC}">
      <dsp:nvSpPr>
        <dsp:cNvPr id="0" name=""/>
        <dsp:cNvSpPr/>
      </dsp:nvSpPr>
      <dsp:spPr>
        <a:xfrm>
          <a:off x="0" y="3183646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Heterosexualita a homofobie</a:t>
          </a:r>
          <a:endParaRPr lang="en-US" sz="2900" kern="1200"/>
        </a:p>
      </dsp:txBody>
      <dsp:txXfrm>
        <a:off x="33955" y="3217601"/>
        <a:ext cx="6195730" cy="627655"/>
      </dsp:txXfrm>
    </dsp:sp>
    <dsp:sp modelId="{0C58AEC6-5983-4842-8478-07F6E58C9E1E}">
      <dsp:nvSpPr>
        <dsp:cNvPr id="0" name=""/>
        <dsp:cNvSpPr/>
      </dsp:nvSpPr>
      <dsp:spPr>
        <a:xfrm>
          <a:off x="0" y="3962731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Hypersexualita</a:t>
          </a:r>
          <a:endParaRPr lang="en-US" sz="2900" kern="1200"/>
        </a:p>
      </dsp:txBody>
      <dsp:txXfrm>
        <a:off x="33955" y="3996686"/>
        <a:ext cx="6195730" cy="627655"/>
      </dsp:txXfrm>
    </dsp:sp>
    <dsp:sp modelId="{34E61060-9EED-8348-BD2C-19575223CD6F}">
      <dsp:nvSpPr>
        <dsp:cNvPr id="0" name=""/>
        <dsp:cNvSpPr/>
      </dsp:nvSpPr>
      <dsp:spPr>
        <a:xfrm>
          <a:off x="0" y="4741816"/>
          <a:ext cx="6263640" cy="6955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Agresivita a kontrola</a:t>
          </a:r>
          <a:endParaRPr lang="en-US" sz="2900" kern="1200"/>
        </a:p>
      </dsp:txBody>
      <dsp:txXfrm>
        <a:off x="33955" y="4775771"/>
        <a:ext cx="6195730" cy="6276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18F46-886F-4F4D-A0FE-CC8AC2C923F6}">
      <dsp:nvSpPr>
        <dsp:cNvPr id="0" name=""/>
        <dsp:cNvSpPr/>
      </dsp:nvSpPr>
      <dsp:spPr>
        <a:xfrm>
          <a:off x="0" y="80644"/>
          <a:ext cx="6666833" cy="170469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U chlapců je méně pravděpodobné než u dívek, že rozpoznají mediální stereotypy</a:t>
          </a:r>
          <a:endParaRPr lang="en-US" sz="3100" kern="1200"/>
        </a:p>
      </dsp:txBody>
      <dsp:txXfrm>
        <a:off x="83216" y="163860"/>
        <a:ext cx="6500401" cy="1538258"/>
      </dsp:txXfrm>
    </dsp:sp>
    <dsp:sp modelId="{C8D403E1-8886-4740-B33B-EDDAD26DED70}">
      <dsp:nvSpPr>
        <dsp:cNvPr id="0" name=""/>
        <dsp:cNvSpPr/>
      </dsp:nvSpPr>
      <dsp:spPr>
        <a:xfrm>
          <a:off x="0" y="1874614"/>
          <a:ext cx="6666833" cy="170469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/>
            <a:t>chlapci mohou být náchylnější k efektu třetí osoby </a:t>
          </a:r>
          <a:endParaRPr lang="en-US" sz="3100" kern="1200" dirty="0"/>
        </a:p>
      </dsp:txBody>
      <dsp:txXfrm>
        <a:off x="83216" y="1957830"/>
        <a:ext cx="6500401" cy="1538258"/>
      </dsp:txXfrm>
    </dsp:sp>
    <dsp:sp modelId="{633701BC-CA09-9842-94FA-4D2A1F243AB3}">
      <dsp:nvSpPr>
        <dsp:cNvPr id="0" name=""/>
        <dsp:cNvSpPr/>
      </dsp:nvSpPr>
      <dsp:spPr>
        <a:xfrm>
          <a:off x="0" y="3668585"/>
          <a:ext cx="6666833" cy="170469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/>
            <a:t>chlapci si méně než dívky uvědomují, jak jsou obrazy v reklamě manipulovány</a:t>
          </a:r>
          <a:endParaRPr lang="en-US" sz="3100" kern="1200"/>
        </a:p>
      </dsp:txBody>
      <dsp:txXfrm>
        <a:off x="83216" y="3751801"/>
        <a:ext cx="6500401" cy="15382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184EFF-F925-D24E-81EA-D4E41705F330}">
      <dsp:nvSpPr>
        <dsp:cNvPr id="0" name=""/>
        <dsp:cNvSpPr/>
      </dsp:nvSpPr>
      <dsp:spPr>
        <a:xfrm>
          <a:off x="0" y="2663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951945-A6BB-684A-A300-4BA9D2626116}">
      <dsp:nvSpPr>
        <dsp:cNvPr id="0" name=""/>
        <dsp:cNvSpPr/>
      </dsp:nvSpPr>
      <dsp:spPr>
        <a:xfrm>
          <a:off x="0" y="2663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Men and women value a product differently depending on whether it has a male or female brand representation. Specifically, female-identified brands are less appealing to male shoppers. </a:t>
          </a:r>
          <a:endParaRPr lang="en-US" sz="2300" kern="1200"/>
        </a:p>
      </dsp:txBody>
      <dsp:txXfrm>
        <a:off x="0" y="2663"/>
        <a:ext cx="6666833" cy="1816197"/>
      </dsp:txXfrm>
    </dsp:sp>
    <dsp:sp modelId="{C0EFD70E-5BBB-E148-BBB8-36AF7DD7119E}">
      <dsp:nvSpPr>
        <dsp:cNvPr id="0" name=""/>
        <dsp:cNvSpPr/>
      </dsp:nvSpPr>
      <dsp:spPr>
        <a:xfrm>
          <a:off x="0" y="1818861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CA4091-9A71-8E4E-B7CB-072F6B2259ED}">
      <dsp:nvSpPr>
        <dsp:cNvPr id="0" name=""/>
        <dsp:cNvSpPr/>
      </dsp:nvSpPr>
      <dsp:spPr>
        <a:xfrm>
          <a:off x="0" y="1818861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muži méně preferují značky s ženskými názvy nebo reprezentacemi (jako jsou loga nebo mluvčí), zatímco ženy nikoli. Naopak muži mají silnější vztah ke značkám s mužskou reprezentací, ačkoli ženy nevykazují výrazné preference</a:t>
          </a:r>
          <a:endParaRPr lang="en-US" sz="2300" kern="1200" dirty="0"/>
        </a:p>
      </dsp:txBody>
      <dsp:txXfrm>
        <a:off x="0" y="1818861"/>
        <a:ext cx="6666833" cy="1816197"/>
      </dsp:txXfrm>
    </dsp:sp>
    <dsp:sp modelId="{A5E7FEDB-2E46-5343-98C0-C129A39D1F49}">
      <dsp:nvSpPr>
        <dsp:cNvPr id="0" name=""/>
        <dsp:cNvSpPr/>
      </dsp:nvSpPr>
      <dsp:spPr>
        <a:xfrm>
          <a:off x="0" y="3635058"/>
          <a:ext cx="6666833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66675-E9D4-7442-9D0E-252640D2EE49}">
      <dsp:nvSpPr>
        <dsp:cNvPr id="0" name=""/>
        <dsp:cNvSpPr/>
      </dsp:nvSpPr>
      <dsp:spPr>
        <a:xfrm>
          <a:off x="0" y="3635058"/>
          <a:ext cx="6666833" cy="1816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Muži mají tendenci projevovat silnější vztah ke značkám s "mužskou" reprezentací </a:t>
          </a:r>
          <a:endParaRPr lang="en-US" sz="2300" kern="1200"/>
        </a:p>
      </dsp:txBody>
      <dsp:txXfrm>
        <a:off x="0" y="3635058"/>
        <a:ext cx="6666833" cy="1816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A8A40-C8FD-EE43-AA71-4ADD9DF9A759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6676C-0137-4D4D-B6BB-2C2F0FBDD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16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86676C-0137-4D4D-B6BB-2C2F0FBDD47B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34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C3E86-C63A-884A-A8BC-069BB6BE2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3CFBA8-5A17-384E-A94C-C9B1B89D6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01083C-934C-BA4D-99F8-69B8B3C1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26CB2-2A1A-DA4A-A179-D40CE6AB6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6CFF67-D634-BA4A-A216-9130F5E6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296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D666B-405B-B543-BB11-CEB8951C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48FBB13-7187-1A4C-B7F6-99CF3143A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226AEB7-5A97-3E40-9298-3742F078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F2D00E0-3B59-3341-92C4-9206A1C4A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CC6061-D0F0-0647-8359-DFDB5708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745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8562BFE-86E6-0744-91D3-F7CDBA7C8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907C35-5E08-C444-8DA5-7E3D5E769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D1E21F-1E51-AA47-B93D-C7944AD2A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17D71E2-F4EF-9342-8D41-C98EC1804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84E6DE-6625-D148-AADC-5889F939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1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78C1D-DF2D-5B46-A3F0-48ABE6AA1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195ED9-15E1-124F-AD4E-D6E31A4D4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56C86E-1F8E-944B-9EE3-664716AF8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F38F88-171D-9D49-A7DF-A97B6856F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EBC6BCC-A947-9942-8356-F8E1173BB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740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C62667-42E5-3446-B135-A3176925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599B0A-54B3-A546-A2A6-731462230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8C8DB9-46BF-DD4D-843F-16ED85A7E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89D4FE-54F9-6048-90FB-988C4298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F972F0-824E-EC4F-8DFA-38C6897F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40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772AF-422D-4744-8264-4B9D7910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78DE40-E91E-8448-B3D0-313CDDFD3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E4A7CB-E52B-DD4E-A64B-02AA1F307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ADADA1B-54E6-264F-B97C-D3514242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37969E-0F89-F242-89CA-08C07CF5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3128B51-F83A-874F-9516-782AAB88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18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19EC4-C2EC-B44B-ABA9-D633BB23A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8FBD97-1F13-384D-9F37-476289FDA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4C2CFB-11AF-5444-B7E4-4370B2DA5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D316321-9835-B54E-9A29-0A5D71324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B8C06B6-46B1-A04C-8D2F-3DB7555D4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757612-137B-2643-8283-4022CCE2B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2C4BE2-88F0-6242-859B-B76A28E16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B68A17E-8D50-484E-A28F-62013B8F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1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D70DB7-17C7-234E-BBD8-43992DE79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56B175C-14C0-134C-BBB0-38B08BD5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351ED49-8E34-ED44-A7CF-0C88D6A19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BD257F-89C4-C243-AF92-56D2791E7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1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5E72BD2-A097-3245-80BA-23FD38CB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8E7B55-0F03-434F-8CB1-0ADC72D6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259BA2D-9337-C044-BE5F-CBF338C5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797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EF66D-FFE6-B14A-AAA2-08132D7E8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1E847-24E3-0A44-8410-1A98412AE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EA5F3DE-CCE2-1741-BB80-2CEF985D2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AD0156-30FF-6B48-AE45-80B49430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FCC5F8-3690-5847-B45E-1D2122E7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A0E547-CDC9-3D45-BB85-1061A5A4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486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43227-D292-F748-94B7-64581B291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0BFA2-A54A-3444-A81E-6944D3690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5E69B9D-423F-F34F-8D9B-BFBD4D68F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15F175-1C65-CE4A-B292-41517C436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C3663D-E961-1840-BC8E-E26C118F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9FF7EC-0C38-0F49-AC72-F3B09B057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7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0F6A5D2-4B0E-194A-8E5F-60F7596A1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A1BC8E-E5B4-0E46-9DC3-E082D968B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ED6CD2-6C2B-8945-AD2C-44E26A7F9E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BB1A9-E721-6E49-85C7-7EBAD7AED29C}" type="datetimeFigureOut">
              <a:rPr lang="cs-CZ" smtClean="0"/>
              <a:t>28.03.2024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BA2D17-9A54-7F49-9E52-E8341B83B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6441EC-0628-2240-864E-DFDD7A7BB8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5532C-9D65-6E46-838B-7D77ACD9D1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20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Puzzle">
            <a:extLst>
              <a:ext uri="{FF2B5EF4-FFF2-40B4-BE49-F238E27FC236}">
                <a16:creationId xmlns:a16="http://schemas.microsoft.com/office/drawing/2014/main" id="{B5B86BC8-A21B-414C-8E7A-C0E2D2E21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1" r="23298" b="352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44D6F-E28C-454B-8960-59EFDEB95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en-US" altLang="cs-CZ" sz="4800" cap="none">
                <a:ea typeface="ＭＳ Ｐゴシック" panose="020B0600070205080204" pitchFamily="34" charset="-128"/>
              </a:rPr>
              <a:t>Interpretace textů marketingové komunikace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20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osoba&#10;&#10;Popis byl vytvořen automaticky">
            <a:extLst>
              <a:ext uri="{FF2B5EF4-FFF2-40B4-BE49-F238E27FC236}">
                <a16:creationId xmlns:a16="http://schemas.microsoft.com/office/drawing/2014/main" id="{7C928CED-877D-B948-9008-BA137B65A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8" r="19014" b="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C35411-EF14-C343-A24B-E7DF5D312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851"/>
          <a:stretch/>
        </p:blipFill>
        <p:spPr bwMode="auto">
          <a:xfrm>
            <a:off x="6176432" y="643467"/>
            <a:ext cx="5372100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343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5A4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BF52E5-271A-604D-8B28-962D481B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Relative size</a:t>
            </a:r>
          </a:p>
        </p:txBody>
      </p:sp>
      <p:pic>
        <p:nvPicPr>
          <p:cNvPr id="4" name="Obrázek 3" descr="Obsah obrázku text, osoba&#10;&#10;Popis byl vytvořen automaticky">
            <a:extLst>
              <a:ext uri="{FF2B5EF4-FFF2-40B4-BE49-F238E27FC236}">
                <a16:creationId xmlns:a16="http://schemas.microsoft.com/office/drawing/2014/main" id="{7C928CED-877D-B948-9008-BA137B65A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71" r="23527" b="-1"/>
          <a:stretch/>
        </p:blipFill>
        <p:spPr>
          <a:xfrm>
            <a:off x="327546" y="2454903"/>
            <a:ext cx="3442801" cy="40802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C35411-EF14-C343-A24B-E7DF5D312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259"/>
          <a:stretch/>
        </p:blipFill>
        <p:spPr bwMode="auto">
          <a:xfrm>
            <a:off x="3942260" y="2454901"/>
            <a:ext cx="3442803" cy="408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B4C9C31-D5CA-0741-8F52-388479729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ženy menší nebo méně vysoké</a:t>
            </a:r>
          </a:p>
          <a:p>
            <a:r>
              <a:rPr lang="cs-CZ" sz="2400" dirty="0">
                <a:solidFill>
                  <a:srgbClr val="FFFFFF"/>
                </a:solidFill>
              </a:rPr>
              <a:t>implikuje nižší status v porovnání s muži</a:t>
            </a:r>
          </a:p>
          <a:p>
            <a:r>
              <a:rPr lang="cs-CZ" sz="2400" dirty="0">
                <a:solidFill>
                  <a:srgbClr val="FFFFFF"/>
                </a:solidFill>
              </a:rPr>
              <a:t>pokud je na společenském žebříčku výše, může být vyšší než muži </a:t>
            </a:r>
          </a:p>
        </p:txBody>
      </p:sp>
    </p:spTree>
    <p:extLst>
      <p:ext uri="{BB962C8B-B14F-4D97-AF65-F5344CB8AC3E}">
        <p14:creationId xmlns:p14="http://schemas.microsoft.com/office/powerpoint/2010/main" val="309139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6D917-6709-75EE-7979-D4F092712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1125" y="643467"/>
            <a:ext cx="1804991" cy="24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ek 12" descr="Obsah obrázku text, osoba, vsedě&#10;&#10;Popis byl vytvořen automaticky">
            <a:extLst>
              <a:ext uri="{FF2B5EF4-FFF2-40B4-BE49-F238E27FC236}">
                <a16:creationId xmlns:a16="http://schemas.microsoft.com/office/drawing/2014/main" id="{C4BE620B-2164-B541-A771-D35E1D3A3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850" b="-2"/>
          <a:stretch/>
        </p:blipFill>
        <p:spPr>
          <a:xfrm>
            <a:off x="9004657" y="650497"/>
            <a:ext cx="1870624" cy="2468623"/>
          </a:xfrm>
          <a:prstGeom prst="rect">
            <a:avLst/>
          </a:prstGeom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10F1A5F-A946-F54B-8E3E-010EF0E93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4163"/>
          <a:stretch/>
        </p:blipFill>
        <p:spPr>
          <a:xfrm>
            <a:off x="1238570" y="3748194"/>
            <a:ext cx="1872901" cy="2471631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00DD0ED-D2FE-3D4F-85D9-2C7028AE30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23" r="3" b="3"/>
          <a:stretch/>
        </p:blipFill>
        <p:spPr>
          <a:xfrm>
            <a:off x="4381676" y="1289634"/>
            <a:ext cx="3252903" cy="4292792"/>
          </a:xfrm>
          <a:prstGeom prst="rect">
            <a:avLst/>
          </a:prstGeom>
        </p:spPr>
      </p:pic>
      <p:sp>
        <p:nvSpPr>
          <p:cNvPr id="1041" name="Rectangle 1040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oblečení&#10;&#10;Popis byl vytvořen automaticky">
            <a:extLst>
              <a:ext uri="{FF2B5EF4-FFF2-40B4-BE49-F238E27FC236}">
                <a16:creationId xmlns:a16="http://schemas.microsoft.com/office/drawing/2014/main" id="{B41B00B9-CA25-5F4E-8708-3B9FFF00E3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2469" b="2"/>
          <a:stretch/>
        </p:blipFill>
        <p:spPr>
          <a:xfrm>
            <a:off x="9006179" y="3755224"/>
            <a:ext cx="1867580" cy="246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0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BF52E5-271A-604D-8B28-962D481B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Feminine touch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610F1A5F-A946-F54B-8E3E-010EF0E93E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0" r="17077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314DBC63-E1AE-AE41-9B86-333497191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ženy se dotýkají prsty a rukama samy sebe, sledují obrysy předmětu, hladí jeho povrch nebo se ho lehce dotýkají 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tento rituální dotek je třeba odlišit od utilitárního, který uchopuje, manipuluje nebo drží (muži)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00DD0ED-D2FE-3D4F-85D9-2C7028AE30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5" r="11436" b="-1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532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, interiér, osoba&#10;&#10;Popis byl vytvořen automaticky">
            <a:extLst>
              <a:ext uri="{FF2B5EF4-FFF2-40B4-BE49-F238E27FC236}">
                <a16:creationId xmlns:a16="http://schemas.microsoft.com/office/drawing/2014/main" id="{C93CCA9C-72DE-2B4D-8027-9BF9C383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627786"/>
            <a:ext cx="4814653" cy="3548828"/>
          </a:xfrm>
          <a:prstGeom prst="rect">
            <a:avLst/>
          </a:prstGeom>
        </p:spPr>
      </p:pic>
      <p:pic>
        <p:nvPicPr>
          <p:cNvPr id="7" name="Obrázek 6" descr="Obsah obrázku text, osoba, muž, pózování&#10;&#10;Popis byl vytvořen automaticky">
            <a:extLst>
              <a:ext uri="{FF2B5EF4-FFF2-40B4-BE49-F238E27FC236}">
                <a16:creationId xmlns:a16="http://schemas.microsoft.com/office/drawing/2014/main" id="{2FA2AB25-8007-144A-B74B-51AE6D22E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3" y="1823960"/>
            <a:ext cx="4814655" cy="32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56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BF52E5-271A-604D-8B28-962D481B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700" kern="1200" dirty="0">
                <a:latin typeface="+mj-lt"/>
                <a:ea typeface="+mj-ea"/>
                <a:cs typeface="+mj-cs"/>
              </a:rPr>
              <a:t>Function ranking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3E1F7D76-B217-874C-AF09-AFF8D59F9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cs-CZ" dirty="0"/>
              <a:t>hierarchie</a:t>
            </a:r>
          </a:p>
          <a:p>
            <a:r>
              <a:rPr lang="cs-CZ" dirty="0" err="1"/>
              <a:t>muži</a:t>
            </a:r>
            <a:r>
              <a:rPr lang="cs-CZ" dirty="0"/>
              <a:t> </a:t>
            </a:r>
            <a:r>
              <a:rPr lang="cs-CZ" dirty="0" err="1"/>
              <a:t>častěji</a:t>
            </a:r>
            <a:r>
              <a:rPr lang="cs-CZ" dirty="0"/>
              <a:t> v tzv. exekutivní, tedy </a:t>
            </a:r>
            <a:r>
              <a:rPr lang="cs-CZ" dirty="0" err="1"/>
              <a:t>vůdčí</a:t>
            </a:r>
            <a:r>
              <a:rPr lang="cs-CZ" dirty="0"/>
              <a:t> roli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text, osoba, muž, pózování&#10;&#10;Popis byl vytvořen automaticky">
            <a:extLst>
              <a:ext uri="{FF2B5EF4-FFF2-40B4-BE49-F238E27FC236}">
                <a16:creationId xmlns:a16="http://schemas.microsoft.com/office/drawing/2014/main" id="{2FA2AB25-8007-144A-B74B-51AE6D22E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" r="30397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 descr="Obsah obrázku text, interiér, osoba&#10;&#10;Popis byl vytvořen automaticky">
            <a:extLst>
              <a:ext uri="{FF2B5EF4-FFF2-40B4-BE49-F238E27FC236}">
                <a16:creationId xmlns:a16="http://schemas.microsoft.com/office/drawing/2014/main" id="{C93CCA9C-72DE-2B4D-8027-9BF9C3832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9" r="2" b="2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1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žena, interiér&#10;&#10;Popis byl vytvořen automaticky">
            <a:extLst>
              <a:ext uri="{FF2B5EF4-FFF2-40B4-BE49-F238E27FC236}">
                <a16:creationId xmlns:a16="http://schemas.microsoft.com/office/drawing/2014/main" id="{69BCBF25-633B-BF48-8865-A6C33EE63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2019079"/>
            <a:ext cx="3517119" cy="28136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 descr="Obsah obrázku text, osoba, exteriér, sport&#10;&#10;Popis byl vytvořen automaticky">
            <a:extLst>
              <a:ext uri="{FF2B5EF4-FFF2-40B4-BE49-F238E27FC236}">
                <a16:creationId xmlns:a16="http://schemas.microsoft.com/office/drawing/2014/main" id="{6D3E0714-F4A2-D94F-AD90-33839D67D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2426627"/>
            <a:ext cx="3537345" cy="199859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osoba, exteriér, země, muž&#10;&#10;Popis byl vytvořen automaticky">
            <a:extLst>
              <a:ext uri="{FF2B5EF4-FFF2-40B4-BE49-F238E27FC236}">
                <a16:creationId xmlns:a16="http://schemas.microsoft.com/office/drawing/2014/main" id="{18B2929F-9CB7-874F-8B93-0E05DF118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36" y="2216918"/>
            <a:ext cx="3517120" cy="24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8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BF52E5-271A-604D-8B28-962D481B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Ritualization of subordination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B6FA4131-28FF-254A-8A94-E57709DE3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ženy v nižší poloze </a:t>
            </a:r>
          </a:p>
          <a:p>
            <a:r>
              <a:rPr lang="cs-CZ" sz="2000" dirty="0"/>
              <a:t>vzpřímené tělo a vztyčená hlava jsou stereotypním znakem sebevědomí, nadřazenosti a pohrdání </a:t>
            </a:r>
          </a:p>
          <a:p>
            <a:r>
              <a:rPr lang="cs-CZ" sz="2000" dirty="0"/>
              <a:t>nakloněný postoj – přijetí podřízenosti, vyjádření vděčnosti, ústupnosti</a:t>
            </a:r>
          </a:p>
          <a:p>
            <a:r>
              <a:rPr lang="cs-CZ" sz="2000" dirty="0" err="1"/>
              <a:t>bashful</a:t>
            </a:r>
            <a:r>
              <a:rPr lang="cs-CZ" sz="2000" dirty="0"/>
              <a:t> </a:t>
            </a:r>
            <a:r>
              <a:rPr lang="cs-CZ" sz="2000" dirty="0" err="1"/>
              <a:t>knee</a:t>
            </a:r>
            <a:r>
              <a:rPr lang="cs-CZ" sz="2000" dirty="0"/>
              <a:t> </a:t>
            </a:r>
            <a:r>
              <a:rPr lang="cs-CZ" sz="2000" dirty="0" err="1"/>
              <a:t>ban</a:t>
            </a:r>
            <a:r>
              <a:rPr lang="cs-CZ" sz="2000" dirty="0"/>
              <a:t>, ležení nebo sezení na posteli/gauči, zakloněná hlava/tělo</a:t>
            </a:r>
          </a:p>
        </p:txBody>
      </p:sp>
      <p:pic>
        <p:nvPicPr>
          <p:cNvPr id="4" name="Obrázek 3" descr="Obsah obrázku osoba, exteriér, země, muž&#10;&#10;Popis byl vytvořen automaticky">
            <a:extLst>
              <a:ext uri="{FF2B5EF4-FFF2-40B4-BE49-F238E27FC236}">
                <a16:creationId xmlns:a16="http://schemas.microsoft.com/office/drawing/2014/main" id="{18B2929F-9CB7-874F-8B93-0E05DF118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3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8" name="Obrázek 7" descr="Obsah obrázku text, osoba, exteriér, sport&#10;&#10;Popis byl vytvořen automaticky">
            <a:extLst>
              <a:ext uri="{FF2B5EF4-FFF2-40B4-BE49-F238E27FC236}">
                <a16:creationId xmlns:a16="http://schemas.microsoft.com/office/drawing/2014/main" id="{6D3E0714-F4A2-D94F-AD90-33839D67D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9" r="34813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Obrázek 5" descr="Obsah obrázku osoba, žena, interiér&#10;&#10;Popis byl vytvořen automaticky">
            <a:extLst>
              <a:ext uri="{FF2B5EF4-FFF2-40B4-BE49-F238E27FC236}">
                <a16:creationId xmlns:a16="http://schemas.microsoft.com/office/drawing/2014/main" id="{69BCBF25-633B-BF48-8865-A6C33EE633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3480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331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BF52E5-271A-604D-8B28-962D481B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Ritualization of subordination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060" name="Straight Connector 205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Rectangle 206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8156069-A121-EC5B-B9D1-CCADCF225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00"/>
          <a:stretch/>
        </p:blipFill>
        <p:spPr bwMode="auto">
          <a:xfrm>
            <a:off x="4125081" y="972235"/>
            <a:ext cx="3383280" cy="50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0413D04-2F17-FFC3-B96C-162D7185B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00"/>
          <a:stretch/>
        </p:blipFill>
        <p:spPr bwMode="auto">
          <a:xfrm>
            <a:off x="7812357" y="972235"/>
            <a:ext cx="3383280" cy="50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0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1A6181-10FE-B145-AB4B-FB37C876B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819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D7C3BA0-C6C0-1696-23DF-74957BE17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08" y="992389"/>
            <a:ext cx="3630386" cy="487322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512C9F6-D2AC-5ABB-F42C-653FF6F5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6" y="0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Skupinová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práce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minula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605C66-BE7A-8CAE-2263-BC9B6672B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950" y="2148694"/>
            <a:ext cx="3568594" cy="468722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F29DF0-1109-12D0-1663-B814AC740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14" y="302434"/>
            <a:ext cx="3302000" cy="3733800"/>
          </a:xfrm>
          <a:prstGeom prst="rect">
            <a:avLst/>
          </a:prstGeom>
        </p:spPr>
      </p:pic>
      <p:pic>
        <p:nvPicPr>
          <p:cNvPr id="8" name="Obrázek 7" descr="Obsah obrázku Lidská tvář, osoba, Kosmetika, Módní doplňky&#10;&#10;Popis byl vytvořen automaticky">
            <a:extLst>
              <a:ext uri="{FF2B5EF4-FFF2-40B4-BE49-F238E27FC236}">
                <a16:creationId xmlns:a16="http://schemas.microsoft.com/office/drawing/2014/main" id="{4A72DC64-F434-5FEB-7FF5-4E6AAA76A8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2236" y="3788425"/>
            <a:ext cx="3355975" cy="251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64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A2D4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BBF52E5-271A-604D-8B28-962D481BC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Licensed Withdrawal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B1A6181-10FE-B145-AB4B-FB37C876B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358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552E426-E3C9-6946-8B24-6FEE3566B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žena není součástí scény, neorientuje se v situaci, závislá na protekci druhých</a:t>
            </a:r>
          </a:p>
          <a:p>
            <a:r>
              <a:rPr lang="cs-CZ" sz="2000" dirty="0" err="1">
                <a:solidFill>
                  <a:srgbClr val="FFFFFF"/>
                </a:solidFill>
              </a:rPr>
              <a:t>expansive</a:t>
            </a:r>
            <a:r>
              <a:rPr lang="cs-CZ" sz="2000" dirty="0">
                <a:solidFill>
                  <a:srgbClr val="FFFFFF"/>
                </a:solidFill>
              </a:rPr>
              <a:t> smile, zakrývání obličeje/úst rukama, telefonování</a:t>
            </a:r>
          </a:p>
          <a:p>
            <a:r>
              <a:rPr lang="cs-CZ" sz="2000" dirty="0">
                <a:solidFill>
                  <a:srgbClr val="FFFFFF"/>
                </a:solidFill>
              </a:rPr>
              <a:t>„ženy jsou unášeny, zatímco muži jsou ukotveni a přítomni"</a:t>
            </a:r>
          </a:p>
        </p:txBody>
      </p:sp>
    </p:spTree>
    <p:extLst>
      <p:ext uri="{BB962C8B-B14F-4D97-AF65-F5344CB8AC3E}">
        <p14:creationId xmlns:p14="http://schemas.microsoft.com/office/powerpoint/2010/main" val="227692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24EF64F2-F064-0D0C-45AA-79141B04D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258" y="1123527"/>
            <a:ext cx="3069866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3" name="Straight Connector 308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0FE0CBE3-7837-9DB5-854A-7BEB25CD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6852" y="1123527"/>
            <a:ext cx="3244993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5" name="Straight Connector 308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>
            <a:extLst>
              <a:ext uri="{FF2B5EF4-FFF2-40B4-BE49-F238E27FC236}">
                <a16:creationId xmlns:a16="http://schemas.microsoft.com/office/drawing/2014/main" id="{7BE76478-6D8C-C82A-6B6A-219690926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2327" y="1123528"/>
            <a:ext cx="315713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467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page7image63698752">
            <a:extLst>
              <a:ext uri="{FF2B5EF4-FFF2-40B4-BE49-F238E27FC236}">
                <a16:creationId xmlns:a16="http://schemas.microsoft.com/office/drawing/2014/main" id="{106DD668-237C-AB4E-8AAD-B5FB3CF6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163" y="1238903"/>
            <a:ext cx="6246003" cy="433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ight Triangle 75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5" name="Picture 3" descr="page7image49742384">
            <a:extLst>
              <a:ext uri="{FF2B5EF4-FFF2-40B4-BE49-F238E27FC236}">
                <a16:creationId xmlns:a16="http://schemas.microsoft.com/office/drawing/2014/main" id="{92C75B02-DCE3-E548-B327-BB18C113C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7720" y="918546"/>
            <a:ext cx="2445104" cy="329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88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416CD-F335-A24C-B2A4-33FD43314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r>
              <a:rPr lang="cs-CZ" sz="2400" dirty="0" err="1"/>
              <a:t>Eisend</a:t>
            </a:r>
            <a:r>
              <a:rPr lang="cs-CZ" sz="2400" dirty="0"/>
              <a:t> (2010) – </a:t>
            </a:r>
            <a:r>
              <a:rPr lang="cs-CZ" sz="2400" dirty="0" err="1"/>
              <a:t>metaanalýza</a:t>
            </a:r>
            <a:endParaRPr lang="cs-CZ" sz="2400" dirty="0"/>
          </a:p>
          <a:p>
            <a:r>
              <a:rPr lang="cs-CZ" sz="2400" dirty="0"/>
              <a:t>role (</a:t>
            </a:r>
            <a:r>
              <a:rPr lang="cs-CZ" sz="2400" dirty="0" err="1"/>
              <a:t>závisla</a:t>
            </a:r>
            <a:r>
              <a:rPr lang="cs-CZ" sz="2400" dirty="0"/>
              <a:t>́/</a:t>
            </a:r>
            <a:r>
              <a:rPr lang="cs-CZ" sz="2400" dirty="0" err="1"/>
              <a:t>nezávisla</a:t>
            </a:r>
            <a:r>
              <a:rPr lang="cs-CZ" sz="2400" dirty="0"/>
              <a:t>́), </a:t>
            </a:r>
            <a:r>
              <a:rPr lang="cs-CZ" sz="2400" dirty="0" err="1"/>
              <a:t>prostředi</a:t>
            </a:r>
            <a:r>
              <a:rPr lang="cs-CZ" sz="2400" dirty="0"/>
              <a:t>́, </a:t>
            </a:r>
            <a:r>
              <a:rPr lang="cs-CZ" sz="2400" dirty="0" err="1"/>
              <a:t>věk</a:t>
            </a:r>
            <a:r>
              <a:rPr lang="cs-CZ" sz="2400" dirty="0"/>
              <a:t> a typ produktu </a:t>
            </a:r>
          </a:p>
          <a:p>
            <a:r>
              <a:rPr lang="cs-CZ" sz="2400" dirty="0"/>
              <a:t>u žen v porovnání s muži </a:t>
            </a:r>
            <a:r>
              <a:rPr lang="cs-CZ" sz="2400" dirty="0" err="1"/>
              <a:t>čtyřnásobna</a:t>
            </a:r>
            <a:r>
              <a:rPr lang="cs-CZ" sz="2400" dirty="0"/>
              <a:t>́ </a:t>
            </a:r>
            <a:r>
              <a:rPr lang="cs-CZ" sz="2400" dirty="0" err="1"/>
              <a:t>pravděpodobnost</a:t>
            </a:r>
            <a:r>
              <a:rPr lang="cs-CZ" sz="2400" dirty="0"/>
              <a:t> zobrazení v </a:t>
            </a:r>
            <a:r>
              <a:rPr lang="cs-CZ" sz="2400" dirty="0" err="1"/>
              <a:t>závisle</a:t>
            </a:r>
            <a:r>
              <a:rPr lang="cs-CZ" sz="2400" dirty="0"/>
              <a:t>́ roli, </a:t>
            </a:r>
            <a:r>
              <a:rPr lang="cs-CZ" sz="2400" dirty="0" err="1"/>
              <a:t>více</a:t>
            </a:r>
            <a:r>
              <a:rPr lang="cs-CZ" sz="2400" dirty="0"/>
              <a:t> </a:t>
            </a:r>
            <a:r>
              <a:rPr lang="cs-CZ" sz="2400" dirty="0" err="1"/>
              <a:t>nez</a:t>
            </a:r>
            <a:r>
              <a:rPr lang="cs-CZ" sz="2400" dirty="0"/>
              <a:t>̌ </a:t>
            </a:r>
            <a:r>
              <a:rPr lang="cs-CZ" sz="2400" dirty="0" err="1"/>
              <a:t>trojnásobna</a:t>
            </a:r>
            <a:r>
              <a:rPr lang="cs-CZ" sz="2400" dirty="0"/>
              <a:t>́ </a:t>
            </a:r>
            <a:r>
              <a:rPr lang="cs-CZ" sz="2400" dirty="0" err="1"/>
              <a:t>pravděpodobnost</a:t>
            </a:r>
            <a:r>
              <a:rPr lang="cs-CZ" sz="2400" dirty="0"/>
              <a:t> zobrazení v </a:t>
            </a:r>
            <a:r>
              <a:rPr lang="cs-CZ" sz="2400" dirty="0" err="1"/>
              <a:t>domácnosti</a:t>
            </a:r>
            <a:r>
              <a:rPr lang="cs-CZ" sz="2400" dirty="0"/>
              <a:t>, </a:t>
            </a:r>
            <a:r>
              <a:rPr lang="cs-CZ" sz="2400" dirty="0" err="1"/>
              <a:t>trojnásobna</a:t>
            </a:r>
            <a:r>
              <a:rPr lang="cs-CZ" sz="2400" dirty="0"/>
              <a:t>́ </a:t>
            </a:r>
            <a:r>
              <a:rPr lang="cs-CZ" sz="2400" dirty="0" err="1"/>
              <a:t>pravděpodobnost</a:t>
            </a:r>
            <a:r>
              <a:rPr lang="cs-CZ" sz="2400" dirty="0"/>
              <a:t> </a:t>
            </a:r>
            <a:r>
              <a:rPr lang="cs-CZ" sz="2400" dirty="0" err="1"/>
              <a:t>věku</a:t>
            </a:r>
            <a:r>
              <a:rPr lang="cs-CZ" sz="2400" dirty="0"/>
              <a:t> do 35 let a </a:t>
            </a:r>
            <a:r>
              <a:rPr lang="cs-CZ" sz="2400" dirty="0" err="1"/>
              <a:t>dvojnásobna</a:t>
            </a:r>
            <a:r>
              <a:rPr lang="cs-CZ" sz="2400" dirty="0"/>
              <a:t>́ </a:t>
            </a:r>
            <a:r>
              <a:rPr lang="cs-CZ" sz="2400" dirty="0" err="1"/>
              <a:t>pravděpodobnost</a:t>
            </a:r>
            <a:r>
              <a:rPr lang="cs-CZ" sz="2400" dirty="0"/>
              <a:t> spojení s „</a:t>
            </a:r>
            <a:r>
              <a:rPr lang="cs-CZ" sz="2400" dirty="0" err="1"/>
              <a:t>domácím</a:t>
            </a:r>
            <a:r>
              <a:rPr lang="cs-CZ" sz="2400" dirty="0"/>
              <a:t>“ typem produktu (</a:t>
            </a:r>
            <a:r>
              <a:rPr lang="cs-CZ" sz="2400" dirty="0" err="1"/>
              <a:t>domácnost</a:t>
            </a:r>
            <a:r>
              <a:rPr lang="cs-CZ" sz="2400" dirty="0"/>
              <a:t>, potraviny, </a:t>
            </a:r>
            <a:r>
              <a:rPr lang="cs-CZ" sz="2400" dirty="0" err="1"/>
              <a:t>péče</a:t>
            </a:r>
            <a:r>
              <a:rPr lang="cs-CZ" sz="2400" dirty="0"/>
              <a:t> o </a:t>
            </a:r>
            <a:r>
              <a:rPr lang="cs-CZ" sz="2400" dirty="0" err="1"/>
              <a:t>tělo</a:t>
            </a:r>
            <a:r>
              <a:rPr lang="cs-CZ" sz="2400" dirty="0"/>
              <a:t>). 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37252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243DC8-4D66-A749-ABEC-84A9BDFFD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cs-CZ" sz="6000">
                <a:solidFill>
                  <a:schemeClr val="bg1"/>
                </a:solidFill>
              </a:rPr>
              <a:t>Muži v reklamě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9A4468E-9B69-4D8E-B2A0-8A51564563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43441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925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54AB01E-8445-C740-9126-68F8CD3D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1955" y="643466"/>
            <a:ext cx="7428089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368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0925902-A25D-EB4C-B985-B2929814A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2285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0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243DC8-4D66-A749-ABEC-84A9BDFFD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cs-CZ" sz="5200"/>
              <a:t>Muži v reklamě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9A4468E-9B69-4D8E-B2A0-8A51564563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38902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1982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243DC8-4D66-A749-ABEC-84A9BDFFD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Muži v reklamě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C9A76-393F-EA49-88F8-8B6D34B56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cs-CZ" sz="2000" dirty="0" err="1"/>
              <a:t>Fowler</a:t>
            </a:r>
            <a:r>
              <a:rPr lang="cs-CZ" sz="2000" dirty="0"/>
              <a:t> a Thomas (2015) – TV reklama, 2003 a 2008. </a:t>
            </a:r>
            <a:r>
              <a:rPr lang="cs-CZ" sz="2000" dirty="0" err="1"/>
              <a:t>Ačkoli</a:t>
            </a:r>
            <a:r>
              <a:rPr lang="cs-CZ" sz="2000" dirty="0"/>
              <a:t> </a:t>
            </a:r>
            <a:r>
              <a:rPr lang="cs-CZ" sz="2000" dirty="0" err="1"/>
              <a:t>nedošlo</a:t>
            </a:r>
            <a:r>
              <a:rPr lang="cs-CZ" sz="2000" dirty="0"/>
              <a:t> k </a:t>
            </a:r>
            <a:r>
              <a:rPr lang="cs-CZ" sz="2000" dirty="0" err="1"/>
              <a:t>nárůstu</a:t>
            </a:r>
            <a:r>
              <a:rPr lang="cs-CZ" sz="2000" dirty="0"/>
              <a:t> </a:t>
            </a:r>
            <a:r>
              <a:rPr lang="cs-CZ" sz="2000" dirty="0" err="1"/>
              <a:t>zobrazováni</a:t>
            </a:r>
            <a:r>
              <a:rPr lang="cs-CZ" sz="2000" dirty="0"/>
              <a:t>́ </a:t>
            </a:r>
            <a:r>
              <a:rPr lang="cs-CZ" sz="2000" dirty="0" err="1"/>
              <a:t>mužu</a:t>
            </a:r>
            <a:r>
              <a:rPr lang="cs-CZ" sz="2000" dirty="0"/>
              <a:t>̊ v </a:t>
            </a:r>
            <a:r>
              <a:rPr lang="cs-CZ" sz="2000" dirty="0" err="1"/>
              <a:t>prostředi</a:t>
            </a:r>
            <a:r>
              <a:rPr lang="cs-CZ" sz="2000" dirty="0"/>
              <a:t>́ </a:t>
            </a:r>
            <a:r>
              <a:rPr lang="cs-CZ" sz="2000" dirty="0" err="1"/>
              <a:t>domácnosti</a:t>
            </a:r>
            <a:r>
              <a:rPr lang="cs-CZ" sz="2000" dirty="0"/>
              <a:t>, byli ve </a:t>
            </a:r>
            <a:r>
              <a:rPr lang="cs-CZ" sz="2000" dirty="0" err="1"/>
              <a:t>druhém</a:t>
            </a:r>
            <a:r>
              <a:rPr lang="cs-CZ" sz="2000" dirty="0"/>
              <a:t> </a:t>
            </a:r>
            <a:r>
              <a:rPr lang="cs-CZ" sz="2000" dirty="0" err="1"/>
              <a:t>sledovaném</a:t>
            </a:r>
            <a:r>
              <a:rPr lang="cs-CZ" sz="2000" dirty="0"/>
              <a:t> </a:t>
            </a:r>
            <a:r>
              <a:rPr lang="cs-CZ" sz="2000" dirty="0" err="1"/>
              <a:t>obdobi</a:t>
            </a:r>
            <a:r>
              <a:rPr lang="cs-CZ" sz="2000" dirty="0"/>
              <a:t>́ </a:t>
            </a:r>
            <a:r>
              <a:rPr lang="cs-CZ" sz="2000" dirty="0" err="1"/>
              <a:t>častěji</a:t>
            </a:r>
            <a:r>
              <a:rPr lang="cs-CZ" sz="2000" dirty="0"/>
              <a:t> </a:t>
            </a:r>
            <a:r>
              <a:rPr lang="cs-CZ" sz="2000" dirty="0" err="1"/>
              <a:t>zobrazováni</a:t>
            </a:r>
            <a:r>
              <a:rPr lang="cs-CZ" sz="2000" dirty="0"/>
              <a:t> v </a:t>
            </a:r>
            <a:r>
              <a:rPr lang="cs-CZ" sz="2000" dirty="0" err="1"/>
              <a:t>rodičovske</a:t>
            </a:r>
            <a:r>
              <a:rPr lang="cs-CZ" sz="2000" dirty="0"/>
              <a:t>́ roli. </a:t>
            </a:r>
          </a:p>
          <a:p>
            <a:r>
              <a:rPr lang="cs-CZ" sz="2000" b="1" dirty="0" err="1"/>
              <a:t>Proměny</a:t>
            </a:r>
            <a:r>
              <a:rPr lang="cs-CZ" sz="2000" b="1" dirty="0"/>
              <a:t> podoby </a:t>
            </a:r>
            <a:r>
              <a:rPr lang="cs-CZ" sz="2000" b="1" dirty="0" err="1"/>
              <a:t>otcovske</a:t>
            </a:r>
            <a:r>
              <a:rPr lang="cs-CZ" sz="2000" b="1" dirty="0"/>
              <a:t>́ </a:t>
            </a:r>
            <a:r>
              <a:rPr lang="cs-CZ" sz="2000" dirty="0"/>
              <a:t>role (</a:t>
            </a:r>
            <a:r>
              <a:rPr lang="cs-CZ" sz="2000" dirty="0" err="1"/>
              <a:t>Marshall</a:t>
            </a:r>
            <a:r>
              <a:rPr lang="cs-CZ" sz="2000" dirty="0"/>
              <a:t> et al., 2014) - </a:t>
            </a:r>
            <a:r>
              <a:rPr lang="cs-CZ" sz="2000" dirty="0" err="1"/>
              <a:t>zatímco</a:t>
            </a:r>
            <a:r>
              <a:rPr lang="cs-CZ" sz="2000" dirty="0"/>
              <a:t> v 50. letech 20. století byl otec </a:t>
            </a:r>
            <a:r>
              <a:rPr lang="cs-CZ" sz="2000" dirty="0" err="1"/>
              <a:t>nejčastěji</a:t>
            </a:r>
            <a:r>
              <a:rPr lang="cs-CZ" sz="2000" dirty="0"/>
              <a:t> </a:t>
            </a:r>
            <a:r>
              <a:rPr lang="cs-CZ" sz="2000" dirty="0" err="1"/>
              <a:t>zobrazován</a:t>
            </a:r>
            <a:r>
              <a:rPr lang="cs-CZ" sz="2000" dirty="0"/>
              <a:t> jako </a:t>
            </a:r>
            <a:r>
              <a:rPr lang="cs-CZ" sz="2000" dirty="0" err="1"/>
              <a:t>živitel</a:t>
            </a:r>
            <a:r>
              <a:rPr lang="cs-CZ" sz="2000" dirty="0"/>
              <a:t> rodiny, v </a:t>
            </a:r>
            <a:r>
              <a:rPr lang="cs-CZ" sz="2000" dirty="0" err="1"/>
              <a:t>následujících</a:t>
            </a:r>
            <a:r>
              <a:rPr lang="cs-CZ" sz="2000" dirty="0"/>
              <a:t> </a:t>
            </a:r>
            <a:r>
              <a:rPr lang="cs-CZ" sz="2000" dirty="0" err="1"/>
              <a:t>dekádách</a:t>
            </a:r>
            <a:r>
              <a:rPr lang="cs-CZ" sz="2000" dirty="0"/>
              <a:t> byl </a:t>
            </a:r>
            <a:r>
              <a:rPr lang="cs-CZ" sz="2000" dirty="0" err="1"/>
              <a:t>prezentován</a:t>
            </a:r>
            <a:r>
              <a:rPr lang="cs-CZ" sz="2000" dirty="0"/>
              <a:t> jako </a:t>
            </a:r>
            <a:r>
              <a:rPr lang="cs-CZ" sz="2000" dirty="0" err="1"/>
              <a:t>odpočívající</a:t>
            </a:r>
            <a:r>
              <a:rPr lang="cs-CZ" sz="2000" dirty="0"/>
              <a:t> doma (60. </a:t>
            </a:r>
            <a:r>
              <a:rPr lang="cs-CZ" sz="2000" dirty="0" err="1"/>
              <a:t>léta</a:t>
            </a:r>
            <a:r>
              <a:rPr lang="cs-CZ" sz="2000" dirty="0"/>
              <a:t>), </a:t>
            </a:r>
            <a:r>
              <a:rPr lang="cs-CZ" sz="2000" dirty="0" err="1"/>
              <a:t>trávící</a:t>
            </a:r>
            <a:r>
              <a:rPr lang="cs-CZ" sz="2000" dirty="0"/>
              <a:t> volný </a:t>
            </a:r>
            <a:r>
              <a:rPr lang="cs-CZ" sz="2000" dirty="0" err="1"/>
              <a:t>čas</a:t>
            </a:r>
            <a:r>
              <a:rPr lang="cs-CZ" sz="2000" dirty="0"/>
              <a:t> s rodinou (70. </a:t>
            </a:r>
            <a:r>
              <a:rPr lang="cs-CZ" sz="2000" dirty="0" err="1"/>
              <a:t>léta</a:t>
            </a:r>
            <a:r>
              <a:rPr lang="cs-CZ" sz="2000" dirty="0"/>
              <a:t>) </a:t>
            </a:r>
            <a:r>
              <a:rPr lang="cs-CZ" sz="2000" dirty="0" err="1"/>
              <a:t>či</a:t>
            </a:r>
            <a:r>
              <a:rPr lang="cs-CZ" sz="2000" dirty="0"/>
              <a:t> </a:t>
            </a:r>
            <a:r>
              <a:rPr lang="cs-CZ" sz="2000" dirty="0" err="1"/>
              <a:t>zapojující</a:t>
            </a:r>
            <a:r>
              <a:rPr lang="cs-CZ" sz="2000" dirty="0"/>
              <a:t> se do vedení </a:t>
            </a:r>
            <a:r>
              <a:rPr lang="cs-CZ" sz="2000" dirty="0" err="1"/>
              <a:t>domácnosti</a:t>
            </a:r>
            <a:r>
              <a:rPr lang="cs-CZ" sz="2000" dirty="0"/>
              <a:t> (90. </a:t>
            </a:r>
            <a:r>
              <a:rPr lang="cs-CZ" sz="2000" dirty="0" err="1"/>
              <a:t>léta</a:t>
            </a:r>
            <a:r>
              <a:rPr lang="cs-CZ" sz="2000" dirty="0"/>
              <a:t>). Od roku 2000 se pak otec z reklamy </a:t>
            </a:r>
            <a:r>
              <a:rPr lang="cs-CZ" sz="2000" dirty="0" err="1"/>
              <a:t>spíše</a:t>
            </a:r>
            <a:r>
              <a:rPr lang="cs-CZ" sz="2000" dirty="0"/>
              <a:t> </a:t>
            </a:r>
            <a:r>
              <a:rPr lang="cs-CZ" sz="2000" dirty="0" err="1"/>
              <a:t>vytrácí</a:t>
            </a:r>
            <a:r>
              <a:rPr lang="cs-CZ" sz="2000" dirty="0"/>
              <a:t> – buď absentuje </a:t>
            </a:r>
            <a:r>
              <a:rPr lang="cs-CZ" sz="2000" dirty="0" err="1"/>
              <a:t>úplne</a:t>
            </a:r>
            <a:r>
              <a:rPr lang="cs-CZ" sz="2000" dirty="0"/>
              <a:t>̌, nebo hraje jen druhotnou roli 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35583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4E4318D2-3DDB-2AD7-14D4-C950B94FD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52" name="Obrázek 51" descr="Obsah obrázku interiér, podlaha&#10;&#10;Popis byl vytvořen automaticky">
            <a:extLst>
              <a:ext uri="{FF2B5EF4-FFF2-40B4-BE49-F238E27FC236}">
                <a16:creationId xmlns:a16="http://schemas.microsoft.com/office/drawing/2014/main" id="{8DA0021D-F817-0B60-3462-A17DA6B0C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18323" y="783166"/>
            <a:ext cx="3968750" cy="52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06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8942315-D799-780A-7CA7-3DF27CEBE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6135" y="2722525"/>
            <a:ext cx="4965479" cy="27951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0BFD67-4304-1560-F0E9-7A4E1AADC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659" y="1574682"/>
            <a:ext cx="3818097" cy="50907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54368E8-7358-9FAE-978E-BF889F0D5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815" y="1527287"/>
            <a:ext cx="3702483" cy="4990303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5B6872A1-88F0-2323-7E44-3181E7A4D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6" y="0"/>
            <a:ext cx="6430414" cy="1371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Skupinová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práce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minula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47123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ázek 53">
            <a:extLst>
              <a:ext uri="{FF2B5EF4-FFF2-40B4-BE49-F238E27FC236}">
                <a16:creationId xmlns:a16="http://schemas.microsoft.com/office/drawing/2014/main" id="{8D50BB3C-0612-1CA4-6466-1C79F48FD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pic>
        <p:nvPicPr>
          <p:cNvPr id="38" name="Obrázek 37" descr="Obsah obrázku text&#10;&#10;Popis byl vytvořen automaticky">
            <a:extLst>
              <a:ext uri="{FF2B5EF4-FFF2-40B4-BE49-F238E27FC236}">
                <a16:creationId xmlns:a16="http://schemas.microsoft.com/office/drawing/2014/main" id="{60AEB326-AC38-C24D-74ED-9AF26468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548" y="1123527"/>
            <a:ext cx="3453600" cy="4604800"/>
          </a:xfrm>
          <a:prstGeom prst="rect">
            <a:avLst/>
          </a:prstGeom>
        </p:spPr>
      </p:pic>
      <p:pic>
        <p:nvPicPr>
          <p:cNvPr id="34" name="Obrázek 33" descr="Obsah obrázku text, noviny&#10;&#10;Popis byl vytvořen automaticky">
            <a:extLst>
              <a:ext uri="{FF2B5EF4-FFF2-40B4-BE49-F238E27FC236}">
                <a16:creationId xmlns:a16="http://schemas.microsoft.com/office/drawing/2014/main" id="{9DB6D3AB-82BB-7CB3-C544-7A00B59CA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96" y="1123528"/>
            <a:ext cx="34536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7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ázek 49" descr="Obsah obrázku text, elektronika, displej&#10;&#10;Popis byl vytvořen automaticky">
            <a:extLst>
              <a:ext uri="{FF2B5EF4-FFF2-40B4-BE49-F238E27FC236}">
                <a16:creationId xmlns:a16="http://schemas.microsoft.com/office/drawing/2014/main" id="{8F9F3794-54FC-62D5-4E8A-9503AEC49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643467"/>
            <a:ext cx="4178299" cy="5571066"/>
          </a:xfrm>
          <a:prstGeom prst="rect">
            <a:avLst/>
          </a:prstGeom>
        </p:spPr>
      </p:pic>
      <p:pic>
        <p:nvPicPr>
          <p:cNvPr id="46" name="Obrázek 45" descr="Obsah obrázku text, alkohol&#10;&#10;Popis byl vytvořen automaticky">
            <a:extLst>
              <a:ext uri="{FF2B5EF4-FFF2-40B4-BE49-F238E27FC236}">
                <a16:creationId xmlns:a16="http://schemas.microsoft.com/office/drawing/2014/main" id="{BC760727-72A8-24DA-97F6-760661B3D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549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82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ázek 43" descr="Obsah obrázku text, osoba&#10;&#10;Popis byl vytvořen automaticky">
            <a:extLst>
              <a:ext uri="{FF2B5EF4-FFF2-40B4-BE49-F238E27FC236}">
                <a16:creationId xmlns:a16="http://schemas.microsoft.com/office/drawing/2014/main" id="{9AB6E9B6-7B4C-CBF6-AFEF-C2D6D569B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364" y="643466"/>
            <a:ext cx="1968497" cy="2624663"/>
          </a:xfrm>
          <a:prstGeom prst="rect">
            <a:avLst/>
          </a:prstGeom>
        </p:spPr>
      </p:pic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F2CED319-4FAB-47AD-79EA-C6460B3B1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31014" y="643466"/>
            <a:ext cx="1968496" cy="2624662"/>
          </a:xfrm>
          <a:prstGeom prst="rect">
            <a:avLst/>
          </a:prstGeom>
        </p:spPr>
      </p:pic>
      <p:pic>
        <p:nvPicPr>
          <p:cNvPr id="36" name="Obrázek 35" descr="Obsah obrázku text, interiér&#10;&#10;Popis byl vytvořen automaticky">
            <a:extLst>
              <a:ext uri="{FF2B5EF4-FFF2-40B4-BE49-F238E27FC236}">
                <a16:creationId xmlns:a16="http://schemas.microsoft.com/office/drawing/2014/main" id="{BFC226AE-7608-8338-6D8F-3143D73C4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44400" y="643466"/>
            <a:ext cx="1968496" cy="2624662"/>
          </a:xfrm>
          <a:prstGeom prst="rect">
            <a:avLst/>
          </a:prstGeom>
        </p:spPr>
      </p:pic>
      <p:pic>
        <p:nvPicPr>
          <p:cNvPr id="32" name="Obrázek 31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825940BA-2D26-2065-6D7B-0C3F8463D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364" y="3589863"/>
            <a:ext cx="1968498" cy="2624665"/>
          </a:xfrm>
          <a:prstGeom prst="rect">
            <a:avLst/>
          </a:prstGeom>
        </p:spPr>
      </p:pic>
      <p:pic>
        <p:nvPicPr>
          <p:cNvPr id="48" name="Obrázek 47" descr="Obsah obrázku text, mobilní telefon, cedule&#10;&#10;Popis byl vytvořen automaticky">
            <a:extLst>
              <a:ext uri="{FF2B5EF4-FFF2-40B4-BE49-F238E27FC236}">
                <a16:creationId xmlns:a16="http://schemas.microsoft.com/office/drawing/2014/main" id="{B6BDD634-98B5-CB14-271E-2A5F959EA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766" y="3589863"/>
            <a:ext cx="1982994" cy="2643993"/>
          </a:xfrm>
          <a:prstGeom prst="rect">
            <a:avLst/>
          </a:prstGeom>
        </p:spPr>
      </p:pic>
      <p:pic>
        <p:nvPicPr>
          <p:cNvPr id="30" name="Obrázek 29" descr="Obsah obrázku text&#10;&#10;Popis byl vytvořen automaticky">
            <a:extLst>
              <a:ext uri="{FF2B5EF4-FFF2-40B4-BE49-F238E27FC236}">
                <a16:creationId xmlns:a16="http://schemas.microsoft.com/office/drawing/2014/main" id="{5EAFF7E8-C45E-CB85-9042-7F9673B6E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937150" y="3589863"/>
            <a:ext cx="1982994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69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osoba&#10;&#10;Popis byl vytvořen automaticky">
            <a:extLst>
              <a:ext uri="{FF2B5EF4-FFF2-40B4-BE49-F238E27FC236}">
                <a16:creationId xmlns:a16="http://schemas.microsoft.com/office/drawing/2014/main" id="{30E739C8-D0D7-FDB1-5522-E0926B49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11507" y="58200"/>
            <a:ext cx="47625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12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D55D7AD-F8CD-9A54-C20F-A54705398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52" y="727204"/>
            <a:ext cx="4003345" cy="547190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89DD42-7C86-91E3-61FF-CDD8C316F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05" y="897387"/>
            <a:ext cx="4003343" cy="53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11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7005723-8AEB-4E8E-C8F1-75E00DF61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6522"/>
          <a:stretch/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18" name="Obrázek 17" descr="Obsah obrázku text, osoba&#10;&#10;Popis byl vytvořen automaticky">
            <a:extLst>
              <a:ext uri="{FF2B5EF4-FFF2-40B4-BE49-F238E27FC236}">
                <a16:creationId xmlns:a16="http://schemas.microsoft.com/office/drawing/2014/main" id="{9070F68C-E126-6E02-640C-E061AFE77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16980"/>
          <a:stretch/>
        </p:blipFill>
        <p:spPr>
          <a:xfrm rot="16200000">
            <a:off x="470770" y="3365817"/>
            <a:ext cx="2785952" cy="3084025"/>
          </a:xfrm>
          <a:prstGeom prst="rect">
            <a:avLst/>
          </a:prstGeom>
        </p:spPr>
      </p:pic>
      <p:pic>
        <p:nvPicPr>
          <p:cNvPr id="22" name="Obrázek 21" descr="Obsah obrázku text, dopis&#10;&#10;Popis byl vytvořen automaticky">
            <a:extLst>
              <a:ext uri="{FF2B5EF4-FFF2-40B4-BE49-F238E27FC236}">
                <a16:creationId xmlns:a16="http://schemas.microsoft.com/office/drawing/2014/main" id="{1FE3650B-CFEF-4BE1-6C08-ED8B374E5E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691" r="-1" b="14591"/>
          <a:stretch/>
        </p:blipFill>
        <p:spPr>
          <a:xfrm rot="16200000">
            <a:off x="2630374" y="1289645"/>
            <a:ext cx="5979074" cy="404325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429D358-AB39-2AB5-F806-B918204B22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995" b="2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89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243DC8-4D66-A749-ABEC-84A9BDFFD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cs-CZ" sz="4000" dirty="0">
                <a:solidFill>
                  <a:srgbClr val="FFFFFF"/>
                </a:solidFill>
              </a:rPr>
              <a:t>Vnímání genderových stereotypů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D339EE4-B67B-D24F-995B-D340CA6CAB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8393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23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243DC8-4D66-A749-ABEC-84A9BDFFD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Muži v reklamě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9267197-C978-8949-E863-F30451C44B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5672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3183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klipart&#10;&#10;Popis byl vytvořen automaticky">
            <a:extLst>
              <a:ext uri="{FF2B5EF4-FFF2-40B4-BE49-F238E27FC236}">
                <a16:creationId xmlns:a16="http://schemas.microsoft.com/office/drawing/2014/main" id="{B6C5C147-F885-7244-873E-BC585CF67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667884"/>
            <a:ext cx="5294716" cy="152223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>
            <a:extLst>
              <a:ext uri="{FF2B5EF4-FFF2-40B4-BE49-F238E27FC236}">
                <a16:creationId xmlns:a16="http://schemas.microsoft.com/office/drawing/2014/main" id="{5BBB44FE-0EE5-FE48-9D41-CF69BBCCF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152273"/>
            <a:ext cx="5294715" cy="45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63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44D6F-E28C-454B-8960-59EFDEB95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45671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cs-CZ" sz="4400" cap="none">
                <a:ea typeface="ＭＳ Ｐゴシック" panose="020B0600070205080204" pitchFamily="34" charset="-128"/>
              </a:rPr>
              <a:t>Interpretace textů marketingové komunikace</a:t>
            </a:r>
          </a:p>
        </p:txBody>
      </p:sp>
      <p:pic>
        <p:nvPicPr>
          <p:cNvPr id="31" name="Picture 30" descr="Puzzle">
            <a:extLst>
              <a:ext uri="{FF2B5EF4-FFF2-40B4-BE49-F238E27FC236}">
                <a16:creationId xmlns:a16="http://schemas.microsoft.com/office/drawing/2014/main" id="{B5B86BC8-A21B-414C-8E7A-C0E2D2E21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33" r="3263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55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2CAB0A9-0F98-0546-99BB-CEAABAE6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Gender v reklamě</a:t>
            </a:r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3" name="Zástupný obsah 2">
            <a:extLst>
              <a:ext uri="{FF2B5EF4-FFF2-40B4-BE49-F238E27FC236}">
                <a16:creationId xmlns:a16="http://schemas.microsoft.com/office/drawing/2014/main" id="{7D5467CE-A7D1-ABF0-8EB3-5563CEA78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1461523"/>
              </p:ext>
            </p:extLst>
          </p:nvPr>
        </p:nvGraphicFramePr>
        <p:xfrm>
          <a:off x="5358384" y="640081"/>
          <a:ext cx="6024654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510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D2CAB0A9-0F98-0546-99BB-CEAABAE6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  <a:prstGeom prst="ellipse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Gender v </a:t>
            </a:r>
            <a:r>
              <a:rPr lang="en-US" dirty="0" err="1"/>
              <a:t>reklamě</a:t>
            </a:r>
            <a:endParaRPr lang="en-US" kern="1200" dirty="0"/>
          </a:p>
        </p:txBody>
      </p:sp>
      <p:graphicFrame>
        <p:nvGraphicFramePr>
          <p:cNvPr id="53" name="Zástupný obsah 2">
            <a:extLst>
              <a:ext uri="{FF2B5EF4-FFF2-40B4-BE49-F238E27FC236}">
                <a16:creationId xmlns:a16="http://schemas.microsoft.com/office/drawing/2014/main" id="{7D5467CE-A7D1-ABF0-8EB3-5563CEA78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632031"/>
              </p:ext>
            </p:extLst>
          </p:nvPr>
        </p:nvGraphicFramePr>
        <p:xfrm>
          <a:off x="5358384" y="640081"/>
          <a:ext cx="6024654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084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53A4DA8-EBC1-410D-94F4-2B6E2C019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AF3F2D-63F1-4537-ADE7-A62A71AE9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994" y="685800"/>
            <a:ext cx="5410201" cy="54863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2CAB0A9-0F98-0546-99BB-CEAABAE6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42" y="1153391"/>
            <a:ext cx="4241013" cy="1137926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595959"/>
                </a:solidFill>
              </a:rPr>
              <a:t>Gender v reklamě</a:t>
            </a:r>
            <a:endParaRPr lang="en-US" sz="3000" kern="1200">
              <a:solidFill>
                <a:srgbClr val="595959"/>
              </a:solidFill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F3F5DC-0C90-FF29-FAE7-9CCB44ECC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242" y="2578188"/>
            <a:ext cx="4241013" cy="2960167"/>
          </a:xfrm>
        </p:spPr>
        <p:txBody>
          <a:bodyPr anchor="t">
            <a:normAutofit/>
          </a:bodyPr>
          <a:lstStyle/>
          <a:p>
            <a:pPr lvl="0"/>
            <a:r>
              <a:rPr lang="cs-CZ" sz="1900" dirty="0">
                <a:solidFill>
                  <a:srgbClr val="595959"/>
                </a:solidFill>
              </a:rPr>
              <a:t>70. léta – objevují se feministické kritické analýzy reklam (např. </a:t>
            </a:r>
            <a:r>
              <a:rPr lang="cs-CZ" sz="1900" dirty="0" err="1">
                <a:solidFill>
                  <a:srgbClr val="595959"/>
                </a:solidFill>
              </a:rPr>
              <a:t>Goffman</a:t>
            </a:r>
            <a:r>
              <a:rPr lang="cs-CZ" sz="1900" dirty="0">
                <a:solidFill>
                  <a:srgbClr val="595959"/>
                </a:solidFill>
              </a:rPr>
              <a:t>), šťastné ženy v domácnosti a matky, muži obvykle zobrazováni venku a v profesionálním prostředí. </a:t>
            </a:r>
          </a:p>
          <a:p>
            <a:pPr lvl="0"/>
            <a:r>
              <a:rPr lang="cs-CZ" sz="1900" dirty="0">
                <a:solidFill>
                  <a:srgbClr val="595959"/>
                </a:solidFill>
              </a:rPr>
              <a:t>ženy zobrazovány jako závislé na mužské ochraně, jevily se jako neinteligentní spotřebitelky neschopné činit důležitá rozhodnutí nebo byly sexuálně objektivizovány. </a:t>
            </a:r>
          </a:p>
          <a:p>
            <a:endParaRPr lang="cs-CZ" sz="1900" dirty="0">
              <a:solidFill>
                <a:srgbClr val="595959"/>
              </a:solidFill>
            </a:endParaRPr>
          </a:p>
        </p:txBody>
      </p:sp>
      <p:pic>
        <p:nvPicPr>
          <p:cNvPr id="2" name="Obrázek 1" descr="Obsah obrázku text, osoba&#10;&#10;Popis byl vytvořen automaticky">
            <a:extLst>
              <a:ext uri="{FF2B5EF4-FFF2-40B4-BE49-F238E27FC236}">
                <a16:creationId xmlns:a16="http://schemas.microsoft.com/office/drawing/2014/main" id="{3674A366-FEDF-EFEA-8765-16DD3483D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31" r="17933" b="2"/>
          <a:stretch/>
        </p:blipFill>
        <p:spPr>
          <a:xfrm>
            <a:off x="6095999" y="685800"/>
            <a:ext cx="2789748" cy="274320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9FB66AEB-16CC-85B6-0B60-F0B37D1A8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r="5500" b="-1"/>
          <a:stretch/>
        </p:blipFill>
        <p:spPr bwMode="auto">
          <a:xfrm>
            <a:off x="6096001" y="3429000"/>
            <a:ext cx="2789748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0078D2C-BC94-1955-83C4-4D2AADF6A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r="22492"/>
          <a:stretch/>
        </p:blipFill>
        <p:spPr bwMode="auto">
          <a:xfrm>
            <a:off x="8885750" y="685800"/>
            <a:ext cx="2620453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19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48A05E-207A-4693-98BE-5AC29DC75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2CAB0A9-0F98-0546-99BB-CEAABAE6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00" y="540167"/>
            <a:ext cx="4592014" cy="213586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Gender v reklamě</a:t>
            </a:r>
            <a:endParaRPr lang="en-US" sz="4800" kern="12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699B9-3C1D-C890-79BE-15ED298FC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00" y="2880452"/>
            <a:ext cx="4592014" cy="3095445"/>
          </a:xfrm>
        </p:spPr>
        <p:txBody>
          <a:bodyPr anchor="t">
            <a:normAutofit/>
          </a:bodyPr>
          <a:lstStyle/>
          <a:p>
            <a:r>
              <a:rPr lang="cs-CZ" sz="1800"/>
              <a:t>pozdní 80. léta a začátek 90. let – změna reklamního diskurzu; žena, která je aktivní, mocná, ale dále sexualizace ženského těla; pokles rolí žen v domácnosti a závislých osob, výrazný nárůst dekorativních rolí </a:t>
            </a:r>
            <a:endParaRPr lang="en-US" sz="180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0D618A7-1A3D-AD8F-D746-54A48B126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56"/>
          <a:stretch/>
        </p:blipFill>
        <p:spPr bwMode="auto">
          <a:xfrm>
            <a:off x="5424849" y="684877"/>
            <a:ext cx="3166417" cy="546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6BEF0F2-7125-5062-383E-7E0E994D2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8" r="-1" b="-1"/>
          <a:stretch/>
        </p:blipFill>
        <p:spPr bwMode="auto">
          <a:xfrm>
            <a:off x="8696332" y="684876"/>
            <a:ext cx="2669657" cy="270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0DDD347-C608-4107-A321-FC0A9D5D6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53544" y="3486868"/>
            <a:ext cx="838456" cy="265175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D319A-248A-81FD-BEE9-C19B20A9D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r="16568" b="-5"/>
          <a:stretch/>
        </p:blipFill>
        <p:spPr bwMode="auto">
          <a:xfrm>
            <a:off x="8712739" y="3506133"/>
            <a:ext cx="2655433" cy="261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BD97B6-43BE-4A36-85BC-101DD1B6C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4117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9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2CAB0A9-0F98-0546-99BB-CEAABAE6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9" y="540167"/>
            <a:ext cx="4274607" cy="213586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Gender v reklamě</a:t>
            </a:r>
            <a:endParaRPr lang="en-US" sz="4800" kern="12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699B9-3C1D-C890-79BE-15ED298FC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99" y="2880452"/>
            <a:ext cx="4274607" cy="3095445"/>
          </a:xfrm>
        </p:spPr>
        <p:txBody>
          <a:bodyPr anchor="t">
            <a:normAutofit/>
          </a:bodyPr>
          <a:lstStyle/>
          <a:p>
            <a:r>
              <a:rPr lang="cs-CZ" sz="1800"/>
              <a:t>90. léta – výzkumy zobrazování mužů v reklamě</a:t>
            </a:r>
            <a:endParaRPr lang="en-US" sz="1800"/>
          </a:p>
          <a:p>
            <a:r>
              <a:rPr lang="cs-CZ" sz="1800"/>
              <a:t>později méně zjevné formy stereotypizace a nové trendy v reklamě </a:t>
            </a:r>
            <a:endParaRPr lang="en-US" sz="180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1909C0D-843F-89A0-4528-2CF10E756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1" r="14041" b="3"/>
          <a:stretch/>
        </p:blipFill>
        <p:spPr bwMode="auto">
          <a:xfrm>
            <a:off x="5211495" y="699899"/>
            <a:ext cx="3211333" cy="544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C011C67F-6CFC-171E-1D32-A01C17A48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7" r="36446" b="-2"/>
          <a:stretch/>
        </p:blipFill>
        <p:spPr bwMode="auto">
          <a:xfrm>
            <a:off x="8535080" y="699899"/>
            <a:ext cx="3211333" cy="544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3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D2CAB0A9-0F98-0546-99BB-CEAABAE6A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latin typeface="+mj-lt"/>
                <a:ea typeface="+mj-ea"/>
                <a:cs typeface="+mj-cs"/>
              </a:rPr>
              <a:t>Erwing Goffman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6223FA-6C93-AF46-89C0-D842D7FD0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99032"/>
            <a:ext cx="5501834" cy="4471416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Gender </a:t>
            </a:r>
            <a:r>
              <a:rPr lang="cs-CZ" sz="2200" dirty="0" err="1">
                <a:solidFill>
                  <a:schemeClr val="bg1"/>
                </a:solidFill>
              </a:rPr>
              <a:t>Advertisement</a:t>
            </a:r>
            <a:r>
              <a:rPr lang="cs-CZ" sz="2200" dirty="0">
                <a:solidFill>
                  <a:schemeClr val="bg1"/>
                </a:solidFill>
              </a:rPr>
              <a:t> (1979)</a:t>
            </a:r>
          </a:p>
          <a:p>
            <a:r>
              <a:rPr lang="cs-CZ" sz="2200" dirty="0">
                <a:solidFill>
                  <a:schemeClr val="bg1"/>
                </a:solidFill>
              </a:rPr>
              <a:t>analýza zobrazování genderu v tiskové </a:t>
            </a:r>
            <a:r>
              <a:rPr lang="cs-CZ" sz="2200" dirty="0" err="1">
                <a:solidFill>
                  <a:schemeClr val="bg1"/>
                </a:solidFill>
              </a:rPr>
              <a:t>rekamě</a:t>
            </a:r>
            <a:r>
              <a:rPr lang="cs-CZ" sz="2200" dirty="0">
                <a:solidFill>
                  <a:schemeClr val="bg1"/>
                </a:solidFill>
              </a:rPr>
              <a:t> (USA)</a:t>
            </a:r>
          </a:p>
          <a:p>
            <a:r>
              <a:rPr lang="cs-CZ" sz="2200" dirty="0">
                <a:solidFill>
                  <a:schemeClr val="bg1"/>
                </a:solidFill>
              </a:rPr>
              <a:t>500 </a:t>
            </a:r>
            <a:r>
              <a:rPr lang="cs-CZ" sz="2200" dirty="0" err="1">
                <a:solidFill>
                  <a:schemeClr val="bg1"/>
                </a:solidFill>
              </a:rPr>
              <a:t>photo</a:t>
            </a:r>
            <a:r>
              <a:rPr lang="cs-CZ" sz="2200" dirty="0">
                <a:solidFill>
                  <a:schemeClr val="bg1"/>
                </a:solidFill>
              </a:rPr>
              <a:t> </a:t>
            </a:r>
            <a:r>
              <a:rPr lang="cs-CZ" sz="2200" dirty="0" err="1">
                <a:solidFill>
                  <a:schemeClr val="bg1"/>
                </a:solidFill>
              </a:rPr>
              <a:t>advertisements</a:t>
            </a:r>
            <a:r>
              <a:rPr lang="cs-CZ" sz="2200" dirty="0">
                <a:solidFill>
                  <a:schemeClr val="bg1"/>
                </a:solidFill>
              </a:rPr>
              <a:t>, </a:t>
            </a:r>
            <a:r>
              <a:rPr lang="cs-CZ" sz="2200" dirty="0" err="1">
                <a:solidFill>
                  <a:schemeClr val="bg1"/>
                </a:solidFill>
              </a:rPr>
              <a:t>purposive</a:t>
            </a:r>
            <a:r>
              <a:rPr lang="cs-CZ" sz="2200" dirty="0">
                <a:solidFill>
                  <a:schemeClr val="bg1"/>
                </a:solidFill>
              </a:rPr>
              <a:t> </a:t>
            </a:r>
            <a:r>
              <a:rPr lang="cs-CZ" sz="2200" dirty="0" err="1">
                <a:solidFill>
                  <a:schemeClr val="bg1"/>
                </a:solidFill>
              </a:rPr>
              <a:t>sampling</a:t>
            </a:r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ženy: něžné, zranitelné, křehké, bezmocné, zasněné, dětské a submisivní. </a:t>
            </a:r>
          </a:p>
          <a:p>
            <a:r>
              <a:rPr lang="cs-CZ" sz="2200" dirty="0">
                <a:solidFill>
                  <a:schemeClr val="bg1"/>
                </a:solidFill>
              </a:rPr>
              <a:t>muži: sebevědomí, vyrovnaní, přítomní a vědomí si svého okolí, připravení na vše, co je může potkat. </a:t>
            </a:r>
          </a:p>
          <a:p>
            <a:r>
              <a:rPr lang="cs-CZ" sz="2200" dirty="0">
                <a:solidFill>
                  <a:schemeClr val="bg1"/>
                </a:solidFill>
              </a:rPr>
              <a:t>naturalizace</a:t>
            </a:r>
          </a:p>
        </p:txBody>
      </p:sp>
    </p:spTree>
    <p:extLst>
      <p:ext uri="{BB962C8B-B14F-4D97-AF65-F5344CB8AC3E}">
        <p14:creationId xmlns:p14="http://schemas.microsoft.com/office/powerpoint/2010/main" val="433187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5856</TotalTime>
  <Words>922</Words>
  <Application>Microsoft Macintosh PowerPoint</Application>
  <PresentationFormat>Širokoúhlá obrazovka</PresentationFormat>
  <Paragraphs>76</Paragraphs>
  <Slides>39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Helvetica Neue Medium</vt:lpstr>
      <vt:lpstr>Motiv Office</vt:lpstr>
      <vt:lpstr>Interpretace textů marketingové komunikace</vt:lpstr>
      <vt:lpstr>Skupinová práce z minula</vt:lpstr>
      <vt:lpstr>Skupinová práce z minula</vt:lpstr>
      <vt:lpstr>Gender v reklamě</vt:lpstr>
      <vt:lpstr>Gender v reklamě</vt:lpstr>
      <vt:lpstr>Gender v reklamě</vt:lpstr>
      <vt:lpstr>Gender v reklamě</vt:lpstr>
      <vt:lpstr>Gender v reklamě</vt:lpstr>
      <vt:lpstr>Erwing Goffman</vt:lpstr>
      <vt:lpstr>Prezentace aplikace PowerPoint</vt:lpstr>
      <vt:lpstr>Relative size</vt:lpstr>
      <vt:lpstr>Prezentace aplikace PowerPoint</vt:lpstr>
      <vt:lpstr>Feminine touch</vt:lpstr>
      <vt:lpstr>Prezentace aplikace PowerPoint</vt:lpstr>
      <vt:lpstr>Function ranking</vt:lpstr>
      <vt:lpstr>Prezentace aplikace PowerPoint</vt:lpstr>
      <vt:lpstr>Ritualization of subordination</vt:lpstr>
      <vt:lpstr>Ritualization of subordination</vt:lpstr>
      <vt:lpstr>Prezentace aplikace PowerPoint</vt:lpstr>
      <vt:lpstr>Licensed Withdrawal</vt:lpstr>
      <vt:lpstr>Prezentace aplikace PowerPoint</vt:lpstr>
      <vt:lpstr>Prezentace aplikace PowerPoint</vt:lpstr>
      <vt:lpstr>Prezentace aplikace PowerPoint</vt:lpstr>
      <vt:lpstr>Muži v reklamě</vt:lpstr>
      <vt:lpstr>Prezentace aplikace PowerPoint</vt:lpstr>
      <vt:lpstr>Prezentace aplikace PowerPoint</vt:lpstr>
      <vt:lpstr>Muži v reklamě</vt:lpstr>
      <vt:lpstr>Muži v reklamě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Vnímání genderových stereotypů</vt:lpstr>
      <vt:lpstr>Muži v reklamě</vt:lpstr>
      <vt:lpstr>Prezentace aplikace PowerPoint</vt:lpstr>
      <vt:lpstr>Interpretace textů marketingové komunikace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Interpretace textů marketingové komunikace</dc:title>
  <dc:creator>Jana Rosenfeldová</dc:creator>
  <cp:lastModifiedBy>Jana Rosenfeldová</cp:lastModifiedBy>
  <cp:revision>89</cp:revision>
  <dcterms:created xsi:type="dcterms:W3CDTF">2021-02-13T10:50:01Z</dcterms:created>
  <dcterms:modified xsi:type="dcterms:W3CDTF">2024-03-28T09:34:24Z</dcterms:modified>
</cp:coreProperties>
</file>