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309" r:id="rId3"/>
    <p:sldId id="310" r:id="rId4"/>
    <p:sldId id="302" r:id="rId5"/>
    <p:sldId id="303" r:id="rId6"/>
    <p:sldId id="304" r:id="rId7"/>
    <p:sldId id="305" r:id="rId8"/>
    <p:sldId id="306" r:id="rId9"/>
    <p:sldId id="307" r:id="rId10"/>
    <p:sldId id="308" r:id="rId11"/>
    <p:sldId id="314" r:id="rId12"/>
    <p:sldId id="288" r:id="rId13"/>
    <p:sldId id="291" r:id="rId14"/>
    <p:sldId id="294" r:id="rId15"/>
    <p:sldId id="295" r:id="rId16"/>
    <p:sldId id="300" r:id="rId17"/>
    <p:sldId id="301" r:id="rId18"/>
    <p:sldId id="296" r:id="rId19"/>
    <p:sldId id="297" r:id="rId20"/>
    <p:sldId id="298" r:id="rId21"/>
    <p:sldId id="275" r:id="rId22"/>
    <p:sldId id="276" r:id="rId23"/>
    <p:sldId id="313" r:id="rId24"/>
    <p:sldId id="311" r:id="rId25"/>
    <p:sldId id="312" r:id="rId26"/>
    <p:sldId id="292"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ne Chanex" initials="SC"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207C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84" y="5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199724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88560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103889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93731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H"/>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43134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F04375B2-D0A2-4B51-964E-1F112BEDDEC2}" type="datetimeFigureOut">
              <a:rPr lang="fr-CH" smtClean="0"/>
              <a:t>17.10.2023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99046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F04375B2-D0A2-4B51-964E-1F112BEDDEC2}" type="datetimeFigureOut">
              <a:rPr lang="fr-CH" smtClean="0"/>
              <a:t>17.10.2023</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307935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F04375B2-D0A2-4B51-964E-1F112BEDDEC2}" type="datetimeFigureOut">
              <a:rPr lang="fr-CH" smtClean="0"/>
              <a:t>17.10.2023</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0117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4375B2-D0A2-4B51-964E-1F112BEDDEC2}" type="datetimeFigureOut">
              <a:rPr lang="fr-CH" smtClean="0"/>
              <a:t>17.10.2023</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160612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H"/>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04375B2-D0A2-4B51-964E-1F112BEDDEC2}" type="datetimeFigureOut">
              <a:rPr lang="fr-CH" smtClean="0"/>
              <a:t>17.10.2023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71955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H"/>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H"/>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04375B2-D0A2-4B51-964E-1F112BEDDEC2}" type="datetimeFigureOut">
              <a:rPr lang="fr-CH" smtClean="0"/>
              <a:t>17.10.2023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194038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972693-7007-4FC6-8B49-A1875BB3AE70}" type="slidenum">
              <a:rPr lang="fr-CH" smtClean="0"/>
              <a:t>‹N°›</a:t>
            </a:fld>
            <a:endParaRPr lang="fr-CH"/>
          </a:p>
        </p:txBody>
      </p:sp>
    </p:spTree>
    <p:extLst>
      <p:ext uri="{BB962C8B-B14F-4D97-AF65-F5344CB8AC3E}">
        <p14:creationId xmlns:p14="http://schemas.microsoft.com/office/powerpoint/2010/main" val="37367931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grunwald1410.p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zamek.malbork.pl/"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www.zamek.malbork.p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mailto:Loic.chollet@gmail.com"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23528" y="-54690"/>
            <a:ext cx="8316924" cy="1470025"/>
          </a:xfrm>
        </p:spPr>
        <p:txBody>
          <a:bodyPr>
            <a:normAutofit/>
          </a:bodyPr>
          <a:lstStyle/>
          <a:p>
            <a:r>
              <a:rPr lang="fr-CH" sz="1800" dirty="0">
                <a:latin typeface="Times New Roman" panose="02020603050405020304" pitchFamily="18" charset="0"/>
                <a:cs typeface="Times New Roman" panose="02020603050405020304" pitchFamily="18" charset="0"/>
              </a:rPr>
              <a:t>"Honneur, folie et trahison, ou comment expliquer une défaite </a:t>
            </a:r>
            <a:r>
              <a:rPr lang="fr-CH" sz="1800" dirty="0" smtClean="0">
                <a:latin typeface="Times New Roman" panose="02020603050405020304" pitchFamily="18" charset="0"/>
                <a:cs typeface="Times New Roman" panose="02020603050405020304" pitchFamily="18" charset="0"/>
              </a:rPr>
              <a:t>?"</a:t>
            </a:r>
            <a:r>
              <a:rPr lang="fr-CH" sz="3600" i="1" dirty="0">
                <a:solidFill>
                  <a:srgbClr val="FFC000"/>
                </a:solidFill>
              </a:rPr>
              <a:t/>
            </a:r>
            <a:br>
              <a:rPr lang="fr-CH" sz="3600" i="1" dirty="0">
                <a:solidFill>
                  <a:srgbClr val="FFC000"/>
                </a:solidFill>
              </a:rPr>
            </a:br>
            <a:endParaRPr lang="fr-CH" sz="3600" dirty="0">
              <a:solidFill>
                <a:srgbClr val="FFC000"/>
              </a:solidFill>
            </a:endParaRPr>
          </a:p>
        </p:txBody>
      </p:sp>
      <p:sp>
        <p:nvSpPr>
          <p:cNvPr id="6" name="ZoneTexte 5"/>
          <p:cNvSpPr txBox="1"/>
          <p:nvPr/>
        </p:nvSpPr>
        <p:spPr>
          <a:xfrm>
            <a:off x="665566" y="972710"/>
            <a:ext cx="7632848" cy="338554"/>
          </a:xfrm>
          <a:prstGeom prst="rect">
            <a:avLst/>
          </a:prstGeom>
          <a:noFill/>
        </p:spPr>
        <p:txBody>
          <a:bodyPr wrap="square" rtlCol="0">
            <a:spAutoFit/>
          </a:bodyPr>
          <a:lstStyle/>
          <a:p>
            <a:pPr algn="ctr"/>
            <a:r>
              <a:rPr lang="fr-CH" sz="1600" i="1" dirty="0"/>
              <a:t>Loïc Chollet</a:t>
            </a:r>
          </a:p>
        </p:txBody>
      </p:sp>
      <p:pic>
        <p:nvPicPr>
          <p:cNvPr id="4" name="Image 3">
            <a:extLst>
              <a:ext uri="{FF2B5EF4-FFF2-40B4-BE49-F238E27FC236}">
                <a16:creationId xmlns:a16="http://schemas.microsoft.com/office/drawing/2014/main" xmlns="" id="{9EBD8C14-12BB-9209-743D-44DBEBCE0FDB}"/>
              </a:ext>
            </a:extLst>
          </p:cNvPr>
          <p:cNvPicPr>
            <a:picLocks noChangeAspect="1"/>
          </p:cNvPicPr>
          <p:nvPr/>
        </p:nvPicPr>
        <p:blipFill>
          <a:blip r:embed="rId2"/>
          <a:stretch>
            <a:fillRect/>
          </a:stretch>
        </p:blipFill>
        <p:spPr>
          <a:xfrm>
            <a:off x="130832" y="5712906"/>
            <a:ext cx="1224136" cy="1014171"/>
          </a:xfrm>
          <a:prstGeom prst="rect">
            <a:avLst/>
          </a:prstGeom>
        </p:spPr>
      </p:pic>
      <p:pic>
        <p:nvPicPr>
          <p:cNvPr id="7" name="Image 6">
            <a:extLst>
              <a:ext uri="{FF2B5EF4-FFF2-40B4-BE49-F238E27FC236}">
                <a16:creationId xmlns:a16="http://schemas.microsoft.com/office/drawing/2014/main" xmlns="" id="{6C6A26A7-5907-B459-0358-8EA52E21043C}"/>
              </a:ext>
            </a:extLst>
          </p:cNvPr>
          <p:cNvPicPr>
            <a:picLocks noChangeAspect="1"/>
          </p:cNvPicPr>
          <p:nvPr/>
        </p:nvPicPr>
        <p:blipFill>
          <a:blip r:embed="rId3"/>
          <a:stretch>
            <a:fillRect/>
          </a:stretch>
        </p:blipFill>
        <p:spPr>
          <a:xfrm>
            <a:off x="7308304" y="5806983"/>
            <a:ext cx="1677740" cy="1030125"/>
          </a:xfrm>
          <a:prstGeom prst="rect">
            <a:avLst/>
          </a:prstGeom>
          <a:effectLst>
            <a:softEdge rad="127000"/>
          </a:effectLst>
        </p:spPr>
      </p:pic>
      <p:sp>
        <p:nvSpPr>
          <p:cNvPr id="17" name="ZoneTexte 16">
            <a:extLst>
              <a:ext uri="{FF2B5EF4-FFF2-40B4-BE49-F238E27FC236}">
                <a16:creationId xmlns:a16="http://schemas.microsoft.com/office/drawing/2014/main" xmlns="" id="{57D45AD4-C452-5E50-9A94-91A136E885EB}"/>
              </a:ext>
            </a:extLst>
          </p:cNvPr>
          <p:cNvSpPr txBox="1"/>
          <p:nvPr/>
        </p:nvSpPr>
        <p:spPr>
          <a:xfrm>
            <a:off x="1817694" y="5514595"/>
            <a:ext cx="5328592" cy="584775"/>
          </a:xfrm>
          <a:prstGeom prst="rect">
            <a:avLst/>
          </a:prstGeom>
          <a:noFill/>
        </p:spPr>
        <p:txBody>
          <a:bodyPr wrap="square">
            <a:spAutoFit/>
          </a:bodyPr>
          <a:lstStyle/>
          <a:p>
            <a:pPr algn="ctr"/>
            <a:r>
              <a:rPr lang="fr-CH" sz="1600" i="1" dirty="0"/>
              <a:t>La fuite de Charles le Téméraire après la bataille de Morat</a:t>
            </a:r>
            <a:r>
              <a:rPr lang="fr-CH" sz="1600" dirty="0"/>
              <a:t>. </a:t>
            </a:r>
          </a:p>
          <a:p>
            <a:pPr algn="ctr"/>
            <a:r>
              <a:rPr lang="fr-CH" sz="1600" dirty="0"/>
              <a:t>Tableau d'Eugène </a:t>
            </a:r>
            <a:r>
              <a:rPr lang="fr-CH" sz="1600" dirty="0" err="1"/>
              <a:t>Burnand</a:t>
            </a:r>
            <a:r>
              <a:rPr lang="fr-CH" sz="1600" dirty="0"/>
              <a:t> (1894</a:t>
            </a:r>
            <a:r>
              <a:rPr lang="fr-CH" sz="1600" dirty="0" smtClean="0"/>
              <a:t>).</a:t>
            </a:r>
            <a:endParaRPr lang="fr-CH" sz="1600" dirty="0"/>
          </a:p>
        </p:txBody>
      </p:sp>
      <p:pic>
        <p:nvPicPr>
          <p:cNvPr id="8" name="Espace réservé du contenu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674" y="1821295"/>
            <a:ext cx="5688632" cy="3162786"/>
          </a:xfrm>
          <a:prstGeom prst="rect">
            <a:avLst/>
          </a:prstGeom>
        </p:spPr>
      </p:pic>
      <p:pic>
        <p:nvPicPr>
          <p:cNvPr id="3" name="Image 2"/>
          <p:cNvPicPr>
            <a:picLocks noChangeAspect="1"/>
          </p:cNvPicPr>
          <p:nvPr/>
        </p:nvPicPr>
        <p:blipFill>
          <a:blip r:embed="rId5"/>
          <a:stretch>
            <a:fillRect/>
          </a:stretch>
        </p:blipFill>
        <p:spPr>
          <a:xfrm>
            <a:off x="197865" y="1844175"/>
            <a:ext cx="1090069" cy="2708920"/>
          </a:xfrm>
          <a:prstGeom prst="rect">
            <a:avLst/>
          </a:prstGeom>
        </p:spPr>
      </p:pic>
      <p:pic>
        <p:nvPicPr>
          <p:cNvPr id="5" name="Image 4"/>
          <p:cNvPicPr>
            <a:picLocks noChangeAspect="1"/>
          </p:cNvPicPr>
          <p:nvPr/>
        </p:nvPicPr>
        <p:blipFill>
          <a:blip r:embed="rId6"/>
          <a:stretch>
            <a:fillRect/>
          </a:stretch>
        </p:blipFill>
        <p:spPr>
          <a:xfrm>
            <a:off x="7564319" y="1976220"/>
            <a:ext cx="1165710" cy="2852936"/>
          </a:xfrm>
          <a:prstGeom prst="rect">
            <a:avLst/>
          </a:prstGeom>
        </p:spPr>
      </p:pic>
    </p:spTree>
    <p:extLst>
      <p:ext uri="{BB962C8B-B14F-4D97-AF65-F5344CB8AC3E}">
        <p14:creationId xmlns:p14="http://schemas.microsoft.com/office/powerpoint/2010/main" val="1491141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548680"/>
            <a:ext cx="6133594" cy="5422050"/>
          </a:xfrm>
        </p:spPr>
      </p:pic>
      <p:sp>
        <p:nvSpPr>
          <p:cNvPr id="5" name="Rectangle 4"/>
          <p:cNvSpPr/>
          <p:nvPr/>
        </p:nvSpPr>
        <p:spPr>
          <a:xfrm>
            <a:off x="1275217" y="6093296"/>
            <a:ext cx="6534472" cy="619272"/>
          </a:xfrm>
          <a:prstGeom prst="rect">
            <a:avLst/>
          </a:prstGeom>
        </p:spPr>
        <p:txBody>
          <a:bodyPr wrap="square">
            <a:spAutoFit/>
          </a:bodyPr>
          <a:lstStyle/>
          <a:p>
            <a:pPr algn="ct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Le massacre des </a:t>
            </a:r>
            <a:r>
              <a:rPr lang="fr-FR" sz="1600" dirty="0" smtClean="0">
                <a:latin typeface="Calibri" panose="020F0502020204030204" pitchFamily="34" charset="0"/>
                <a:ea typeface="Calibri" panose="020F0502020204030204" pitchFamily="34" charset="0"/>
                <a:cs typeface="Times New Roman" panose="02020603050405020304" pitchFamily="18" charset="0"/>
              </a:rPr>
              <a:t>croisés après </a:t>
            </a:r>
            <a:r>
              <a:rPr lang="fr-FR" sz="1600" dirty="0">
                <a:latin typeface="Calibri" panose="020F0502020204030204" pitchFamily="34" charset="0"/>
                <a:ea typeface="Calibri" panose="020F0502020204030204" pitchFamily="34" charset="0"/>
                <a:cs typeface="Times New Roman" panose="02020603050405020304" pitchFamily="18" charset="0"/>
              </a:rPr>
              <a:t>la bataille de Nicopolis. </a:t>
            </a:r>
            <a:r>
              <a:rPr lang="fr-FR" sz="1600" i="1" dirty="0">
                <a:latin typeface="Calibri" panose="020F0502020204030204" pitchFamily="34" charset="0"/>
                <a:ea typeface="Calibri" panose="020F0502020204030204" pitchFamily="34" charset="0"/>
                <a:cs typeface="Times New Roman" panose="02020603050405020304" pitchFamily="18" charset="0"/>
              </a:rPr>
              <a:t>Chroniques</a:t>
            </a:r>
            <a:r>
              <a:rPr lang="fr-FR" sz="1600" dirty="0">
                <a:latin typeface="Calibri" panose="020F0502020204030204" pitchFamily="34" charset="0"/>
                <a:ea typeface="Calibri" panose="020F0502020204030204" pitchFamily="34" charset="0"/>
                <a:cs typeface="Times New Roman" panose="02020603050405020304" pitchFamily="18" charset="0"/>
              </a:rPr>
              <a:t> de Froissart destinées à Louis de </a:t>
            </a:r>
            <a:r>
              <a:rPr lang="fr-FR" sz="1600" dirty="0" err="1">
                <a:latin typeface="Calibri" panose="020F0502020204030204" pitchFamily="34" charset="0"/>
                <a:ea typeface="Calibri" panose="020F0502020204030204" pitchFamily="34" charset="0"/>
                <a:cs typeface="Times New Roman" panose="02020603050405020304" pitchFamily="18" charset="0"/>
              </a:rPr>
              <a:t>Gruuthuse</a:t>
            </a:r>
            <a:r>
              <a:rPr lang="fr-FR" sz="1600" dirty="0">
                <a:latin typeface="Calibri" panose="020F0502020204030204" pitchFamily="34" charset="0"/>
                <a:ea typeface="Calibri" panose="020F0502020204030204" pitchFamily="34" charset="0"/>
                <a:cs typeface="Times New Roman" panose="02020603050405020304" pitchFamily="18" charset="0"/>
              </a:rPr>
              <a:t>. BNF Fr.2646, folio 255 verso</a:t>
            </a:r>
            <a:r>
              <a:rPr lang="fr-FR" sz="1600" dirty="0" smtClean="0">
                <a:latin typeface="Calibri" panose="020F0502020204030204" pitchFamily="34" charset="0"/>
                <a:ea typeface="Calibri" panose="020F0502020204030204" pitchFamily="34" charset="0"/>
                <a:cs typeface="Times New Roman" panose="02020603050405020304" pitchFamily="18" charset="0"/>
              </a:rPr>
              <a:t>.</a:t>
            </a:r>
            <a:endParaRPr lang="fr-CH"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0349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Eustache Deschamps, </a:t>
            </a:r>
            <a:r>
              <a:rPr lang="fr-CH" i="1" dirty="0" smtClean="0"/>
              <a:t>Pour les Français morts à Nicopolis</a:t>
            </a:r>
            <a:r>
              <a:rPr lang="fr-CH" dirty="0" smtClean="0"/>
              <a:t> :</a:t>
            </a:r>
            <a:endParaRPr lang="fr-CH" dirty="0"/>
          </a:p>
        </p:txBody>
      </p:sp>
      <p:sp>
        <p:nvSpPr>
          <p:cNvPr id="3" name="Espace réservé du contenu 2"/>
          <p:cNvSpPr>
            <a:spLocks noGrp="1"/>
          </p:cNvSpPr>
          <p:nvPr>
            <p:ph idx="1"/>
          </p:nvPr>
        </p:nvSpPr>
        <p:spPr/>
        <p:txBody>
          <a:bodyPr/>
          <a:lstStyle/>
          <a:p>
            <a:pPr marL="0" indent="0">
              <a:buNone/>
            </a:pPr>
            <a:r>
              <a:rPr lang="fr-CH" dirty="0" smtClean="0"/>
              <a:t>« </a:t>
            </a:r>
            <a:r>
              <a:rPr lang="fr-CH" dirty="0" err="1" smtClean="0"/>
              <a:t>Nychopoly</a:t>
            </a:r>
            <a:r>
              <a:rPr lang="fr-CH" dirty="0" smtClean="0"/>
              <a:t>, cité de </a:t>
            </a:r>
            <a:r>
              <a:rPr lang="fr-CH" dirty="0" err="1" smtClean="0"/>
              <a:t>payennie</a:t>
            </a:r>
            <a:r>
              <a:rPr lang="fr-CH" dirty="0" smtClean="0"/>
              <a:t>,</a:t>
            </a:r>
          </a:p>
          <a:p>
            <a:pPr marL="0" indent="0">
              <a:buNone/>
            </a:pPr>
            <a:r>
              <a:rPr lang="fr-CH" dirty="0" smtClean="0"/>
              <a:t>A ce temps la ou li </a:t>
            </a:r>
            <a:r>
              <a:rPr lang="fr-CH" dirty="0" err="1" smtClean="0"/>
              <a:t>sieges</a:t>
            </a:r>
            <a:r>
              <a:rPr lang="fr-CH" dirty="0" smtClean="0"/>
              <a:t> fut </a:t>
            </a:r>
            <a:r>
              <a:rPr lang="fr-CH" dirty="0" err="1" smtClean="0"/>
              <a:t>grans</a:t>
            </a:r>
            <a:r>
              <a:rPr lang="fr-CH" dirty="0" smtClean="0"/>
              <a:t>,</a:t>
            </a:r>
          </a:p>
          <a:p>
            <a:pPr marL="0" indent="0">
              <a:buNone/>
            </a:pPr>
            <a:r>
              <a:rPr lang="fr-CH" dirty="0" smtClean="0"/>
              <a:t>Fut </a:t>
            </a:r>
            <a:r>
              <a:rPr lang="fr-CH" dirty="0" err="1" smtClean="0"/>
              <a:t>delaissiez</a:t>
            </a:r>
            <a:r>
              <a:rPr lang="fr-CH" dirty="0" smtClean="0"/>
              <a:t> par orgueil et folie ;</a:t>
            </a:r>
          </a:p>
          <a:p>
            <a:pPr marL="0" indent="0">
              <a:buNone/>
            </a:pPr>
            <a:r>
              <a:rPr lang="fr-CH" dirty="0" smtClean="0"/>
              <a:t>Car les Hongres, qui furent sur les champs</a:t>
            </a:r>
          </a:p>
          <a:p>
            <a:pPr marL="0" indent="0">
              <a:buNone/>
            </a:pPr>
            <a:r>
              <a:rPr lang="fr-CH" dirty="0" smtClean="0"/>
              <a:t>Avec leur </a:t>
            </a:r>
            <a:r>
              <a:rPr lang="fr-CH" dirty="0" err="1" smtClean="0"/>
              <a:t>roy</a:t>
            </a:r>
            <a:r>
              <a:rPr lang="fr-CH" dirty="0" smtClean="0"/>
              <a:t> </a:t>
            </a:r>
            <a:r>
              <a:rPr lang="fr-CH" dirty="0" err="1" smtClean="0"/>
              <a:t>fuitis</a:t>
            </a:r>
            <a:r>
              <a:rPr lang="fr-CH" dirty="0" smtClean="0"/>
              <a:t> et </a:t>
            </a:r>
            <a:r>
              <a:rPr lang="fr-CH" dirty="0" err="1" smtClean="0"/>
              <a:t>recreans</a:t>
            </a:r>
            <a:r>
              <a:rPr lang="fr-CH" dirty="0" smtClean="0"/>
              <a:t>,</a:t>
            </a:r>
          </a:p>
          <a:p>
            <a:pPr marL="0" indent="0">
              <a:buNone/>
            </a:pPr>
            <a:r>
              <a:rPr lang="fr-CH" dirty="0" smtClean="0"/>
              <a:t>Leur </a:t>
            </a:r>
            <a:r>
              <a:rPr lang="fr-CH" dirty="0" err="1" smtClean="0"/>
              <a:t>roy</a:t>
            </a:r>
            <a:r>
              <a:rPr lang="fr-CH" dirty="0" smtClean="0"/>
              <a:t> </a:t>
            </a:r>
            <a:r>
              <a:rPr lang="fr-CH" dirty="0" err="1" smtClean="0"/>
              <a:t>meismes</a:t>
            </a:r>
            <a:r>
              <a:rPr lang="fr-CH" dirty="0" smtClean="0"/>
              <a:t> en </a:t>
            </a:r>
            <a:r>
              <a:rPr lang="fr-CH" dirty="0" err="1" smtClean="0"/>
              <a:t>mainent</a:t>
            </a:r>
            <a:r>
              <a:rPr lang="fr-CH" dirty="0" smtClean="0"/>
              <a:t> par puissance</a:t>
            </a:r>
          </a:p>
          <a:p>
            <a:pPr marL="0" indent="0">
              <a:buNone/>
            </a:pPr>
            <a:r>
              <a:rPr lang="fr-CH" dirty="0" smtClean="0"/>
              <a:t>San assembler. Ayons </a:t>
            </a:r>
            <a:r>
              <a:rPr lang="fr-CH" dirty="0" err="1" smtClean="0"/>
              <a:t>tuit</a:t>
            </a:r>
            <a:r>
              <a:rPr lang="fr-CH" dirty="0" smtClean="0"/>
              <a:t> souvenance</a:t>
            </a:r>
          </a:p>
          <a:p>
            <a:pPr marL="0" indent="0">
              <a:buNone/>
            </a:pPr>
            <a:r>
              <a:rPr lang="fr-CH" dirty="0" smtClean="0"/>
              <a:t>Des prisonniers que tient </a:t>
            </a:r>
            <a:r>
              <a:rPr lang="fr-CH" dirty="0" err="1" smtClean="0"/>
              <a:t>Basach</a:t>
            </a:r>
            <a:r>
              <a:rPr lang="fr-CH" dirty="0" smtClean="0"/>
              <a:t> sous lame,</a:t>
            </a:r>
          </a:p>
          <a:p>
            <a:pPr marL="0" indent="0">
              <a:buNone/>
            </a:pPr>
            <a:r>
              <a:rPr lang="fr-CH" dirty="0" smtClean="0"/>
              <a:t>Des mors aussi, pour garder no </a:t>
            </a:r>
            <a:r>
              <a:rPr lang="fr-CH" dirty="0" err="1" smtClean="0"/>
              <a:t>creance</a:t>
            </a:r>
            <a:r>
              <a:rPr lang="fr-CH" dirty="0" smtClean="0"/>
              <a:t> :</a:t>
            </a:r>
          </a:p>
          <a:p>
            <a:pPr marL="0" indent="0">
              <a:buNone/>
            </a:pPr>
            <a:r>
              <a:rPr lang="fr-CH" dirty="0" smtClean="0"/>
              <a:t>De </a:t>
            </a:r>
            <a:r>
              <a:rPr lang="fr-CH" dirty="0" err="1" smtClean="0"/>
              <a:t>chascun</a:t>
            </a:r>
            <a:r>
              <a:rPr lang="fr-CH" dirty="0" smtClean="0"/>
              <a:t> d’</a:t>
            </a:r>
            <a:r>
              <a:rPr lang="fr-CH" dirty="0" err="1" smtClean="0"/>
              <a:t>eulx</a:t>
            </a:r>
            <a:r>
              <a:rPr lang="fr-CH" dirty="0" smtClean="0"/>
              <a:t> ait Dieu </a:t>
            </a:r>
            <a:r>
              <a:rPr lang="fr-CH" dirty="0" err="1" smtClean="0"/>
              <a:t>mercy</a:t>
            </a:r>
            <a:r>
              <a:rPr lang="fr-CH" dirty="0" smtClean="0"/>
              <a:t> de l’</a:t>
            </a:r>
            <a:r>
              <a:rPr lang="fr-CH" dirty="0" err="1" smtClean="0"/>
              <a:t>ame</a:t>
            </a:r>
            <a:r>
              <a:rPr lang="fr-CH" dirty="0" smtClean="0"/>
              <a:t> ! »</a:t>
            </a:r>
            <a:endParaRPr lang="fr-CH" dirty="0"/>
          </a:p>
        </p:txBody>
      </p:sp>
    </p:spTree>
    <p:extLst>
      <p:ext uri="{BB962C8B-B14F-4D97-AF65-F5344CB8AC3E}">
        <p14:creationId xmlns:p14="http://schemas.microsoft.com/office/powerpoint/2010/main" val="300709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28650" y="116632"/>
            <a:ext cx="7886700" cy="1325563"/>
          </a:xfrm>
        </p:spPr>
        <p:txBody>
          <a:bodyPr>
            <a:normAutofit/>
          </a:bodyPr>
          <a:lstStyle/>
          <a:p>
            <a:r>
              <a:rPr lang="fr-CH" sz="2800" dirty="0" smtClean="0"/>
              <a:t>Chronologie </a:t>
            </a:r>
            <a:r>
              <a:rPr lang="fr-CH" sz="2800" dirty="0" smtClean="0"/>
              <a:t>: la bataille de Grunwald (Tannenberg)</a:t>
            </a:r>
            <a:endParaRPr lang="fr-CH" sz="2800" dirty="0"/>
          </a:p>
        </p:txBody>
      </p:sp>
      <p:sp>
        <p:nvSpPr>
          <p:cNvPr id="3" name="Espace réservé du contenu 2"/>
          <p:cNvSpPr>
            <a:spLocks noGrp="1"/>
          </p:cNvSpPr>
          <p:nvPr>
            <p:ph idx="1"/>
          </p:nvPr>
        </p:nvSpPr>
        <p:spPr>
          <a:xfrm>
            <a:off x="628650" y="1124744"/>
            <a:ext cx="7886700" cy="5518347"/>
          </a:xfrm>
        </p:spPr>
        <p:txBody>
          <a:bodyPr>
            <a:normAutofit/>
          </a:bodyPr>
          <a:lstStyle/>
          <a:p>
            <a:r>
              <a:rPr lang="fr-CH" dirty="0" smtClean="0"/>
              <a:t>1386 </a:t>
            </a:r>
            <a:r>
              <a:rPr lang="fr-CH" dirty="0" smtClean="0"/>
              <a:t>: Ladislas Jagellon épouse Hedwige de Pologne et devient roi de ce pays</a:t>
            </a:r>
          </a:p>
          <a:p>
            <a:r>
              <a:rPr lang="fr-CH" dirty="0" smtClean="0"/>
              <a:t>1387 : conversion de la Lituanie (sauf la Samogitie)</a:t>
            </a:r>
          </a:p>
          <a:p>
            <a:r>
              <a:rPr lang="fr-CH" dirty="0" smtClean="0"/>
              <a:t>1410 : bataille de </a:t>
            </a:r>
            <a:r>
              <a:rPr lang="fr-CH" dirty="0" err="1" smtClean="0"/>
              <a:t>Grunwals</a:t>
            </a:r>
            <a:r>
              <a:rPr lang="fr-CH" dirty="0" smtClean="0"/>
              <a:t>; </a:t>
            </a:r>
            <a:r>
              <a:rPr lang="fr-CH" dirty="0" smtClean="0"/>
              <a:t>victoire polono-lituanienne</a:t>
            </a:r>
          </a:p>
          <a:p>
            <a:r>
              <a:rPr lang="fr-CH" dirty="0" smtClean="0"/>
              <a:t>1414 </a:t>
            </a:r>
            <a:r>
              <a:rPr lang="fr-CH" dirty="0" smtClean="0"/>
              <a:t>: ouverture du concile de Constance ; lecture du discours de Pierre </a:t>
            </a:r>
            <a:r>
              <a:rPr lang="fr-CH" dirty="0" err="1" smtClean="0"/>
              <a:t>Wormditt</a:t>
            </a:r>
            <a:r>
              <a:rPr lang="fr-CH" dirty="0" smtClean="0"/>
              <a:t>, procureur de l’Ordre teutonique</a:t>
            </a:r>
          </a:p>
          <a:p>
            <a:r>
              <a:rPr lang="fr-CH" dirty="0" smtClean="0"/>
              <a:t>Février 1416 : discours des Samogitiens (</a:t>
            </a:r>
            <a:r>
              <a:rPr lang="fr-CH" i="1" dirty="0" err="1" smtClean="0"/>
              <a:t>Propositio</a:t>
            </a:r>
            <a:r>
              <a:rPr lang="fr-CH" i="1" dirty="0" smtClean="0"/>
              <a:t> </a:t>
            </a:r>
            <a:r>
              <a:rPr lang="fr-CH" i="1" dirty="0" err="1" smtClean="0"/>
              <a:t>Samagitarum</a:t>
            </a:r>
            <a:r>
              <a:rPr lang="fr-CH" dirty="0" smtClean="0"/>
              <a:t>)</a:t>
            </a:r>
          </a:p>
          <a:p>
            <a:r>
              <a:rPr lang="fr-CH" dirty="0" smtClean="0"/>
              <a:t>Été 1416 : </a:t>
            </a:r>
            <a:r>
              <a:rPr lang="fr-CH" dirty="0"/>
              <a:t>discours </a:t>
            </a:r>
            <a:r>
              <a:rPr lang="fr-CH" i="1" dirty="0" err="1"/>
              <a:t>Tractatus</a:t>
            </a:r>
            <a:r>
              <a:rPr lang="fr-CH" i="1" dirty="0"/>
              <a:t> de </a:t>
            </a:r>
            <a:r>
              <a:rPr lang="fr-CH" i="1" dirty="0" err="1"/>
              <a:t>Potestate</a:t>
            </a:r>
            <a:r>
              <a:rPr lang="fr-CH" i="1" dirty="0"/>
              <a:t> </a:t>
            </a:r>
            <a:r>
              <a:rPr lang="fr-CH" i="1" dirty="0" err="1"/>
              <a:t>Papae</a:t>
            </a:r>
            <a:r>
              <a:rPr lang="fr-CH" i="1" dirty="0"/>
              <a:t> et </a:t>
            </a:r>
            <a:r>
              <a:rPr lang="fr-CH" i="1" dirty="0" err="1"/>
              <a:t>Imperatoris</a:t>
            </a:r>
            <a:r>
              <a:rPr lang="fr-CH" i="1" dirty="0"/>
              <a:t> </a:t>
            </a:r>
            <a:r>
              <a:rPr lang="fr-CH" i="1" dirty="0" err="1"/>
              <a:t>respectu</a:t>
            </a:r>
            <a:r>
              <a:rPr lang="fr-CH" i="1" dirty="0"/>
              <a:t> </a:t>
            </a:r>
            <a:r>
              <a:rPr lang="fr-CH" i="1" dirty="0" err="1" smtClean="0"/>
              <a:t>infidelum</a:t>
            </a:r>
            <a:r>
              <a:rPr lang="fr-CH" i="1" dirty="0" smtClean="0"/>
              <a:t> </a:t>
            </a:r>
            <a:r>
              <a:rPr lang="fr-CH" dirty="0" smtClean="0"/>
              <a:t>de Paul Vladimir</a:t>
            </a:r>
          </a:p>
          <a:p>
            <a:r>
              <a:rPr lang="fr-CH" sz="2000" dirty="0" smtClean="0"/>
              <a:t>1417 </a:t>
            </a:r>
            <a:r>
              <a:rPr lang="fr-CH" sz="2000" dirty="0" smtClean="0"/>
              <a:t>: le Concile confie l’évangélisation de la Samogitie à l’Église polonaise et lituanienne</a:t>
            </a:r>
          </a:p>
          <a:p>
            <a:r>
              <a:rPr lang="fr-CH" sz="2000" dirty="0" smtClean="0"/>
              <a:t>Novembre 1417 : élection de Martin V </a:t>
            </a:r>
          </a:p>
          <a:p>
            <a:r>
              <a:rPr lang="fr-CH" sz="2000" dirty="0" smtClean="0"/>
              <a:t>1418 : fin du concile de Constance</a:t>
            </a:r>
            <a:endParaRPr lang="fr-CH" dirty="0"/>
          </a:p>
        </p:txBody>
      </p:sp>
    </p:spTree>
    <p:extLst>
      <p:ext uri="{BB962C8B-B14F-4D97-AF65-F5344CB8AC3E}">
        <p14:creationId xmlns:p14="http://schemas.microsoft.com/office/powerpoint/2010/main" val="2691772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p:cNvSpPr txBox="1"/>
          <p:nvPr/>
        </p:nvSpPr>
        <p:spPr>
          <a:xfrm>
            <a:off x="2115153" y="5733256"/>
            <a:ext cx="4968552" cy="523220"/>
          </a:xfrm>
          <a:prstGeom prst="rect">
            <a:avLst/>
          </a:prstGeom>
          <a:noFill/>
        </p:spPr>
        <p:txBody>
          <a:bodyPr wrap="square" rtlCol="0">
            <a:spAutoFit/>
          </a:bodyPr>
          <a:lstStyle/>
          <a:p>
            <a:pPr algn="ctr"/>
            <a:r>
              <a:rPr lang="fr-CH" sz="1400" dirty="0" smtClean="0"/>
              <a:t>Reconstitution de la bataille de Grunwald </a:t>
            </a:r>
            <a:r>
              <a:rPr lang="fr-CH" sz="1400" dirty="0"/>
              <a:t>(Tannenberg), 1410. </a:t>
            </a:r>
            <a:endParaRPr lang="fr-CH" sz="1400" dirty="0" smtClean="0"/>
          </a:p>
          <a:p>
            <a:pPr algn="ctr"/>
            <a:r>
              <a:rPr lang="fr-CH" sz="1400" dirty="0" smtClean="0">
                <a:hlinkClick r:id="rId2"/>
              </a:rPr>
              <a:t>https</a:t>
            </a:r>
            <a:r>
              <a:rPr lang="fr-CH" sz="1400" dirty="0">
                <a:hlinkClick r:id="rId2"/>
              </a:rPr>
              <a:t>://</a:t>
            </a:r>
            <a:r>
              <a:rPr lang="fr-CH" sz="1400" dirty="0" smtClean="0">
                <a:hlinkClick r:id="rId2"/>
              </a:rPr>
              <a:t>grunwald1410.pl</a:t>
            </a:r>
            <a:r>
              <a:rPr lang="fr-CH" sz="1400" dirty="0" smtClean="0"/>
              <a:t> </a:t>
            </a:r>
            <a:endParaRPr lang="fr-CH" sz="1400"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41" y="1484784"/>
            <a:ext cx="6984776" cy="3928937"/>
          </a:xfrm>
          <a:prstGeom prst="rect">
            <a:avLst/>
          </a:prstGeom>
        </p:spPr>
      </p:pic>
    </p:spTree>
    <p:extLst>
      <p:ext uri="{BB962C8B-B14F-4D97-AF65-F5344CB8AC3E}">
        <p14:creationId xmlns:p14="http://schemas.microsoft.com/office/powerpoint/2010/main" val="1821239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0673" y="764704"/>
            <a:ext cx="7062651" cy="5073744"/>
          </a:xfrm>
          <a:effectLst>
            <a:softEdge rad="63500"/>
          </a:effectLst>
        </p:spPr>
      </p:pic>
      <p:sp>
        <p:nvSpPr>
          <p:cNvPr id="5" name="ZoneTexte 4"/>
          <p:cNvSpPr txBox="1"/>
          <p:nvPr/>
        </p:nvSpPr>
        <p:spPr>
          <a:xfrm>
            <a:off x="1601667" y="5838448"/>
            <a:ext cx="5940661" cy="646331"/>
          </a:xfrm>
          <a:prstGeom prst="rect">
            <a:avLst/>
          </a:prstGeom>
          <a:noFill/>
        </p:spPr>
        <p:txBody>
          <a:bodyPr wrap="square" rtlCol="0">
            <a:spAutoFit/>
          </a:bodyPr>
          <a:lstStyle/>
          <a:p>
            <a:pPr algn="ctr"/>
            <a:r>
              <a:rPr lang="fr-CH" dirty="0" smtClean="0"/>
              <a:t>Le château de </a:t>
            </a:r>
            <a:r>
              <a:rPr lang="fr-CH" dirty="0" err="1" smtClean="0"/>
              <a:t>Marienbourg</a:t>
            </a:r>
            <a:r>
              <a:rPr lang="fr-CH" dirty="0" smtClean="0"/>
              <a:t> (</a:t>
            </a:r>
            <a:r>
              <a:rPr lang="fr-CH" dirty="0" err="1" smtClean="0"/>
              <a:t>act</a:t>
            </a:r>
            <a:r>
              <a:rPr lang="fr-CH" dirty="0" smtClean="0"/>
              <a:t>. Malbork, Pologne)</a:t>
            </a:r>
          </a:p>
          <a:p>
            <a:pPr algn="ctr"/>
            <a:r>
              <a:rPr lang="fr-CH" dirty="0" smtClean="0"/>
              <a:t>Photo </a:t>
            </a:r>
            <a:r>
              <a:rPr lang="fr-FR" u="sng" dirty="0">
                <a:hlinkClick r:id="rId3"/>
              </a:rPr>
              <a:t>http://www.zamek.malbork.pl</a:t>
            </a:r>
            <a:endParaRPr lang="fr-CH" dirty="0"/>
          </a:p>
        </p:txBody>
      </p:sp>
    </p:spTree>
    <p:extLst>
      <p:ext uri="{BB962C8B-B14F-4D97-AF65-F5344CB8AC3E}">
        <p14:creationId xmlns:p14="http://schemas.microsoft.com/office/powerpoint/2010/main" val="3119221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75550" y="573799"/>
            <a:ext cx="4730786" cy="3548088"/>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3086289"/>
            <a:ext cx="5695092" cy="3776944"/>
          </a:xfrm>
          <a:prstGeom prst="rect">
            <a:avLst/>
          </a:prstGeom>
        </p:spPr>
      </p:pic>
      <p:sp>
        <p:nvSpPr>
          <p:cNvPr id="6" name="ZoneTexte 5"/>
          <p:cNvSpPr txBox="1"/>
          <p:nvPr/>
        </p:nvSpPr>
        <p:spPr>
          <a:xfrm>
            <a:off x="3586926" y="149374"/>
            <a:ext cx="3744416" cy="923330"/>
          </a:xfrm>
          <a:prstGeom prst="rect">
            <a:avLst/>
          </a:prstGeom>
          <a:noFill/>
        </p:spPr>
        <p:txBody>
          <a:bodyPr wrap="square" rtlCol="0">
            <a:spAutoFit/>
          </a:bodyPr>
          <a:lstStyle/>
          <a:p>
            <a:r>
              <a:rPr lang="fr-CH" dirty="0" smtClean="0"/>
              <a:t>Vierge monumentale à l’extérieur de la chapelle de l’Ordre, à </a:t>
            </a:r>
            <a:r>
              <a:rPr lang="fr-CH" dirty="0" err="1" smtClean="0"/>
              <a:t>Marienbourg</a:t>
            </a:r>
            <a:r>
              <a:rPr lang="fr-CH" dirty="0"/>
              <a:t> </a:t>
            </a:r>
            <a:r>
              <a:rPr lang="fr-CH" dirty="0" smtClean="0"/>
              <a:t>(photo Loïc Chollet).</a:t>
            </a:r>
            <a:endParaRPr lang="fr-CH" dirty="0"/>
          </a:p>
        </p:txBody>
      </p:sp>
      <p:sp>
        <p:nvSpPr>
          <p:cNvPr id="8" name="Rectangle 7"/>
          <p:cNvSpPr/>
          <p:nvPr/>
        </p:nvSpPr>
        <p:spPr>
          <a:xfrm>
            <a:off x="0" y="6096815"/>
            <a:ext cx="4572000" cy="646331"/>
          </a:xfrm>
          <a:prstGeom prst="rect">
            <a:avLst/>
          </a:prstGeom>
        </p:spPr>
        <p:txBody>
          <a:bodyPr>
            <a:spAutoFit/>
          </a:bodyPr>
          <a:lstStyle/>
          <a:p>
            <a:r>
              <a:rPr lang="fr-CH" dirty="0">
                <a:ea typeface="Calibri" panose="020F0502020204030204" pitchFamily="34" charset="0"/>
              </a:rPr>
              <a:t>Le réfectoire d’été, </a:t>
            </a:r>
            <a:r>
              <a:rPr lang="fr-CH" dirty="0" err="1" smtClean="0">
                <a:ea typeface="Calibri" panose="020F0502020204030204" pitchFamily="34" charset="0"/>
              </a:rPr>
              <a:t>Marienbourg</a:t>
            </a:r>
            <a:r>
              <a:rPr lang="fr-CH" dirty="0">
                <a:ea typeface="Calibri" panose="020F0502020204030204" pitchFamily="34" charset="0"/>
              </a:rPr>
              <a:t>. </a:t>
            </a:r>
            <a:endParaRPr lang="fr-CH" dirty="0" smtClean="0">
              <a:ea typeface="Calibri" panose="020F0502020204030204" pitchFamily="34" charset="0"/>
            </a:endParaRPr>
          </a:p>
          <a:p>
            <a:r>
              <a:rPr lang="fr-CH" dirty="0" smtClean="0">
                <a:ea typeface="Calibri" panose="020F0502020204030204" pitchFamily="34" charset="0"/>
              </a:rPr>
              <a:t>Photo </a:t>
            </a:r>
            <a:r>
              <a:rPr lang="fr-CH" u="sng" dirty="0">
                <a:solidFill>
                  <a:srgbClr val="0000FF"/>
                </a:solidFill>
                <a:ea typeface="Calibri" panose="020F0502020204030204" pitchFamily="34" charset="0"/>
                <a:hlinkClick r:id="rId4"/>
              </a:rPr>
              <a:t>www.zamek.malbork.pl</a:t>
            </a:r>
            <a:r>
              <a:rPr lang="fr-CH" dirty="0">
                <a:ea typeface="Calibri" panose="020F0502020204030204" pitchFamily="34" charset="0"/>
              </a:rPr>
              <a:t>.</a:t>
            </a:r>
            <a:endParaRPr lang="fr-CH" dirty="0"/>
          </a:p>
        </p:txBody>
      </p:sp>
    </p:spTree>
    <p:extLst>
      <p:ext uri="{BB962C8B-B14F-4D97-AF65-F5344CB8AC3E}">
        <p14:creationId xmlns:p14="http://schemas.microsoft.com/office/powerpoint/2010/main" val="3766628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200" dirty="0" smtClean="0"/>
              <a:t>La bataille de Grunwald, selon Michel </a:t>
            </a:r>
            <a:r>
              <a:rPr lang="fr-CH" sz="3200" dirty="0" err="1" smtClean="0"/>
              <a:t>Pintoin</a:t>
            </a:r>
            <a:r>
              <a:rPr lang="fr-CH" sz="3200" dirty="0" smtClean="0"/>
              <a:t> :</a:t>
            </a:r>
            <a:endParaRPr lang="fr-CH" sz="3200" dirty="0"/>
          </a:p>
        </p:txBody>
      </p:sp>
      <p:sp>
        <p:nvSpPr>
          <p:cNvPr id="3" name="Espace réservé du contenu 2"/>
          <p:cNvSpPr>
            <a:spLocks noGrp="1"/>
          </p:cNvSpPr>
          <p:nvPr>
            <p:ph idx="1"/>
          </p:nvPr>
        </p:nvSpPr>
        <p:spPr/>
        <p:txBody>
          <a:bodyPr>
            <a:normAutofit fontScale="92500" lnSpcReduction="10000"/>
          </a:bodyPr>
          <a:lstStyle/>
          <a:p>
            <a:pPr marL="0" indent="0" algn="just">
              <a:buNone/>
            </a:pPr>
            <a:r>
              <a:rPr lang="fr-FR" dirty="0" smtClean="0"/>
              <a:t>« Mais</a:t>
            </a:r>
            <a:r>
              <a:rPr lang="fr-FR" dirty="0"/>
              <a:t>, ayant appris que les chevaliers chrétiens s’étaient réunis au nombre de sept cents, et s’étaient adjoint quatre-vingt mille Prussiens, ils se mirent en embuscade dans une épaisse forêt, laissant deux cent mille de leurs gens parcourir le plat pays. Dès que les chrétiens se trouvèrent en présence de ces derniers, ils fondirent sur eux, en invoquant l’assistance du Seigneur. Après un combat acharné, ils en tuèrent cent trente mille, et mirent le reste en déroute. Cette victoire éclatante leur eût acquis une gloire immortelle, et eût jeté l’épouvante parmi leurs adversaires, s’ils se fussent arrêtés quelque temps pour reprendre haleine. Mais, emportés par une folle ardeur et par le désir de signaler leur vaillance, ils poursuivirent les fuyards jusqu’à la forêt. Alors les trois cent mille hommes qui étaient en embuscade sortirent tout à coup de leur retraite et assaillirent vigoureusement ces gens harassés de fatigue. Les chrétiens, dans l’état de désordre et d’épuisement où ils se trouvaient, ne purent soutenir avec leur petit nombre un choc si rude ; ils furent vaincus, et des sept cents chevaliers de l’Ordre teutonique quinze seulement parvinrent à s’échapper. Parmi les autres chrétiens, il y en eut, dit-on, soixante mille de tués ; le reste fut fait </a:t>
            </a:r>
            <a:r>
              <a:rPr lang="fr-FR" dirty="0" smtClean="0"/>
              <a:t>prisonnier ».</a:t>
            </a:r>
            <a:endParaRPr lang="fr-CH" dirty="0"/>
          </a:p>
        </p:txBody>
      </p:sp>
    </p:spTree>
    <p:extLst>
      <p:ext uri="{BB962C8B-B14F-4D97-AF65-F5344CB8AC3E}">
        <p14:creationId xmlns:p14="http://schemas.microsoft.com/office/powerpoint/2010/main" val="2884589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La bataille de Grunwald, selon Enguerrand de Monstrelet :</a:t>
            </a:r>
            <a:endParaRPr lang="fr-CH" dirty="0"/>
          </a:p>
        </p:txBody>
      </p:sp>
      <p:sp>
        <p:nvSpPr>
          <p:cNvPr id="3" name="Espace réservé du contenu 2"/>
          <p:cNvSpPr>
            <a:spLocks noGrp="1"/>
          </p:cNvSpPr>
          <p:nvPr>
            <p:ph idx="1"/>
          </p:nvPr>
        </p:nvSpPr>
        <p:spPr/>
        <p:txBody>
          <a:bodyPr/>
          <a:lstStyle/>
          <a:p>
            <a:pPr marL="0" indent="0" algn="just">
              <a:buNone/>
            </a:pPr>
            <a:r>
              <a:rPr lang="fr-FR" dirty="0"/>
              <a:t>« </a:t>
            </a:r>
            <a:r>
              <a:rPr lang="fr-FR" dirty="0" smtClean="0"/>
              <a:t>Comme </a:t>
            </a:r>
            <a:r>
              <a:rPr lang="fr-FR" dirty="0"/>
              <a:t>il fut commune renommée, la bataille fut perdue par la coulpe du </a:t>
            </a:r>
            <a:r>
              <a:rPr lang="fr-FR" dirty="0" err="1"/>
              <a:t>grant</a:t>
            </a:r>
            <a:r>
              <a:rPr lang="fr-FR" dirty="0"/>
              <a:t> </a:t>
            </a:r>
            <a:r>
              <a:rPr lang="fr-FR" dirty="0" err="1"/>
              <a:t>connestable</a:t>
            </a:r>
            <a:r>
              <a:rPr lang="fr-FR" dirty="0"/>
              <a:t> de </a:t>
            </a:r>
            <a:r>
              <a:rPr lang="fr-FR" dirty="0" err="1"/>
              <a:t>Hongrye</a:t>
            </a:r>
            <a:r>
              <a:rPr lang="fr-FR" dirty="0"/>
              <a:t>, lequel </a:t>
            </a:r>
            <a:r>
              <a:rPr lang="fr-FR" dirty="0" err="1"/>
              <a:t>estoit</a:t>
            </a:r>
            <a:r>
              <a:rPr lang="fr-FR" dirty="0"/>
              <a:t> en la seconde bataille des </a:t>
            </a:r>
            <a:r>
              <a:rPr lang="fr-FR" dirty="0" err="1"/>
              <a:t>chrestiens</a:t>
            </a:r>
            <a:r>
              <a:rPr lang="fr-FR" dirty="0"/>
              <a:t>, et se parti, lui et ses Hongrois, sans cop </a:t>
            </a:r>
            <a:r>
              <a:rPr lang="fr-FR" dirty="0" smtClean="0"/>
              <a:t>férir.</a:t>
            </a:r>
            <a:r>
              <a:rPr lang="fr-FR" dirty="0"/>
              <a:t> »</a:t>
            </a:r>
            <a:endParaRPr lang="fr-CH" dirty="0"/>
          </a:p>
        </p:txBody>
      </p:sp>
    </p:spTree>
    <p:extLst>
      <p:ext uri="{BB962C8B-B14F-4D97-AF65-F5344CB8AC3E}">
        <p14:creationId xmlns:p14="http://schemas.microsoft.com/office/powerpoint/2010/main" val="4220902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2051720" y="764704"/>
            <a:ext cx="4950291" cy="5104446"/>
          </a:xfrm>
          <a:prstGeom prst="rect">
            <a:avLst/>
          </a:prstGeom>
        </p:spPr>
      </p:pic>
      <p:sp>
        <p:nvSpPr>
          <p:cNvPr id="5" name="Rectangle 4"/>
          <p:cNvSpPr/>
          <p:nvPr/>
        </p:nvSpPr>
        <p:spPr>
          <a:xfrm>
            <a:off x="1178493" y="5925329"/>
            <a:ext cx="6696744" cy="646331"/>
          </a:xfrm>
          <a:prstGeom prst="rect">
            <a:avLst/>
          </a:prstGeom>
        </p:spPr>
        <p:txBody>
          <a:bodyPr wrap="square">
            <a:spAutoFit/>
          </a:bodyPr>
          <a:lstStyle/>
          <a:p>
            <a:r>
              <a:rPr lang="fr-CH" dirty="0" err="1">
                <a:ea typeface="Times New Roman" panose="02020603050405020304" pitchFamily="18" charset="0"/>
              </a:rPr>
              <a:t>Diebold</a:t>
            </a:r>
            <a:r>
              <a:rPr lang="fr-CH" dirty="0">
                <a:ea typeface="Times New Roman" panose="02020603050405020304" pitchFamily="18" charset="0"/>
              </a:rPr>
              <a:t> Schilling l’Ancien, </a:t>
            </a:r>
            <a:r>
              <a:rPr lang="fr-CH" i="1" dirty="0">
                <a:ea typeface="Times New Roman" panose="02020603050405020304" pitchFamily="18" charset="0"/>
              </a:rPr>
              <a:t>La bataille de Tannenberg</a:t>
            </a:r>
            <a:r>
              <a:rPr lang="fr-CH" dirty="0">
                <a:ea typeface="Times New Roman" panose="02020603050405020304" pitchFamily="18" charset="0"/>
              </a:rPr>
              <a:t>, extrait de </a:t>
            </a:r>
            <a:r>
              <a:rPr lang="fr-CH" i="1" dirty="0" err="1">
                <a:ea typeface="Times New Roman" panose="02020603050405020304" pitchFamily="18" charset="0"/>
              </a:rPr>
              <a:t>Spiezer</a:t>
            </a:r>
            <a:r>
              <a:rPr lang="fr-CH" i="1" dirty="0">
                <a:ea typeface="Times New Roman" panose="02020603050405020304" pitchFamily="18" charset="0"/>
              </a:rPr>
              <a:t> </a:t>
            </a:r>
            <a:r>
              <a:rPr lang="fr-CH" i="1" dirty="0" err="1">
                <a:ea typeface="Times New Roman" panose="02020603050405020304" pitchFamily="18" charset="0"/>
              </a:rPr>
              <a:t>Chronik</a:t>
            </a:r>
            <a:r>
              <a:rPr lang="fr-CH" i="1" dirty="0">
                <a:ea typeface="Times New Roman" panose="02020603050405020304" pitchFamily="18" charset="0"/>
              </a:rPr>
              <a:t> </a:t>
            </a:r>
            <a:r>
              <a:rPr lang="fr-CH" dirty="0">
                <a:ea typeface="Times New Roman" panose="02020603050405020304" pitchFamily="18" charset="0"/>
              </a:rPr>
              <a:t>(1484-1485), Berne, </a:t>
            </a:r>
            <a:r>
              <a:rPr lang="fr-CH" spc="10" dirty="0" err="1">
                <a:ea typeface="Times New Roman" panose="02020603050405020304" pitchFamily="18" charset="0"/>
              </a:rPr>
              <a:t>Burgerbibliothek</a:t>
            </a:r>
            <a:r>
              <a:rPr lang="fr-CH" spc="10" dirty="0">
                <a:ea typeface="Times New Roman" panose="02020603050405020304" pitchFamily="18" charset="0"/>
              </a:rPr>
              <a:t>, Mss.h.h.I.16, fol. 567.</a:t>
            </a:r>
            <a:endParaRPr lang="fr-CH" dirty="0"/>
          </a:p>
        </p:txBody>
      </p:sp>
    </p:spTree>
    <p:extLst>
      <p:ext uri="{BB962C8B-B14F-4D97-AF65-F5344CB8AC3E}">
        <p14:creationId xmlns:p14="http://schemas.microsoft.com/office/powerpoint/2010/main" val="311679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lgn="just">
              <a:buNone/>
            </a:pPr>
            <a:r>
              <a:rPr lang="fr-FR" dirty="0"/>
              <a:t>« une grande chevalerie vint auprès de l’Ordre teutonique, qui voulait épargner son argent, et a laissé les chevaliers et les écuyers lui tourner le dos ; ceux-ci allèrent auprès du roi de Pologne, qui les accueillit </a:t>
            </a:r>
            <a:r>
              <a:rPr lang="fr-FR" dirty="0" smtClean="0"/>
              <a:t>volontiers. (...) Dieu a puni l’Ordre pour son arrogance</a:t>
            </a:r>
            <a:r>
              <a:rPr lang="fr-FR" dirty="0"/>
              <a:t> </a:t>
            </a:r>
            <a:r>
              <a:rPr lang="fr-FR" dirty="0" smtClean="0"/>
              <a:t>» </a:t>
            </a:r>
          </a:p>
        </p:txBody>
      </p:sp>
      <p:sp>
        <p:nvSpPr>
          <p:cNvPr id="4" name="Titre 1"/>
          <p:cNvSpPr>
            <a:spLocks noGrp="1"/>
          </p:cNvSpPr>
          <p:nvPr>
            <p:ph type="title"/>
          </p:nvPr>
        </p:nvSpPr>
        <p:spPr>
          <a:xfrm>
            <a:off x="628650" y="332656"/>
            <a:ext cx="7886700" cy="1325563"/>
          </a:xfrm>
        </p:spPr>
        <p:txBody>
          <a:bodyPr>
            <a:normAutofit/>
          </a:bodyPr>
          <a:lstStyle/>
          <a:p>
            <a:r>
              <a:rPr lang="fr-CH" sz="2400" dirty="0" smtClean="0"/>
              <a:t>La bataille de Tannenberg, selon Conrad </a:t>
            </a:r>
            <a:r>
              <a:rPr lang="fr-CH" sz="2400" dirty="0" err="1" smtClean="0"/>
              <a:t>Justinger</a:t>
            </a:r>
            <a:r>
              <a:rPr lang="fr-CH" sz="2400" dirty="0" smtClean="0"/>
              <a:t> (v. 1430) :</a:t>
            </a:r>
            <a:endParaRPr lang="fr-CH" sz="2400" dirty="0"/>
          </a:p>
        </p:txBody>
      </p:sp>
    </p:spTree>
    <p:extLst>
      <p:ext uri="{BB962C8B-B14F-4D97-AF65-F5344CB8AC3E}">
        <p14:creationId xmlns:p14="http://schemas.microsoft.com/office/powerpoint/2010/main" val="1787117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Chronologie : la bataille de Nicopolis</a:t>
            </a:r>
            <a:endParaRPr lang="fr-CH" dirty="0"/>
          </a:p>
        </p:txBody>
      </p:sp>
      <p:sp>
        <p:nvSpPr>
          <p:cNvPr id="3" name="Espace réservé du contenu 2"/>
          <p:cNvSpPr>
            <a:spLocks noGrp="1"/>
          </p:cNvSpPr>
          <p:nvPr>
            <p:ph idx="1"/>
          </p:nvPr>
        </p:nvSpPr>
        <p:spPr>
          <a:xfrm>
            <a:off x="628650" y="1484784"/>
            <a:ext cx="7886700" cy="4692179"/>
          </a:xfrm>
        </p:spPr>
        <p:txBody>
          <a:bodyPr>
            <a:normAutofit/>
          </a:bodyPr>
          <a:lstStyle/>
          <a:p>
            <a:r>
              <a:rPr lang="fr-CH" dirty="0" smtClean="0"/>
              <a:t>1324 : mort d’Osman</a:t>
            </a:r>
          </a:p>
          <a:p>
            <a:r>
              <a:rPr lang="fr-CH" dirty="0" smtClean="0"/>
              <a:t>1354 : prise de Gallipoli (</a:t>
            </a:r>
            <a:r>
              <a:rPr lang="fr-CH" dirty="0" err="1" smtClean="0"/>
              <a:t>act</a:t>
            </a:r>
            <a:r>
              <a:rPr lang="fr-CH" dirty="0" smtClean="0"/>
              <a:t>. </a:t>
            </a:r>
            <a:r>
              <a:rPr lang="fr-CH" dirty="0" err="1" smtClean="0"/>
              <a:t>Gelibolu</a:t>
            </a:r>
            <a:r>
              <a:rPr lang="fr-CH" dirty="0" smtClean="0"/>
              <a:t>) par les Turcs</a:t>
            </a:r>
          </a:p>
          <a:p>
            <a:r>
              <a:rPr lang="fr-CH" dirty="0" smtClean="0"/>
              <a:t>1373 </a:t>
            </a:r>
            <a:r>
              <a:rPr lang="fr-CH" dirty="0" smtClean="0"/>
              <a:t>: Byzance paye tribut à </a:t>
            </a:r>
            <a:r>
              <a:rPr lang="fr-CH" dirty="0" err="1" smtClean="0"/>
              <a:t>Murâd</a:t>
            </a:r>
            <a:r>
              <a:rPr lang="fr-CH" dirty="0" smtClean="0"/>
              <a:t> I</a:t>
            </a:r>
          </a:p>
          <a:p>
            <a:r>
              <a:rPr lang="fr-CH" dirty="0" smtClean="0"/>
              <a:t>1389 : bataille de Kosovo </a:t>
            </a:r>
            <a:r>
              <a:rPr lang="fr-CH" dirty="0" err="1" smtClean="0"/>
              <a:t>Polje</a:t>
            </a:r>
            <a:endParaRPr lang="fr-CH" dirty="0" smtClean="0"/>
          </a:p>
          <a:p>
            <a:r>
              <a:rPr lang="fr-CH" dirty="0" smtClean="0"/>
              <a:t>1393-1394 : Philippe d’Artois en Bosnie</a:t>
            </a:r>
          </a:p>
          <a:p>
            <a:r>
              <a:rPr lang="fr-CH" dirty="0" smtClean="0"/>
              <a:t>1396 : bataille de Nicopolis</a:t>
            </a:r>
          </a:p>
          <a:p>
            <a:r>
              <a:rPr lang="fr-CH" dirty="0" smtClean="0"/>
              <a:t>1402 : victoire de Tamerlan sur Bayezid; libération des prisonniers</a:t>
            </a:r>
          </a:p>
          <a:p>
            <a:endParaRPr lang="fr-CH" dirty="0" smtClean="0"/>
          </a:p>
          <a:p>
            <a:endParaRPr lang="fr-CH" dirty="0" smtClean="0"/>
          </a:p>
          <a:p>
            <a:endParaRPr lang="fr-CH" dirty="0" smtClean="0"/>
          </a:p>
        </p:txBody>
      </p:sp>
    </p:spTree>
    <p:extLst>
      <p:ext uri="{BB962C8B-B14F-4D97-AF65-F5344CB8AC3E}">
        <p14:creationId xmlns:p14="http://schemas.microsoft.com/office/powerpoint/2010/main" val="2560793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50810" y="1412776"/>
            <a:ext cx="7886700" cy="4752528"/>
          </a:xfrm>
        </p:spPr>
        <p:txBody>
          <a:bodyPr>
            <a:normAutofit/>
          </a:bodyPr>
          <a:lstStyle/>
          <a:p>
            <a:pPr marL="0" indent="0" algn="just">
              <a:buNone/>
            </a:pPr>
            <a:r>
              <a:rPr lang="fr-FR" sz="2000" dirty="0"/>
              <a:t>« Cher Maître, si la providence divine devait faire que tu rencontres tes ennemis en bataille, notre avis serait que tu prennes parmi tes hôtes ceux qui te semblent capables, et les place sous l’autorité de tes commandeurs et t’assures qu’ils soient obéissants quand ils sont en ligne pour combattre, afin qu’ils restent en formation. Il peut arriver que tes ennemis laissent intentionnellement une ou deux bannières [</a:t>
            </a:r>
            <a:r>
              <a:rPr lang="fr-FR" sz="2000" i="1" dirty="0"/>
              <a:t>unités de combat</a:t>
            </a:r>
            <a:r>
              <a:rPr lang="fr-FR" sz="2000" dirty="0"/>
              <a:t>] se retirer ou prendre la fuite : cela serait fait exprès, car ils espèrent qu’ils casseraient ainsi ta formation de bataille, car les </a:t>
            </a:r>
            <a:r>
              <a:rPr lang="fr-FR" sz="2000" dirty="0" smtClean="0"/>
              <a:t>hommes aiment </a:t>
            </a:r>
            <a:r>
              <a:rPr lang="fr-FR" sz="2000" dirty="0"/>
              <a:t>souvent s’engager dans la poursuite, comme cela a été vu lors de la Grande Bataille [= </a:t>
            </a:r>
            <a:r>
              <a:rPr lang="fr-FR" sz="2000" i="1" dirty="0"/>
              <a:t>Tannenberg, le </a:t>
            </a:r>
            <a:r>
              <a:rPr lang="fr-FR" sz="2000" i="1" dirty="0" smtClean="0"/>
              <a:t>15 </a:t>
            </a:r>
            <a:r>
              <a:rPr lang="fr-FR" sz="2000" i="1" dirty="0"/>
              <a:t>juillet 1410</a:t>
            </a:r>
            <a:r>
              <a:rPr lang="fr-FR" sz="2000" dirty="0"/>
              <a:t>]. </a:t>
            </a:r>
            <a:r>
              <a:rPr lang="fr-FR" sz="2000" dirty="0" smtClean="0"/>
              <a:t>»</a:t>
            </a:r>
            <a:endParaRPr lang="fr-CH" sz="2000" dirty="0"/>
          </a:p>
        </p:txBody>
      </p:sp>
      <p:sp>
        <p:nvSpPr>
          <p:cNvPr id="4" name="Titre 1"/>
          <p:cNvSpPr>
            <a:spLocks noGrp="1"/>
          </p:cNvSpPr>
          <p:nvPr>
            <p:ph type="title"/>
          </p:nvPr>
        </p:nvSpPr>
        <p:spPr>
          <a:xfrm>
            <a:off x="628650" y="332656"/>
            <a:ext cx="7886700" cy="1325563"/>
          </a:xfrm>
        </p:spPr>
        <p:txBody>
          <a:bodyPr>
            <a:normAutofit/>
          </a:bodyPr>
          <a:lstStyle/>
          <a:p>
            <a:r>
              <a:rPr lang="fr-CH" sz="2400" dirty="0" smtClean="0"/>
              <a:t>Lettre anonyme au grand-maître de l’Ordre teutonique :</a:t>
            </a:r>
            <a:endParaRPr lang="fr-CH" sz="2400" dirty="0"/>
          </a:p>
        </p:txBody>
      </p:sp>
    </p:spTree>
    <p:extLst>
      <p:ext uri="{BB962C8B-B14F-4D97-AF65-F5344CB8AC3E}">
        <p14:creationId xmlns:p14="http://schemas.microsoft.com/office/powerpoint/2010/main" val="3755773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Chronologie : les Guerres de Bourgogne</a:t>
            </a:r>
            <a:endParaRPr lang="fr-CH" dirty="0"/>
          </a:p>
        </p:txBody>
      </p:sp>
      <p:sp>
        <p:nvSpPr>
          <p:cNvPr id="3" name="Espace réservé du contenu 2"/>
          <p:cNvSpPr>
            <a:spLocks noGrp="1"/>
          </p:cNvSpPr>
          <p:nvPr>
            <p:ph idx="1"/>
          </p:nvPr>
        </p:nvSpPr>
        <p:spPr>
          <a:xfrm>
            <a:off x="628650" y="1484784"/>
            <a:ext cx="7886700" cy="4692179"/>
          </a:xfrm>
        </p:spPr>
        <p:txBody>
          <a:bodyPr>
            <a:normAutofit fontScale="92500"/>
          </a:bodyPr>
          <a:lstStyle/>
          <a:p>
            <a:r>
              <a:rPr lang="fr-CH" dirty="0"/>
              <a:t>1453 : fin de la guerre de Cent Ans</a:t>
            </a:r>
          </a:p>
          <a:p>
            <a:r>
              <a:rPr lang="fr-CH" dirty="0"/>
              <a:t>1461 : Louis XI roi de France</a:t>
            </a:r>
          </a:p>
          <a:p>
            <a:r>
              <a:rPr lang="fr-CH" dirty="0"/>
              <a:t>1467 : Charles le Téméraire duc de Bourgogne</a:t>
            </a:r>
          </a:p>
          <a:p>
            <a:r>
              <a:rPr lang="fr-CH" dirty="0"/>
              <a:t>1468 : Destruction de Liège par Charles le Téméraire</a:t>
            </a:r>
          </a:p>
          <a:p>
            <a:r>
              <a:rPr lang="fr-CH" dirty="0"/>
              <a:t>1472 : campagne de Charles contre Nesle, Beauvais et le Pays de Caux</a:t>
            </a:r>
          </a:p>
          <a:p>
            <a:r>
              <a:rPr lang="fr-CH" dirty="0"/>
              <a:t>9 mai 1474 : exécution du bailli bourguignon Pierre de Hagenbach ; vengeance d’Étienne de Hagenbach</a:t>
            </a:r>
          </a:p>
          <a:p>
            <a:r>
              <a:rPr lang="fr-CH" dirty="0"/>
              <a:t>Octobre 1474: Berne déclare la guerre au duc de Bourgogne</a:t>
            </a:r>
          </a:p>
          <a:p>
            <a:r>
              <a:rPr lang="fr-CH" dirty="0"/>
              <a:t>Novembre 1474 : victoire suisse à Héricourt et capture des soldats lombards</a:t>
            </a:r>
          </a:p>
          <a:p>
            <a:r>
              <a:rPr lang="fr-CH" dirty="0"/>
              <a:t>1475 : invasion suisse du Pays de Vaud</a:t>
            </a:r>
          </a:p>
          <a:p>
            <a:r>
              <a:rPr lang="fr-CH" dirty="0"/>
              <a:t>1476 : batailles de Grandson et de Morat</a:t>
            </a:r>
          </a:p>
          <a:p>
            <a:r>
              <a:rPr lang="fr-CH" dirty="0"/>
              <a:t>1477 : mort de Charles le Téméraire ; début de la guerre entre la France et les Habsbourg, héritiers de Charles</a:t>
            </a:r>
          </a:p>
          <a:p>
            <a:endParaRPr lang="fr-CH" dirty="0"/>
          </a:p>
          <a:p>
            <a:endParaRPr lang="fr-CH" dirty="0"/>
          </a:p>
        </p:txBody>
      </p:sp>
    </p:spTree>
    <p:extLst>
      <p:ext uri="{BB962C8B-B14F-4D97-AF65-F5344CB8AC3E}">
        <p14:creationId xmlns:p14="http://schemas.microsoft.com/office/powerpoint/2010/main" val="721378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332656"/>
            <a:ext cx="2756144" cy="2911178"/>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7819"/>
            <a:ext cx="4737824" cy="6858000"/>
          </a:xfrm>
          <a:prstGeom prst="rect">
            <a:avLst/>
          </a:prstGeom>
        </p:spPr>
      </p:pic>
    </p:spTree>
    <p:extLst>
      <p:ext uri="{BB962C8B-B14F-4D97-AF65-F5344CB8AC3E}">
        <p14:creationId xmlns:p14="http://schemas.microsoft.com/office/powerpoint/2010/main" val="91917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La puissance suisse mise en scène dans le </a:t>
            </a:r>
            <a:r>
              <a:rPr lang="fr-CH" i="1" dirty="0"/>
              <a:t>Chant de Morat</a:t>
            </a:r>
            <a:r>
              <a:rPr lang="fr-CH" dirty="0"/>
              <a:t>, par Veit-Weber : </a:t>
            </a:r>
          </a:p>
        </p:txBody>
      </p:sp>
      <p:sp>
        <p:nvSpPr>
          <p:cNvPr id="3" name="Espace réservé du contenu 2"/>
          <p:cNvSpPr>
            <a:spLocks noGrp="1"/>
          </p:cNvSpPr>
          <p:nvPr>
            <p:ph idx="1"/>
          </p:nvPr>
        </p:nvSpPr>
        <p:spPr/>
        <p:txBody>
          <a:bodyPr/>
          <a:lstStyle/>
          <a:p>
            <a:pPr marL="0" indent="0">
              <a:buNone/>
            </a:pPr>
            <a:r>
              <a:rPr lang="fr-CH" dirty="0" smtClean="0"/>
              <a:t>« La </a:t>
            </a:r>
            <a:r>
              <a:rPr lang="fr-CH" dirty="0"/>
              <a:t>bataille s’étendit à deux milles à la ronde; à deux milles à la ronde, la puissance du duc fut vaincue et anéantie, et la mort de nos frères d’armes massacrés à Grandson fut vengée avec du sang à deux milles à la ronde.</a:t>
            </a:r>
          </a:p>
          <a:p>
            <a:pPr marL="0" indent="0">
              <a:buNone/>
            </a:pPr>
            <a:r>
              <a:rPr lang="fr-CH" dirty="0"/>
              <a:t>Combien d’ennemis tua-t-on? On ne sait pas au juste. Moi j’ai entendu dire que de soixante mille il en fut tué ou noyé vingt-six mille.</a:t>
            </a:r>
          </a:p>
          <a:p>
            <a:pPr marL="0" indent="0">
              <a:buNone/>
            </a:pPr>
            <a:r>
              <a:rPr lang="fr-CH" dirty="0"/>
              <a:t>Et croyez-moi sur ma parole. Nos confédérés ne perdirent pas plus de vingt hommes, ce qui montre bien que Dieu protège jour et nuit les hommes hardis et </a:t>
            </a:r>
            <a:r>
              <a:rPr lang="fr-CH" dirty="0" smtClean="0"/>
              <a:t>pieux ».</a:t>
            </a:r>
            <a:endParaRPr lang="fr-CH" dirty="0"/>
          </a:p>
        </p:txBody>
      </p:sp>
    </p:spTree>
    <p:extLst>
      <p:ext uri="{BB962C8B-B14F-4D97-AF65-F5344CB8AC3E}">
        <p14:creationId xmlns:p14="http://schemas.microsoft.com/office/powerpoint/2010/main" val="3598347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La bataille de Morat (1476), selon Jean </a:t>
            </a:r>
            <a:r>
              <a:rPr lang="fr-CH" dirty="0" err="1" smtClean="0"/>
              <a:t>Molinet</a:t>
            </a:r>
            <a:r>
              <a:rPr lang="fr-CH" dirty="0" smtClean="0"/>
              <a:t> :</a:t>
            </a:r>
            <a:endParaRPr lang="fr-CH" dirty="0"/>
          </a:p>
        </p:txBody>
      </p:sp>
      <p:sp>
        <p:nvSpPr>
          <p:cNvPr id="3" name="Espace réservé du contenu 2"/>
          <p:cNvSpPr>
            <a:spLocks noGrp="1"/>
          </p:cNvSpPr>
          <p:nvPr>
            <p:ph idx="1"/>
          </p:nvPr>
        </p:nvSpPr>
        <p:spPr/>
        <p:txBody>
          <a:bodyPr/>
          <a:lstStyle/>
          <a:p>
            <a:pPr marL="0" indent="0" algn="just">
              <a:buNone/>
            </a:pPr>
            <a:r>
              <a:rPr lang="fr-CH" dirty="0" smtClean="0"/>
              <a:t>« </a:t>
            </a:r>
            <a:r>
              <a:rPr lang="fr-CH" dirty="0" err="1" smtClean="0"/>
              <a:t>Ainsy</a:t>
            </a:r>
            <a:r>
              <a:rPr lang="fr-CH" dirty="0" smtClean="0"/>
              <a:t> </a:t>
            </a:r>
            <a:r>
              <a:rPr lang="fr-CH" dirty="0"/>
              <a:t>appert que, par non admirer ses ennemis, par non croire conseil des gens </a:t>
            </a:r>
            <a:r>
              <a:rPr lang="fr-CH" dirty="0" err="1"/>
              <a:t>experimentéz</a:t>
            </a:r>
            <a:r>
              <a:rPr lang="fr-CH" dirty="0"/>
              <a:t> en la guerre et par </a:t>
            </a:r>
            <a:r>
              <a:rPr lang="fr-CH" dirty="0" err="1"/>
              <a:t>estre</a:t>
            </a:r>
            <a:r>
              <a:rPr lang="fr-CH" dirty="0"/>
              <a:t> trop </a:t>
            </a:r>
            <a:r>
              <a:rPr lang="fr-CH" dirty="0" err="1"/>
              <a:t>negligent</a:t>
            </a:r>
            <a:r>
              <a:rPr lang="fr-CH" dirty="0"/>
              <a:t> de </a:t>
            </a:r>
            <a:r>
              <a:rPr lang="fr-CH" dirty="0" err="1"/>
              <a:t>pourveoir</a:t>
            </a:r>
            <a:r>
              <a:rPr lang="fr-CH" dirty="0"/>
              <a:t> à ses affaires, </a:t>
            </a:r>
            <a:r>
              <a:rPr lang="fr-CH" dirty="0" err="1"/>
              <a:t>grant</a:t>
            </a:r>
            <a:r>
              <a:rPr lang="fr-CH" dirty="0"/>
              <a:t> </a:t>
            </a:r>
            <a:r>
              <a:rPr lang="fr-CH" dirty="0" err="1"/>
              <a:t>deshonneur</a:t>
            </a:r>
            <a:r>
              <a:rPr lang="fr-CH" dirty="0"/>
              <a:t> et horrible dommage </a:t>
            </a:r>
            <a:r>
              <a:rPr lang="fr-CH" dirty="0" err="1"/>
              <a:t>tresbucha</a:t>
            </a:r>
            <a:r>
              <a:rPr lang="fr-CH" dirty="0"/>
              <a:t> ce jour sur la maison de </a:t>
            </a:r>
            <a:r>
              <a:rPr lang="fr-CH" dirty="0" err="1"/>
              <a:t>Bourgoigne</a:t>
            </a:r>
            <a:r>
              <a:rPr lang="fr-CH" dirty="0"/>
              <a:t>, qui longuement </a:t>
            </a:r>
            <a:r>
              <a:rPr lang="fr-CH" dirty="0" err="1"/>
              <a:t>paravant</a:t>
            </a:r>
            <a:r>
              <a:rPr lang="fr-CH" dirty="0"/>
              <a:t> </a:t>
            </a:r>
            <a:r>
              <a:rPr lang="fr-CH" dirty="0" err="1"/>
              <a:t>avoit</a:t>
            </a:r>
            <a:r>
              <a:rPr lang="fr-CH" dirty="0"/>
              <a:t> </a:t>
            </a:r>
            <a:r>
              <a:rPr lang="fr-CH" dirty="0" err="1"/>
              <a:t>esté</a:t>
            </a:r>
            <a:r>
              <a:rPr lang="fr-CH" dirty="0"/>
              <a:t> de glorieuse renommée</a:t>
            </a:r>
            <a:r>
              <a:rPr lang="fr-CH" dirty="0" smtClean="0"/>
              <a:t>.»</a:t>
            </a:r>
            <a:endParaRPr lang="fr-CH" dirty="0"/>
          </a:p>
          <a:p>
            <a:endParaRPr lang="fr-CH" dirty="0"/>
          </a:p>
        </p:txBody>
      </p:sp>
    </p:spTree>
    <p:extLst>
      <p:ext uri="{BB962C8B-B14F-4D97-AF65-F5344CB8AC3E}">
        <p14:creationId xmlns:p14="http://schemas.microsoft.com/office/powerpoint/2010/main" val="2332206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Charles de Bourgogne avant la bataille de Nancy, selon Jean </a:t>
            </a:r>
            <a:r>
              <a:rPr lang="fr-CH" dirty="0" err="1" smtClean="0"/>
              <a:t>Molinet</a:t>
            </a:r>
            <a:r>
              <a:rPr lang="fr-CH" dirty="0" smtClean="0"/>
              <a:t> :</a:t>
            </a:r>
            <a:endParaRPr lang="fr-CH" dirty="0"/>
          </a:p>
        </p:txBody>
      </p:sp>
      <p:sp>
        <p:nvSpPr>
          <p:cNvPr id="3" name="Espace réservé du contenu 2"/>
          <p:cNvSpPr>
            <a:spLocks noGrp="1"/>
          </p:cNvSpPr>
          <p:nvPr>
            <p:ph idx="1"/>
          </p:nvPr>
        </p:nvSpPr>
        <p:spPr/>
        <p:txBody>
          <a:bodyPr/>
          <a:lstStyle/>
          <a:p>
            <a:pPr marL="0" indent="0" algn="just">
              <a:buNone/>
            </a:pPr>
            <a:r>
              <a:rPr lang="fr-CH" dirty="0" smtClean="0"/>
              <a:t>«… </a:t>
            </a:r>
            <a:r>
              <a:rPr lang="fr-CH" dirty="0"/>
              <a:t>car il </a:t>
            </a:r>
            <a:r>
              <a:rPr lang="fr-CH" dirty="0" err="1"/>
              <a:t>estoit</a:t>
            </a:r>
            <a:r>
              <a:rPr lang="fr-CH" dirty="0"/>
              <a:t> fort </a:t>
            </a:r>
            <a:r>
              <a:rPr lang="fr-CH" dirty="0" err="1"/>
              <a:t>melancolieux</a:t>
            </a:r>
            <a:r>
              <a:rPr lang="fr-CH" dirty="0"/>
              <a:t> et facilement incité à </a:t>
            </a:r>
            <a:r>
              <a:rPr lang="fr-CH" dirty="0" err="1"/>
              <a:t>yre</a:t>
            </a:r>
            <a:r>
              <a:rPr lang="fr-CH" dirty="0"/>
              <a:t> puis la perte de Granson et </a:t>
            </a:r>
            <a:r>
              <a:rPr lang="fr-CH" dirty="0" err="1"/>
              <a:t>dient</a:t>
            </a:r>
            <a:r>
              <a:rPr lang="fr-CH" dirty="0"/>
              <a:t> aucuns de ses </a:t>
            </a:r>
            <a:r>
              <a:rPr lang="fr-CH" dirty="0" err="1"/>
              <a:t>privéz</a:t>
            </a:r>
            <a:r>
              <a:rPr lang="fr-CH" dirty="0"/>
              <a:t> serviteurs qu’il </a:t>
            </a:r>
            <a:r>
              <a:rPr lang="fr-CH" dirty="0" err="1"/>
              <a:t>prendoit</a:t>
            </a:r>
            <a:r>
              <a:rPr lang="fr-CH" dirty="0"/>
              <a:t> </a:t>
            </a:r>
            <a:r>
              <a:rPr lang="fr-CH" dirty="0" err="1"/>
              <a:t>ung</a:t>
            </a:r>
            <a:r>
              <a:rPr lang="fr-CH" dirty="0"/>
              <a:t> livre pour faire manière de </a:t>
            </a:r>
            <a:r>
              <a:rPr lang="fr-CH" dirty="0" err="1"/>
              <a:t>volloir</a:t>
            </a:r>
            <a:r>
              <a:rPr lang="fr-CH" dirty="0"/>
              <a:t> lire et s’</a:t>
            </a:r>
            <a:r>
              <a:rPr lang="fr-CH" dirty="0" err="1"/>
              <a:t>enclooit</a:t>
            </a:r>
            <a:r>
              <a:rPr lang="fr-CH" dirty="0"/>
              <a:t> seulet et </a:t>
            </a:r>
            <a:r>
              <a:rPr lang="fr-CH" dirty="0" err="1"/>
              <a:t>illec</a:t>
            </a:r>
            <a:r>
              <a:rPr lang="fr-CH" dirty="0"/>
              <a:t>, par </a:t>
            </a:r>
            <a:r>
              <a:rPr lang="fr-CH" dirty="0" err="1"/>
              <a:t>grant</a:t>
            </a:r>
            <a:r>
              <a:rPr lang="fr-CH" dirty="0"/>
              <a:t> </a:t>
            </a:r>
            <a:r>
              <a:rPr lang="fr-CH" dirty="0" err="1"/>
              <a:t>couroux</a:t>
            </a:r>
            <a:r>
              <a:rPr lang="fr-CH" dirty="0"/>
              <a:t>, </a:t>
            </a:r>
            <a:r>
              <a:rPr lang="fr-CH" dirty="0" err="1"/>
              <a:t>tiroit</a:t>
            </a:r>
            <a:r>
              <a:rPr lang="fr-CH" dirty="0"/>
              <a:t> </a:t>
            </a:r>
            <a:r>
              <a:rPr lang="fr-CH" dirty="0" err="1"/>
              <a:t>cheveulx</a:t>
            </a:r>
            <a:r>
              <a:rPr lang="fr-CH" dirty="0"/>
              <a:t> et se </a:t>
            </a:r>
            <a:r>
              <a:rPr lang="fr-CH" dirty="0" err="1"/>
              <a:t>detordoit</a:t>
            </a:r>
            <a:r>
              <a:rPr lang="fr-CH" dirty="0"/>
              <a:t> en faisant les plus angoisseux </a:t>
            </a:r>
            <a:r>
              <a:rPr lang="fr-CH" dirty="0" err="1"/>
              <a:t>regretz</a:t>
            </a:r>
            <a:r>
              <a:rPr lang="fr-CH" dirty="0"/>
              <a:t> et </a:t>
            </a:r>
            <a:r>
              <a:rPr lang="fr-CH" dirty="0" err="1"/>
              <a:t>plaintis</a:t>
            </a:r>
            <a:r>
              <a:rPr lang="fr-CH" dirty="0"/>
              <a:t> que jamais furent </a:t>
            </a:r>
            <a:r>
              <a:rPr lang="fr-CH" dirty="0" err="1"/>
              <a:t>oys</a:t>
            </a:r>
            <a:r>
              <a:rPr lang="fr-CH" dirty="0"/>
              <a:t>; et à ceste cause, </a:t>
            </a:r>
            <a:r>
              <a:rPr lang="fr-CH" dirty="0" err="1"/>
              <a:t>chescun</a:t>
            </a:r>
            <a:r>
              <a:rPr lang="fr-CH" dirty="0"/>
              <a:t> </a:t>
            </a:r>
            <a:r>
              <a:rPr lang="fr-CH" dirty="0" err="1"/>
              <a:t>craindoit</a:t>
            </a:r>
            <a:r>
              <a:rPr lang="fr-CH" dirty="0"/>
              <a:t> l’</a:t>
            </a:r>
            <a:r>
              <a:rPr lang="fr-CH" dirty="0" err="1"/>
              <a:t>advertir</a:t>
            </a:r>
            <a:r>
              <a:rPr lang="fr-CH" dirty="0"/>
              <a:t> de chose qui </a:t>
            </a:r>
            <a:r>
              <a:rPr lang="fr-CH" dirty="0" err="1"/>
              <a:t>tournast</a:t>
            </a:r>
            <a:r>
              <a:rPr lang="fr-CH" dirty="0"/>
              <a:t> à </a:t>
            </a:r>
            <a:r>
              <a:rPr lang="fr-CH" dirty="0" err="1"/>
              <a:t>desplaisance</a:t>
            </a:r>
            <a:r>
              <a:rPr lang="fr-CH" dirty="0" smtClean="0"/>
              <a:t>.»</a:t>
            </a:r>
            <a:endParaRPr lang="fr-CH" dirty="0"/>
          </a:p>
          <a:p>
            <a:endParaRPr lang="fr-CH" dirty="0"/>
          </a:p>
        </p:txBody>
      </p:sp>
    </p:spTree>
    <p:extLst>
      <p:ext uri="{BB962C8B-B14F-4D97-AF65-F5344CB8AC3E}">
        <p14:creationId xmlns:p14="http://schemas.microsoft.com/office/powerpoint/2010/main" val="4270052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93333" y="4030473"/>
            <a:ext cx="2592288" cy="1368152"/>
          </a:xfrm>
        </p:spPr>
        <p:txBody>
          <a:bodyPr>
            <a:normAutofit/>
          </a:bodyPr>
          <a:lstStyle/>
          <a:p>
            <a:pPr marL="0" indent="0">
              <a:buNone/>
            </a:pPr>
            <a:r>
              <a:rPr lang="fr-CH" sz="1400" dirty="0" smtClean="0"/>
              <a:t>Reconstitution d’un costume d’hallebardier, v. 1476.</a:t>
            </a:r>
          </a:p>
          <a:p>
            <a:pPr marL="0" indent="0">
              <a:buNone/>
            </a:pPr>
            <a:r>
              <a:rPr lang="fr-CH" sz="1400" dirty="0" smtClean="0"/>
              <a:t>Espace des Troupes jurassiennes, Musée de Saint-Imier.</a:t>
            </a:r>
            <a:endParaRPr lang="fr-CH" sz="1400" dirty="0"/>
          </a:p>
        </p:txBody>
      </p:sp>
      <p:pic>
        <p:nvPicPr>
          <p:cNvPr id="5" name="Image 4"/>
          <p:cNvPicPr>
            <a:picLocks noChangeAspect="1"/>
          </p:cNvPicPr>
          <p:nvPr/>
        </p:nvPicPr>
        <p:blipFill>
          <a:blip r:embed="rId2"/>
          <a:stretch>
            <a:fillRect/>
          </a:stretch>
        </p:blipFill>
        <p:spPr>
          <a:xfrm>
            <a:off x="5057028" y="116631"/>
            <a:ext cx="3343376" cy="6735247"/>
          </a:xfrm>
          <a:prstGeom prst="rect">
            <a:avLst/>
          </a:prstGeom>
        </p:spPr>
      </p:pic>
      <p:sp>
        <p:nvSpPr>
          <p:cNvPr id="6" name="Rectangle 5"/>
          <p:cNvSpPr/>
          <p:nvPr/>
        </p:nvSpPr>
        <p:spPr>
          <a:xfrm>
            <a:off x="395536" y="1916832"/>
            <a:ext cx="5429370" cy="646331"/>
          </a:xfrm>
          <a:prstGeom prst="rect">
            <a:avLst/>
          </a:prstGeom>
          <a:noFill/>
        </p:spPr>
        <p:txBody>
          <a:bodyPr wrap="none" lIns="91440" tIns="45720" rIns="91440" bIns="45720">
            <a:spAutoFit/>
          </a:bodyPr>
          <a:lstStyle/>
          <a:p>
            <a:pPr algn="ctr"/>
            <a:r>
              <a:rPr lang="fr-FR" sz="3600" b="0" cap="none" spc="0" dirty="0" smtClean="0">
                <a:ln w="0"/>
                <a:solidFill>
                  <a:schemeClr val="tx1"/>
                </a:solidFill>
                <a:effectLst>
                  <a:outerShdw blurRad="38100" dist="19050" dir="2700000" algn="tl" rotWithShape="0">
                    <a:schemeClr val="dk1">
                      <a:alpha val="40000"/>
                    </a:schemeClr>
                  </a:outerShdw>
                </a:effectLst>
              </a:rPr>
              <a:t>Merci pour votre attention !</a:t>
            </a:r>
            <a:endParaRPr lang="fr-FR" sz="3600" b="0" cap="none" spc="0" dirty="0">
              <a:ln w="0"/>
              <a:solidFill>
                <a:schemeClr val="tx1"/>
              </a:solidFill>
              <a:effectLst>
                <a:outerShdw blurRad="38100" dist="19050" dir="2700000" algn="tl" rotWithShape="0">
                  <a:schemeClr val="dk1">
                    <a:alpha val="40000"/>
                  </a:schemeClr>
                </a:outerShdw>
              </a:effectLst>
            </a:endParaRPr>
          </a:p>
        </p:txBody>
      </p:sp>
      <p:pic>
        <p:nvPicPr>
          <p:cNvPr id="7" name="Image 6">
            <a:extLst>
              <a:ext uri="{FF2B5EF4-FFF2-40B4-BE49-F238E27FC236}">
                <a16:creationId xmlns:a16="http://schemas.microsoft.com/office/drawing/2014/main" xmlns="" id="{9EBD8C14-12BB-9209-743D-44DBEBCE0FDB}"/>
              </a:ext>
            </a:extLst>
          </p:cNvPr>
          <p:cNvPicPr>
            <a:picLocks noChangeAspect="1"/>
          </p:cNvPicPr>
          <p:nvPr/>
        </p:nvPicPr>
        <p:blipFill>
          <a:blip r:embed="rId3"/>
          <a:stretch>
            <a:fillRect/>
          </a:stretch>
        </p:blipFill>
        <p:spPr>
          <a:xfrm>
            <a:off x="890078" y="5475453"/>
            <a:ext cx="1224136" cy="1014171"/>
          </a:xfrm>
          <a:prstGeom prst="rect">
            <a:avLst/>
          </a:prstGeom>
        </p:spPr>
      </p:pic>
      <p:pic>
        <p:nvPicPr>
          <p:cNvPr id="8" name="Image 7">
            <a:extLst>
              <a:ext uri="{FF2B5EF4-FFF2-40B4-BE49-F238E27FC236}">
                <a16:creationId xmlns:a16="http://schemas.microsoft.com/office/drawing/2014/main" xmlns="" id="{6C6A26A7-5907-B459-0358-8EA52E21043C}"/>
              </a:ext>
            </a:extLst>
          </p:cNvPr>
          <p:cNvPicPr>
            <a:picLocks noChangeAspect="1"/>
          </p:cNvPicPr>
          <p:nvPr/>
        </p:nvPicPr>
        <p:blipFill>
          <a:blip r:embed="rId4"/>
          <a:stretch>
            <a:fillRect/>
          </a:stretch>
        </p:blipFill>
        <p:spPr>
          <a:xfrm>
            <a:off x="2643585" y="5475453"/>
            <a:ext cx="1677740" cy="1030125"/>
          </a:xfrm>
          <a:prstGeom prst="rect">
            <a:avLst/>
          </a:prstGeom>
          <a:effectLst>
            <a:softEdge rad="127000"/>
          </a:effectLst>
        </p:spPr>
      </p:pic>
      <p:sp>
        <p:nvSpPr>
          <p:cNvPr id="9" name="ZoneTexte 8"/>
          <p:cNvSpPr txBox="1"/>
          <p:nvPr/>
        </p:nvSpPr>
        <p:spPr>
          <a:xfrm>
            <a:off x="539552" y="2708920"/>
            <a:ext cx="3600400" cy="369332"/>
          </a:xfrm>
          <a:prstGeom prst="rect">
            <a:avLst/>
          </a:prstGeom>
          <a:noFill/>
        </p:spPr>
        <p:txBody>
          <a:bodyPr wrap="square" rtlCol="0">
            <a:spAutoFit/>
          </a:bodyPr>
          <a:lstStyle/>
          <a:p>
            <a:r>
              <a:rPr lang="fr-CH" dirty="0">
                <a:hlinkClick r:id="rId5"/>
              </a:rPr>
              <a:t>l</a:t>
            </a:r>
            <a:r>
              <a:rPr lang="fr-CH" dirty="0" smtClean="0">
                <a:hlinkClick r:id="rId5"/>
              </a:rPr>
              <a:t>oic.chollet@gmail.com</a:t>
            </a:r>
            <a:r>
              <a:rPr lang="fr-CH" dirty="0" smtClean="0"/>
              <a:t> </a:t>
            </a:r>
            <a:endParaRPr lang="fr-CH" dirty="0"/>
          </a:p>
        </p:txBody>
      </p:sp>
    </p:spTree>
    <p:extLst>
      <p:ext uri="{BB962C8B-B14F-4D97-AF65-F5344CB8AC3E}">
        <p14:creationId xmlns:p14="http://schemas.microsoft.com/office/powerpoint/2010/main" val="112194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2" y="-3246"/>
            <a:ext cx="7886700" cy="1325563"/>
          </a:xfrm>
        </p:spPr>
        <p:txBody>
          <a:bodyPr/>
          <a:lstStyle/>
          <a:p>
            <a:pPr algn="ctr"/>
            <a:r>
              <a:rPr lang="fr-CH" dirty="0" smtClean="0"/>
              <a:t>L’Europe vers 1360</a:t>
            </a:r>
            <a:endParaRPr lang="fr-CH" dirty="0"/>
          </a:p>
        </p:txBody>
      </p:sp>
      <p:pic>
        <p:nvPicPr>
          <p:cNvPr id="5" name="Image 4"/>
          <p:cNvPicPr>
            <a:picLocks noChangeAspect="1"/>
          </p:cNvPicPr>
          <p:nvPr/>
        </p:nvPicPr>
        <p:blipFill>
          <a:blip r:embed="rId2"/>
          <a:stretch>
            <a:fillRect/>
          </a:stretch>
        </p:blipFill>
        <p:spPr>
          <a:xfrm>
            <a:off x="3817740" y="1021636"/>
            <a:ext cx="4608512" cy="5152288"/>
          </a:xfrm>
          <a:prstGeom prst="rect">
            <a:avLst/>
          </a:prstGeom>
        </p:spPr>
      </p:pic>
      <p:pic>
        <p:nvPicPr>
          <p:cNvPr id="3" name="Image 2"/>
          <p:cNvPicPr>
            <a:picLocks noChangeAspect="1"/>
          </p:cNvPicPr>
          <p:nvPr/>
        </p:nvPicPr>
        <p:blipFill>
          <a:blip r:embed="rId3"/>
          <a:stretch>
            <a:fillRect/>
          </a:stretch>
        </p:blipFill>
        <p:spPr>
          <a:xfrm>
            <a:off x="683884" y="1064906"/>
            <a:ext cx="2411575" cy="5155141"/>
          </a:xfrm>
          <a:prstGeom prst="rect">
            <a:avLst/>
          </a:prstGeom>
        </p:spPr>
      </p:pic>
      <p:sp>
        <p:nvSpPr>
          <p:cNvPr id="6" name="Espace réservé du contenu 2"/>
          <p:cNvSpPr>
            <a:spLocks noGrp="1"/>
          </p:cNvSpPr>
          <p:nvPr>
            <p:ph idx="1"/>
          </p:nvPr>
        </p:nvSpPr>
        <p:spPr>
          <a:xfrm>
            <a:off x="264653" y="6173924"/>
            <a:ext cx="4248472" cy="1368152"/>
          </a:xfrm>
        </p:spPr>
        <p:txBody>
          <a:bodyPr>
            <a:normAutofit/>
          </a:bodyPr>
          <a:lstStyle/>
          <a:p>
            <a:pPr marL="0" indent="0">
              <a:buNone/>
            </a:pPr>
            <a:r>
              <a:rPr lang="fr-CH" sz="1400" dirty="0" smtClean="0"/>
              <a:t>Reconstitution d’un costume d’hallebardier, v. 1350.</a:t>
            </a:r>
          </a:p>
          <a:p>
            <a:pPr marL="0" indent="0">
              <a:buNone/>
            </a:pPr>
            <a:r>
              <a:rPr lang="fr-CH" sz="1400" dirty="0" smtClean="0"/>
              <a:t>Espace des Troupes jurassiennes, Musée de Saint-Imier.</a:t>
            </a:r>
            <a:endParaRPr lang="fr-CH" sz="1400" dirty="0"/>
          </a:p>
        </p:txBody>
      </p:sp>
    </p:spTree>
    <p:extLst>
      <p:ext uri="{BB962C8B-B14F-4D97-AF65-F5344CB8AC3E}">
        <p14:creationId xmlns:p14="http://schemas.microsoft.com/office/powerpoint/2010/main" val="3320691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smtClean="0"/>
              <a:t>Avant la bataille de Nicopolis, selon </a:t>
            </a:r>
            <a:r>
              <a:rPr lang="fr-CH" dirty="0" smtClean="0"/>
              <a:t>Michel </a:t>
            </a:r>
            <a:r>
              <a:rPr lang="fr-CH" dirty="0" err="1" smtClean="0"/>
              <a:t>Pintoin</a:t>
            </a:r>
            <a:r>
              <a:rPr lang="fr-CH" dirty="0" smtClean="0"/>
              <a:t> :</a:t>
            </a:r>
            <a:endParaRPr lang="fr-CH" dirty="0"/>
          </a:p>
        </p:txBody>
      </p:sp>
      <p:sp>
        <p:nvSpPr>
          <p:cNvPr id="3" name="Espace réservé du contenu 2"/>
          <p:cNvSpPr>
            <a:spLocks noGrp="1"/>
          </p:cNvSpPr>
          <p:nvPr>
            <p:ph idx="1"/>
          </p:nvPr>
        </p:nvSpPr>
        <p:spPr/>
        <p:txBody>
          <a:bodyPr/>
          <a:lstStyle/>
          <a:p>
            <a:pPr marL="0" indent="0" algn="just">
              <a:buNone/>
            </a:pPr>
            <a:r>
              <a:rPr lang="fr-CH" dirty="0"/>
              <a:t>« Cependant les soldats, qui étaient obligés de courir les alentours pour fourrager, s’étaient déjà plusieurs fois aperçus de la présence de l’ennemi ; surpris par des détachements qu’on avait placés en embuscade, ils avaient été </a:t>
            </a:r>
            <a:r>
              <a:rPr lang="fr-CH" dirty="0" smtClean="0"/>
              <a:t>taillés </a:t>
            </a:r>
            <a:r>
              <a:rPr lang="fr-CH" dirty="0"/>
              <a:t>en pièces ou mis en fuite. Comme à leur retour dans le camp, ils avaient raconté ce qui leur était arrivé, le maréchal </a:t>
            </a:r>
            <a:r>
              <a:rPr lang="fr-CH" dirty="0" smtClean="0"/>
              <a:t>[Boucicaut] les </a:t>
            </a:r>
            <a:r>
              <a:rPr lang="fr-CH" dirty="0"/>
              <a:t>avait fait battre ou mutiler, les traitant de larrons et de traîtres, qui voulaient, disait-il, effrayer l’armée par leurs récits mensongers </a:t>
            </a:r>
            <a:r>
              <a:rPr lang="fr-CH" dirty="0" smtClean="0"/>
              <a:t>».</a:t>
            </a:r>
            <a:endParaRPr lang="fr-CH" dirty="0"/>
          </a:p>
        </p:txBody>
      </p:sp>
    </p:spTree>
    <p:extLst>
      <p:ext uri="{BB962C8B-B14F-4D97-AF65-F5344CB8AC3E}">
        <p14:creationId xmlns:p14="http://schemas.microsoft.com/office/powerpoint/2010/main" val="3533960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Les croisés apprennent l’arrivée des Turcs, selon Jean Froissart :</a:t>
            </a:r>
            <a:endParaRPr lang="fr-CH" dirty="0"/>
          </a:p>
        </p:txBody>
      </p:sp>
      <p:sp>
        <p:nvSpPr>
          <p:cNvPr id="3" name="Espace réservé du contenu 2"/>
          <p:cNvSpPr>
            <a:spLocks noGrp="1"/>
          </p:cNvSpPr>
          <p:nvPr>
            <p:ph idx="1"/>
          </p:nvPr>
        </p:nvSpPr>
        <p:spPr/>
        <p:txBody>
          <a:bodyPr/>
          <a:lstStyle/>
          <a:p>
            <a:pPr marL="0" indent="0" algn="just">
              <a:buNone/>
            </a:pPr>
            <a:r>
              <a:rPr lang="fr-FR" dirty="0"/>
              <a:t>« Ces nouvelles </a:t>
            </a:r>
            <a:r>
              <a:rPr lang="fr-FR" dirty="0" err="1"/>
              <a:t>resjouirent</a:t>
            </a:r>
            <a:r>
              <a:rPr lang="fr-FR" dirty="0"/>
              <a:t> grandement plusieurs </a:t>
            </a:r>
            <a:r>
              <a:rPr lang="fr-FR" dirty="0" err="1"/>
              <a:t>crestiens</a:t>
            </a:r>
            <a:r>
              <a:rPr lang="fr-FR" dirty="0"/>
              <a:t> qui </a:t>
            </a:r>
            <a:r>
              <a:rPr lang="fr-FR" dirty="0" err="1"/>
              <a:t>désiroient</a:t>
            </a:r>
            <a:r>
              <a:rPr lang="fr-FR" dirty="0"/>
              <a:t> les armes et se levèrent sus </a:t>
            </a:r>
            <a:r>
              <a:rPr lang="fr-FR" dirty="0" err="1"/>
              <a:t>piés</a:t>
            </a:r>
            <a:r>
              <a:rPr lang="fr-FR" dirty="0"/>
              <a:t> et boutèrent les tables </a:t>
            </a:r>
            <a:r>
              <a:rPr lang="fr-FR" dirty="0" err="1"/>
              <a:t>oultre</a:t>
            </a:r>
            <a:r>
              <a:rPr lang="fr-FR" dirty="0"/>
              <a:t>, et demandèrent leurs armes et leurs </a:t>
            </a:r>
            <a:r>
              <a:rPr lang="fr-FR" dirty="0" err="1"/>
              <a:t>chevauls</a:t>
            </a:r>
            <a:r>
              <a:rPr lang="fr-FR" dirty="0"/>
              <a:t>, et avoient le vin en la teste, dont à la vérité ils </a:t>
            </a:r>
            <a:r>
              <a:rPr lang="fr-FR" dirty="0" err="1"/>
              <a:t>estoient</a:t>
            </a:r>
            <a:r>
              <a:rPr lang="fr-FR" dirty="0"/>
              <a:t> </a:t>
            </a:r>
            <a:r>
              <a:rPr lang="fr-FR" dirty="0" err="1"/>
              <a:t>eschauffés</a:t>
            </a:r>
            <a:r>
              <a:rPr lang="fr-FR" dirty="0"/>
              <a:t>, et en plus </a:t>
            </a:r>
            <a:r>
              <a:rPr lang="fr-FR" dirty="0" err="1"/>
              <a:t>grant</a:t>
            </a:r>
            <a:r>
              <a:rPr lang="fr-FR" dirty="0"/>
              <a:t> </a:t>
            </a:r>
            <a:r>
              <a:rPr lang="fr-FR" dirty="0" err="1"/>
              <a:t>fréfeil</a:t>
            </a:r>
            <a:r>
              <a:rPr lang="fr-FR" dirty="0"/>
              <a:t> [tumulte] et en moins de sens et de bon </a:t>
            </a:r>
            <a:r>
              <a:rPr lang="fr-FR" dirty="0" err="1"/>
              <a:t>advis</a:t>
            </a:r>
            <a:r>
              <a:rPr lang="fr-FR" dirty="0"/>
              <a:t> et se </a:t>
            </a:r>
            <a:r>
              <a:rPr lang="fr-FR" dirty="0" err="1" smtClean="0"/>
              <a:t>trairent</a:t>
            </a:r>
            <a:r>
              <a:rPr lang="fr-FR" dirty="0" smtClean="0"/>
              <a:t> [tirèrent] </a:t>
            </a:r>
            <a:r>
              <a:rPr lang="fr-FR" dirty="0" err="1"/>
              <a:t>chascun</a:t>
            </a:r>
            <a:r>
              <a:rPr lang="fr-FR" dirty="0"/>
              <a:t> qui </a:t>
            </a:r>
            <a:r>
              <a:rPr lang="fr-FR" dirty="0" err="1"/>
              <a:t>mieulx</a:t>
            </a:r>
            <a:r>
              <a:rPr lang="fr-FR" dirty="0"/>
              <a:t> </a:t>
            </a:r>
            <a:r>
              <a:rPr lang="fr-FR" dirty="0" err="1"/>
              <a:t>mieulx</a:t>
            </a:r>
            <a:r>
              <a:rPr lang="fr-FR" dirty="0"/>
              <a:t> sur les champs </a:t>
            </a:r>
            <a:r>
              <a:rPr lang="fr-FR" dirty="0" smtClean="0"/>
              <a:t>».</a:t>
            </a:r>
            <a:endParaRPr lang="fr-CH" dirty="0"/>
          </a:p>
        </p:txBody>
      </p:sp>
    </p:spTree>
    <p:extLst>
      <p:ext uri="{BB962C8B-B14F-4D97-AF65-F5344CB8AC3E}">
        <p14:creationId xmlns:p14="http://schemas.microsoft.com/office/powerpoint/2010/main" val="169890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La décision de Jean de Bourgogne, d’après Johannes </a:t>
            </a:r>
            <a:r>
              <a:rPr lang="fr-CH" dirty="0" err="1" smtClean="0"/>
              <a:t>Schiltberger</a:t>
            </a:r>
            <a:r>
              <a:rPr lang="fr-CH" dirty="0" smtClean="0"/>
              <a:t> :</a:t>
            </a:r>
            <a:endParaRPr lang="fr-CH" dirty="0"/>
          </a:p>
        </p:txBody>
      </p:sp>
      <p:sp>
        <p:nvSpPr>
          <p:cNvPr id="3" name="Espace réservé du contenu 2"/>
          <p:cNvSpPr>
            <a:spLocks noGrp="1"/>
          </p:cNvSpPr>
          <p:nvPr>
            <p:ph idx="1"/>
          </p:nvPr>
        </p:nvSpPr>
        <p:spPr/>
        <p:txBody>
          <a:bodyPr/>
          <a:lstStyle/>
          <a:p>
            <a:pPr marL="0" indent="0" algn="just">
              <a:buNone/>
            </a:pPr>
            <a:r>
              <a:rPr lang="fr-FR" dirty="0"/>
              <a:t>« </a:t>
            </a:r>
            <a:r>
              <a:rPr lang="fr-FR" dirty="0" smtClean="0"/>
              <a:t>Mais </a:t>
            </a:r>
            <a:r>
              <a:rPr lang="fr-FR" dirty="0"/>
              <a:t>le </a:t>
            </a:r>
            <a:r>
              <a:rPr lang="fr-FR" dirty="0" smtClean="0"/>
              <a:t>[fils du] duc </a:t>
            </a:r>
            <a:r>
              <a:rPr lang="fr-FR" dirty="0"/>
              <a:t>de </a:t>
            </a:r>
            <a:r>
              <a:rPr lang="fr-FR" dirty="0" smtClean="0"/>
              <a:t>Bourgogne, </a:t>
            </a:r>
            <a:r>
              <a:rPr lang="fr-FR" dirty="0"/>
              <a:t>quand il apprit cela, ne voulut laisser cet honneur ni au duc de Valachie, ni à personne d’autre. Parce qu’il avait parcouru un long chemin avec une troupe évaluée à six mille hommes et dépensé beaucoup d’argent dans l’expédition, il pria le roi de le laisser porter le premier assaut par une charge de cavalerie </a:t>
            </a:r>
            <a:r>
              <a:rPr lang="fr-FR" dirty="0" smtClean="0"/>
              <a:t>».</a:t>
            </a:r>
            <a:endParaRPr lang="fr-CH" dirty="0"/>
          </a:p>
        </p:txBody>
      </p:sp>
    </p:spTree>
    <p:extLst>
      <p:ext uri="{BB962C8B-B14F-4D97-AF65-F5344CB8AC3E}">
        <p14:creationId xmlns:p14="http://schemas.microsoft.com/office/powerpoint/2010/main" val="3583647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Dernier discours de l’amiral Jean de Vienne, reconstitué par Michel </a:t>
            </a:r>
            <a:r>
              <a:rPr lang="fr-CH" dirty="0" err="1" smtClean="0"/>
              <a:t>Pintoin</a:t>
            </a:r>
            <a:r>
              <a:rPr lang="fr-CH" dirty="0" smtClean="0"/>
              <a:t> :</a:t>
            </a:r>
            <a:endParaRPr lang="fr-CH" dirty="0"/>
          </a:p>
        </p:txBody>
      </p:sp>
      <p:sp>
        <p:nvSpPr>
          <p:cNvPr id="3" name="Espace réservé du contenu 2"/>
          <p:cNvSpPr>
            <a:spLocks noGrp="1"/>
          </p:cNvSpPr>
          <p:nvPr>
            <p:ph idx="1"/>
          </p:nvPr>
        </p:nvSpPr>
        <p:spPr/>
        <p:txBody>
          <a:bodyPr/>
          <a:lstStyle/>
          <a:p>
            <a:pPr marL="0" indent="0" algn="just">
              <a:buNone/>
            </a:pPr>
            <a:r>
              <a:rPr lang="fr-FR" dirty="0"/>
              <a:t>« Illustres chevaliers, nous voici engagés dans un combat que nous avons désapprouvé ; non pas, vous le savez, que nous ayons cédé à un sentiment de crainte, mais parce que nous voulions, en déférant à des sages avis, assurer le succès de notre entreprise. Nous avons dédaigné d’accepter l’assistance des Hongrois. Aussi soyez bien persuadés maintenant qu’ils ne nous aideront point, et qu’ils fuiront au premier échec </a:t>
            </a:r>
            <a:r>
              <a:rPr lang="fr-FR" dirty="0" smtClean="0"/>
              <a:t>».</a:t>
            </a:r>
            <a:endParaRPr lang="fr-CH" dirty="0"/>
          </a:p>
        </p:txBody>
      </p:sp>
    </p:spTree>
    <p:extLst>
      <p:ext uri="{BB962C8B-B14F-4D97-AF65-F5344CB8AC3E}">
        <p14:creationId xmlns:p14="http://schemas.microsoft.com/office/powerpoint/2010/main" val="223506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548680"/>
            <a:ext cx="6624736" cy="5380654"/>
          </a:xfrm>
        </p:spPr>
      </p:pic>
      <p:sp>
        <p:nvSpPr>
          <p:cNvPr id="5" name="Rectangle 4"/>
          <p:cNvSpPr/>
          <p:nvPr/>
        </p:nvSpPr>
        <p:spPr>
          <a:xfrm>
            <a:off x="323528" y="5934670"/>
            <a:ext cx="8496944" cy="584775"/>
          </a:xfrm>
          <a:prstGeom prst="rect">
            <a:avLst/>
          </a:prstGeom>
        </p:spPr>
        <p:txBody>
          <a:bodyPr wrap="square">
            <a:spAutoFit/>
          </a:bodyPr>
          <a:lstStyle/>
          <a:p>
            <a:pPr algn="ctr"/>
            <a:r>
              <a:rPr lang="fr-CH" sz="1600" dirty="0">
                <a:ea typeface="Times New Roman" panose="02020603050405020304" pitchFamily="18" charset="0"/>
              </a:rPr>
              <a:t>La charge des Français à </a:t>
            </a:r>
            <a:r>
              <a:rPr lang="fr-CH" sz="1600" dirty="0" smtClean="0">
                <a:ea typeface="Times New Roman" panose="02020603050405020304" pitchFamily="18" charset="0"/>
              </a:rPr>
              <a:t>Nicopolis</a:t>
            </a:r>
            <a:r>
              <a:rPr lang="fr-CH" sz="1600" dirty="0">
                <a:ea typeface="Times New Roman" panose="02020603050405020304" pitchFamily="18" charset="0"/>
              </a:rPr>
              <a:t>. Enluminure </a:t>
            </a:r>
            <a:r>
              <a:rPr lang="fr-CH" sz="1600" dirty="0" smtClean="0">
                <a:ea typeface="Times New Roman" panose="02020603050405020304" pitchFamily="18" charset="0"/>
              </a:rPr>
              <a:t>de Sébastien </a:t>
            </a:r>
            <a:r>
              <a:rPr lang="fr-CH" sz="1600" dirty="0" err="1">
                <a:ea typeface="Times New Roman" panose="02020603050405020304" pitchFamily="18" charset="0"/>
              </a:rPr>
              <a:t>Mamerot</a:t>
            </a:r>
            <a:r>
              <a:rPr lang="fr-CH" sz="1600" dirty="0">
                <a:ea typeface="Times New Roman" panose="02020603050405020304" pitchFamily="18" charset="0"/>
              </a:rPr>
              <a:t>, </a:t>
            </a:r>
            <a:r>
              <a:rPr lang="fr-CH" sz="1600" i="1" dirty="0">
                <a:ea typeface="Times New Roman" panose="02020603050405020304" pitchFamily="18" charset="0"/>
              </a:rPr>
              <a:t>Passages </a:t>
            </a:r>
            <a:r>
              <a:rPr lang="fr-CH" sz="1600" i="1" dirty="0" err="1">
                <a:ea typeface="Times New Roman" panose="02020603050405020304" pitchFamily="18" charset="0"/>
              </a:rPr>
              <a:t>faiz</a:t>
            </a:r>
            <a:r>
              <a:rPr lang="fr-CH" sz="1600" i="1" dirty="0">
                <a:ea typeface="Times New Roman" panose="02020603050405020304" pitchFamily="18" charset="0"/>
              </a:rPr>
              <a:t> </a:t>
            </a:r>
            <a:r>
              <a:rPr lang="fr-CH" sz="1600" i="1" dirty="0" err="1">
                <a:ea typeface="Times New Roman" panose="02020603050405020304" pitchFamily="18" charset="0"/>
              </a:rPr>
              <a:t>oultre</a:t>
            </a:r>
            <a:r>
              <a:rPr lang="fr-CH" sz="1600" i="1" dirty="0">
                <a:ea typeface="Times New Roman" panose="02020603050405020304" pitchFamily="18" charset="0"/>
              </a:rPr>
              <a:t> mer par les François contre les </a:t>
            </a:r>
            <a:r>
              <a:rPr lang="fr-CH" sz="1600" i="1" dirty="0" err="1">
                <a:ea typeface="Times New Roman" panose="02020603050405020304" pitchFamily="18" charset="0"/>
              </a:rPr>
              <a:t>Turcqs</a:t>
            </a:r>
            <a:r>
              <a:rPr lang="fr-CH" sz="1600" i="1" dirty="0">
                <a:ea typeface="Times New Roman" panose="02020603050405020304" pitchFamily="18" charset="0"/>
              </a:rPr>
              <a:t> et autres Sarrazins et Mores </a:t>
            </a:r>
            <a:r>
              <a:rPr lang="fr-CH" sz="1600" i="1" dirty="0" err="1">
                <a:ea typeface="Times New Roman" panose="02020603050405020304" pitchFamily="18" charset="0"/>
              </a:rPr>
              <a:t>oultre</a:t>
            </a:r>
            <a:r>
              <a:rPr lang="fr-CH" sz="1600" i="1" dirty="0">
                <a:ea typeface="Times New Roman" panose="02020603050405020304" pitchFamily="18" charset="0"/>
              </a:rPr>
              <a:t> marins</a:t>
            </a:r>
            <a:r>
              <a:rPr lang="fr-CH" sz="1600" dirty="0">
                <a:ea typeface="Times New Roman" panose="02020603050405020304" pitchFamily="18" charset="0"/>
              </a:rPr>
              <a:t>, env. 1473. </a:t>
            </a:r>
            <a:r>
              <a:rPr lang="fr-CH" sz="1600" dirty="0" smtClean="0">
                <a:ea typeface="Times New Roman" panose="02020603050405020304" pitchFamily="18" charset="0"/>
              </a:rPr>
              <a:t>BNF, </a:t>
            </a:r>
            <a:r>
              <a:rPr lang="fr-CH" sz="1600" dirty="0" smtClean="0"/>
              <a:t>Fr.5594</a:t>
            </a:r>
            <a:r>
              <a:rPr lang="fr-CH" sz="1600" dirty="0"/>
              <a:t>.</a:t>
            </a:r>
          </a:p>
        </p:txBody>
      </p:sp>
    </p:spTree>
    <p:extLst>
      <p:ext uri="{BB962C8B-B14F-4D97-AF65-F5344CB8AC3E}">
        <p14:creationId xmlns:p14="http://schemas.microsoft.com/office/powerpoint/2010/main" val="223178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Un père et son fils en pleine </a:t>
            </a:r>
            <a:r>
              <a:rPr lang="fr-CH" dirty="0" smtClean="0"/>
              <a:t>bataille, chez Jean Froissart :</a:t>
            </a:r>
            <a:endParaRPr lang="fr-CH" dirty="0"/>
          </a:p>
        </p:txBody>
      </p:sp>
      <p:sp>
        <p:nvSpPr>
          <p:cNvPr id="3" name="Espace réservé du contenu 2"/>
          <p:cNvSpPr>
            <a:spLocks noGrp="1"/>
          </p:cNvSpPr>
          <p:nvPr>
            <p:ph idx="1"/>
          </p:nvPr>
        </p:nvSpPr>
        <p:spPr/>
        <p:txBody>
          <a:bodyPr/>
          <a:lstStyle/>
          <a:p>
            <a:pPr marL="0" indent="0" algn="just">
              <a:buNone/>
            </a:pPr>
            <a:r>
              <a:rPr lang="fr-FR" dirty="0"/>
              <a:t>« Quant l'</a:t>
            </a:r>
            <a:r>
              <a:rPr lang="fr-FR" dirty="0" err="1"/>
              <a:t>enffant</a:t>
            </a:r>
            <a:r>
              <a:rPr lang="fr-FR" dirty="0"/>
              <a:t> </a:t>
            </a:r>
            <a:r>
              <a:rPr lang="fr-FR" dirty="0" err="1"/>
              <a:t>oy</a:t>
            </a:r>
            <a:r>
              <a:rPr lang="fr-FR" dirty="0"/>
              <a:t> parler son père si </a:t>
            </a:r>
            <a:r>
              <a:rPr lang="fr-FR" dirty="0" err="1"/>
              <a:t>dist</a:t>
            </a:r>
            <a:r>
              <a:rPr lang="fr-FR" dirty="0"/>
              <a:t> que point il ne se </a:t>
            </a:r>
            <a:r>
              <a:rPr lang="fr-FR" dirty="0" err="1"/>
              <a:t>départiroit</a:t>
            </a:r>
            <a:r>
              <a:rPr lang="fr-FR" dirty="0"/>
              <a:t> ne point il ne le </a:t>
            </a:r>
            <a:r>
              <a:rPr lang="fr-FR" dirty="0" smtClean="0"/>
              <a:t>lai[</a:t>
            </a:r>
            <a:r>
              <a:rPr lang="fr-FR" dirty="0" err="1" smtClean="0"/>
              <a:t>sse</a:t>
            </a:r>
            <a:r>
              <a:rPr lang="fr-FR" dirty="0" smtClean="0"/>
              <a:t>]</a:t>
            </a:r>
            <a:r>
              <a:rPr lang="fr-FR" dirty="0" err="1" smtClean="0"/>
              <a:t>roit</a:t>
            </a:r>
            <a:r>
              <a:rPr lang="fr-FR" dirty="0" smtClean="0"/>
              <a:t> </a:t>
            </a:r>
            <a:r>
              <a:rPr lang="fr-FR" dirty="0"/>
              <a:t>mais le père à force </a:t>
            </a:r>
            <a:r>
              <a:rPr lang="fr-FR" dirty="0" err="1"/>
              <a:t>fist</a:t>
            </a:r>
            <a:r>
              <a:rPr lang="fr-FR" dirty="0"/>
              <a:t> tant que l'</a:t>
            </a:r>
            <a:r>
              <a:rPr lang="fr-FR" dirty="0" err="1"/>
              <a:t>escuier</a:t>
            </a:r>
            <a:r>
              <a:rPr lang="fr-FR" dirty="0"/>
              <a:t> l'emmena et le </a:t>
            </a:r>
            <a:r>
              <a:rPr lang="fr-FR" dirty="0" err="1"/>
              <a:t>mist</a:t>
            </a:r>
            <a:r>
              <a:rPr lang="fr-FR" dirty="0"/>
              <a:t> hors du péril et </a:t>
            </a:r>
            <a:r>
              <a:rPr lang="fr-FR" dirty="0" err="1"/>
              <a:t>vindrent</a:t>
            </a:r>
            <a:r>
              <a:rPr lang="fr-FR" dirty="0"/>
              <a:t> sur la </a:t>
            </a:r>
            <a:r>
              <a:rPr lang="fr-FR" dirty="0" err="1" smtClean="0"/>
              <a:t>Dunoe</a:t>
            </a:r>
            <a:r>
              <a:rPr lang="fr-FR" dirty="0" smtClean="0"/>
              <a:t> [Danube]. </a:t>
            </a:r>
            <a:r>
              <a:rPr lang="fr-FR" dirty="0"/>
              <a:t>Mais l'</a:t>
            </a:r>
            <a:r>
              <a:rPr lang="fr-FR" dirty="0" err="1"/>
              <a:t>enffant</a:t>
            </a:r>
            <a:r>
              <a:rPr lang="fr-FR" dirty="0"/>
              <a:t> qui se </a:t>
            </a:r>
            <a:r>
              <a:rPr lang="fr-FR" dirty="0" err="1"/>
              <a:t>voioit</a:t>
            </a:r>
            <a:r>
              <a:rPr lang="fr-FR" dirty="0"/>
              <a:t> là endroit et qui </a:t>
            </a:r>
            <a:r>
              <a:rPr lang="fr-FR" dirty="0" err="1"/>
              <a:t>estoit</a:t>
            </a:r>
            <a:r>
              <a:rPr lang="fr-FR" dirty="0"/>
              <a:t> très-</a:t>
            </a:r>
            <a:r>
              <a:rPr lang="fr-FR" dirty="0" err="1"/>
              <a:t>mérancolieux</a:t>
            </a:r>
            <a:r>
              <a:rPr lang="fr-FR" dirty="0"/>
              <a:t> pour son père qu'il </a:t>
            </a:r>
            <a:r>
              <a:rPr lang="fr-FR" dirty="0" err="1"/>
              <a:t>laissoit</a:t>
            </a:r>
            <a:r>
              <a:rPr lang="fr-FR" dirty="0"/>
              <a:t> ainsi fut noyé par </a:t>
            </a:r>
            <a:r>
              <a:rPr lang="fr-FR" dirty="0" err="1"/>
              <a:t>grant</a:t>
            </a:r>
            <a:r>
              <a:rPr lang="fr-FR" dirty="0"/>
              <a:t> </a:t>
            </a:r>
            <a:r>
              <a:rPr lang="fr-FR" dirty="0" err="1"/>
              <a:t>mésadventure</a:t>
            </a:r>
            <a:r>
              <a:rPr lang="fr-FR" dirty="0"/>
              <a:t> entre deux barges ne oncques </a:t>
            </a:r>
            <a:r>
              <a:rPr lang="fr-FR" dirty="0" smtClean="0"/>
              <a:t>[aucun] homme </a:t>
            </a:r>
            <a:r>
              <a:rPr lang="fr-FR" dirty="0"/>
              <a:t>ne le </a:t>
            </a:r>
            <a:r>
              <a:rPr lang="fr-FR" dirty="0" err="1"/>
              <a:t>peult</a:t>
            </a:r>
            <a:r>
              <a:rPr lang="fr-FR" dirty="0"/>
              <a:t> </a:t>
            </a:r>
            <a:r>
              <a:rPr lang="fr-FR" dirty="0" err="1"/>
              <a:t>saulver</a:t>
            </a:r>
            <a:r>
              <a:rPr lang="fr-FR" dirty="0"/>
              <a:t> </a:t>
            </a:r>
            <a:r>
              <a:rPr lang="fr-FR" dirty="0" smtClean="0"/>
              <a:t>».</a:t>
            </a:r>
            <a:endParaRPr lang="fr-CH" dirty="0"/>
          </a:p>
        </p:txBody>
      </p:sp>
    </p:spTree>
    <p:extLst>
      <p:ext uri="{BB962C8B-B14F-4D97-AF65-F5344CB8AC3E}">
        <p14:creationId xmlns:p14="http://schemas.microsoft.com/office/powerpoint/2010/main" val="268046080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2294</TotalTime>
  <Words>1003</Words>
  <Application>Microsoft Office PowerPoint</Application>
  <PresentationFormat>Affichage à l'écran (4:3)</PresentationFormat>
  <Paragraphs>89</Paragraphs>
  <Slides>26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26</vt:i4>
      </vt:variant>
    </vt:vector>
  </HeadingPairs>
  <TitlesOfParts>
    <vt:vector size="31" baseType="lpstr">
      <vt:lpstr>Arial</vt:lpstr>
      <vt:lpstr>Calibri</vt:lpstr>
      <vt:lpstr>Calibri Light</vt:lpstr>
      <vt:lpstr>Times New Roman</vt:lpstr>
      <vt:lpstr>Thème Office</vt:lpstr>
      <vt:lpstr>"Honneur, folie et trahison, ou comment expliquer une défaite ?" </vt:lpstr>
      <vt:lpstr>Chronologie : la bataille de Nicopolis</vt:lpstr>
      <vt:lpstr>L’Europe vers 1360</vt:lpstr>
      <vt:lpstr>Avant la bataille de Nicopolis, selon Michel Pintoin :</vt:lpstr>
      <vt:lpstr>Les croisés apprennent l’arrivée des Turcs, selon Jean Froissart :</vt:lpstr>
      <vt:lpstr>La décision de Jean de Bourgogne, d’après Johannes Schiltberger :</vt:lpstr>
      <vt:lpstr>Dernier discours de l’amiral Jean de Vienne, reconstitué par Michel Pintoin :</vt:lpstr>
      <vt:lpstr>Présentation PowerPoint</vt:lpstr>
      <vt:lpstr>Un père et son fils en pleine bataille, chez Jean Froissart :</vt:lpstr>
      <vt:lpstr>Présentation PowerPoint</vt:lpstr>
      <vt:lpstr>Eustache Deschamps, Pour les Français morts à Nicopolis :</vt:lpstr>
      <vt:lpstr>Chronologie : la bataille de Grunwald (Tannenberg)</vt:lpstr>
      <vt:lpstr>Présentation PowerPoint</vt:lpstr>
      <vt:lpstr>Présentation PowerPoint</vt:lpstr>
      <vt:lpstr>Présentation PowerPoint</vt:lpstr>
      <vt:lpstr>La bataille de Grunwald, selon Michel Pintoin :</vt:lpstr>
      <vt:lpstr>La bataille de Grunwald, selon Enguerrand de Monstrelet :</vt:lpstr>
      <vt:lpstr>Présentation PowerPoint</vt:lpstr>
      <vt:lpstr>La bataille de Tannenberg, selon Conrad Justinger (v. 1430) :</vt:lpstr>
      <vt:lpstr>Lettre anonyme au grand-maître de l’Ordre teutonique :</vt:lpstr>
      <vt:lpstr>Chronologie : les Guerres de Bourgogne</vt:lpstr>
      <vt:lpstr>Présentation PowerPoint</vt:lpstr>
      <vt:lpstr>La puissance suisse mise en scène dans le Chant de Morat, par Veit-Weber : </vt:lpstr>
      <vt:lpstr>La bataille de Morat (1476), selon Jean Molinet :</vt:lpstr>
      <vt:lpstr>Charles de Bourgogne avant la bataille de Nancy, selon Jean Molinet :</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la croisade à la découverte de l’autre : le monde balte vu par les hôtes français de l’Ordre Teutonique (14ème – 15ème siècle)</dc:title>
  <dc:creator>Loïc</dc:creator>
  <cp:lastModifiedBy>Sabine Chanex</cp:lastModifiedBy>
  <cp:revision>133</cp:revision>
  <dcterms:created xsi:type="dcterms:W3CDTF">2014-08-29T15:09:43Z</dcterms:created>
  <dcterms:modified xsi:type="dcterms:W3CDTF">2023-10-17T19:41:23Z</dcterms:modified>
</cp:coreProperties>
</file>