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23" r:id="rId2"/>
    <p:sldId id="338" r:id="rId3"/>
    <p:sldId id="454" r:id="rId4"/>
    <p:sldId id="455" r:id="rId5"/>
    <p:sldId id="458" r:id="rId6"/>
    <p:sldId id="460" r:id="rId7"/>
    <p:sldId id="453" r:id="rId8"/>
    <p:sldId id="467" r:id="rId9"/>
    <p:sldId id="468" r:id="rId10"/>
    <p:sldId id="469" r:id="rId11"/>
    <p:sldId id="471" r:id="rId12"/>
    <p:sldId id="524" r:id="rId13"/>
    <p:sldId id="525" r:id="rId14"/>
    <p:sldId id="472" r:id="rId15"/>
    <p:sldId id="526" r:id="rId16"/>
    <p:sldId id="473" r:id="rId17"/>
    <p:sldId id="527" r:id="rId18"/>
    <p:sldId id="528" r:id="rId19"/>
    <p:sldId id="488" r:id="rId20"/>
    <p:sldId id="493" r:id="rId21"/>
    <p:sldId id="494" r:id="rId22"/>
    <p:sldId id="462" r:id="rId23"/>
    <p:sldId id="495" r:id="rId24"/>
    <p:sldId id="498" r:id="rId25"/>
    <p:sldId id="501" r:id="rId26"/>
    <p:sldId id="496" r:id="rId27"/>
    <p:sldId id="504" r:id="rId28"/>
    <p:sldId id="507" r:id="rId29"/>
    <p:sldId id="509" r:id="rId30"/>
    <p:sldId id="510" r:id="rId31"/>
    <p:sldId id="519" r:id="rId32"/>
    <p:sldId id="520" r:id="rId33"/>
    <p:sldId id="521" r:id="rId34"/>
    <p:sldId id="522" r:id="rId35"/>
    <p:sldId id="523" r:id="rId3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CC00"/>
    <a:srgbClr val="FFFF99"/>
    <a:srgbClr val="FFFF00"/>
    <a:srgbClr val="FF6600"/>
    <a:srgbClr val="FF9966"/>
    <a:srgbClr val="4F4FD3"/>
    <a:srgbClr val="6666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Světlý styl 3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7674" autoAdjust="0"/>
  </p:normalViewPr>
  <p:slideViewPr>
    <p:cSldViewPr showGuides="1">
      <p:cViewPr varScale="1">
        <p:scale>
          <a:sx n="84" d="100"/>
          <a:sy n="84" d="100"/>
        </p:scale>
        <p:origin x="658" y="82"/>
      </p:cViewPr>
      <p:guideLst>
        <p:guide orient="horz" pos="148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841BEF68-B892-4CE7-89D1-D0EF8911C1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46972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683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606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898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47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189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10741-07EB-41AC-99B4-DC45F04A2E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508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73F8F-0736-480F-ADE1-E1CD344CF68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1119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7726F-85BE-4325-872F-F3497508EF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5651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71771-E8AF-4C72-A0B0-8DB94A0C3A7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055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17768-129A-4689-8786-40C86400A5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55830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F3681-2097-44F4-BFEC-53B16972276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152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DFF8A-724B-487E-9D7D-84EE980A30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342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D3BA1-2168-4290-85D3-78791E47114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815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4314B-CFC0-417E-B2E0-DF540CD2215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4387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B6C7E-5E69-4D6B-8AE9-73B5857177B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652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81E8E-F561-4490-96DF-F45F30B0703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3576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78144-AB32-4641-9A5A-5FEDF63CC7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694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50302E2C-EF0A-47B5-BDBC-6885E00B58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0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wmf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.em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3.emf"/><Relationship Id="rId9" Type="http://schemas.openxmlformats.org/officeDocument/2006/relationships/image" Target="../media/image6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/>
          <p:nvPr/>
        </p:nvSpPr>
        <p:spPr>
          <a:xfrm>
            <a:off x="0" y="5422900"/>
            <a:ext cx="9144000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2900"/>
            <a:ext cx="3835400" cy="1435100"/>
          </a:xfrm>
          <a:prstGeom prst="rect">
            <a:avLst/>
          </a:prstGeom>
        </p:spPr>
      </p:pic>
      <p:cxnSp>
        <p:nvCxnSpPr>
          <p:cNvPr id="7" name="Straight Connector 7"/>
          <p:cNvCxnSpPr/>
          <p:nvPr/>
        </p:nvCxnSpPr>
        <p:spPr>
          <a:xfrm flipV="1">
            <a:off x="3876368" y="5661742"/>
            <a:ext cx="0" cy="958647"/>
          </a:xfrm>
          <a:prstGeom prst="line">
            <a:avLst/>
          </a:prstGeom>
          <a:ln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5"/>
          <p:cNvSpPr txBox="1"/>
          <p:nvPr/>
        </p:nvSpPr>
        <p:spPr>
          <a:xfrm>
            <a:off x="4104971" y="5613121"/>
            <a:ext cx="4653929" cy="95103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cs-CZ" sz="2000" b="1" dirty="0">
                <a:latin typeface="Arial"/>
                <a:cs typeface="Arial"/>
              </a:rPr>
              <a:t>Anorganická chemie</a:t>
            </a:r>
            <a:endParaRPr lang="en-US" sz="2000" b="1" dirty="0">
              <a:latin typeface="Arial"/>
              <a:cs typeface="Arial"/>
            </a:endParaRPr>
          </a:p>
          <a:p>
            <a:pPr>
              <a:lnSpc>
                <a:spcPct val="130000"/>
              </a:lnSpc>
            </a:pPr>
            <a:r>
              <a:rPr lang="cs-CZ" sz="1600">
                <a:latin typeface="Arial"/>
                <a:cs typeface="Arial"/>
              </a:rPr>
              <a:t>Krystalografie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184785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88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 err="1">
                <a:latin typeface="Arial"/>
                <a:cs typeface="Arial"/>
              </a:rPr>
              <a:t>Bravaisovy</a:t>
            </a:r>
            <a:r>
              <a:rPr lang="cs-CZ" sz="2600" b="1" dirty="0">
                <a:latin typeface="Arial"/>
                <a:cs typeface="Arial"/>
              </a:rPr>
              <a:t> mříže (složené z </a:t>
            </a:r>
            <a:r>
              <a:rPr lang="cs-CZ" sz="2600" b="1" dirty="0" err="1">
                <a:latin typeface="Arial"/>
                <a:cs typeface="Arial"/>
              </a:rPr>
              <a:t>Bravaisových</a:t>
            </a:r>
            <a:r>
              <a:rPr lang="cs-CZ" sz="2600" b="1" dirty="0">
                <a:latin typeface="Arial"/>
                <a:cs typeface="Arial"/>
              </a:rPr>
              <a:t> buněk)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 err="1">
                <a:latin typeface="Arial" charset="0"/>
                <a:cs typeface="Arial" charset="0"/>
              </a:rPr>
              <a:t>Bravaisova</a:t>
            </a:r>
            <a:r>
              <a:rPr lang="cs-CZ" altLang="cs-CZ" sz="2000" dirty="0">
                <a:latin typeface="Arial" charset="0"/>
                <a:cs typeface="Arial" charset="0"/>
              </a:rPr>
              <a:t> buňka je zvolena tak, aby: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měla co nejmenší možný objem,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měla co největší počet pravých úhlů,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měla co největší počet stejně dlouhých hran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(tj. co nejmenší a nejpravidelnější elementární cihlička).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43" y="2520847"/>
            <a:ext cx="6075794" cy="335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03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 err="1">
                <a:latin typeface="Arial"/>
                <a:cs typeface="Arial"/>
              </a:rPr>
              <a:t>Bravaisovy</a:t>
            </a:r>
            <a:r>
              <a:rPr lang="cs-CZ" sz="2600" b="1" dirty="0">
                <a:latin typeface="Arial"/>
                <a:cs typeface="Arial"/>
              </a:rPr>
              <a:t> mříže (složené z </a:t>
            </a:r>
            <a:r>
              <a:rPr lang="cs-CZ" sz="2600" b="1" dirty="0" err="1">
                <a:latin typeface="Arial"/>
                <a:cs typeface="Arial"/>
              </a:rPr>
              <a:t>Bravaisových</a:t>
            </a:r>
            <a:r>
              <a:rPr lang="cs-CZ" sz="2600" b="1" dirty="0">
                <a:latin typeface="Arial"/>
                <a:cs typeface="Arial"/>
              </a:rPr>
              <a:t> buněk)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Skládáním buněk se vytvoří celá mříž. Kromě parametrů elementární buňky (definujících, do které krystalové soustavy daná buňka/mříž patří) je možná ještě tzv. centrace – strukturní motiv může být umístěn nejen v rozích elementární buňky (primitivní buňka, </a:t>
            </a:r>
            <a:r>
              <a:rPr lang="cs-CZ" altLang="cs-CZ" sz="2000" i="1" dirty="0">
                <a:latin typeface="Arial" charset="0"/>
                <a:cs typeface="Arial" charset="0"/>
              </a:rPr>
              <a:t>P</a:t>
            </a:r>
            <a:r>
              <a:rPr lang="cs-CZ" altLang="cs-CZ" sz="2000" dirty="0">
                <a:latin typeface="Arial" charset="0"/>
                <a:cs typeface="Arial" charset="0"/>
              </a:rPr>
              <a:t>), ale též ve středech stěn, a to buď dvou protilehlých – bočně centrovaná buňka, </a:t>
            </a:r>
            <a:r>
              <a:rPr lang="cs-CZ" altLang="cs-CZ" sz="2000" i="1" dirty="0">
                <a:latin typeface="Arial" charset="0"/>
                <a:cs typeface="Arial" charset="0"/>
              </a:rPr>
              <a:t>A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B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C</a:t>
            </a:r>
            <a:r>
              <a:rPr lang="cs-CZ" altLang="cs-CZ" sz="2000" dirty="0">
                <a:latin typeface="Arial" charset="0"/>
                <a:cs typeface="Arial" charset="0"/>
              </a:rPr>
              <a:t>, nebo ve všech – plošně (faciálně) centrovaná buňka, </a:t>
            </a:r>
            <a:r>
              <a:rPr lang="cs-CZ" altLang="cs-CZ" sz="2000" i="1" dirty="0">
                <a:latin typeface="Arial" charset="0"/>
                <a:cs typeface="Arial" charset="0"/>
              </a:rPr>
              <a:t>F</a:t>
            </a:r>
            <a:r>
              <a:rPr lang="cs-CZ" altLang="cs-CZ" sz="2000" dirty="0">
                <a:latin typeface="Arial" charset="0"/>
                <a:cs typeface="Arial" charset="0"/>
              </a:rPr>
              <a:t>), případně ve středu buňky – tělesově (interně) centrovaná buňka, </a:t>
            </a:r>
            <a:r>
              <a:rPr lang="cs-CZ" altLang="cs-CZ" sz="2000" i="1" dirty="0">
                <a:latin typeface="Arial" charset="0"/>
                <a:cs typeface="Arial" charset="0"/>
              </a:rPr>
              <a:t>I</a:t>
            </a:r>
            <a:r>
              <a:rPr lang="cs-CZ" altLang="cs-CZ" sz="2000" dirty="0">
                <a:latin typeface="Arial" charset="0"/>
                <a:cs typeface="Arial" charset="0"/>
              </a:rPr>
              <a:t>. Celkem existuje 14 možností.</a:t>
            </a:r>
          </a:p>
        </p:txBody>
      </p:sp>
      <p:sp>
        <p:nvSpPr>
          <p:cNvPr id="1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5" descr="brav14">
            <a:extLst>
              <a:ext uri="{FF2B5EF4-FFF2-40B4-BE49-F238E27FC236}">
                <a16:creationId xmlns:a16="http://schemas.microsoft.com/office/drawing/2014/main" id="{EAA3BD73-05CA-48DE-B715-8FE5AAAE3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846" y="3773161"/>
            <a:ext cx="1801813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 descr="brav13">
            <a:extLst>
              <a:ext uri="{FF2B5EF4-FFF2-40B4-BE49-F238E27FC236}">
                <a16:creationId xmlns:a16="http://schemas.microsoft.com/office/drawing/2014/main" id="{E9822D91-D1F0-435E-8888-7BC4A0DBD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46" y="3746537"/>
            <a:ext cx="162877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brav12">
            <a:extLst>
              <a:ext uri="{FF2B5EF4-FFF2-40B4-BE49-F238E27FC236}">
                <a16:creationId xmlns:a16="http://schemas.microsoft.com/office/drawing/2014/main" id="{094C9E8C-7849-4DD4-A560-6D3EF50C1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03" y="3702695"/>
            <a:ext cx="18827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9">
            <a:extLst>
              <a:ext uri="{FF2B5EF4-FFF2-40B4-BE49-F238E27FC236}">
                <a16:creationId xmlns:a16="http://schemas.microsoft.com/office/drawing/2014/main" id="{16A9A4E2-AC16-4FF8-A6AA-E00F811C9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120" y="5094612"/>
            <a:ext cx="73180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	   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F  		A/B/C</a:t>
            </a:r>
          </a:p>
        </p:txBody>
      </p:sp>
      <p:pic>
        <p:nvPicPr>
          <p:cNvPr id="25" name="Picture 6" descr="brav3">
            <a:extLst>
              <a:ext uri="{FF2B5EF4-FFF2-40B4-BE49-F238E27FC236}">
                <a16:creationId xmlns:a16="http://schemas.microsoft.com/office/drawing/2014/main" id="{9233EE49-8301-4EE4-A3FF-8032DCB61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300" y="3338338"/>
            <a:ext cx="1917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072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 err="1">
                <a:latin typeface="Arial"/>
                <a:cs typeface="Arial"/>
              </a:rPr>
              <a:t>Bravaisovy</a:t>
            </a:r>
            <a:r>
              <a:rPr lang="cs-CZ" sz="2600" b="1" dirty="0">
                <a:latin typeface="Arial"/>
                <a:cs typeface="Arial"/>
              </a:rPr>
              <a:t> mříže (složené z </a:t>
            </a:r>
            <a:r>
              <a:rPr lang="cs-CZ" sz="2600" b="1" dirty="0" err="1">
                <a:latin typeface="Arial"/>
                <a:cs typeface="Arial"/>
              </a:rPr>
              <a:t>Bravaisových</a:t>
            </a:r>
            <a:r>
              <a:rPr lang="cs-CZ" sz="2600" b="1" dirty="0">
                <a:latin typeface="Arial"/>
                <a:cs typeface="Arial"/>
              </a:rPr>
              <a:t> buněk)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0" name="Picture 3" descr="bra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246" y="840411"/>
            <a:ext cx="1849438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317387" y="2562665"/>
            <a:ext cx="203934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Trojklonná</a:t>
            </a:r>
          </a:p>
          <a:p>
            <a:pPr algn="ctr">
              <a:spcBef>
                <a:spcPct val="0"/>
              </a:spcBef>
              <a:buNone/>
            </a:pPr>
            <a:r>
              <a:rPr lang="cs-CZ" altLang="cs-CZ" sz="2000" i="1" dirty="0">
                <a:latin typeface="Arial"/>
                <a:cs typeface="Arial"/>
              </a:rPr>
              <a:t>a</a:t>
            </a:r>
            <a:r>
              <a:rPr lang="cs-CZ" altLang="cs-CZ" sz="2000" dirty="0">
                <a:latin typeface="Arial"/>
                <a:cs typeface="Arial"/>
              </a:rPr>
              <a:t> ≠ </a:t>
            </a:r>
            <a:r>
              <a:rPr lang="cs-CZ" altLang="cs-CZ" sz="2000" i="1" dirty="0">
                <a:latin typeface="Arial"/>
                <a:cs typeface="Arial"/>
              </a:rPr>
              <a:t>b</a:t>
            </a:r>
            <a:r>
              <a:rPr lang="cs-CZ" altLang="cs-CZ" sz="2000" dirty="0">
                <a:latin typeface="Arial"/>
                <a:cs typeface="Arial"/>
              </a:rPr>
              <a:t> ≠ </a:t>
            </a:r>
            <a:r>
              <a:rPr lang="cs-CZ" altLang="cs-CZ" sz="2000" i="1" dirty="0">
                <a:latin typeface="Arial"/>
                <a:cs typeface="Arial"/>
              </a:rPr>
              <a:t>c</a:t>
            </a:r>
          </a:p>
          <a:p>
            <a:pPr algn="ctr">
              <a:spcBef>
                <a:spcPct val="0"/>
              </a:spcBef>
              <a:buNone/>
            </a:pP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a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≠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b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≠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g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≠</a:t>
            </a:r>
            <a:r>
              <a:rPr lang="el-GR" altLang="cs-CZ" sz="2000" dirty="0">
                <a:latin typeface="Arial"/>
                <a:cs typeface="Arial"/>
              </a:rPr>
              <a:t> 90°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347340" y="2098098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en-US" alt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 descr="AKO VYPESTOVAŤ POLYKRYŠTALICKÚ VZORKU MODREJ SKALICE? –  @minerals-of-easternsk on Tumblr">
            <a:extLst>
              <a:ext uri="{FF2B5EF4-FFF2-40B4-BE49-F238E27FC236}">
                <a16:creationId xmlns:a16="http://schemas.microsoft.com/office/drawing/2014/main" id="{AA3EB23D-73BC-4F5D-932F-CC7B6E28E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833646"/>
            <a:ext cx="2224888" cy="166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bdélník 21">
            <a:extLst>
              <a:ext uri="{FF2B5EF4-FFF2-40B4-BE49-F238E27FC236}">
                <a16:creationId xmlns:a16="http://schemas.microsoft.com/office/drawing/2014/main" id="{7EC4E253-4830-478A-8452-8408807B2C19}"/>
              </a:ext>
            </a:extLst>
          </p:cNvPr>
          <p:cNvSpPr/>
          <p:nvPr/>
        </p:nvSpPr>
        <p:spPr>
          <a:xfrm>
            <a:off x="931859" y="5515839"/>
            <a:ext cx="66827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Modrá skalice CuSO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·5H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l-GR" altLang="cs-CZ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7397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 err="1">
                <a:latin typeface="Arial"/>
                <a:cs typeface="Arial"/>
              </a:rPr>
              <a:t>Bravaisovy</a:t>
            </a:r>
            <a:r>
              <a:rPr lang="cs-CZ" sz="2600" b="1" dirty="0">
                <a:latin typeface="Arial"/>
                <a:cs typeface="Arial"/>
              </a:rPr>
              <a:t> mříže (složené z </a:t>
            </a:r>
            <a:r>
              <a:rPr lang="cs-CZ" sz="2600" b="1" dirty="0" err="1">
                <a:latin typeface="Arial"/>
                <a:cs typeface="Arial"/>
              </a:rPr>
              <a:t>Bravaisových</a:t>
            </a:r>
            <a:r>
              <a:rPr lang="cs-CZ" sz="2600" b="1" dirty="0">
                <a:latin typeface="Arial"/>
                <a:cs typeface="Arial"/>
              </a:rPr>
              <a:t> buněk)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2" name="Picture 5" descr="bra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849" y="880807"/>
            <a:ext cx="1706562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brav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559" y="941703"/>
            <a:ext cx="1917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899875" y="2618936"/>
            <a:ext cx="263951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Jednoklonná</a:t>
            </a:r>
          </a:p>
          <a:p>
            <a:pPr algn="ctr">
              <a:spcBef>
                <a:spcPct val="0"/>
              </a:spcBef>
              <a:buNone/>
            </a:pPr>
            <a:r>
              <a:rPr lang="cs-CZ" altLang="cs-CZ" sz="2000" i="1" dirty="0">
                <a:latin typeface="Arial"/>
                <a:cs typeface="Arial"/>
              </a:rPr>
              <a:t>a</a:t>
            </a:r>
            <a:r>
              <a:rPr lang="cs-CZ" altLang="cs-CZ" sz="2000" dirty="0">
                <a:latin typeface="Arial"/>
                <a:cs typeface="Arial"/>
              </a:rPr>
              <a:t> ≠ </a:t>
            </a:r>
            <a:r>
              <a:rPr lang="cs-CZ" altLang="cs-CZ" sz="2000" i="1" dirty="0">
                <a:latin typeface="Arial"/>
                <a:cs typeface="Arial"/>
              </a:rPr>
              <a:t>b</a:t>
            </a:r>
            <a:r>
              <a:rPr lang="cs-CZ" altLang="cs-CZ" sz="2000" dirty="0">
                <a:latin typeface="Arial"/>
                <a:cs typeface="Arial"/>
              </a:rPr>
              <a:t> ≠ </a:t>
            </a:r>
            <a:r>
              <a:rPr lang="cs-CZ" altLang="cs-CZ" sz="2000" i="1" dirty="0">
                <a:latin typeface="Arial"/>
                <a:cs typeface="Arial"/>
              </a:rPr>
              <a:t>c</a:t>
            </a:r>
            <a:endParaRPr lang="cs-CZ" altLang="cs-CZ" sz="2000" dirty="0">
              <a:latin typeface="Arial"/>
              <a:cs typeface="Arial"/>
            </a:endParaRPr>
          </a:p>
          <a:p>
            <a:pPr algn="ctr">
              <a:spcBef>
                <a:spcPct val="0"/>
              </a:spcBef>
              <a:buNone/>
            </a:pP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a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g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 </a:t>
            </a:r>
            <a:r>
              <a:rPr lang="el-GR" altLang="cs-CZ" sz="2000" dirty="0">
                <a:latin typeface="Arial"/>
                <a:cs typeface="Arial"/>
              </a:rPr>
              <a:t>90°</a:t>
            </a:r>
            <a:r>
              <a:rPr lang="cs-CZ" altLang="cs-CZ" sz="2000" dirty="0">
                <a:latin typeface="Arial"/>
                <a:cs typeface="Arial"/>
              </a:rPr>
              <a:t>,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b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≠</a:t>
            </a:r>
            <a:r>
              <a:rPr lang="el-GR" altLang="cs-CZ" sz="2000" dirty="0">
                <a:latin typeface="Arial"/>
                <a:cs typeface="Arial"/>
              </a:rPr>
              <a:t> 90°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989415" y="2154369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en-US" alt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4438559" y="2154369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alt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0" name="Picture 4" descr="Realgar – Wikipedie">
            <a:extLst>
              <a:ext uri="{FF2B5EF4-FFF2-40B4-BE49-F238E27FC236}">
                <a16:creationId xmlns:a16="http://schemas.microsoft.com/office/drawing/2014/main" id="{4C083E28-7A7F-4BA7-AA9F-32A7E0C12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83554" y="3459076"/>
            <a:ext cx="1800000" cy="23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lenite (gypsum) - Wikipedia">
            <a:extLst>
              <a:ext uri="{FF2B5EF4-FFF2-40B4-BE49-F238E27FC236}">
                <a16:creationId xmlns:a16="http://schemas.microsoft.com/office/drawing/2014/main" id="{07807909-D13E-428B-A974-15B97F9C5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10462"/>
            <a:ext cx="270988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bdélník 21">
            <a:extLst>
              <a:ext uri="{FF2B5EF4-FFF2-40B4-BE49-F238E27FC236}">
                <a16:creationId xmlns:a16="http://schemas.microsoft.com/office/drawing/2014/main" id="{07DFA4A2-0762-4A50-AB72-5EA4DBDC4423}"/>
              </a:ext>
            </a:extLst>
          </p:cNvPr>
          <p:cNvSpPr/>
          <p:nvPr/>
        </p:nvSpPr>
        <p:spPr>
          <a:xfrm>
            <a:off x="1619672" y="5520682"/>
            <a:ext cx="66827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Realgar	 As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		Sádrovec CaSO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·2H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l-GR" altLang="cs-CZ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2795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brav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642" y="1052736"/>
            <a:ext cx="1555750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 descr="brav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821" y="1118869"/>
            <a:ext cx="1376363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brav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73" y="1118869"/>
            <a:ext cx="1484312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brav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16487"/>
            <a:ext cx="14112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 err="1">
                <a:latin typeface="Arial"/>
                <a:cs typeface="Arial"/>
              </a:rPr>
              <a:t>Bravaisovy</a:t>
            </a:r>
            <a:r>
              <a:rPr lang="cs-CZ" sz="2600" b="1" dirty="0">
                <a:latin typeface="Arial"/>
                <a:cs typeface="Arial"/>
              </a:rPr>
              <a:t> mříže (složené z </a:t>
            </a:r>
            <a:r>
              <a:rPr lang="cs-CZ" sz="2600" b="1" dirty="0" err="1">
                <a:latin typeface="Arial"/>
                <a:cs typeface="Arial"/>
              </a:rPr>
              <a:t>Bravaisových</a:t>
            </a:r>
            <a:r>
              <a:rPr lang="cs-CZ" sz="2600" b="1" dirty="0">
                <a:latin typeface="Arial"/>
                <a:cs typeface="Arial"/>
              </a:rPr>
              <a:t> buněk)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1631131" y="2433082"/>
            <a:ext cx="58817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         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		 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algn="ctr">
              <a:spcBef>
                <a:spcPct val="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Kosočtverečná, </a:t>
            </a:r>
            <a:r>
              <a:rPr lang="cs-CZ" altLang="cs-CZ" sz="2000" i="1" dirty="0">
                <a:latin typeface="Arial"/>
                <a:cs typeface="Arial"/>
              </a:rPr>
              <a:t>a</a:t>
            </a:r>
            <a:r>
              <a:rPr lang="cs-CZ" altLang="cs-CZ" sz="2000" dirty="0">
                <a:latin typeface="Arial"/>
                <a:cs typeface="Arial"/>
              </a:rPr>
              <a:t> ≠ </a:t>
            </a:r>
            <a:r>
              <a:rPr lang="cs-CZ" altLang="cs-CZ" sz="2000" i="1" dirty="0">
                <a:latin typeface="Arial"/>
                <a:cs typeface="Arial"/>
              </a:rPr>
              <a:t>b</a:t>
            </a:r>
            <a:r>
              <a:rPr lang="cs-CZ" altLang="cs-CZ" sz="2000" dirty="0">
                <a:latin typeface="Arial"/>
                <a:cs typeface="Arial"/>
              </a:rPr>
              <a:t> ≠ </a:t>
            </a:r>
            <a:r>
              <a:rPr lang="cs-CZ" altLang="cs-CZ" sz="2000" i="1" dirty="0">
                <a:latin typeface="Arial"/>
                <a:cs typeface="Arial"/>
              </a:rPr>
              <a:t>c</a:t>
            </a:r>
            <a:r>
              <a:rPr lang="cs-CZ" altLang="cs-CZ" sz="2000" dirty="0">
                <a:latin typeface="Arial"/>
                <a:cs typeface="Arial"/>
              </a:rPr>
              <a:t>,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a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b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g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90°</a:t>
            </a:r>
          </a:p>
        </p:txBody>
      </p:sp>
      <p:sp>
        <p:nvSpPr>
          <p:cNvPr id="14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Native Sulphur: Mineral information, data and localities.">
            <a:extLst>
              <a:ext uri="{FF2B5EF4-FFF2-40B4-BE49-F238E27FC236}">
                <a16:creationId xmlns:a16="http://schemas.microsoft.com/office/drawing/2014/main" id="{E8E196D3-DA36-4D15-8708-CFA9629A6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660" y="3393480"/>
            <a:ext cx="1795191" cy="198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44921F45-ABFB-4D20-AC40-F4562C8015DB}"/>
              </a:ext>
            </a:extLst>
          </p:cNvPr>
          <p:cNvSpPr/>
          <p:nvPr/>
        </p:nvSpPr>
        <p:spPr>
          <a:xfrm>
            <a:off x="931859" y="5515839"/>
            <a:ext cx="66827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Síra</a:t>
            </a:r>
            <a:endParaRPr lang="el-GR" altLang="cs-CZ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9772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 err="1">
                <a:latin typeface="Arial"/>
                <a:cs typeface="Arial"/>
              </a:rPr>
              <a:t>Bravaisovy</a:t>
            </a:r>
            <a:r>
              <a:rPr lang="cs-CZ" sz="2600" b="1" dirty="0">
                <a:latin typeface="Arial"/>
                <a:cs typeface="Arial"/>
              </a:rPr>
              <a:t> mříže (složené z </a:t>
            </a:r>
            <a:r>
              <a:rPr lang="cs-CZ" sz="2600" b="1" dirty="0" err="1">
                <a:latin typeface="Arial"/>
                <a:cs typeface="Arial"/>
              </a:rPr>
              <a:t>Bravaisových</a:t>
            </a:r>
            <a:r>
              <a:rPr lang="cs-CZ" sz="2600" b="1" dirty="0">
                <a:latin typeface="Arial"/>
                <a:cs typeface="Arial"/>
              </a:rPr>
              <a:t> buněk)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28" name="Picture 12" descr="brav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14" y="982868"/>
            <a:ext cx="1408113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3" descr="brav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63" y="1026975"/>
            <a:ext cx="1273175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1800588" y="2497268"/>
            <a:ext cx="44999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Čtverečná, </a:t>
            </a:r>
            <a:r>
              <a:rPr lang="cs-CZ" altLang="cs-CZ" sz="2000" i="1" dirty="0">
                <a:latin typeface="Arial"/>
                <a:cs typeface="Arial"/>
              </a:rPr>
              <a:t>a</a:t>
            </a:r>
            <a:r>
              <a:rPr lang="cs-CZ" altLang="cs-CZ" sz="2000" dirty="0">
                <a:latin typeface="Arial"/>
                <a:cs typeface="Arial"/>
              </a:rPr>
              <a:t> = </a:t>
            </a:r>
            <a:r>
              <a:rPr lang="cs-CZ" altLang="cs-CZ" sz="2000" i="1" dirty="0">
                <a:latin typeface="Arial"/>
                <a:cs typeface="Arial"/>
              </a:rPr>
              <a:t>b</a:t>
            </a:r>
            <a:r>
              <a:rPr lang="cs-CZ" altLang="cs-CZ" sz="2000" dirty="0">
                <a:latin typeface="Arial"/>
                <a:cs typeface="Arial"/>
              </a:rPr>
              <a:t> ≠ </a:t>
            </a:r>
            <a:r>
              <a:rPr lang="cs-CZ" altLang="cs-CZ" sz="2000" i="1" dirty="0">
                <a:latin typeface="Arial"/>
                <a:cs typeface="Arial"/>
              </a:rPr>
              <a:t>c</a:t>
            </a:r>
            <a:r>
              <a:rPr lang="cs-CZ" altLang="cs-CZ" sz="2000" dirty="0">
                <a:latin typeface="Arial"/>
                <a:cs typeface="Arial"/>
              </a:rPr>
              <a:t>,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a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b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g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90°</a:t>
            </a:r>
          </a:p>
        </p:txBody>
      </p:sp>
      <p:sp>
        <p:nvSpPr>
          <p:cNvPr id="14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KASITERIT">
            <a:extLst>
              <a:ext uri="{FF2B5EF4-FFF2-40B4-BE49-F238E27FC236}">
                <a16:creationId xmlns:a16="http://schemas.microsoft.com/office/drawing/2014/main" id="{CCB3C746-B105-48CF-89E7-85D1224345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3" t="16532" r="17516" b="12594"/>
          <a:stretch/>
        </p:blipFill>
        <p:spPr bwMode="auto">
          <a:xfrm>
            <a:off x="2987824" y="3371348"/>
            <a:ext cx="2423765" cy="202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D6BB2DE3-1BA3-4C88-9108-0B272D1C9979}"/>
              </a:ext>
            </a:extLst>
          </p:cNvPr>
          <p:cNvSpPr/>
          <p:nvPr/>
        </p:nvSpPr>
        <p:spPr>
          <a:xfrm>
            <a:off x="931859" y="5515839"/>
            <a:ext cx="66827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Kasiterit (cínovec) SnO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l-GR" altLang="cs-CZ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3640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 err="1">
                <a:latin typeface="Arial"/>
                <a:cs typeface="Arial"/>
              </a:rPr>
              <a:t>Bravaisovy</a:t>
            </a:r>
            <a:r>
              <a:rPr lang="cs-CZ" sz="2600" b="1" dirty="0">
                <a:latin typeface="Arial"/>
                <a:cs typeface="Arial"/>
              </a:rPr>
              <a:t> mříže (složené z </a:t>
            </a:r>
            <a:r>
              <a:rPr lang="cs-CZ" sz="2600" b="1" dirty="0" err="1">
                <a:latin typeface="Arial"/>
                <a:cs typeface="Arial"/>
              </a:rPr>
              <a:t>Bravaisových</a:t>
            </a:r>
            <a:r>
              <a:rPr lang="cs-CZ" sz="2600" b="1" dirty="0">
                <a:latin typeface="Arial"/>
                <a:cs typeface="Arial"/>
              </a:rPr>
              <a:t> buněk)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2793302" y="2394423"/>
            <a:ext cx="319029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Klencová</a:t>
            </a:r>
          </a:p>
          <a:p>
            <a:pPr algn="ctr">
              <a:spcBef>
                <a:spcPct val="0"/>
              </a:spcBef>
              <a:buNone/>
            </a:pPr>
            <a:r>
              <a:rPr lang="cs-CZ" altLang="cs-CZ" sz="2000" i="1" dirty="0">
                <a:latin typeface="Arial"/>
                <a:cs typeface="Arial"/>
              </a:rPr>
              <a:t>a</a:t>
            </a:r>
            <a:r>
              <a:rPr lang="cs-CZ" altLang="cs-CZ" sz="2000" dirty="0">
                <a:latin typeface="Arial"/>
                <a:cs typeface="Arial"/>
              </a:rPr>
              <a:t> = </a:t>
            </a:r>
            <a:r>
              <a:rPr lang="cs-CZ" altLang="cs-CZ" sz="2000" i="1" dirty="0">
                <a:latin typeface="Arial"/>
                <a:cs typeface="Arial"/>
              </a:rPr>
              <a:t>b</a:t>
            </a:r>
            <a:r>
              <a:rPr lang="cs-CZ" altLang="cs-CZ" sz="2000" dirty="0">
                <a:latin typeface="Arial"/>
                <a:cs typeface="Arial"/>
              </a:rPr>
              <a:t> = </a:t>
            </a:r>
            <a:r>
              <a:rPr lang="cs-CZ" altLang="cs-CZ" sz="2000" i="1" dirty="0">
                <a:latin typeface="Arial"/>
                <a:cs typeface="Arial"/>
              </a:rPr>
              <a:t>c</a:t>
            </a:r>
            <a:r>
              <a:rPr lang="cs-CZ" altLang="cs-CZ" sz="2000" dirty="0">
                <a:latin typeface="Arial"/>
                <a:cs typeface="Arial"/>
              </a:rPr>
              <a:t>,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a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b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g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≠</a:t>
            </a:r>
            <a:r>
              <a:rPr lang="el-GR" altLang="cs-CZ" sz="2000" dirty="0">
                <a:latin typeface="Arial"/>
                <a:cs typeface="Arial"/>
              </a:rPr>
              <a:t> 90°</a:t>
            </a:r>
          </a:p>
        </p:txBody>
      </p:sp>
      <p:pic>
        <p:nvPicPr>
          <p:cNvPr id="23" name="Picture 17" descr="brav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71340"/>
            <a:ext cx="1592262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3552769" y="1922181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cs-CZ" sz="2000" i="1" dirty="0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Ice Calcite &quot;Rhomb&quot;">
            <a:extLst>
              <a:ext uri="{FF2B5EF4-FFF2-40B4-BE49-F238E27FC236}">
                <a16:creationId xmlns:a16="http://schemas.microsoft.com/office/drawing/2014/main" id="{58CCAFBB-B95C-48F2-A837-73424724B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00500"/>
            <a:ext cx="1994722" cy="199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63D238B0-4637-4BE7-BA66-FC660F4E7CB5}"/>
              </a:ext>
            </a:extLst>
          </p:cNvPr>
          <p:cNvSpPr/>
          <p:nvPr/>
        </p:nvSpPr>
        <p:spPr>
          <a:xfrm>
            <a:off x="931859" y="5515839"/>
            <a:ext cx="66827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Kalcit CaCO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l-GR" altLang="cs-CZ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94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 err="1">
                <a:latin typeface="Arial"/>
                <a:cs typeface="Arial"/>
              </a:rPr>
              <a:t>Bravaisovy</a:t>
            </a:r>
            <a:r>
              <a:rPr lang="cs-CZ" sz="2600" b="1" dirty="0">
                <a:latin typeface="Arial"/>
                <a:cs typeface="Arial"/>
              </a:rPr>
              <a:t> mříže (složené z </a:t>
            </a:r>
            <a:r>
              <a:rPr lang="cs-CZ" sz="2600" b="1" dirty="0" err="1">
                <a:latin typeface="Arial"/>
                <a:cs typeface="Arial"/>
              </a:rPr>
              <a:t>Bravaisových</a:t>
            </a:r>
            <a:r>
              <a:rPr lang="cs-CZ" sz="2600" b="1" dirty="0">
                <a:latin typeface="Arial"/>
                <a:cs typeface="Arial"/>
              </a:rPr>
              <a:t> buněk)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25" name="Picture 19" descr="brav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501" y="1018999"/>
            <a:ext cx="14192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2156672" y="2478331"/>
            <a:ext cx="386195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Šesterečná</a:t>
            </a:r>
          </a:p>
          <a:p>
            <a:pPr algn="ctr">
              <a:spcBef>
                <a:spcPct val="0"/>
              </a:spcBef>
              <a:buNone/>
            </a:pPr>
            <a:r>
              <a:rPr lang="cs-CZ" altLang="cs-CZ" sz="2000" i="1" dirty="0">
                <a:latin typeface="Arial"/>
                <a:cs typeface="Arial"/>
              </a:rPr>
              <a:t>a</a:t>
            </a:r>
            <a:r>
              <a:rPr lang="cs-CZ" altLang="cs-CZ" sz="2000" dirty="0">
                <a:latin typeface="Arial"/>
                <a:cs typeface="Arial"/>
              </a:rPr>
              <a:t> = </a:t>
            </a:r>
            <a:r>
              <a:rPr lang="cs-CZ" altLang="cs-CZ" sz="2000" i="1" dirty="0">
                <a:latin typeface="Arial"/>
                <a:cs typeface="Arial"/>
              </a:rPr>
              <a:t>b</a:t>
            </a:r>
            <a:r>
              <a:rPr lang="cs-CZ" altLang="cs-CZ" sz="2000" dirty="0">
                <a:latin typeface="Arial"/>
                <a:cs typeface="Arial"/>
              </a:rPr>
              <a:t> ≠ </a:t>
            </a:r>
            <a:r>
              <a:rPr lang="cs-CZ" altLang="cs-CZ" sz="2000" i="1" dirty="0">
                <a:latin typeface="Arial"/>
                <a:cs typeface="Arial"/>
              </a:rPr>
              <a:t>c</a:t>
            </a:r>
            <a:r>
              <a:rPr lang="cs-CZ" altLang="cs-CZ" sz="2000" dirty="0">
                <a:latin typeface="Arial"/>
                <a:cs typeface="Arial"/>
              </a:rPr>
              <a:t>,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a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b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90°</a:t>
            </a:r>
            <a:r>
              <a:rPr lang="cs-CZ" altLang="cs-CZ" sz="2000" dirty="0">
                <a:latin typeface="Arial"/>
                <a:cs typeface="Arial"/>
              </a:rPr>
              <a:t>,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g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12</a:t>
            </a:r>
            <a:r>
              <a:rPr lang="el-GR" altLang="cs-CZ" sz="2000" dirty="0">
                <a:latin typeface="Arial"/>
                <a:cs typeface="Arial"/>
              </a:rPr>
              <a:t>0°</a:t>
            </a:r>
          </a:p>
        </p:txBody>
      </p:sp>
      <p:sp>
        <p:nvSpPr>
          <p:cNvPr id="29" name="Obdélník 28"/>
          <p:cNvSpPr/>
          <p:nvPr/>
        </p:nvSpPr>
        <p:spPr>
          <a:xfrm>
            <a:off x="2985887" y="2006089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cs-CZ" sz="2000" i="1" dirty="0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undefined">
            <a:extLst>
              <a:ext uri="{FF2B5EF4-FFF2-40B4-BE49-F238E27FC236}">
                <a16:creationId xmlns:a16="http://schemas.microsoft.com/office/drawing/2014/main" id="{2D95209E-3BC6-4869-8BB2-EA17F73CB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590" y="3397522"/>
            <a:ext cx="1626702" cy="207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Smaragd | Podle kamenů | Kamínky.eu">
            <a:extLst>
              <a:ext uri="{FF2B5EF4-FFF2-40B4-BE49-F238E27FC236}">
                <a16:creationId xmlns:a16="http://schemas.microsoft.com/office/drawing/2014/main" id="{A68C4E6F-9A28-4A19-AB9F-9384E6A60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4407"/>
            <a:ext cx="28575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46A2EFF2-4387-4A97-A3D0-136C4593623C}"/>
              </a:ext>
            </a:extLst>
          </p:cNvPr>
          <p:cNvSpPr/>
          <p:nvPr/>
        </p:nvSpPr>
        <p:spPr>
          <a:xfrm>
            <a:off x="913620" y="5587509"/>
            <a:ext cx="66827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Smaragd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Turmalín</a:t>
            </a:r>
            <a:endParaRPr lang="el-GR" altLang="cs-CZ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7102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 descr="brav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746" y="1104474"/>
            <a:ext cx="1801813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brav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16366"/>
            <a:ext cx="162877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brav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51" y="1062391"/>
            <a:ext cx="18827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 err="1">
                <a:latin typeface="Arial"/>
                <a:cs typeface="Arial"/>
              </a:rPr>
              <a:t>Bravaisovy</a:t>
            </a:r>
            <a:r>
              <a:rPr lang="cs-CZ" sz="2600" b="1" dirty="0">
                <a:latin typeface="Arial"/>
                <a:cs typeface="Arial"/>
              </a:rPr>
              <a:t> mříže (složené z </a:t>
            </a:r>
            <a:r>
              <a:rPr lang="cs-CZ" sz="2600" b="1" dirty="0" err="1">
                <a:latin typeface="Arial"/>
                <a:cs typeface="Arial"/>
              </a:rPr>
              <a:t>Bravaisových</a:t>
            </a:r>
            <a:r>
              <a:rPr lang="cs-CZ" sz="2600" b="1" dirty="0">
                <a:latin typeface="Arial"/>
                <a:cs typeface="Arial"/>
              </a:rPr>
              <a:t> buněk)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1544013" y="2496712"/>
            <a:ext cx="58817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Krychlová, </a:t>
            </a:r>
            <a:r>
              <a:rPr lang="cs-CZ" altLang="cs-CZ" sz="2000" i="1" dirty="0">
                <a:latin typeface="Arial"/>
                <a:cs typeface="Arial"/>
              </a:rPr>
              <a:t>a</a:t>
            </a:r>
            <a:r>
              <a:rPr lang="cs-CZ" altLang="cs-CZ" sz="2000" dirty="0">
                <a:latin typeface="Arial"/>
                <a:cs typeface="Arial"/>
              </a:rPr>
              <a:t> = </a:t>
            </a:r>
            <a:r>
              <a:rPr lang="cs-CZ" altLang="cs-CZ" sz="2000" i="1" dirty="0">
                <a:latin typeface="Arial"/>
                <a:cs typeface="Arial"/>
              </a:rPr>
              <a:t>b</a:t>
            </a:r>
            <a:r>
              <a:rPr lang="cs-CZ" altLang="cs-CZ" sz="2000" dirty="0">
                <a:latin typeface="Arial"/>
                <a:cs typeface="Arial"/>
              </a:rPr>
              <a:t> = </a:t>
            </a:r>
            <a:r>
              <a:rPr lang="cs-CZ" altLang="cs-CZ" sz="2000" i="1" dirty="0">
                <a:latin typeface="Arial"/>
                <a:cs typeface="Arial"/>
              </a:rPr>
              <a:t>c</a:t>
            </a:r>
            <a:r>
              <a:rPr lang="cs-CZ" altLang="cs-CZ" sz="2000" dirty="0">
                <a:latin typeface="Arial"/>
                <a:cs typeface="Arial"/>
              </a:rPr>
              <a:t>,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a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b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g</a:t>
            </a:r>
            <a:r>
              <a:rPr lang="el-GR" altLang="cs-CZ" sz="20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 =</a:t>
            </a:r>
            <a:r>
              <a:rPr lang="el-GR" altLang="cs-CZ" sz="2000" dirty="0">
                <a:latin typeface="Arial"/>
                <a:cs typeface="Arial"/>
              </a:rPr>
              <a:t> 90°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84" name="Picture 8" descr="undefined">
            <a:extLst>
              <a:ext uri="{FF2B5EF4-FFF2-40B4-BE49-F238E27FC236}">
                <a16:creationId xmlns:a16="http://schemas.microsoft.com/office/drawing/2014/main" id="{DDDC6569-C6F8-44C6-9F1E-CA82627EF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8" b="10886"/>
          <a:stretch/>
        </p:blipFill>
        <p:spPr bwMode="auto">
          <a:xfrm>
            <a:off x="1538333" y="3583582"/>
            <a:ext cx="1661287" cy="193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Halite Crystal - Geology Superstore">
            <a:extLst>
              <a:ext uri="{FF2B5EF4-FFF2-40B4-BE49-F238E27FC236}">
                <a16:creationId xmlns:a16="http://schemas.microsoft.com/office/drawing/2014/main" id="{2AE4FCE4-D40D-409D-B9CE-ED82B89CD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671" y="3547842"/>
            <a:ext cx="2043632" cy="197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91CA4E69-0EBE-4DBF-B5D9-A2B0A61E40E7}"/>
              </a:ext>
            </a:extLst>
          </p:cNvPr>
          <p:cNvSpPr/>
          <p:nvPr/>
        </p:nvSpPr>
        <p:spPr>
          <a:xfrm>
            <a:off x="913620" y="5587509"/>
            <a:ext cx="66827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Fluorit CaF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		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Halit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endParaRPr lang="el-GR" altLang="cs-CZ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4115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27" y="2953519"/>
            <a:ext cx="4286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2"/>
          <p:cNvSpPr txBox="1"/>
          <p:nvPr/>
        </p:nvSpPr>
        <p:spPr>
          <a:xfrm>
            <a:off x="287214" y="900000"/>
            <a:ext cx="8605265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Proč je důležité rtg. záření?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Pomocí vlnění (světla) je možné vidět věci, které jsou srovnatelně velké</a:t>
            </a:r>
            <a:br>
              <a:rPr lang="cs-CZ" altLang="cs-CZ" sz="2000" dirty="0">
                <a:latin typeface="Arial"/>
                <a:cs typeface="Arial"/>
              </a:rPr>
            </a:br>
            <a:r>
              <a:rPr lang="cs-CZ" altLang="cs-CZ" sz="2000" dirty="0">
                <a:latin typeface="Arial"/>
                <a:cs typeface="Arial"/>
              </a:rPr>
              <a:t>s vlnovou délkou záření. Cílem určení struktury krystalu je „vidět“ jednotlivé atomy – je potřeba záření s vlnovou délkou </a:t>
            </a:r>
            <a:r>
              <a:rPr lang="en-US" altLang="cs-CZ" sz="2000" dirty="0">
                <a:latin typeface="Arial"/>
                <a:cs typeface="Arial"/>
              </a:rPr>
              <a:t>~ Å.</a:t>
            </a: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                           </a:t>
            </a:r>
            <a:r>
              <a:rPr lang="cs-CZ" altLang="cs-CZ" sz="2000" dirty="0" err="1">
                <a:latin typeface="Arial"/>
                <a:cs typeface="Arial"/>
              </a:rPr>
              <a:t>rtg</a:t>
            </a:r>
            <a:r>
              <a:rPr lang="cs-CZ" altLang="cs-CZ" sz="2000" dirty="0">
                <a:latin typeface="Arial"/>
                <a:cs typeface="Arial"/>
              </a:rPr>
              <a:t>                          </a:t>
            </a:r>
            <a:r>
              <a:rPr lang="cs-CZ" altLang="cs-CZ" sz="800" dirty="0">
                <a:latin typeface="Arial"/>
                <a:cs typeface="Arial"/>
              </a:rPr>
              <a:t> </a:t>
            </a:r>
            <a:r>
              <a:rPr lang="cs-CZ" altLang="cs-CZ" sz="2000" dirty="0">
                <a:latin typeface="Arial"/>
                <a:cs typeface="Arial"/>
              </a:rPr>
              <a:t>vis                    mikrovlny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Symbol" panose="05050102010706020507" pitchFamily="18" charset="2"/>
                <a:cs typeface="Arial"/>
              </a:rPr>
              <a:t>             g</a:t>
            </a:r>
            <a:r>
              <a:rPr lang="cs-CZ" altLang="cs-CZ" sz="2000" dirty="0">
                <a:latin typeface="Arial"/>
                <a:cs typeface="Arial"/>
              </a:rPr>
              <a:t>                               UV                 IČ                              radiové vlny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Určení krystalových struktur</a:t>
            </a: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20" y="4248796"/>
            <a:ext cx="807720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406813" y="4682183"/>
            <a:ext cx="83649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–11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r>
              <a:rPr lang="en-US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  10</a:t>
            </a:r>
            <a:r>
              <a:rPr lang="en-US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–7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      10</a:t>
            </a:r>
            <a:r>
              <a:rPr lang="en-US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–5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      10</a:t>
            </a:r>
            <a:r>
              <a:rPr lang="en-US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10</a:t>
            </a:r>
            <a:r>
              <a:rPr lang="en-US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10</a:t>
            </a:r>
            <a:r>
              <a:rPr lang="en-US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496673" y="5120333"/>
            <a:ext cx="213552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vlnová délka (m)</a:t>
            </a:r>
            <a:endParaRPr lang="en-US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582796" y="3991272"/>
            <a:ext cx="1141332" cy="144016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/>
          <p:cNvSpPr/>
          <p:nvPr/>
        </p:nvSpPr>
        <p:spPr>
          <a:xfrm>
            <a:off x="5736679" y="3099246"/>
            <a:ext cx="1665305" cy="144016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/>
          <p:cNvSpPr/>
          <p:nvPr/>
        </p:nvSpPr>
        <p:spPr>
          <a:xfrm>
            <a:off x="7380312" y="3991272"/>
            <a:ext cx="1141332" cy="144016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/>
          <p:cNvSpPr/>
          <p:nvPr/>
        </p:nvSpPr>
        <p:spPr>
          <a:xfrm>
            <a:off x="2926006" y="3991272"/>
            <a:ext cx="1357961" cy="144016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/>
        </p:nvSpPr>
        <p:spPr>
          <a:xfrm>
            <a:off x="1619672" y="3097535"/>
            <a:ext cx="1452514" cy="144016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Obdélník 28"/>
          <p:cNvSpPr/>
          <p:nvPr/>
        </p:nvSpPr>
        <p:spPr>
          <a:xfrm>
            <a:off x="641012" y="3991272"/>
            <a:ext cx="1141332" cy="144016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644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pl-PL" sz="2600" b="1" dirty="0">
                <a:latin typeface="Arial"/>
                <a:cs typeface="Arial"/>
              </a:rPr>
              <a:t>Úvod do symetrie, struktury a vlastností pevných látek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Skupenství: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plynné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kapalné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pevné – vysoká viskozita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krystalické			vs.			amorfní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= pravidelné						= neuspořádané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uspořádání 						(sklo)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na dlouhou 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vzdálenost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 err="1">
                <a:latin typeface="Arial" charset="0"/>
                <a:cs typeface="Arial" charset="0"/>
              </a:rPr>
              <a:t>kristallos</a:t>
            </a:r>
            <a:r>
              <a:rPr lang="cs-CZ" altLang="cs-CZ" sz="2000" dirty="0">
                <a:latin typeface="Arial" charset="0"/>
                <a:cs typeface="Arial" charset="0"/>
              </a:rPr>
              <a:t> (řeč.) = led, přeneseně křemen (křišťál)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Krystalografie – nauka o morfologických, fyzikálních, chemických a strukturních vlastnostech krystalů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80928"/>
            <a:ext cx="2592288" cy="199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2"/>
          <p:cNvSpPr txBox="1"/>
          <p:nvPr/>
        </p:nvSpPr>
        <p:spPr>
          <a:xfrm>
            <a:off x="1364775" y="1157263"/>
            <a:ext cx="25489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en-US" altLang="cs-CZ" sz="400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cs-CZ" altLang="cs-CZ" sz="2000" dirty="0">
              <a:latin typeface="Arial" charset="0"/>
              <a:cs typeface="Arial" charset="0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1670442" y="1349235"/>
            <a:ext cx="97711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tekutiny</a:t>
            </a:r>
            <a:endParaRPr lang="cs-CZ" altLang="cs-CZ" sz="2000" dirty="0">
              <a:latin typeface="Arial" charset="0"/>
              <a:cs typeface="Arial" charset="0"/>
            </a:endParaRPr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952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K rozptylu rtg. záření dochází na elektronech, tj. atomy s více elektrony (těžší atomy) rozptylují intenzivněji než atomy s menším počtem elektronů (lehké atomy).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Podle intenzity difrakce lze určit kvalitu atomu.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Podle roviny, ve které difrakce nastává, lze určit pozici atomu.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Určení krystalových struktur</a:t>
            </a:r>
          </a:p>
        </p:txBody>
      </p:sp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420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Difrakce na mnoha rovinách poskytne difrakční obraz.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/>
              <a:cs typeface="Arial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	rtg. záření	krystal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Určení krystalových struktur</a:t>
            </a: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6572"/>
            <a:ext cx="1854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2452118" y="2182872"/>
            <a:ext cx="519112" cy="228600"/>
          </a:xfrm>
          <a:prstGeom prst="rightArrow">
            <a:avLst>
              <a:gd name="adj1" fmla="val 50000"/>
              <a:gd name="adj2" fmla="val 56771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3923928" y="2189222"/>
            <a:ext cx="519112" cy="228600"/>
          </a:xfrm>
          <a:prstGeom prst="rightArrow">
            <a:avLst>
              <a:gd name="adj1" fmla="val 50000"/>
              <a:gd name="adj2" fmla="val 56771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107504" y="4212267"/>
            <a:ext cx="31714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matematické dekódování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difrakčního obrazu</a:t>
            </a:r>
            <a:endParaRPr lang="en-US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640" y="3493447"/>
            <a:ext cx="2895600" cy="205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4215009" y="5549170"/>
            <a:ext cx="15792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3D struktura</a:t>
            </a:r>
            <a:endParaRPr lang="en-US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utoShape 10"/>
          <p:cNvSpPr>
            <a:spLocks noChangeArrowheads="1"/>
          </p:cNvSpPr>
          <p:nvPr/>
        </p:nvSpPr>
        <p:spPr bwMode="auto">
          <a:xfrm>
            <a:off x="1463649" y="4920153"/>
            <a:ext cx="519112" cy="228600"/>
          </a:xfrm>
          <a:prstGeom prst="rightArrow">
            <a:avLst>
              <a:gd name="adj1" fmla="val 50000"/>
              <a:gd name="adj2" fmla="val 56771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6340162" y="3717032"/>
            <a:ext cx="269633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informace o prostorovém uspořádání atomů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přesnost – 10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–13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m  (C–C  1,554(1) Å)</a:t>
            </a:r>
            <a:endParaRPr lang="en-US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193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Struktury kovů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Kovová vazba nemá směrový charakter – atomy jsou uspořádány natěsno, a mezi nimi protéká elektronový plyn.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Atomy tvoří nejtěsnější uspořádání.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V jedné vrstvě se jedná o hexagonální síť.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Počet nejbližších sousedů = 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koordinační číslo (v rovině = 6)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Jsou dvě možnosti, jak nejtěsněji uspořádat druhou vrstvu (</a:t>
            </a:r>
            <a:r>
              <a:rPr lang="cs-CZ" altLang="cs-CZ" sz="2000" dirty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  <a:r>
              <a:rPr lang="cs-CZ" altLang="cs-CZ" sz="2000" dirty="0">
                <a:latin typeface="Arial" charset="0"/>
                <a:cs typeface="Arial" charset="0"/>
              </a:rPr>
              <a:t> nebo </a:t>
            </a:r>
            <a:r>
              <a:rPr lang="cs-CZ" altLang="cs-CZ" sz="2000" dirty="0">
                <a:solidFill>
                  <a:srgbClr val="00B050"/>
                </a:solidFill>
                <a:latin typeface="Arial" charset="0"/>
                <a:cs typeface="Arial" charset="0"/>
              </a:rPr>
              <a:t>C</a:t>
            </a:r>
            <a:r>
              <a:rPr lang="cs-CZ" altLang="cs-CZ" sz="2000" dirty="0">
                <a:latin typeface="Arial" charset="0"/>
                <a:cs typeface="Arial" charset="0"/>
              </a:rPr>
              <a:t>).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514" y="3789040"/>
            <a:ext cx="3200400" cy="20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25600"/>
            <a:ext cx="2468562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765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Struktury kovů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709312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Existují tři možnosti, jak ve vrstvení pravidelně pokračovat: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solidFill>
                  <a:srgbClr val="0033CC"/>
                </a:solidFill>
                <a:latin typeface="Arial" charset="0"/>
                <a:cs typeface="Arial" charset="0"/>
              </a:rPr>
              <a:t>A</a:t>
            </a:r>
            <a:r>
              <a:rPr lang="cs-CZ" altLang="cs-CZ" sz="2000" dirty="0">
                <a:solidFill>
                  <a:srgbClr val="FF0000"/>
                </a:solidFill>
                <a:latin typeface="Arial" charset="0"/>
                <a:cs typeface="Arial" charset="0"/>
              </a:rPr>
              <a:t> B</a:t>
            </a:r>
            <a:r>
              <a:rPr lang="cs-CZ" altLang="cs-CZ" sz="2000" dirty="0">
                <a:latin typeface="Arial" charset="0"/>
                <a:cs typeface="Arial" charset="0"/>
              </a:rPr>
              <a:t> </a:t>
            </a:r>
            <a:r>
              <a:rPr lang="cs-CZ" altLang="cs-CZ" sz="2000" dirty="0">
                <a:solidFill>
                  <a:srgbClr val="0033CC"/>
                </a:solidFill>
                <a:latin typeface="Arial" charset="0"/>
                <a:cs typeface="Arial" charset="0"/>
              </a:rPr>
              <a:t>A</a:t>
            </a:r>
            <a:r>
              <a:rPr lang="cs-CZ" altLang="cs-CZ" sz="2000" dirty="0">
                <a:solidFill>
                  <a:srgbClr val="FF0000"/>
                </a:solidFill>
                <a:latin typeface="Arial" charset="0"/>
                <a:cs typeface="Arial" charset="0"/>
              </a:rPr>
              <a:t> B </a:t>
            </a:r>
            <a:r>
              <a:rPr lang="cs-CZ" altLang="cs-CZ" sz="2000" dirty="0">
                <a:solidFill>
                  <a:srgbClr val="0033CC"/>
                </a:solidFill>
                <a:latin typeface="Arial" charset="0"/>
                <a:cs typeface="Arial" charset="0"/>
              </a:rPr>
              <a:t>A</a:t>
            </a:r>
            <a:r>
              <a:rPr lang="cs-CZ" altLang="cs-CZ" sz="2000" dirty="0">
                <a:solidFill>
                  <a:srgbClr val="FF0000"/>
                </a:solidFill>
                <a:latin typeface="Arial" charset="0"/>
                <a:cs typeface="Arial" charset="0"/>
              </a:rPr>
              <a:t> B				</a:t>
            </a:r>
            <a:r>
              <a:rPr lang="cs-CZ" altLang="cs-CZ" sz="2000" dirty="0">
                <a:solidFill>
                  <a:srgbClr val="0033CC"/>
                </a:solidFill>
                <a:latin typeface="Arial" charset="0"/>
                <a:cs typeface="Arial" charset="0"/>
              </a:rPr>
              <a:t>A</a:t>
            </a:r>
            <a:r>
              <a:rPr lang="cs-CZ" altLang="cs-CZ" sz="2000" dirty="0">
                <a:solidFill>
                  <a:srgbClr val="FF0000"/>
                </a:solidFill>
                <a:latin typeface="Arial" charset="0"/>
                <a:cs typeface="Arial" charset="0"/>
              </a:rPr>
              <a:t> B </a:t>
            </a:r>
            <a:r>
              <a:rPr lang="cs-CZ" altLang="cs-CZ" sz="2000" dirty="0">
                <a:solidFill>
                  <a:srgbClr val="00B050"/>
                </a:solidFill>
                <a:latin typeface="Arial" charset="0"/>
                <a:cs typeface="Arial" charset="0"/>
              </a:rPr>
              <a:t>C </a:t>
            </a:r>
            <a:r>
              <a:rPr lang="cs-CZ" altLang="cs-CZ" sz="2000" dirty="0">
                <a:solidFill>
                  <a:srgbClr val="0033CC"/>
                </a:solidFill>
                <a:latin typeface="Arial" charset="0"/>
                <a:cs typeface="Arial" charset="0"/>
              </a:rPr>
              <a:t>A</a:t>
            </a:r>
            <a:r>
              <a:rPr lang="cs-CZ" altLang="cs-CZ" sz="2000" dirty="0">
                <a:solidFill>
                  <a:srgbClr val="FF0000"/>
                </a:solidFill>
                <a:latin typeface="Arial" charset="0"/>
                <a:cs typeface="Arial" charset="0"/>
              </a:rPr>
              <a:t> B </a:t>
            </a:r>
            <a:r>
              <a:rPr lang="cs-CZ" altLang="cs-CZ" sz="2000" dirty="0">
                <a:solidFill>
                  <a:srgbClr val="00B050"/>
                </a:solidFill>
                <a:latin typeface="Arial" charset="0"/>
                <a:cs typeface="Arial" charset="0"/>
              </a:rPr>
              <a:t>C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Nejtěsnější šesterečné uspořádání           Nejtěsnější krychlové uspořádání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				           (Krychlová plošně centrovaná buňka)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0165"/>
            <a:ext cx="1577410" cy="156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56284"/>
            <a:ext cx="1743694" cy="172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242" y="4575727"/>
            <a:ext cx="2814943" cy="101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825743" y="5517232"/>
            <a:ext cx="47676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Koordinační číslo             12              12</a:t>
            </a:r>
            <a:endParaRPr lang="en-US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628" y="1916832"/>
            <a:ext cx="24860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454" y="2033612"/>
            <a:ext cx="24860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037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Struktury kovů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484784"/>
            <a:ext cx="8763000" cy="268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382" y="4354296"/>
            <a:ext cx="569913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95" y="4338637"/>
            <a:ext cx="6731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5348315" y="4419109"/>
            <a:ext cx="34323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primitivní kubická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tělesně centrovaná kubická  </a:t>
            </a:r>
            <a:endParaRPr lang="en-US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1390678" y="4419109"/>
            <a:ext cx="322075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plošně centrovaná kubická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hexagonální nejtěsnější </a:t>
            </a:r>
            <a:endParaRPr lang="en-US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950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Struktury iontových látek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287214" y="900000"/>
            <a:ext cx="8709312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Krystalová struktura tvořena střídajícími se kationty a anionty.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Obecně platí, že kationty jsou menší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než neutrální atomy, zatímco anionty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jsou větší. Ve většině iontových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sloučenin je i anion větší než kation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(neplatí ale vždy).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411" y="2852936"/>
            <a:ext cx="4268972" cy="298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95" y="1340768"/>
            <a:ext cx="1646237" cy="133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72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52936"/>
            <a:ext cx="2560637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18730"/>
            <a:ext cx="1189037" cy="113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877" y="2374280"/>
            <a:ext cx="12795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950" y="2348880"/>
            <a:ext cx="1192213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Struktury lze proto odvozovat od pravidelného uspořádání aniontů, ve kterém kationty vyplňují dutiny.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nejtěsnějším uspořádání jsou dva základní typy dutin – tetraedrické a oktaedrické, ale lze definovat i další typy dutin.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Tetraedrické				Oktaedrické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Počet dutin (výpočet viz dále)</a:t>
            </a:r>
          </a:p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tetraedrické dutiny = 2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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počet koulí</a:t>
            </a:r>
          </a:p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oktaedrické dutiny  = počet koulí</a:t>
            </a:r>
          </a:p>
        </p:txBody>
      </p: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Struktury iontových látek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5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343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Struktury lze proto odvozovat od pravidelného uspořádání aniontů, ve kterém kationty vyplňují dutiny.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Kation musí být minimálně tak velký, aby efektivně vyplnil dutinu – pokud by byl menší, zvítězí repulze mezi anionty a struktura se zhroutí.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	stabilní 			stabilní 			nestabilní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 err="1">
                <a:latin typeface="Arial" charset="0"/>
                <a:cs typeface="Arial" charset="0"/>
              </a:rPr>
              <a:t>Paulingova</a:t>
            </a:r>
            <a:r>
              <a:rPr lang="cs-CZ" altLang="cs-CZ" sz="2000" dirty="0">
                <a:latin typeface="Arial" charset="0"/>
                <a:cs typeface="Arial" charset="0"/>
              </a:rPr>
              <a:t> pravidla: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Anionty tvoří koordinační polyedry kolem kationtů.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Vzdálenost kation–anion je dána součtem jejich iontových poloměrů.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Koordinační číslo je dáno poměrem jejich iontových poloměrů.</a:t>
            </a:r>
          </a:p>
        </p:txBody>
      </p: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Struktury iontových látek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44" y="2708920"/>
            <a:ext cx="1219200" cy="119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39256"/>
            <a:ext cx="118110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160" y="2725854"/>
            <a:ext cx="1219200" cy="119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7065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Stabilní uspořádání podle poměru poloměrů iontů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Struktury iontových látek</a:t>
            </a:r>
            <a:endParaRPr lang="en-US" sz="2600" b="1" dirty="0">
              <a:latin typeface="Arial"/>
              <a:cs typeface="Arial"/>
            </a:endParaRPr>
          </a:p>
        </p:txBody>
      </p:sp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002644"/>
              </p:ext>
            </p:extLst>
          </p:nvPr>
        </p:nvGraphicFramePr>
        <p:xfrm>
          <a:off x="274638" y="1772816"/>
          <a:ext cx="8532474" cy="256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44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9588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Rozmezí </a:t>
                      </a:r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Koordinační číslo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588">
                <a:tc>
                  <a:txBody>
                    <a:bodyPr/>
                    <a:lstStyle/>
                    <a:p>
                      <a:pPr algn="ctr"/>
                      <a:r>
                        <a:rPr lang="en-US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0,155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lineární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5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0,155–0,225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trojúhelník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5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0,225–0,414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tetraedr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588"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0,414–0,732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oktaedr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588"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0,732–1,000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krychle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588"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1,000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kubooktaedr</a:t>
                      </a:r>
                      <a:endParaRPr lang="cs-CZ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4" name="Picture 5" descr="Výsledek obrázku pro kubooktaed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37112"/>
            <a:ext cx="17049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4725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090" y="836712"/>
            <a:ext cx="2542406" cy="2560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 err="1">
                <a:latin typeface="Arial" charset="0"/>
                <a:cs typeface="Arial" charset="0"/>
              </a:rPr>
              <a:t>NaCl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i="1" dirty="0" err="1">
                <a:latin typeface="Arial" charset="0"/>
                <a:cs typeface="Arial" charset="0"/>
              </a:rPr>
              <a:t>Fm</a:t>
            </a:r>
            <a:r>
              <a:rPr lang="cs-CZ" altLang="cs-CZ" sz="2000" dirty="0">
                <a:latin typeface="Arial" charset="0"/>
                <a:cs typeface="Arial" charset="0"/>
              </a:rPr>
              <a:t>–3</a:t>
            </a:r>
            <a:r>
              <a:rPr lang="cs-CZ" altLang="cs-CZ" sz="2000" i="1" dirty="0">
                <a:latin typeface="Arial" charset="0"/>
                <a:cs typeface="Arial" charset="0"/>
              </a:rPr>
              <a:t>m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z</a:t>
            </a:r>
            <a:r>
              <a:rPr lang="cs-CZ" altLang="cs-CZ" sz="2000" dirty="0">
                <a:latin typeface="Arial" charset="0"/>
                <a:cs typeface="Arial" charset="0"/>
              </a:rPr>
              <a:t> = 4, </a:t>
            </a:r>
            <a:r>
              <a:rPr lang="cs-CZ" altLang="cs-CZ" sz="2000" dirty="0" err="1">
                <a:latin typeface="Arial" charset="0"/>
                <a:cs typeface="Arial" charset="0"/>
              </a:rPr>
              <a:t>k.č</a:t>
            </a:r>
            <a:r>
              <a:rPr lang="cs-CZ" altLang="cs-CZ" sz="2000" dirty="0">
                <a:latin typeface="Arial" charset="0"/>
                <a:cs typeface="Arial" charset="0"/>
              </a:rPr>
              <a:t>. = 6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nejtěsnější krychlové uspořádání jednoho iontu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obsazení všech oktaedrických dutin druhým iontem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(prostupující se plošně centrované krychlové mříže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kationtů a aniontů vzájemně posunuté o polovinu hrany)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 err="1">
                <a:latin typeface="Arial" charset="0"/>
                <a:cs typeface="Arial" charset="0"/>
              </a:rPr>
              <a:t>LiCl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NaBr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KCl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MgO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CaO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FeO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 err="1">
                <a:latin typeface="Arial" charset="0"/>
                <a:cs typeface="Arial" charset="0"/>
              </a:rPr>
              <a:t>CsCl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i="1" dirty="0" err="1">
                <a:latin typeface="Arial" charset="0"/>
                <a:cs typeface="Arial" charset="0"/>
              </a:rPr>
              <a:t>Pm</a:t>
            </a:r>
            <a:r>
              <a:rPr lang="cs-CZ" altLang="cs-CZ" sz="2000" dirty="0">
                <a:latin typeface="Arial" charset="0"/>
                <a:cs typeface="Arial" charset="0"/>
              </a:rPr>
              <a:t>–3</a:t>
            </a:r>
            <a:r>
              <a:rPr lang="cs-CZ" altLang="cs-CZ" sz="2000" i="1" dirty="0">
                <a:latin typeface="Arial" charset="0"/>
                <a:cs typeface="Arial" charset="0"/>
              </a:rPr>
              <a:t>m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z</a:t>
            </a:r>
            <a:r>
              <a:rPr lang="cs-CZ" altLang="cs-CZ" sz="2000" dirty="0">
                <a:latin typeface="Arial" charset="0"/>
                <a:cs typeface="Arial" charset="0"/>
              </a:rPr>
              <a:t> = 1, </a:t>
            </a:r>
            <a:r>
              <a:rPr lang="cs-CZ" altLang="cs-CZ" sz="2000" dirty="0" err="1">
                <a:latin typeface="Arial" charset="0"/>
                <a:cs typeface="Arial" charset="0"/>
              </a:rPr>
              <a:t>k.č</a:t>
            </a:r>
            <a:r>
              <a:rPr lang="cs-CZ" altLang="cs-CZ" sz="2000" dirty="0">
                <a:latin typeface="Arial" charset="0"/>
                <a:cs typeface="Arial" charset="0"/>
              </a:rPr>
              <a:t>. = 8</a:t>
            </a:r>
            <a:endParaRPr lang="cs-CZ" altLang="cs-CZ" sz="2000" i="1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primitivní krychlové uspořádání jednoho iontu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centrace buňky druhým iontem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(prostupující se primitivní krychlové mříže kationtů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a aniontů vzájemně posunuté o polovinu tělesové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úhlopříčky)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 err="1">
                <a:latin typeface="Arial" charset="0"/>
                <a:cs typeface="Arial" charset="0"/>
              </a:rPr>
              <a:t>CsBr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CsI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TlBr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TlI</a:t>
            </a:r>
            <a:endParaRPr lang="cs-CZ" altLang="cs-CZ" sz="2000" dirty="0">
              <a:latin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Strukturní typy iontových látek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468947"/>
            <a:ext cx="2234417" cy="226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79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Krystalografické operace symetrie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Pro operací souměrnosti a jejich kombinace platí krystalografická omezení.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Roviny zrcadlení buď paralelní nebo kolmé na uvedené rotační osy.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Povolené operace jsou tedy: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Rotace (o</a:t>
            </a:r>
            <a:r>
              <a:rPr lang="cs-CZ" altLang="cs-CZ" sz="2000" dirty="0">
                <a:latin typeface="Arial" charset="0"/>
                <a:cs typeface="Arial" charset="0"/>
              </a:rPr>
              <a:t>točení) o 180°, 120°, 90°, 60°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cs-CZ" sz="2000" dirty="0">
              <a:latin typeface="Arial"/>
              <a:cs typeface="Arial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sz="2000" dirty="0">
                <a:latin typeface="Arial"/>
                <a:cs typeface="Arial"/>
              </a:rPr>
              <a:t>Zrcadlení (přes rovinu symetrie)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en-US" sz="2000" dirty="0">
              <a:latin typeface="Arial"/>
              <a:cs typeface="Arial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sz="2000" dirty="0">
                <a:latin typeface="Arial"/>
                <a:cs typeface="Arial"/>
              </a:rPr>
              <a:t>Inverze (zrcadlení přes střed symetrie)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cs-CZ" sz="2000" dirty="0">
              <a:latin typeface="Arial"/>
              <a:cs typeface="Arial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sz="2000" dirty="0">
                <a:latin typeface="Arial"/>
                <a:cs typeface="Arial"/>
              </a:rPr>
              <a:t>Rotace + inverze/zrcadlení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893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Sfalerit, </a:t>
            </a:r>
            <a:r>
              <a:rPr lang="cs-CZ" altLang="cs-CZ" sz="2000" dirty="0" err="1">
                <a:latin typeface="Arial" charset="0"/>
                <a:cs typeface="Arial" charset="0"/>
              </a:rPr>
              <a:t>ZnS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i="1" dirty="0">
                <a:latin typeface="Arial" charset="0"/>
                <a:cs typeface="Arial" charset="0"/>
              </a:rPr>
              <a:t>F</a:t>
            </a:r>
            <a:r>
              <a:rPr lang="cs-CZ" altLang="cs-CZ" sz="2000" dirty="0">
                <a:latin typeface="Arial" charset="0"/>
                <a:cs typeface="Arial" charset="0"/>
              </a:rPr>
              <a:t>–43</a:t>
            </a:r>
            <a:r>
              <a:rPr lang="cs-CZ" altLang="cs-CZ" sz="2000" i="1" dirty="0">
                <a:latin typeface="Arial" charset="0"/>
                <a:cs typeface="Arial" charset="0"/>
              </a:rPr>
              <a:t>m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z</a:t>
            </a:r>
            <a:r>
              <a:rPr lang="cs-CZ" altLang="cs-CZ" sz="2000" dirty="0">
                <a:latin typeface="Arial" charset="0"/>
                <a:cs typeface="Arial" charset="0"/>
              </a:rPr>
              <a:t> = 4, </a:t>
            </a:r>
            <a:r>
              <a:rPr lang="cs-CZ" altLang="cs-CZ" sz="2000" dirty="0" err="1">
                <a:latin typeface="Arial" charset="0"/>
                <a:cs typeface="Arial" charset="0"/>
              </a:rPr>
              <a:t>k.č</a:t>
            </a:r>
            <a:r>
              <a:rPr lang="cs-CZ" altLang="cs-CZ" sz="2000" dirty="0">
                <a:latin typeface="Arial" charset="0"/>
                <a:cs typeface="Arial" charset="0"/>
              </a:rPr>
              <a:t>. = 4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nejtěsnější krychlové uspořádání jednoho iontu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obsazení poloviny tetraedrických dutin druhým iontem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(prostupující se plošně centrované krychlové mříže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kationtů a aniontů vzájemně posunuté o čtvrtinu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tělesové úhlopříčky)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 err="1">
                <a:latin typeface="Arial" charset="0"/>
                <a:cs typeface="Arial" charset="0"/>
              </a:rPr>
              <a:t>MnS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CdS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dirty="0" err="1">
                <a:latin typeface="Arial" charset="0"/>
                <a:cs typeface="Arial" charset="0"/>
              </a:rPr>
              <a:t>HgS</a:t>
            </a:r>
            <a:r>
              <a:rPr lang="cs-CZ" altLang="cs-CZ" sz="2000" dirty="0">
                <a:latin typeface="Arial" charset="0"/>
                <a:cs typeface="Arial" charset="0"/>
              </a:rPr>
              <a:t>, analogické diamantu/Si, III-V polovodiče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Fluorit, CaF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2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i="1" dirty="0" err="1">
                <a:latin typeface="Arial" charset="0"/>
                <a:cs typeface="Arial" charset="0"/>
              </a:rPr>
              <a:t>Fm</a:t>
            </a:r>
            <a:r>
              <a:rPr lang="cs-CZ" altLang="cs-CZ" sz="2000" dirty="0">
                <a:latin typeface="Arial" charset="0"/>
                <a:cs typeface="Arial" charset="0"/>
              </a:rPr>
              <a:t>–3</a:t>
            </a:r>
            <a:r>
              <a:rPr lang="cs-CZ" altLang="cs-CZ" sz="2000" i="1" dirty="0">
                <a:latin typeface="Arial" charset="0"/>
                <a:cs typeface="Arial" charset="0"/>
              </a:rPr>
              <a:t>m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z</a:t>
            </a:r>
            <a:r>
              <a:rPr lang="cs-CZ" altLang="cs-CZ" sz="2000" dirty="0">
                <a:latin typeface="Arial" charset="0"/>
                <a:cs typeface="Arial" charset="0"/>
              </a:rPr>
              <a:t> = 4, </a:t>
            </a:r>
            <a:r>
              <a:rPr lang="cs-CZ" altLang="cs-CZ" sz="2000" dirty="0" err="1">
                <a:latin typeface="Arial" charset="0"/>
                <a:cs typeface="Arial" charset="0"/>
              </a:rPr>
              <a:t>k.č</a:t>
            </a:r>
            <a:r>
              <a:rPr lang="cs-CZ" altLang="cs-CZ" sz="2000" dirty="0">
                <a:latin typeface="Arial" charset="0"/>
                <a:cs typeface="Arial" charset="0"/>
              </a:rPr>
              <a:t>. kationtu = 8, </a:t>
            </a:r>
            <a:r>
              <a:rPr lang="cs-CZ" altLang="cs-CZ" sz="2000" dirty="0" err="1">
                <a:latin typeface="Arial" charset="0"/>
                <a:cs typeface="Arial" charset="0"/>
              </a:rPr>
              <a:t>k.č</a:t>
            </a:r>
            <a:r>
              <a:rPr lang="cs-CZ" altLang="cs-CZ" sz="2000" dirty="0">
                <a:latin typeface="Arial" charset="0"/>
                <a:cs typeface="Arial" charset="0"/>
              </a:rPr>
              <a:t>. aniontu = 4</a:t>
            </a:r>
            <a:endParaRPr lang="cs-CZ" altLang="cs-CZ" sz="2000" i="1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nejtěsnější krychlové uspořádání vápníku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všechny tetraedrické dutiny obsazené fluorem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(na této struktuře lze krásně vidět, že tetraedrické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dutiny jsou ve středech krychliček o hraně </a:t>
            </a:r>
            <a:r>
              <a:rPr lang="cs-CZ" altLang="cs-CZ" sz="2000" i="1" dirty="0">
                <a:latin typeface="Arial" charset="0"/>
                <a:cs typeface="Arial" charset="0"/>
              </a:rPr>
              <a:t>a</a:t>
            </a:r>
            <a:r>
              <a:rPr lang="cs-CZ" altLang="cs-CZ" sz="2000" dirty="0">
                <a:latin typeface="Arial" charset="0"/>
                <a:cs typeface="Arial" charset="0"/>
              </a:rPr>
              <a:t>/2)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BaF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, PbF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, CdF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, anti-fluorit: Li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O, Na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O, K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Strukturní typy iontových látek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20688"/>
            <a:ext cx="2357456" cy="244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4" y="3451051"/>
            <a:ext cx="2261843" cy="242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6937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Atomy jsou vázány kovalentními vazbami, tvoří síť procházející celým krystalem.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Diamant, C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i="1" dirty="0" err="1">
                <a:latin typeface="Arial" charset="0"/>
                <a:cs typeface="Arial" charset="0"/>
              </a:rPr>
              <a:t>Fd</a:t>
            </a:r>
            <a:r>
              <a:rPr lang="cs-CZ" altLang="cs-CZ" sz="2000" dirty="0">
                <a:latin typeface="Arial" charset="0"/>
                <a:cs typeface="Arial" charset="0"/>
              </a:rPr>
              <a:t>–3</a:t>
            </a:r>
            <a:r>
              <a:rPr lang="cs-CZ" altLang="cs-CZ" sz="2000" i="1" dirty="0">
                <a:latin typeface="Arial" charset="0"/>
                <a:cs typeface="Arial" charset="0"/>
              </a:rPr>
              <a:t>m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z</a:t>
            </a:r>
            <a:r>
              <a:rPr lang="cs-CZ" altLang="cs-CZ" sz="2000" dirty="0">
                <a:latin typeface="Arial" charset="0"/>
                <a:cs typeface="Arial" charset="0"/>
              </a:rPr>
              <a:t> = 8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krychlová </a:t>
            </a:r>
            <a:r>
              <a:rPr lang="cs-CZ" altLang="cs-CZ" sz="2000" i="1" dirty="0">
                <a:latin typeface="Arial" charset="0"/>
                <a:cs typeface="Arial" charset="0"/>
              </a:rPr>
              <a:t>F</a:t>
            </a:r>
            <a:r>
              <a:rPr lang="cs-CZ" altLang="cs-CZ" sz="2000" dirty="0">
                <a:latin typeface="Arial" charset="0"/>
                <a:cs typeface="Arial" charset="0"/>
              </a:rPr>
              <a:t>-buňka s obsazenou polovinou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tetraedrických dutin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i="1" dirty="0">
                <a:latin typeface="Arial" charset="0"/>
                <a:cs typeface="Arial" charset="0"/>
              </a:rPr>
              <a:t>sp</a:t>
            </a:r>
            <a:r>
              <a:rPr lang="cs-CZ" altLang="cs-CZ" sz="2000" baseline="30000" dirty="0">
                <a:latin typeface="Arial" charset="0"/>
                <a:cs typeface="Arial" charset="0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</a:rPr>
              <a:t>, žádné volné elektrony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Si, III-V polovodiče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Grafit, C</a:t>
            </a:r>
            <a:endParaRPr lang="cs-CZ" altLang="cs-CZ" sz="2000" baseline="-25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i="1" dirty="0">
                <a:latin typeface="Arial" charset="0"/>
                <a:cs typeface="Arial" charset="0"/>
              </a:rPr>
              <a:t>P</a:t>
            </a:r>
            <a:r>
              <a:rPr lang="cs-CZ" altLang="cs-CZ" sz="2000" dirty="0">
                <a:latin typeface="Arial" charset="0"/>
                <a:cs typeface="Arial" charset="0"/>
              </a:rPr>
              <a:t>6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3</a:t>
            </a:r>
            <a:r>
              <a:rPr lang="cs-CZ" altLang="cs-CZ" sz="2000" i="1" dirty="0">
                <a:latin typeface="Arial" charset="0"/>
                <a:cs typeface="Arial" charset="0"/>
              </a:rPr>
              <a:t>mc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z</a:t>
            </a:r>
            <a:r>
              <a:rPr lang="cs-CZ" altLang="cs-CZ" sz="2000" dirty="0">
                <a:latin typeface="Arial" charset="0"/>
                <a:cs typeface="Arial" charset="0"/>
              </a:rPr>
              <a:t> = 4</a:t>
            </a:r>
            <a:endParaRPr lang="cs-CZ" altLang="cs-CZ" sz="2000" i="1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naskládané </a:t>
            </a:r>
            <a:r>
              <a:rPr lang="cs-CZ" altLang="cs-CZ" sz="2000" dirty="0" err="1">
                <a:latin typeface="Arial" charset="0"/>
                <a:cs typeface="Arial" charset="0"/>
              </a:rPr>
              <a:t>grafenové</a:t>
            </a:r>
            <a:r>
              <a:rPr lang="cs-CZ" altLang="cs-CZ" sz="2000" dirty="0">
                <a:latin typeface="Arial" charset="0"/>
                <a:cs typeface="Arial" charset="0"/>
              </a:rPr>
              <a:t> listy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totální konjugace </a:t>
            </a:r>
            <a:r>
              <a:rPr lang="cs-CZ" altLang="cs-CZ" sz="2000" i="1" dirty="0">
                <a:latin typeface="Arial" charset="0"/>
                <a:cs typeface="Arial" charset="0"/>
              </a:rPr>
              <a:t>sp</a:t>
            </a:r>
            <a:r>
              <a:rPr lang="cs-CZ" altLang="cs-CZ" sz="2000" baseline="30000" dirty="0">
                <a:latin typeface="Arial" charset="0"/>
                <a:cs typeface="Arial" charset="0"/>
              </a:rPr>
              <a:t>2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dobrá elektrická vodivost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BN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Kovalentní krystaly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014" y="1700808"/>
            <a:ext cx="1863090" cy="178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00113"/>
            <a:ext cx="1196340" cy="185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379" y="3861048"/>
            <a:ext cx="215646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190680"/>
              </p:ext>
            </p:extLst>
          </p:nvPr>
        </p:nvGraphicFramePr>
        <p:xfrm>
          <a:off x="3556846" y="4222948"/>
          <a:ext cx="1735234" cy="140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4" name="CS ChemDraw Drawing" r:id="rId8" imgW="1388187" imgH="1127839" progId="ChemDraw.Document.6.0">
                  <p:embed/>
                </p:oleObj>
              </mc:Choice>
              <mc:Fallback>
                <p:oleObj name="CS ChemDraw Drawing" r:id="rId8" imgW="1388187" imgH="112783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56846" y="4222948"/>
                        <a:ext cx="1735234" cy="14097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178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Křemen, SiO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2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(oxid křemičitý má mnoho krystalových modifikací)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i="1" dirty="0">
                <a:latin typeface="Arial" charset="0"/>
                <a:cs typeface="Arial" charset="0"/>
              </a:rPr>
              <a:t>P</a:t>
            </a:r>
            <a:r>
              <a:rPr lang="cs-CZ" altLang="cs-CZ" sz="2000" dirty="0">
                <a:latin typeface="Arial" charset="0"/>
                <a:cs typeface="Arial" charset="0"/>
              </a:rPr>
              <a:t>3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1</a:t>
            </a:r>
            <a:r>
              <a:rPr lang="cs-CZ" altLang="cs-CZ" sz="2000" dirty="0">
                <a:latin typeface="Arial" charset="0"/>
                <a:cs typeface="Arial" charset="0"/>
              </a:rPr>
              <a:t>21, </a:t>
            </a:r>
            <a:r>
              <a:rPr lang="cs-CZ" altLang="cs-CZ" sz="2000" i="1" dirty="0">
                <a:latin typeface="Arial" charset="0"/>
                <a:cs typeface="Arial" charset="0"/>
              </a:rPr>
              <a:t>z</a:t>
            </a:r>
            <a:r>
              <a:rPr lang="cs-CZ" altLang="cs-CZ" sz="2000" dirty="0">
                <a:latin typeface="Arial" charset="0"/>
                <a:cs typeface="Arial" charset="0"/>
              </a:rPr>
              <a:t> = 3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vzájemně provázané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tetraedry SiO</a:t>
            </a:r>
            <a:r>
              <a:rPr lang="cs-CZ" altLang="cs-CZ" sz="2000" baseline="-25000" dirty="0">
                <a:latin typeface="Arial" charset="0"/>
                <a:cs typeface="Arial" charset="0"/>
              </a:rPr>
              <a:t>4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 lomenými oxidovými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můstky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Kovalentní krystaly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5175186" cy="436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6356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Zatímco struktury kovů (těsná uspořádání atomů, „elektronový plyn“ volně prostupující mříží) a iontových sloučenin (strukturní typy na základě stechiometrie a relativní velikosti iontů) lze predikovat, u molekulových krystalů to rozumně nejde. Lze sice optimalizovat tvar jednotlivých molekul, ale nelze predikovat nejvýhodnější </a:t>
            </a:r>
            <a:r>
              <a:rPr lang="cs-CZ" altLang="cs-CZ" sz="2000" dirty="0" err="1">
                <a:latin typeface="Arial" charset="0"/>
                <a:cs typeface="Arial" charset="0"/>
              </a:rPr>
              <a:t>mezimolekulová</a:t>
            </a:r>
            <a:r>
              <a:rPr lang="cs-CZ" altLang="cs-CZ" sz="2000" dirty="0">
                <a:latin typeface="Arial" charset="0"/>
                <a:cs typeface="Arial" charset="0"/>
              </a:rPr>
              <a:t> uspořádání.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Důvod: </a:t>
            </a:r>
            <a:r>
              <a:rPr lang="cs-CZ" altLang="cs-CZ" sz="2000" dirty="0" err="1">
                <a:latin typeface="Arial" charset="0"/>
                <a:cs typeface="Arial" charset="0"/>
              </a:rPr>
              <a:t>mezimolekulové</a:t>
            </a:r>
            <a:r>
              <a:rPr lang="cs-CZ" altLang="cs-CZ" sz="2000" dirty="0">
                <a:latin typeface="Arial" charset="0"/>
                <a:cs typeface="Arial" charset="0"/>
              </a:rPr>
              <a:t> síly jsou slabé, různá spakování molekul mají podobnou energii, není výrazné energetické minimum pro energii krystalu.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Molekulové krystaly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269390" y="3937577"/>
            <a:ext cx="6325771" cy="1323439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Energie		kovalentní vazba	&gt;400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/mol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altLang="cs-CZ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vodíková vazba		10–60 </a:t>
            </a:r>
            <a:r>
              <a:rPr lang="cs-CZ" altLang="cs-CZ" sz="2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cs-CZ" altLang="cs-CZ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/mol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altLang="cs-CZ" sz="2000" dirty="0" err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dipol-dipol</a:t>
            </a:r>
            <a:r>
              <a:rPr lang="cs-CZ" altLang="cs-CZ" sz="2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2–8 </a:t>
            </a:r>
            <a:r>
              <a:rPr lang="cs-CZ" altLang="cs-CZ" sz="2000" dirty="0" err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cs-CZ" altLang="cs-CZ" sz="2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/mol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altLang="cs-CZ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disperze		&lt;4 </a:t>
            </a:r>
            <a:r>
              <a:rPr lang="cs-CZ" altLang="cs-CZ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cs-CZ" altLang="cs-CZ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/mol </a:t>
            </a: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730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Stanovení molekulové struktury (krystal je „nástrojem“ pro určení struktury molekuly).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Zjištění struktury molekuly (definitivní potvrzení pro syntetika)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Detailní geometrie molekuly (možnost interakcí)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Definitivní potvrzení optického izomeru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(</a:t>
            </a:r>
            <a:r>
              <a:rPr lang="cs-CZ" altLang="cs-CZ" sz="2000" dirty="0" err="1">
                <a:latin typeface="Arial"/>
                <a:cs typeface="Arial"/>
              </a:rPr>
              <a:t>Thalidomidová</a:t>
            </a:r>
            <a:r>
              <a:rPr lang="cs-CZ" altLang="cs-CZ" sz="2000" dirty="0">
                <a:latin typeface="Arial"/>
                <a:cs typeface="Arial"/>
              </a:rPr>
              <a:t> katastrofa; (</a:t>
            </a:r>
            <a:r>
              <a:rPr lang="cs-CZ" altLang="cs-CZ" sz="2000" i="1" dirty="0">
                <a:latin typeface="Arial"/>
                <a:cs typeface="Arial"/>
              </a:rPr>
              <a:t>S</a:t>
            </a:r>
            <a:r>
              <a:rPr lang="cs-CZ" altLang="cs-CZ" sz="2000" dirty="0">
                <a:latin typeface="Arial"/>
                <a:cs typeface="Arial"/>
              </a:rPr>
              <a:t>)- izomer se v 60. letech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používal proti těhotenským ranním nevolnostem,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(</a:t>
            </a:r>
            <a:r>
              <a:rPr lang="cs-CZ" altLang="cs-CZ" sz="2000" i="1" dirty="0">
                <a:latin typeface="Arial"/>
                <a:cs typeface="Arial"/>
              </a:rPr>
              <a:t>R</a:t>
            </a:r>
            <a:r>
              <a:rPr lang="cs-CZ" altLang="cs-CZ" sz="2000" dirty="0">
                <a:latin typeface="Arial"/>
                <a:cs typeface="Arial"/>
              </a:rPr>
              <a:t>)-izomer je teratogen; cca 10000 dětí s vrozeným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/>
                <a:cs typeface="Arial"/>
              </a:rPr>
              <a:t>poškozením)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Zajištění požadovaných materiálových vlastností (krystal je „cílem“).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Variabilita vlastností různých krystalových modifikací (různá rozpustnost a farmakokinetika, prolamování patentů)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 err="1">
                <a:latin typeface="Arial"/>
                <a:cs typeface="Arial"/>
              </a:rPr>
              <a:t>Supramolekulární</a:t>
            </a:r>
            <a:r>
              <a:rPr lang="cs-CZ" altLang="cs-CZ" sz="2000" dirty="0">
                <a:latin typeface="Arial"/>
                <a:cs typeface="Arial"/>
              </a:rPr>
              <a:t> materiály (samoskladba, nanotechnologie, katalýza)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Materiály zajímavých vlastností (magnety, supravodiče, detektory)</a:t>
            </a:r>
            <a:endParaRPr lang="cs-CZ" altLang="cs-CZ" sz="2000" dirty="0">
              <a:latin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Důvody pro studium krystalové struktury</a:t>
            </a:r>
            <a:endParaRPr lang="en-US" sz="2600" b="1" dirty="0">
              <a:latin typeface="Arial"/>
              <a:cs typeface="Arial"/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9306532"/>
              </p:ext>
            </p:extLst>
          </p:nvPr>
        </p:nvGraphicFramePr>
        <p:xfrm>
          <a:off x="6876256" y="2204864"/>
          <a:ext cx="1813064" cy="1455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8" name="CS ChemDraw Drawing" r:id="rId5" imgW="1208709" imgH="970496" progId="ChemDraw.Document.6.0">
                  <p:embed/>
                </p:oleObj>
              </mc:Choice>
              <mc:Fallback>
                <p:oleObj name="CS ChemDraw Drawing" r:id="rId5" imgW="1208709" imgH="9704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76256" y="2204864"/>
                        <a:ext cx="1813064" cy="14557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2064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Makroskopické vlastnosti krystalů – optické, elektrické, magnetické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Materiálový výzkum – vývoj technicky důležitých materiálů – nosiče informací (magnetické disky/pásky), laserová technologie, katalyzátory…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pl-PL" altLang="cs-CZ" sz="2000" dirty="0">
                <a:latin typeface="Arial" charset="0"/>
                <a:cs typeface="Arial" charset="0"/>
              </a:rPr>
              <a:t>Zásadní význam – symetrie krystalové struktury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Zajímavé materiály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29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Krystalografické operace symetrie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Při popisu molekulové symetrie se používají </a:t>
            </a:r>
            <a:r>
              <a:rPr lang="cs-CZ" altLang="cs-CZ" sz="2000" dirty="0" err="1">
                <a:latin typeface="Arial" charset="0"/>
                <a:cs typeface="Arial" charset="0"/>
              </a:rPr>
              <a:t>Schönfliesovy</a:t>
            </a:r>
            <a:r>
              <a:rPr lang="cs-CZ" altLang="cs-CZ" sz="2000" dirty="0">
                <a:latin typeface="Arial" charset="0"/>
                <a:cs typeface="Arial" charset="0"/>
              </a:rPr>
              <a:t> symboly prvků </a:t>
            </a:r>
            <a:br>
              <a:rPr lang="cs-CZ" altLang="cs-CZ" sz="2000" dirty="0">
                <a:latin typeface="Arial" charset="0"/>
                <a:cs typeface="Arial" charset="0"/>
              </a:rPr>
            </a:br>
            <a:r>
              <a:rPr lang="cs-CZ" altLang="cs-CZ" sz="2000" dirty="0">
                <a:latin typeface="Arial" charset="0"/>
                <a:cs typeface="Arial" charset="0"/>
              </a:rPr>
              <a:t>a operací symetrie.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V krystalografii se používají Hermannovy-</a:t>
            </a:r>
            <a:r>
              <a:rPr lang="cs-CZ" altLang="cs-CZ" sz="2000" dirty="0" err="1">
                <a:latin typeface="Arial" charset="0"/>
                <a:cs typeface="Arial" charset="0"/>
              </a:rPr>
              <a:t>Mauguinovy</a:t>
            </a:r>
            <a:r>
              <a:rPr lang="cs-CZ" altLang="cs-CZ" sz="2000" dirty="0">
                <a:latin typeface="Arial" charset="0"/>
                <a:cs typeface="Arial" charset="0"/>
              </a:rPr>
              <a:t> symboly.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ulka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6276354"/>
                  </p:ext>
                </p:extLst>
              </p:nvPr>
            </p:nvGraphicFramePr>
            <p:xfrm>
              <a:off x="360000" y="2160000"/>
              <a:ext cx="8496000" cy="3475292"/>
            </p:xfrm>
            <a:graphic>
              <a:graphicData uri="http://schemas.openxmlformats.org/drawingml/2006/table">
                <a:tbl>
                  <a:tblPr>
                    <a:tableStyleId>{793D81CF-94F2-401A-BA57-92F5A7B2D0C5}</a:tableStyleId>
                  </a:tblPr>
                  <a:tblGrid>
                    <a:gridCol w="2124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24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124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124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Prvek symetrie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Operace symetrie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Hermannovy-</a:t>
                          </a:r>
                          <a:r>
                            <a:rPr lang="cs-CZ" sz="18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Mauguinovy</a:t>
                          </a:r>
                          <a:r>
                            <a:rPr lang="cs-CZ" sz="1800" b="1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symboly</a:t>
                          </a:r>
                          <a:endParaRPr lang="cs-CZ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Schönfliesovy</a:t>
                          </a:r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symboly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identita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360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 (2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dirty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E</a:t>
                          </a:r>
                          <a:r>
                            <a:rPr lang="cs-CZ" sz="18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cs-CZ" sz="1800" i="1" u="none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rotační osa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dvojčetná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trojčetná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čtyřčetná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šestičetná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/</a:t>
                          </a: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180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 </a:t>
                          </a:r>
                          <a:endParaRPr lang="cs-CZ" altLang="cs-CZ" sz="1800" i="1" dirty="0">
                            <a:latin typeface="Arial" charset="0"/>
                            <a:cs typeface="Arial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120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90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 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60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endParaRPr lang="cs-CZ" altLang="cs-CZ" sz="1800" dirty="0">
                            <a:latin typeface="Arial" charset="0"/>
                            <a:cs typeface="Arial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1" dirty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0" dirty="0"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0" dirty="0"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3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0" dirty="0"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0" dirty="0"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i="1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1" baseline="-25000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  <a:endParaRPr lang="cs-CZ" sz="1800" i="1" baseline="-25000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18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0" baseline="-25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18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0" baseline="-25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3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18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0" baseline="-25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18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0" baseline="-25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rovina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zrcadlení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i="1" dirty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charset="0"/>
                              <a:sym typeface="Symbol" pitchFamily="18" charset="2"/>
                            </a:rPr>
                            <a:t>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střed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inverze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cs-CZ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lang="cs-CZ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e>
                              </m:acc>
                            </m:oMath>
                          </a14:m>
                          <a:r>
                            <a:rPr lang="cs-CZ" sz="1800" kern="1200" dirty="0">
                              <a:solidFill>
                                <a:schemeClr val="dk1"/>
                              </a:solidFill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cs-CZ" sz="1800" kern="1200" dirty="0">
                              <a:solidFill>
                                <a:schemeClr val="dk1"/>
                              </a:solidFill>
                              <a:effectLst/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−1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ulka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6276354"/>
                  </p:ext>
                </p:extLst>
              </p:nvPr>
            </p:nvGraphicFramePr>
            <p:xfrm>
              <a:off x="360000" y="2160000"/>
              <a:ext cx="8496000" cy="3475292"/>
            </p:xfrm>
            <a:graphic>
              <a:graphicData uri="http://schemas.openxmlformats.org/drawingml/2006/table">
                <a:tbl>
                  <a:tblPr>
                    <a:tableStyleId>{793D81CF-94F2-401A-BA57-92F5A7B2D0C5}</a:tableStyleId>
                  </a:tblPr>
                  <a:tblGrid>
                    <a:gridCol w="2124000"/>
                    <a:gridCol w="2124000"/>
                    <a:gridCol w="2124000"/>
                    <a:gridCol w="2124000"/>
                  </a:tblGrid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Prvek symetrie</a:t>
                          </a:r>
                          <a:endParaRPr lang="cs-CZ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Operace symetrie</a:t>
                          </a:r>
                          <a:endParaRPr lang="cs-CZ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Hermannovy-</a:t>
                          </a:r>
                          <a:r>
                            <a:rPr lang="cs-CZ" sz="1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Mauguinovy</a:t>
                          </a:r>
                          <a:r>
                            <a:rPr lang="cs-CZ" sz="1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symboly</a:t>
                          </a:r>
                          <a:endParaRPr lang="cs-CZ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Schönfliesovy</a:t>
                          </a:r>
                          <a:r>
                            <a:rPr lang="cs-CZ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symboly</a:t>
                          </a:r>
                          <a:endParaRPr lang="cs-CZ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identita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rotace o 360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 (2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dirty="0" smtClean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cs-CZ" sz="1800" dirty="0">
                            <a:latin typeface="Arial" panose="020B0604020202020204" pitchFamily="34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i="1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E</a:t>
                          </a:r>
                          <a:r>
                            <a:rPr lang="cs-CZ" sz="1800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cs-CZ" sz="1800" i="1" u="none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cs-CZ" sz="1800" i="1" u="none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4630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rotační osa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dvojčetná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trojčetná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čtyřčetná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šestičetná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/</a:t>
                          </a:r>
                          <a:r>
                            <a:rPr lang="cs-CZ" altLang="cs-CZ" sz="1800" i="1" dirty="0" smtClean="0">
                              <a:latin typeface="Arial" charset="0"/>
                              <a:cs typeface="Arial" charset="0"/>
                            </a:rPr>
                            <a:t>n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180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 </a:t>
                          </a:r>
                          <a:endParaRPr lang="cs-CZ" altLang="cs-CZ" sz="1800" i="1" dirty="0" smtClean="0">
                            <a:latin typeface="Arial" charset="0"/>
                            <a:cs typeface="Arial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120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90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 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60</a:t>
                          </a: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endParaRPr lang="cs-CZ" altLang="cs-CZ" sz="1800" dirty="0" smtClean="0">
                            <a:latin typeface="Arial" charset="0"/>
                            <a:cs typeface="Arial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1" dirty="0" smtClean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0" dirty="0" smtClean="0"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0" dirty="0" smtClean="0"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3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0" dirty="0" smtClean="0"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0" dirty="0" smtClean="0"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i="1" dirty="0" err="1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1" baseline="-25000" dirty="0" err="1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  <a:endParaRPr lang="cs-CZ" sz="1800" i="1" baseline="-25000" dirty="0" smtClean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1800" i="1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0" baseline="-25000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1800" i="1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0" baseline="-25000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3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1800" i="1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0" baseline="-25000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1800" i="1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1800" i="0" baseline="-25000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rovina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zrcadlení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i="1" dirty="0" smtClean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m</a:t>
                          </a:r>
                          <a:endParaRPr lang="cs-CZ" sz="1800" i="1" dirty="0">
                            <a:latin typeface="Arial" panose="020B0604020202020204" pitchFamily="34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b="0" i="1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charset="0"/>
                              <a:sym typeface="Symbol" pitchFamily="18" charset="2"/>
                            </a:rPr>
                            <a:t>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6633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střed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 smtClean="0">
                              <a:latin typeface="Arial" charset="0"/>
                              <a:cs typeface="Arial" charset="0"/>
                            </a:rPr>
                            <a:t>inverze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99713" t="-858333" r="-99713" b="-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i="1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cs-CZ" sz="1800" i="1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1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171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Existuje pouze 32 možných kombinací – 32 bodových krystalografických grup (</a:t>
            </a:r>
            <a:r>
              <a:rPr lang="cs-CZ" altLang="cs-CZ" sz="2000" dirty="0" err="1">
                <a:latin typeface="Arial" charset="0"/>
                <a:cs typeface="Arial" charset="0"/>
              </a:rPr>
              <a:t>Hesselova</a:t>
            </a:r>
            <a:r>
              <a:rPr lang="cs-CZ" altLang="cs-CZ" sz="2000" dirty="0">
                <a:latin typeface="Arial" charset="0"/>
                <a:cs typeface="Arial" charset="0"/>
              </a:rPr>
              <a:t> oddělení symetrie).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Krystal je tvořen těsně naskládanými mnohostěny („cihličkami“, tzv. elementárními buňkami, viz krabice kostkového cukru). Podle symetrie se bodové grupy dělí do 7 krystalografických soustav s příslušnými parametry elementárních buněk.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Trojklonná (triklinická)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Jednoklonná (monoklinická)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Kosočtverečná (</a:t>
            </a:r>
            <a:r>
              <a:rPr lang="cs-CZ" altLang="cs-CZ" sz="2000" dirty="0" err="1">
                <a:latin typeface="Arial"/>
                <a:cs typeface="Arial"/>
              </a:rPr>
              <a:t>ortorombická</a:t>
            </a:r>
            <a:r>
              <a:rPr lang="cs-CZ" altLang="cs-CZ" sz="2000" dirty="0">
                <a:latin typeface="Arial"/>
                <a:cs typeface="Arial"/>
              </a:rPr>
              <a:t>, rombická)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Čtverečná (tetragonální)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Klencová (romboedrická, trigonální)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Šesterečná (hexagonální)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/>
                <a:cs typeface="Arial"/>
              </a:rPr>
              <a:t>Krychlová (kubická)</a:t>
            </a:r>
            <a:endParaRPr lang="cs-CZ" altLang="cs-CZ" sz="2000" dirty="0">
              <a:latin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Krystalografické soustavy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800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964" y="1795609"/>
            <a:ext cx="4389500" cy="43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/>
          <p:nvPr/>
        </p:nvSpPr>
        <p:spPr>
          <a:xfrm>
            <a:off x="287214" y="900000"/>
            <a:ext cx="860526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Parametry elementární buňky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délky hran </a:t>
            </a:r>
            <a:r>
              <a:rPr lang="cs-CZ" altLang="cs-CZ" sz="2000" i="1" dirty="0">
                <a:latin typeface="Arial" charset="0"/>
                <a:cs typeface="Arial" charset="0"/>
              </a:rPr>
              <a:t>a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b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c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úhl</a:t>
            </a:r>
            <a:r>
              <a:rPr lang="cs-CZ" altLang="cs-CZ" sz="2000" dirty="0">
                <a:latin typeface="Arial"/>
                <a:cs typeface="Arial"/>
              </a:rPr>
              <a:t>y mezi hranami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a</a:t>
            </a:r>
            <a:r>
              <a:rPr lang="cs-CZ" altLang="cs-CZ" sz="2000" dirty="0">
                <a:latin typeface="Arial"/>
                <a:cs typeface="Arial"/>
              </a:rPr>
              <a:t>,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b</a:t>
            </a:r>
            <a:r>
              <a:rPr lang="cs-CZ" altLang="cs-CZ" sz="2000" dirty="0">
                <a:latin typeface="Arial"/>
                <a:cs typeface="Arial"/>
              </a:rPr>
              <a:t>, </a:t>
            </a:r>
            <a:r>
              <a:rPr lang="cs-CZ" altLang="cs-CZ" sz="2000" i="1" dirty="0">
                <a:latin typeface="Symbol" panose="05050102010706020507" pitchFamily="18" charset="2"/>
                <a:cs typeface="Arial"/>
              </a:rPr>
              <a:t>g</a:t>
            </a:r>
            <a:endParaRPr lang="cs-CZ" altLang="cs-CZ" sz="2000" dirty="0">
              <a:latin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Krystalografické soustavy</a:t>
            </a:r>
          </a:p>
        </p:txBody>
      </p:sp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666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Krystalová mřížka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Krystal je tvořen natěsno naskládanými základními stavebními bloky (elementárními buňkami).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Hranice mezi těmito stavebními „cihličkami“ vyplňujícími prostor tvoří hrany elementárních buněk – krystalová mřížka (mříž).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1850 Auguste </a:t>
            </a:r>
            <a:r>
              <a:rPr lang="cs-CZ" altLang="cs-CZ" sz="2000" dirty="0" err="1">
                <a:latin typeface="Arial" charset="0"/>
                <a:cs typeface="Arial" charset="0"/>
              </a:rPr>
              <a:t>Bravais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Krystaly jsou složeny z periodicky uspořádaných částí. Lze definovat translační symetrii.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Existuje pouze 14 různých způsobů jak periodicky uspořádat body (těžiště stavebních částí) v prostoru – 14 </a:t>
            </a:r>
            <a:r>
              <a:rPr lang="cs-CZ" altLang="cs-CZ" sz="2000" dirty="0" err="1">
                <a:latin typeface="Arial" charset="0"/>
                <a:cs typeface="Arial" charset="0"/>
              </a:rPr>
              <a:t>Bravaisových</a:t>
            </a:r>
            <a:r>
              <a:rPr lang="cs-CZ" altLang="cs-CZ" sz="2000" dirty="0">
                <a:latin typeface="Arial" charset="0"/>
                <a:cs typeface="Arial" charset="0"/>
              </a:rPr>
              <a:t> mříží.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Základní cihličkou je tzv. </a:t>
            </a:r>
            <a:r>
              <a:rPr lang="cs-CZ" altLang="cs-CZ" sz="2000" dirty="0" err="1">
                <a:latin typeface="Arial" charset="0"/>
                <a:cs typeface="Arial" charset="0"/>
              </a:rPr>
              <a:t>Bravaisova</a:t>
            </a:r>
            <a:r>
              <a:rPr lang="cs-CZ" altLang="cs-CZ" sz="2000" dirty="0">
                <a:latin typeface="Arial" charset="0"/>
                <a:cs typeface="Arial" charset="0"/>
              </a:rPr>
              <a:t> buňka.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152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Krystalová mřížka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Translační symetrie – replikace a posun základního motivu (elementární buňky) o celistvý násobek délky hrany v patřičném směru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Translační vektor – vektor mříže: </a:t>
            </a:r>
            <a:r>
              <a:rPr lang="cs-CZ" altLang="cs-CZ" sz="2000" i="1" dirty="0">
                <a:latin typeface="Arial" charset="0"/>
                <a:cs typeface="Arial" charset="0"/>
              </a:rPr>
              <a:t>a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b</a:t>
            </a:r>
            <a:r>
              <a:rPr lang="cs-CZ" altLang="cs-CZ" sz="2000" dirty="0">
                <a:latin typeface="Arial" charset="0"/>
                <a:cs typeface="Arial" charset="0"/>
              </a:rPr>
              <a:t>, </a:t>
            </a:r>
            <a:r>
              <a:rPr lang="cs-CZ" altLang="cs-CZ" sz="2000" i="1" dirty="0">
                <a:latin typeface="Arial" charset="0"/>
                <a:cs typeface="Arial" charset="0"/>
              </a:rPr>
              <a:t>c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63191"/>
            <a:ext cx="3429000" cy="260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28254"/>
            <a:ext cx="3581400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 descr="sourad-sys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801" y="4653136"/>
            <a:ext cx="1232887" cy="124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335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Ideální krystal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Mříž – geometrické vyjádření translační 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symetrie – síť bodů uspořádaných</a:t>
            </a:r>
            <a:br>
              <a:rPr lang="cs-CZ" altLang="cs-CZ" sz="2000" dirty="0">
                <a:latin typeface="Arial" charset="0"/>
                <a:cs typeface="Arial" charset="0"/>
              </a:rPr>
            </a:br>
            <a:r>
              <a:rPr lang="cs-CZ" altLang="cs-CZ" sz="2000" dirty="0">
                <a:latin typeface="Arial" charset="0"/>
                <a:cs typeface="Arial" charset="0"/>
              </a:rPr>
              <a:t>s periodou translačních vektorů, 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nebo-</a:t>
            </a:r>
            <a:r>
              <a:rPr lang="cs-CZ" altLang="cs-CZ" sz="2000" dirty="0" err="1">
                <a:latin typeface="Arial" charset="0"/>
                <a:cs typeface="Arial" charset="0"/>
              </a:rPr>
              <a:t>li</a:t>
            </a:r>
            <a:r>
              <a:rPr lang="cs-CZ" altLang="cs-CZ" sz="2000" dirty="0">
                <a:latin typeface="Arial" charset="0"/>
                <a:cs typeface="Arial" charset="0"/>
              </a:rPr>
              <a:t> 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množina bodů v krystalu, které mají stejné 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a stejně orientované okolí.</a:t>
            </a: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12976"/>
            <a:ext cx="3581400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40954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8522</TotalTime>
  <Words>2306</Words>
  <Application>Microsoft Office PowerPoint</Application>
  <PresentationFormat>Předvádění na obrazovce (4:3)</PresentationFormat>
  <Paragraphs>482</Paragraphs>
  <Slides>35</Slides>
  <Notes>34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3" baseType="lpstr">
      <vt:lpstr>Arial</vt:lpstr>
      <vt:lpstr>Cambria</vt:lpstr>
      <vt:lpstr>Cambria Math</vt:lpstr>
      <vt:lpstr>Symbol</vt:lpstr>
      <vt:lpstr>Times New Roman</vt:lpstr>
      <vt:lpstr>Wingdings</vt:lpstr>
      <vt:lpstr>Default Design</vt:lpstr>
      <vt:lpstr>CS ChemDraw Drawing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Krystalografie</dc:title>
  <dc:creator>Honza</dc:creator>
  <cp:lastModifiedBy>Vojtěch Kubíček</cp:lastModifiedBy>
  <cp:revision>786</cp:revision>
  <dcterms:created xsi:type="dcterms:W3CDTF">2004-05-01T17:45:26Z</dcterms:created>
  <dcterms:modified xsi:type="dcterms:W3CDTF">2026-03-16T09:17:58Z</dcterms:modified>
</cp:coreProperties>
</file>