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80" r:id="rId20"/>
    <p:sldId id="279" r:id="rId21"/>
    <p:sldId id="281" r:id="rId22"/>
    <p:sldId id="282" r:id="rId23"/>
    <p:sldId id="277" r:id="rId24"/>
    <p:sldId id="275" r:id="rId25"/>
    <p:sldId id="284" r:id="rId26"/>
    <p:sldId id="285" r:id="rId27"/>
    <p:sldId id="286" r:id="rId28"/>
    <p:sldId id="273" r:id="rId29"/>
    <p:sldId id="288" r:id="rId30"/>
    <p:sldId id="289" r:id="rId31"/>
    <p:sldId id="290" r:id="rId32"/>
    <p:sldId id="287" r:id="rId33"/>
    <p:sldId id="291" r:id="rId34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0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D0838-1EFC-4762-865D-25DB7FFE1369}" type="datetimeFigureOut">
              <a:rPr lang="cs-CZ" smtClean="0"/>
              <a:t>17.5.2021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B7E8A-981D-4175-AC56-31BEB35435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132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4198E-CFBC-4C34-BB54-D8977CB953F5}" type="datetimeFigureOut">
              <a:rPr lang="cs-CZ" smtClean="0"/>
              <a:t>17.5.2021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EC5D7-2A2A-482F-A2A6-EF7BE5E5D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42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748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89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53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164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720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004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016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162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466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4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67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760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27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248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311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203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810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48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039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244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78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47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80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61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91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444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115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C5D7-2A2A-482F-A2A6-EF7BE5E5D9B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677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May 17, 2021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9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3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5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May 17, 2021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4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5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5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37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3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May 17, 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2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May 17, 2021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2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233534"/>
            <a:ext cx="7772400" cy="1326009"/>
          </a:xfrm>
        </p:spPr>
        <p:txBody>
          <a:bodyPr/>
          <a:lstStyle/>
          <a:p>
            <a:r>
              <a:rPr lang="cs-CZ" b="1" dirty="0" smtClean="0">
                <a:solidFill>
                  <a:schemeClr val="tx2"/>
                </a:solidFill>
              </a:rPr>
              <a:t>Pohyb pro inkluzi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752600"/>
          </a:xfrm>
        </p:spPr>
        <p:txBody>
          <a:bodyPr>
            <a:normAutofit fontScale="62500" lnSpcReduction="20000"/>
          </a:bodyPr>
          <a:lstStyle/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sz="4000" dirty="0" smtClean="0">
                <a:solidFill>
                  <a:schemeClr val="tx1"/>
                </a:solidFill>
              </a:rPr>
              <a:t>realizace </a:t>
            </a:r>
            <a:r>
              <a:rPr lang="cs-CZ" sz="4000" dirty="0" smtClean="0">
                <a:solidFill>
                  <a:schemeClr val="tx1"/>
                </a:solidFill>
              </a:rPr>
              <a:t>projektu OP </a:t>
            </a:r>
            <a:r>
              <a:rPr lang="cs-CZ" sz="4000" dirty="0" smtClean="0">
                <a:solidFill>
                  <a:schemeClr val="tx1"/>
                </a:solidFill>
              </a:rPr>
              <a:t>VVV na UK FTVS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Mgr. Jana Štollová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20. 5. 2021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88224" y="6447727"/>
            <a:ext cx="21336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01139"/>
            <a:ext cx="1512168" cy="201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01138"/>
            <a:ext cx="3133610" cy="201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63"/>
          <a:stretch/>
        </p:blipFill>
        <p:spPr bwMode="auto">
          <a:xfrm>
            <a:off x="0" y="5752"/>
            <a:ext cx="418332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22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žádost – rozpočet (1)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Způsobilost výdajů (věcná, časová, místní způsobilost, přiměřenost a </a:t>
            </a:r>
            <a:r>
              <a:rPr lang="cs-CZ" dirty="0" smtClean="0"/>
              <a:t>prokázání výdaje)</a:t>
            </a:r>
            <a:endParaRPr lang="cs-CZ" dirty="0" smtClean="0"/>
          </a:p>
          <a:p>
            <a:r>
              <a:rPr lang="cs-CZ" dirty="0" smtClean="0"/>
              <a:t>Přímé x nepřímé náklady rozpočtu</a:t>
            </a:r>
          </a:p>
          <a:p>
            <a:r>
              <a:rPr lang="cs-CZ" dirty="0" smtClean="0"/>
              <a:t>Investiční </a:t>
            </a:r>
            <a:r>
              <a:rPr lang="cs-CZ" dirty="0" smtClean="0"/>
              <a:t>x neinvestiční náklady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4082409" cy="190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žádost – rozpočet (2)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Výdaje na přímé aktivity neinvestiční</a:t>
            </a:r>
          </a:p>
          <a:p>
            <a:r>
              <a:rPr lang="cs-CZ" dirty="0" smtClean="0"/>
              <a:t>Osobní náklady</a:t>
            </a:r>
          </a:p>
          <a:p>
            <a:r>
              <a:rPr lang="cs-CZ" dirty="0" smtClean="0"/>
              <a:t>Cestovní náhrady</a:t>
            </a:r>
          </a:p>
          <a:p>
            <a:r>
              <a:rPr lang="cs-CZ" dirty="0" smtClean="0"/>
              <a:t>Hmotný majetek a materiál</a:t>
            </a:r>
          </a:p>
          <a:p>
            <a:r>
              <a:rPr lang="cs-CZ" dirty="0" smtClean="0"/>
              <a:t>Nehmotný majetek</a:t>
            </a:r>
          </a:p>
          <a:p>
            <a:r>
              <a:rPr lang="cs-CZ" dirty="0" smtClean="0"/>
              <a:t>Nákup služeb</a:t>
            </a:r>
          </a:p>
          <a:p>
            <a:r>
              <a:rPr lang="cs-CZ" dirty="0" smtClean="0"/>
              <a:t>Přímá </a:t>
            </a:r>
            <a:r>
              <a:rPr lang="cs-CZ" dirty="0" smtClean="0"/>
              <a:t>podpora</a:t>
            </a:r>
          </a:p>
          <a:p>
            <a:endParaRPr lang="cs-CZ" dirty="0"/>
          </a:p>
          <a:p>
            <a:r>
              <a:rPr lang="cs-CZ" dirty="0" smtClean="0"/>
              <a:t>Limity </a:t>
            </a:r>
            <a:r>
              <a:rPr lang="cs-CZ" dirty="0"/>
              <a:t>kapitol </a:t>
            </a:r>
            <a:r>
              <a:rPr lang="cs-CZ" dirty="0" smtClean="0"/>
              <a:t>rozpočtu: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err="1" smtClean="0"/>
              <a:t>Outsourcované</a:t>
            </a:r>
            <a:r>
              <a:rPr lang="cs-CZ" dirty="0" smtClean="0"/>
              <a:t> </a:t>
            </a:r>
            <a:r>
              <a:rPr lang="cs-CZ" dirty="0"/>
              <a:t>služby – max. 49 % </a:t>
            </a:r>
            <a:r>
              <a:rPr lang="cs-CZ" dirty="0" smtClean="0"/>
              <a:t>a Výdaje </a:t>
            </a:r>
            <a:r>
              <a:rPr lang="cs-CZ" dirty="0"/>
              <a:t>na přímé aktivity – investiční – max. 20 % z kapitoly rozpočtu </a:t>
            </a:r>
            <a:r>
              <a:rPr lang="cs-CZ" dirty="0" smtClean="0"/>
              <a:t>Celkové způsobilé </a:t>
            </a:r>
            <a:r>
              <a:rPr lang="cs-CZ" dirty="0"/>
              <a:t>výdaje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žádost - indikátory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cs-CZ" sz="2400" dirty="0" smtClean="0"/>
              <a:t>Indikátory výstupu a výsledku</a:t>
            </a:r>
          </a:p>
          <a:p>
            <a:r>
              <a:rPr lang="cs-CZ" sz="2400" dirty="0" smtClean="0"/>
              <a:t>Údaje k indikátorům: indikátor, </a:t>
            </a:r>
            <a:r>
              <a:rPr lang="cs-CZ" sz="2400" dirty="0" smtClean="0"/>
              <a:t>cílov</a:t>
            </a:r>
            <a:r>
              <a:rPr lang="cs-CZ" sz="2400" dirty="0" smtClean="0"/>
              <a:t>á hodnota, </a:t>
            </a:r>
            <a:r>
              <a:rPr lang="cs-CZ" sz="2400" dirty="0" smtClean="0"/>
              <a:t>datum </a:t>
            </a:r>
            <a:r>
              <a:rPr lang="cs-CZ" sz="2400" dirty="0" smtClean="0"/>
              <a:t>cílové hodnoty, komentář + příloha Přehled klíčových výstupů k naplnění indikátorů ESF</a:t>
            </a:r>
          </a:p>
          <a:p>
            <a:r>
              <a:rPr lang="cs-CZ" sz="2400" dirty="0" smtClean="0"/>
              <a:t>Indikátor 6 00 00 - bagatelní podpora (40 h)</a:t>
            </a:r>
          </a:p>
          <a:p>
            <a:pPr marL="0" indent="0">
              <a:buNone/>
            </a:pPr>
            <a:endParaRPr lang="cs-CZ" sz="800" dirty="0" smtClean="0"/>
          </a:p>
          <a:p>
            <a:pPr marL="0" indent="0">
              <a:buNone/>
            </a:pPr>
            <a:r>
              <a:rPr lang="cs-CZ" sz="2800" b="1" i="1" dirty="0" smtClean="0">
                <a:solidFill>
                  <a:schemeClr val="accent4">
                    <a:lumMod val="75000"/>
                  </a:schemeClr>
                </a:solidFill>
              </a:rPr>
              <a:t>Indikátory v projektu Pohyb pro inkluzi</a:t>
            </a:r>
            <a:endParaRPr lang="cs-CZ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08278"/>
              </p:ext>
            </p:extLst>
          </p:nvPr>
        </p:nvGraphicFramePr>
        <p:xfrm>
          <a:off x="827584" y="4149080"/>
          <a:ext cx="7344815" cy="205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1421"/>
                <a:gridCol w="3767382"/>
                <a:gridCol w="2596012"/>
              </a:tblGrid>
              <a:tr h="14352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Kód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Indikátor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Výstup (produkt)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2426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5 13 01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Počet vzdělávacích modulů s metodikou a vzdělávacím programem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Plán podpory pro realizaci IVP pro školní TV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2398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5 12 12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Počet mimoškolních aktivit vedoucích k rozvoji kompetencí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Integrované příměstské tábory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1481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 5 10 16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Počet uspořádaných jednorázových akcí v inkluzi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Uskutečněné jednorázové akce v inkluzi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13352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 5 40 00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Počet podpořených osob – pracovníci ve vzdělávání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Počet podpořených pedagogů ZŠ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1481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6 00 00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Celkový počet účastníků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Počet podpořených osob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2892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5 25 10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Počet pracovníků ve vzdělávání, kteří v praxi uplatňují nově získané poznatky a dovednosti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Počet podpořených pedagogů ZŠ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3041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5 08 10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Počet organizací, které byly ovlivněny systémovou intervencí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Počet podpořených škol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2802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5 16 11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Počet dětí a žáků s potřebou podpůrných opatření začleněných do vzdělávání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dirty="0">
                          <a:effectLst/>
                        </a:rPr>
                        <a:t>Počet dětí a žáků se SVP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2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Projektová žádost – ostatní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Horizontální principy </a:t>
            </a:r>
          </a:p>
          <a:p>
            <a:pPr marL="0" indent="0">
              <a:buNone/>
            </a:pPr>
            <a:r>
              <a:rPr lang="cs-CZ" dirty="0" smtClean="0"/>
              <a:t>(vliv projektu na HP a popis)</a:t>
            </a:r>
          </a:p>
          <a:p>
            <a:r>
              <a:rPr lang="cs-CZ" dirty="0" smtClean="0"/>
              <a:t>Rovné příležitosti a nediskriminace</a:t>
            </a:r>
          </a:p>
          <a:p>
            <a:r>
              <a:rPr lang="cs-CZ" dirty="0" smtClean="0"/>
              <a:t>Udržitelný rozvoj (environmentální indikátory)</a:t>
            </a:r>
          </a:p>
          <a:p>
            <a:r>
              <a:rPr lang="cs-CZ" dirty="0" smtClean="0"/>
              <a:t>Rovné příležitosti mužů a žen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Další dokumenty žádosti, např.</a:t>
            </a:r>
          </a:p>
          <a:p>
            <a:r>
              <a:rPr lang="cs-CZ" dirty="0" smtClean="0"/>
              <a:t>Analýza rizik</a:t>
            </a:r>
          </a:p>
          <a:p>
            <a:r>
              <a:rPr lang="cs-CZ" dirty="0" smtClean="0"/>
              <a:t>Harmonogram realizace klíčových aktivit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interní hodnotitelé - kontrola přijatelnosti a formálních náležitostí</a:t>
            </a:r>
          </a:p>
          <a:p>
            <a:r>
              <a:rPr lang="cs-CZ" dirty="0" smtClean="0"/>
              <a:t>externí hodnotitelé - věcné hodnocení</a:t>
            </a:r>
          </a:p>
          <a:p>
            <a:r>
              <a:rPr lang="cs-CZ" dirty="0" smtClean="0"/>
              <a:t>výběrová komise - výběr projektů </a:t>
            </a:r>
          </a:p>
          <a:p>
            <a:r>
              <a:rPr lang="cs-CZ" dirty="0" smtClean="0"/>
              <a:t>Řídicí orgán - kompletace dokumentace k právnímu aktu </a:t>
            </a:r>
          </a:p>
          <a:p>
            <a:r>
              <a:rPr lang="cs-CZ" dirty="0" smtClean="0"/>
              <a:t>Řídicí orgán - vydání právního aktu o poskytnutí podpory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Rozhodnutí o poskytnutí dotace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Obecné vymezení dotace (výše dotace, finanční rámec projektu, účel dotace, lhůta)</a:t>
            </a:r>
          </a:p>
          <a:p>
            <a:r>
              <a:rPr lang="cs-CZ" dirty="0" smtClean="0"/>
              <a:t>Povinnosti příjemce (mj. uvedeny finanční milníky)</a:t>
            </a:r>
          </a:p>
          <a:p>
            <a:r>
              <a:rPr lang="cs-CZ" dirty="0" smtClean="0"/>
              <a:t>Platební podmínky</a:t>
            </a:r>
          </a:p>
          <a:p>
            <a:r>
              <a:rPr lang="cs-CZ" dirty="0" smtClean="0"/>
              <a:t>Sankce – nenaplnění indikátoru, nesplnění milníku, nedodržení pravidel publicity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Realizace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Založení střediska projektu (příkazce, správce rozpočtu)</a:t>
            </a:r>
          </a:p>
          <a:p>
            <a:r>
              <a:rPr lang="cs-CZ" dirty="0" smtClean="0"/>
              <a:t>Zahájení </a:t>
            </a:r>
            <a:r>
              <a:rPr lang="cs-CZ" dirty="0" smtClean="0"/>
              <a:t>činnosti realizačního týmu</a:t>
            </a:r>
          </a:p>
          <a:p>
            <a:pPr lvl="1"/>
            <a:r>
              <a:rPr lang="cs-CZ" dirty="0" smtClean="0"/>
              <a:t>pracovně-právní dokumentace </a:t>
            </a:r>
          </a:p>
          <a:p>
            <a:pPr lvl="1"/>
            <a:r>
              <a:rPr lang="cs-CZ" dirty="0" smtClean="0"/>
              <a:t>role, odpovědnost, komunikace</a:t>
            </a:r>
          </a:p>
          <a:p>
            <a:r>
              <a:rPr lang="cs-CZ" dirty="0" smtClean="0"/>
              <a:t>Harmonogram realizace klíčových aktivit – plán realizace činností v jednotlivých aktivitách</a:t>
            </a:r>
            <a:endParaRPr lang="cs-CZ" dirty="0"/>
          </a:p>
          <a:p>
            <a:r>
              <a:rPr lang="cs-CZ" dirty="0" smtClean="0"/>
              <a:t>Finanční plán projektu, plán čerpání rozpočtu projektu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Monitorování projektu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průběžné Zprávy o realizaci projektu/Žádosti o platbu (každých 6 měsíců)</a:t>
            </a:r>
          </a:p>
          <a:p>
            <a:r>
              <a:rPr lang="cs-CZ" dirty="0" smtClean="0"/>
              <a:t>Závěrečná zpráva projektu za celé období realizace </a:t>
            </a:r>
            <a:r>
              <a:rPr lang="cs-CZ" dirty="0" smtClean="0"/>
              <a:t>projektu</a:t>
            </a:r>
          </a:p>
          <a:p>
            <a:r>
              <a:rPr lang="cs-CZ" dirty="0" smtClean="0"/>
              <a:t>Komunikace s projektovým a finančním manažerem ŘO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t="15015" r="12291" b="8517"/>
          <a:stretch/>
        </p:blipFill>
        <p:spPr bwMode="auto">
          <a:xfrm>
            <a:off x="6039536" y="4293096"/>
            <a:ext cx="2642616" cy="21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Zpráva o realizaci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Popis pokroku v realizaci za sledované období</a:t>
            </a:r>
          </a:p>
          <a:p>
            <a:r>
              <a:rPr lang="cs-CZ" dirty="0" smtClean="0"/>
              <a:t>Identifikace problému (identifikace, popis, řešení)</a:t>
            </a:r>
          </a:p>
          <a:p>
            <a:r>
              <a:rPr lang="cs-CZ" dirty="0" smtClean="0"/>
              <a:t>Klíčové aktivity -</a:t>
            </a:r>
            <a:r>
              <a:rPr lang="cs-CZ" dirty="0"/>
              <a:t> </a:t>
            </a:r>
            <a:r>
              <a:rPr lang="cs-CZ" dirty="0" smtClean="0"/>
              <a:t>popis pokroku v realizaci jednotlivých KA za sledované období</a:t>
            </a:r>
          </a:p>
          <a:p>
            <a:r>
              <a:rPr lang="cs-CZ" dirty="0" smtClean="0"/>
              <a:t>Indikátory - přírůstková hodnota, komentář</a:t>
            </a:r>
          </a:p>
          <a:p>
            <a:r>
              <a:rPr lang="cs-CZ" dirty="0" smtClean="0"/>
              <a:t>Horizontální principy</a:t>
            </a:r>
          </a:p>
          <a:p>
            <a:r>
              <a:rPr lang="cs-CZ" dirty="0" smtClean="0"/>
              <a:t>Publicita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Zpráva o realizaci – přílohy (KA)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KA 1 Řízení projektu </a:t>
            </a:r>
          </a:p>
          <a:p>
            <a:pPr marL="0" indent="0">
              <a:buNone/>
            </a:pPr>
            <a:r>
              <a:rPr lang="cs-CZ" dirty="0" smtClean="0"/>
              <a:t>– zápisy z porad RT, prezenční listiny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KA 2 Šetření a metodické vedení na školách </a:t>
            </a:r>
          </a:p>
          <a:p>
            <a:pPr marL="0" indent="0">
              <a:buNone/>
            </a:pPr>
            <a:r>
              <a:rPr lang="cs-CZ" dirty="0" smtClean="0"/>
              <a:t>– IVP pro TV, evaluační zprávy (školy, žáci)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07" y="1772816"/>
            <a:ext cx="1671059" cy="122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40701"/>
            <a:ext cx="2432064" cy="182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532669"/>
            <a:ext cx="2228857" cy="171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Základní informace o projektu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dirty="0" smtClean="0"/>
              <a:t>Název projektu: Podpora společného vzdělávání v oblasti školní tělesné výchovy a pohybově orientovaných programů</a:t>
            </a:r>
          </a:p>
          <a:p>
            <a:pPr marL="0" indent="0">
              <a:buNone/>
            </a:pPr>
            <a:endParaRPr lang="cs-CZ" sz="1100" dirty="0" smtClean="0"/>
          </a:p>
          <a:p>
            <a:pPr marL="0" indent="0">
              <a:buNone/>
            </a:pPr>
            <a:r>
              <a:rPr lang="cs-CZ" sz="2400" dirty="0" err="1" smtClean="0"/>
              <a:t>Reg</a:t>
            </a:r>
            <a:r>
              <a:rPr lang="cs-CZ" sz="2400" dirty="0" smtClean="0"/>
              <a:t>. č.: CZ.02.3.62/0.0/0.0/16_037/0004664</a:t>
            </a:r>
          </a:p>
          <a:p>
            <a:pPr marL="0" indent="0">
              <a:buNone/>
            </a:pPr>
            <a:endParaRPr lang="cs-CZ" sz="1100" dirty="0" smtClean="0"/>
          </a:p>
          <a:p>
            <a:pPr marL="0" indent="0">
              <a:buNone/>
            </a:pPr>
            <a:r>
              <a:rPr lang="cs-CZ" sz="2400" dirty="0" smtClean="0"/>
              <a:t>Příjemce: UK FTVS</a:t>
            </a:r>
          </a:p>
          <a:p>
            <a:pPr marL="0" indent="0">
              <a:buNone/>
            </a:pPr>
            <a:endParaRPr lang="cs-CZ" sz="1100" dirty="0" smtClean="0"/>
          </a:p>
          <a:p>
            <a:pPr marL="0" indent="0">
              <a:buNone/>
            </a:pPr>
            <a:r>
              <a:rPr lang="cs-CZ" sz="2400" dirty="0" smtClean="0"/>
              <a:t>Období realizace: 9/2017 – </a:t>
            </a:r>
            <a:r>
              <a:rPr lang="cs-CZ" sz="2400" dirty="0" smtClean="0"/>
              <a:t>8/2020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Na FTVS byl projekt realizován na Katedře zdravotní TV a tělovýchovného lékařství.</a:t>
            </a:r>
            <a:endParaRPr lang="cs-CZ" sz="2400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2768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0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Zpráva o realizaci – přílohy (KA)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KA 3 Zavedení inovativních přístupů do výuky </a:t>
            </a:r>
          </a:p>
          <a:p>
            <a:pPr marL="0" indent="0">
              <a:buNone/>
            </a:pPr>
            <a:r>
              <a:rPr lang="cs-CZ" dirty="0" smtClean="0"/>
              <a:t>– portfolia pedagogů, prezenční listiny z workshopů, seminářů, konference, fotodokumentace, </a:t>
            </a:r>
            <a:r>
              <a:rPr lang="cs-CZ" dirty="0" err="1" smtClean="0"/>
              <a:t>newslettery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40801"/>
            <a:ext cx="3236769" cy="206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56" y="4240801"/>
            <a:ext cx="3346344" cy="206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Zpráva o realizaci – přílohy (KA)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KA 4 Podpora volnočasových aktivit žáků </a:t>
            </a:r>
          </a:p>
          <a:p>
            <a:pPr marL="0" indent="0">
              <a:buNone/>
            </a:pPr>
            <a:r>
              <a:rPr lang="cs-CZ" dirty="0" smtClean="0"/>
              <a:t>– zprávy z akcí, prezenční listiny, fotodokumentace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74090"/>
            <a:ext cx="295383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01" y="3380420"/>
            <a:ext cx="2764839" cy="202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2399245" cy="179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5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Zpráva o realizaci – přílohy (KA)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KA 5 Výměna zkušeností </a:t>
            </a:r>
          </a:p>
          <a:p>
            <a:pPr marL="0" indent="0">
              <a:buNone/>
            </a:pPr>
            <a:r>
              <a:rPr lang="cs-CZ" dirty="0" smtClean="0"/>
              <a:t>– programy stáží, zprávy ze stáží, reflexe ze stáží, fotodokumentace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3228786" cy="241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2448272" cy="273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7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Zpráva o realizaci – přílohy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Indikátory</a:t>
            </a:r>
          </a:p>
          <a:p>
            <a:r>
              <a:rPr lang="cs-CZ" dirty="0" smtClean="0"/>
              <a:t>ŘO - vzory dokumentů k vykazování indikátorů </a:t>
            </a:r>
          </a:p>
          <a:p>
            <a:r>
              <a:rPr lang="cs-CZ" dirty="0" smtClean="0"/>
              <a:t>Indikátor 6 00 00 – vykazování podpořených osob v projektu</a:t>
            </a:r>
          </a:p>
          <a:p>
            <a:pPr lvl="1"/>
            <a:r>
              <a:rPr lang="cs-CZ" dirty="0" smtClean="0"/>
              <a:t>Karta účastníka</a:t>
            </a:r>
          </a:p>
          <a:p>
            <a:pPr lvl="1"/>
            <a:r>
              <a:rPr lang="cs-CZ" dirty="0" smtClean="0"/>
              <a:t>IS ESF 2014+  pro evidenci podpořených osob a výpočtu indikátoru v </a:t>
            </a:r>
            <a:r>
              <a:rPr lang="cs-CZ" dirty="0" err="1" smtClean="0"/>
              <a:t>ZoR</a:t>
            </a:r>
            <a:r>
              <a:rPr lang="cs-CZ" dirty="0" smtClean="0"/>
              <a:t> </a:t>
            </a:r>
          </a:p>
          <a:p>
            <a:pPr marL="45720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sz="3200" b="1" dirty="0" smtClean="0"/>
              <a:t>Publicita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vykazování povinné i nepovinné publicity projektu, např. články, prezentace projektu, metodické materiály</a:t>
            </a:r>
            <a:endParaRPr lang="cs-CZ" sz="3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Publicita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Pravidla pro publicitu</a:t>
            </a:r>
          </a:p>
          <a:p>
            <a:pPr lvl="1"/>
            <a:r>
              <a:rPr lang="cs-CZ" sz="2400" dirty="0" smtClean="0"/>
              <a:t>ŘO zveřejňuje manuál Jednotného vizuálního stylu ESI fondů </a:t>
            </a:r>
          </a:p>
          <a:p>
            <a:pPr lvl="1"/>
            <a:r>
              <a:rPr lang="cs-CZ" sz="2400" dirty="0" err="1" smtClean="0"/>
              <a:t>logolink</a:t>
            </a:r>
            <a:r>
              <a:rPr lang="cs-CZ" sz="2400" dirty="0" smtClean="0"/>
              <a:t> OP VVV</a:t>
            </a:r>
            <a:endParaRPr lang="cs-CZ" sz="2400" dirty="0"/>
          </a:p>
          <a:p>
            <a:pPr lvl="1"/>
            <a:endParaRPr lang="cs-CZ" sz="2400" dirty="0" smtClean="0"/>
          </a:p>
          <a:p>
            <a:r>
              <a:rPr lang="cs-CZ" sz="2800" dirty="0"/>
              <a:t>Povinná publicita </a:t>
            </a:r>
            <a:r>
              <a:rPr lang="cs-CZ" sz="2800" dirty="0" smtClean="0"/>
              <a:t>v projektu</a:t>
            </a:r>
            <a:endParaRPr lang="cs-CZ" sz="2800" dirty="0"/>
          </a:p>
          <a:p>
            <a:pPr lvl="1"/>
            <a:r>
              <a:rPr lang="cs-CZ" sz="2400" dirty="0" smtClean="0"/>
              <a:t>plakát 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ovinné prvky publicity na dokumentech, webových stránkách apod.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21869"/>
            <a:ext cx="4968552" cy="110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Žádost o platbu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Na základě </a:t>
            </a:r>
            <a:r>
              <a:rPr lang="cs-CZ" dirty="0" err="1" smtClean="0"/>
              <a:t>ŽoP</a:t>
            </a:r>
            <a:r>
              <a:rPr lang="cs-CZ" dirty="0" smtClean="0"/>
              <a:t> jsou vypláceny finanční </a:t>
            </a:r>
            <a:r>
              <a:rPr lang="cs-CZ" dirty="0" smtClean="0"/>
              <a:t>zálohy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Způsobilost výdajů (věcná, časová, místní způsobilost, přiměřenost a prokázání výdaje)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Čerpání rozpočtu projektu – soupiska:</a:t>
            </a:r>
          </a:p>
          <a:p>
            <a:r>
              <a:rPr lang="cs-CZ" dirty="0" smtClean="0"/>
              <a:t>Účetní/daňové doklady: dodavatel, položka v rozpočtu, investice x </a:t>
            </a:r>
            <a:r>
              <a:rPr lang="cs-CZ" dirty="0" err="1" smtClean="0"/>
              <a:t>neinvestice</a:t>
            </a:r>
            <a:r>
              <a:rPr lang="cs-CZ" dirty="0" smtClean="0"/>
              <a:t>, částka, DPH, číslo účetního dokladu v účetnictví, datum vystavení dokladu, datum úhrady výdaje, popis výdaje</a:t>
            </a:r>
          </a:p>
          <a:p>
            <a:r>
              <a:rPr lang="cs-CZ" dirty="0" smtClean="0"/>
              <a:t>Lidské zdroje (platy, DPP, DPČ, pojistné na sociální a zdravotní zabezpečení apod.)</a:t>
            </a:r>
          </a:p>
          <a:p>
            <a:r>
              <a:rPr lang="cs-CZ" dirty="0" smtClean="0"/>
              <a:t>Cestovní náhrady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Žádost o platbu - přílohy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Dokumenty k nákladům dle soupisky:</a:t>
            </a:r>
          </a:p>
          <a:p>
            <a:r>
              <a:rPr lang="cs-CZ" dirty="0" smtClean="0"/>
              <a:t>Účetní/daňové doklady, výpisy z účtů </a:t>
            </a:r>
          </a:p>
          <a:p>
            <a:r>
              <a:rPr lang="cs-CZ" dirty="0" smtClean="0"/>
              <a:t>Lidské zdroje – pracovní smlouvy, pracovní výkazy, souhrnné přehledy, směrnice, výpisy z účtu </a:t>
            </a:r>
          </a:p>
          <a:p>
            <a:r>
              <a:rPr lang="cs-CZ" dirty="0" smtClean="0"/>
              <a:t>Cestovní náhrady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Připomínky ŘO k </a:t>
            </a:r>
            <a:r>
              <a:rPr lang="cs-CZ" dirty="0" err="1" smtClean="0"/>
              <a:t>ZoR</a:t>
            </a:r>
            <a:r>
              <a:rPr lang="cs-CZ" dirty="0" smtClean="0"/>
              <a:t> a </a:t>
            </a:r>
            <a:r>
              <a:rPr lang="cs-CZ" dirty="0" err="1" smtClean="0"/>
              <a:t>ŽoP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Doplnění/úprava/vysvětlení údajů v </a:t>
            </a:r>
            <a:r>
              <a:rPr lang="cs-CZ" dirty="0" err="1" smtClean="0"/>
              <a:t>ZoR</a:t>
            </a:r>
            <a:r>
              <a:rPr lang="cs-CZ" dirty="0" smtClean="0"/>
              <a:t> a </a:t>
            </a:r>
            <a:r>
              <a:rPr lang="cs-CZ" dirty="0" err="1" smtClean="0"/>
              <a:t>ŽoP</a:t>
            </a:r>
            <a:r>
              <a:rPr lang="cs-CZ" dirty="0" smtClean="0"/>
              <a:t> dle pokynů ŘO</a:t>
            </a:r>
          </a:p>
          <a:p>
            <a:endParaRPr lang="cs-CZ" dirty="0" smtClean="0"/>
          </a:p>
          <a:p>
            <a:r>
              <a:rPr lang="cs-CZ" dirty="0" smtClean="0"/>
              <a:t>Po vypořádání připomínek ŘO schválí </a:t>
            </a:r>
            <a:r>
              <a:rPr lang="cs-CZ" dirty="0" err="1" smtClean="0"/>
              <a:t>ZoR</a:t>
            </a:r>
            <a:r>
              <a:rPr lang="cs-CZ" dirty="0" smtClean="0"/>
              <a:t> a </a:t>
            </a:r>
            <a:r>
              <a:rPr lang="cs-CZ" dirty="0" err="1" smtClean="0"/>
              <a:t>ŽoP</a:t>
            </a:r>
            <a:r>
              <a:rPr lang="cs-CZ" dirty="0" smtClean="0"/>
              <a:t> a proplatí </a:t>
            </a:r>
            <a:r>
              <a:rPr lang="cs-CZ" dirty="0" err="1" smtClean="0"/>
              <a:t>ŽoP</a:t>
            </a:r>
            <a:r>
              <a:rPr lang="cs-CZ" dirty="0" smtClean="0"/>
              <a:t> (</a:t>
            </a:r>
            <a:r>
              <a:rPr lang="cs-CZ" dirty="0" err="1" smtClean="0"/>
              <a:t>ŽoP</a:t>
            </a:r>
            <a:r>
              <a:rPr lang="cs-CZ" dirty="0" smtClean="0"/>
              <a:t> může být proplacena s krácením)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Změny projektu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Nepodstatné změny x podstatné změny v </a:t>
            </a:r>
            <a:r>
              <a:rPr lang="cs-CZ" dirty="0" smtClean="0"/>
              <a:t>projektu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Žádost o změnu v </a:t>
            </a:r>
            <a:r>
              <a:rPr lang="cs-CZ" dirty="0" smtClean="0"/>
              <a:t>projektu</a:t>
            </a:r>
          </a:p>
          <a:p>
            <a:pPr lvl="2"/>
            <a:r>
              <a:rPr lang="cs-CZ" dirty="0" smtClean="0"/>
              <a:t>Odůvodnění </a:t>
            </a:r>
            <a:r>
              <a:rPr lang="cs-CZ" dirty="0" err="1" smtClean="0"/>
              <a:t>ŽoZ</a:t>
            </a:r>
            <a:endParaRPr lang="cs-CZ" dirty="0" smtClean="0"/>
          </a:p>
          <a:p>
            <a:pPr lvl="2"/>
            <a:r>
              <a:rPr lang="cs-CZ" dirty="0" smtClean="0"/>
              <a:t>Vykázání změny – úprava údajů v projektové žádosti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Ukončení realizace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dirty="0"/>
              <a:t>Realizací projektu se podařilo přispět k vhodné podpoře inkluze v hodinách TV na školách, podpořit proces vzdělávání pedagogů v oblasti inkluzivní </a:t>
            </a:r>
            <a:r>
              <a:rPr lang="cs-CZ" sz="2600" dirty="0" smtClean="0"/>
              <a:t>TV </a:t>
            </a:r>
            <a:r>
              <a:rPr lang="cs-CZ" sz="2600" dirty="0"/>
              <a:t>a prohloubit spolupráci mezi školami. </a:t>
            </a:r>
            <a:endParaRPr lang="cs-CZ" sz="2600" dirty="0" smtClean="0"/>
          </a:p>
          <a:p>
            <a:pPr marL="0" indent="0">
              <a:buNone/>
            </a:pPr>
            <a:endParaRPr lang="cs-CZ" sz="2600" dirty="0"/>
          </a:p>
          <a:p>
            <a:r>
              <a:rPr lang="cs-CZ" sz="2600" dirty="0" smtClean="0"/>
              <a:t>14 zapojených škol</a:t>
            </a:r>
          </a:p>
          <a:p>
            <a:r>
              <a:rPr lang="cs-CZ" sz="2600" dirty="0" smtClean="0"/>
              <a:t>60 </a:t>
            </a:r>
            <a:r>
              <a:rPr lang="cs-CZ" sz="2600" dirty="0"/>
              <a:t>podpořených pracovníků </a:t>
            </a:r>
            <a:r>
              <a:rPr lang="cs-CZ" sz="2600" dirty="0" smtClean="0"/>
              <a:t>škol</a:t>
            </a:r>
          </a:p>
          <a:p>
            <a:r>
              <a:rPr lang="cs-CZ" sz="2600" dirty="0" smtClean="0"/>
              <a:t>30 </a:t>
            </a:r>
            <a:r>
              <a:rPr lang="cs-CZ" sz="2600" dirty="0"/>
              <a:t>podpořených žáků se speciálními vzdělávacími </a:t>
            </a:r>
            <a:r>
              <a:rPr lang="cs-CZ" sz="2600" dirty="0" smtClean="0"/>
              <a:t>potřebami</a:t>
            </a:r>
            <a:r>
              <a:rPr lang="cs-CZ" sz="2600" dirty="0"/>
              <a:t> </a:t>
            </a:r>
            <a:endParaRPr lang="cs-CZ" sz="2600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Výzva OP VVV č. 02_16_037 - Podpora žáků se zdravotním postižením I (Implementace APIV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Cíl výzvy: začleňování dětí a žáků se speciálními vzdělávacími potřebami do běžných škol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Ukončení realizace projektu - výstupy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100" dirty="0" smtClean="0"/>
              <a:t>14 </a:t>
            </a:r>
            <a:r>
              <a:rPr lang="cs-CZ" sz="3100" dirty="0"/>
              <a:t>evaluačních zpráv (pro každou školu) shrnujících výsledky šetření a obsahujících závěry a doporučení  </a:t>
            </a:r>
          </a:p>
          <a:p>
            <a:r>
              <a:rPr lang="cs-CZ" sz="3100" dirty="0"/>
              <a:t>3</a:t>
            </a:r>
            <a:r>
              <a:rPr lang="cs-CZ" sz="3100" dirty="0" smtClean="0"/>
              <a:t>0 </a:t>
            </a:r>
            <a:r>
              <a:rPr lang="cs-CZ" sz="3100" dirty="0"/>
              <a:t>upravených, inovovaných nebo doplněných IVP nebo plánů pedagogické podpory 1. </a:t>
            </a:r>
            <a:r>
              <a:rPr lang="cs-CZ" sz="3100" dirty="0" smtClean="0"/>
              <a:t>stupně</a:t>
            </a:r>
            <a:endParaRPr lang="cs-CZ" sz="3100" dirty="0"/>
          </a:p>
          <a:p>
            <a:r>
              <a:rPr lang="cs-CZ" sz="3100" dirty="0" smtClean="0"/>
              <a:t>30 individuálních zpráv pro </a:t>
            </a:r>
            <a:r>
              <a:rPr lang="cs-CZ" sz="3100" dirty="0"/>
              <a:t>jednotlivé žáky se </a:t>
            </a:r>
            <a:r>
              <a:rPr lang="cs-CZ" sz="3100" dirty="0" smtClean="0"/>
              <a:t>SVP </a:t>
            </a:r>
          </a:p>
          <a:p>
            <a:r>
              <a:rPr lang="cs-CZ" sz="3100" dirty="0" smtClean="0"/>
              <a:t>zpráva </a:t>
            </a:r>
            <a:r>
              <a:rPr lang="cs-CZ" sz="3100" dirty="0"/>
              <a:t>ze srovnávací </a:t>
            </a:r>
            <a:r>
              <a:rPr lang="cs-CZ" sz="3100" dirty="0" smtClean="0"/>
              <a:t>studie</a:t>
            </a:r>
          </a:p>
          <a:p>
            <a:endParaRPr lang="cs-CZ" sz="3100" dirty="0" smtClean="0"/>
          </a:p>
          <a:p>
            <a:r>
              <a:rPr lang="cs-CZ" sz="3100" dirty="0" smtClean="0"/>
              <a:t>Manuál </a:t>
            </a:r>
            <a:r>
              <a:rPr lang="cs-CZ" sz="3100" dirty="0"/>
              <a:t>inovativních přístupů při začleňování žáků se SVP do výuky v heterogenních </a:t>
            </a:r>
            <a:r>
              <a:rPr lang="cs-CZ" sz="3100" dirty="0" smtClean="0"/>
              <a:t>kolektivech – zahrnuje 3 metodické materiály:</a:t>
            </a:r>
          </a:p>
          <a:p>
            <a:pPr lvl="2"/>
            <a:r>
              <a:rPr lang="cs-CZ" sz="2600" i="1" dirty="0" smtClean="0"/>
              <a:t>Kapitoly </a:t>
            </a:r>
            <a:r>
              <a:rPr lang="cs-CZ" sz="2600" i="1" dirty="0"/>
              <a:t>z praxe aplikované tělesné </a:t>
            </a:r>
            <a:r>
              <a:rPr lang="cs-CZ" sz="2600" i="1" dirty="0" smtClean="0"/>
              <a:t>výchovy</a:t>
            </a:r>
          </a:p>
          <a:p>
            <a:pPr lvl="2"/>
            <a:r>
              <a:rPr lang="cs-CZ" sz="2600" i="1" dirty="0" err="1" smtClean="0"/>
              <a:t>Teambuildingové</a:t>
            </a:r>
            <a:r>
              <a:rPr lang="cs-CZ" sz="2600" i="1" dirty="0" smtClean="0"/>
              <a:t> </a:t>
            </a:r>
            <a:r>
              <a:rPr lang="cs-CZ" sz="2600" i="1" dirty="0"/>
              <a:t>akce pro třídy žáků v </a:t>
            </a:r>
            <a:r>
              <a:rPr lang="cs-CZ" sz="2600" i="1" dirty="0" smtClean="0"/>
              <a:t>inkluzi</a:t>
            </a:r>
          </a:p>
          <a:p>
            <a:pPr lvl="2"/>
            <a:r>
              <a:rPr lang="cs-CZ" sz="2600" i="1" dirty="0" smtClean="0"/>
              <a:t>Nebojte </a:t>
            </a:r>
            <a:r>
              <a:rPr lang="cs-CZ" sz="2600" i="1" dirty="0"/>
              <a:t>se žáka se </a:t>
            </a:r>
            <a:r>
              <a:rPr lang="cs-CZ" sz="2600" i="1" dirty="0" smtClean="0"/>
              <a:t>SVP</a:t>
            </a:r>
            <a:endParaRPr lang="cs-CZ" sz="2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Ukončení realizace projektu - výstupy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16 </a:t>
            </a:r>
            <a:r>
              <a:rPr lang="cs-CZ" sz="2800" dirty="0"/>
              <a:t>uskutečněných Paralympijských školních dnů  </a:t>
            </a:r>
          </a:p>
          <a:p>
            <a:r>
              <a:rPr lang="cs-CZ" sz="2800" dirty="0" smtClean="0"/>
              <a:t>24 </a:t>
            </a:r>
            <a:r>
              <a:rPr lang="cs-CZ" sz="2800" dirty="0"/>
              <a:t>uskutečněných jednodenních </a:t>
            </a:r>
            <a:r>
              <a:rPr lang="cs-CZ" sz="2800" dirty="0" err="1"/>
              <a:t>teambuildingových</a:t>
            </a:r>
            <a:r>
              <a:rPr lang="cs-CZ" sz="2800" dirty="0"/>
              <a:t> </a:t>
            </a:r>
            <a:r>
              <a:rPr lang="cs-CZ" sz="2800" dirty="0" smtClean="0"/>
              <a:t>akcí</a:t>
            </a:r>
          </a:p>
          <a:p>
            <a:r>
              <a:rPr lang="cs-CZ" sz="2800" dirty="0" smtClean="0"/>
              <a:t>3 </a:t>
            </a:r>
            <a:r>
              <a:rPr lang="cs-CZ" sz="2800" dirty="0"/>
              <a:t>příměstské tábory (na každém </a:t>
            </a:r>
            <a:r>
              <a:rPr lang="cs-CZ" sz="2800" dirty="0" smtClean="0"/>
              <a:t>začleněno </a:t>
            </a:r>
            <a:r>
              <a:rPr lang="cs-CZ" sz="2800" dirty="0"/>
              <a:t>10 dětí se SVP)</a:t>
            </a:r>
          </a:p>
          <a:p>
            <a:r>
              <a:rPr lang="cs-CZ" sz="2800" dirty="0" smtClean="0"/>
              <a:t>8 </a:t>
            </a:r>
            <a:r>
              <a:rPr lang="cs-CZ" sz="2800" dirty="0" err="1"/>
              <a:t>eventů</a:t>
            </a:r>
            <a:r>
              <a:rPr lang="cs-CZ" sz="2800" dirty="0"/>
              <a:t> pro širokou veřejnost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Ukončení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ZZoR</a:t>
            </a:r>
            <a:r>
              <a:rPr lang="cs-CZ" dirty="0" smtClean="0"/>
              <a:t> + závěrečná </a:t>
            </a:r>
            <a:r>
              <a:rPr lang="cs-CZ" dirty="0" err="1" smtClean="0"/>
              <a:t>ŽoP</a:t>
            </a:r>
            <a:r>
              <a:rPr lang="cs-CZ" dirty="0" smtClean="0"/>
              <a:t> (2 měsíce od ukončení projektu)</a:t>
            </a:r>
          </a:p>
          <a:p>
            <a:r>
              <a:rPr lang="cs-CZ" dirty="0" smtClean="0"/>
              <a:t>Schválení </a:t>
            </a:r>
            <a:r>
              <a:rPr lang="cs-CZ" dirty="0" err="1" smtClean="0"/>
              <a:t>ZZoR</a:t>
            </a:r>
            <a:r>
              <a:rPr lang="cs-CZ" dirty="0" smtClean="0"/>
              <a:t> a </a:t>
            </a:r>
            <a:r>
              <a:rPr lang="cs-CZ" dirty="0" err="1" smtClean="0"/>
              <a:t>ŽoP</a:t>
            </a:r>
            <a:r>
              <a:rPr lang="cs-CZ" dirty="0" smtClean="0"/>
              <a:t>, finanční vypořádání</a:t>
            </a:r>
            <a:endParaRPr lang="cs-CZ" dirty="0" smtClean="0"/>
          </a:p>
          <a:p>
            <a:r>
              <a:rPr lang="cs-CZ" dirty="0" smtClean="0"/>
              <a:t>Finální uzavření projektu ze strany ŘO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Mgr. Jana Štollová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stollova@ftvs.cuni.cz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</a:t>
            </a:r>
            <a:r>
              <a:rPr lang="cs-CZ" dirty="0" smtClean="0"/>
              <a:t>ortál IS KP14+ pro zadávání žádostí o podporu a správu projektů </a:t>
            </a:r>
          </a:p>
          <a:p>
            <a:r>
              <a:rPr lang="cs-CZ" dirty="0" smtClean="0"/>
              <a:t>Pravila pro žadatele a příjemce – obecná část a specifická část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3960440" cy="21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Obsah projektové žádosti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Popis projektu: problém, příčiny problému, cíle projektu, očekávané změny, realizační tým, šíření výstupů, inovativnost, rizika projektu</a:t>
            </a:r>
          </a:p>
          <a:p>
            <a:r>
              <a:rPr lang="cs-CZ" dirty="0" smtClean="0"/>
              <a:t>Klíčové aktivity: popis KA + přehled nákladů</a:t>
            </a:r>
          </a:p>
          <a:p>
            <a:r>
              <a:rPr lang="cs-CZ" dirty="0" smtClean="0"/>
              <a:t>Cílová skupina</a:t>
            </a:r>
          </a:p>
          <a:p>
            <a:r>
              <a:rPr lang="cs-CZ" dirty="0" smtClean="0"/>
              <a:t>Indikátory</a:t>
            </a:r>
          </a:p>
          <a:p>
            <a:r>
              <a:rPr lang="cs-CZ" dirty="0"/>
              <a:t>Rozpočet</a:t>
            </a:r>
          </a:p>
          <a:p>
            <a:r>
              <a:rPr lang="cs-CZ" dirty="0" smtClean="0"/>
              <a:t>Horizontální </a:t>
            </a:r>
            <a:r>
              <a:rPr lang="cs-CZ" dirty="0" smtClean="0"/>
              <a:t>principy</a:t>
            </a:r>
          </a:p>
          <a:p>
            <a:r>
              <a:rPr lang="cs-CZ" dirty="0" smtClean="0"/>
              <a:t>Povinné </a:t>
            </a:r>
            <a:r>
              <a:rPr lang="cs-CZ" dirty="0" smtClean="0"/>
              <a:t>přílohy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žádost – popis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/>
              <a:t>Zdůvodnění potřebnosti realizace projektu – popis problému, očekávané změny, </a:t>
            </a:r>
            <a:r>
              <a:rPr lang="cs-CZ" dirty="0" smtClean="0"/>
              <a:t>zjištěný </a:t>
            </a:r>
            <a:r>
              <a:rPr lang="cs-CZ" dirty="0" smtClean="0"/>
              <a:t>zájem cílové skupiny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i="1" dirty="0" smtClean="0">
                <a:solidFill>
                  <a:schemeClr val="accent4">
                    <a:lumMod val="75000"/>
                  </a:schemeClr>
                </a:solidFill>
              </a:rPr>
              <a:t>Cíle projektu Pohyb pro inkluzi</a:t>
            </a:r>
          </a:p>
          <a:p>
            <a:pPr marL="0" indent="0">
              <a:buNone/>
            </a:pPr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Hlavním cílem předkládaného projektu je zvýšit </a:t>
            </a:r>
            <a:r>
              <a:rPr lang="cs-CZ" i="1" dirty="0" err="1" smtClean="0">
                <a:solidFill>
                  <a:schemeClr val="accent4">
                    <a:lumMod val="75000"/>
                  </a:schemeClr>
                </a:solidFill>
              </a:rPr>
              <a:t>proinkluzivnost</a:t>
            </a:r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 na vybraných základních školách v Praze.</a:t>
            </a:r>
          </a:p>
          <a:p>
            <a:pPr marL="0" indent="0">
              <a:buNone/>
            </a:pPr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Specifické cíle jsou: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zvýšit množství integrovaných dětí s tělesným, zrakovým či sluchovým postižením do výuky tělesné výchovy a do mimoškolních aktivit,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zvýšit kompetence pedagogů TV,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změnit společenské klima na vybraných školách,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ověřit systémový přístup k inkluzi s využitím individualizovaných nástrojů,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zajistit výměnu zkušeností a jejich diseminaci v rámci škol a odborné komunity.</a:t>
            </a:r>
            <a:endParaRPr 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žádost – klíčové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Jaké aktivity budou v projektu realizovány?</a:t>
            </a:r>
          </a:p>
          <a:p>
            <a:pPr>
              <a:buFontTx/>
              <a:buChar char="-"/>
            </a:pPr>
            <a:r>
              <a:rPr lang="cs-CZ" dirty="0" smtClean="0"/>
              <a:t>podporované aktivity dle výzvy (povinné, povinně volitelné, volitelné) </a:t>
            </a:r>
          </a:p>
          <a:p>
            <a:pPr marL="0" indent="0">
              <a:buNone/>
            </a:pPr>
            <a:r>
              <a:rPr lang="cs-CZ" sz="2600" b="1" i="1" dirty="0" smtClean="0">
                <a:solidFill>
                  <a:schemeClr val="accent4">
                    <a:lumMod val="75000"/>
                  </a:schemeClr>
                </a:solidFill>
              </a:rPr>
              <a:t>Aktivity projektu Pohyb pro inkluzi:</a:t>
            </a:r>
          </a:p>
          <a:p>
            <a:pPr marL="0" indent="0">
              <a:buNone/>
            </a:pPr>
            <a:r>
              <a:rPr lang="cs-CZ" sz="2600" i="1" dirty="0" smtClean="0">
                <a:solidFill>
                  <a:schemeClr val="accent4">
                    <a:lumMod val="75000"/>
                  </a:schemeClr>
                </a:solidFill>
              </a:rPr>
              <a:t>KA 1 Řízení projektu</a:t>
            </a:r>
          </a:p>
          <a:p>
            <a:pPr marL="0" indent="0">
              <a:buNone/>
            </a:pPr>
            <a:r>
              <a:rPr lang="cs-CZ" sz="2600" i="1" dirty="0" smtClean="0">
                <a:solidFill>
                  <a:schemeClr val="accent4">
                    <a:lumMod val="75000"/>
                  </a:schemeClr>
                </a:solidFill>
              </a:rPr>
              <a:t>KA 2 Šetření a metodické vedení na školách</a:t>
            </a:r>
          </a:p>
          <a:p>
            <a:pPr marL="0" indent="0">
              <a:buNone/>
            </a:pPr>
            <a:r>
              <a:rPr lang="cs-CZ" sz="2600" i="1" dirty="0" smtClean="0">
                <a:solidFill>
                  <a:schemeClr val="accent4">
                    <a:lumMod val="75000"/>
                  </a:schemeClr>
                </a:solidFill>
              </a:rPr>
              <a:t>KA 3 Zavedení inovativních přístupů do výuky</a:t>
            </a:r>
          </a:p>
          <a:p>
            <a:pPr marL="0" indent="0">
              <a:buNone/>
            </a:pPr>
            <a:r>
              <a:rPr lang="cs-CZ" sz="2600" i="1" dirty="0" smtClean="0">
                <a:solidFill>
                  <a:schemeClr val="accent4">
                    <a:lumMod val="75000"/>
                  </a:schemeClr>
                </a:solidFill>
              </a:rPr>
              <a:t>KA 4 Podpora volnočasových aktivit žáků</a:t>
            </a:r>
          </a:p>
          <a:p>
            <a:pPr marL="0" indent="0">
              <a:buNone/>
            </a:pPr>
            <a:r>
              <a:rPr lang="cs-CZ" sz="2600" i="1" dirty="0" smtClean="0">
                <a:solidFill>
                  <a:schemeClr val="accent4">
                    <a:lumMod val="75000"/>
                  </a:schemeClr>
                </a:solidFill>
              </a:rPr>
              <a:t>KA 5 Výměna zkušeností</a:t>
            </a:r>
          </a:p>
          <a:p>
            <a:pPr marL="0" indent="0">
              <a:buNone/>
            </a:pPr>
            <a:r>
              <a:rPr lang="cs-CZ" dirty="0"/>
              <a:t>U každé aktivity </a:t>
            </a:r>
            <a:r>
              <a:rPr lang="cs-CZ" dirty="0" smtClean="0"/>
              <a:t>uvedeny </a:t>
            </a:r>
            <a:r>
              <a:rPr lang="cs-CZ" dirty="0"/>
              <a:t>výstupy a náklady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žádost – cílová skupina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Kdo bude projektem podpořen? </a:t>
            </a:r>
          </a:p>
          <a:p>
            <a:r>
              <a:rPr lang="cs-CZ" dirty="0" smtClean="0"/>
              <a:t>CS dle výzvy a její popis</a:t>
            </a:r>
          </a:p>
          <a:p>
            <a:pPr marL="0" indent="0">
              <a:buNone/>
            </a:pPr>
            <a:r>
              <a:rPr lang="cs-CZ" b="1" i="1" dirty="0" smtClean="0">
                <a:solidFill>
                  <a:schemeClr val="accent4">
                    <a:lumMod val="75000"/>
                  </a:schemeClr>
                </a:solidFill>
              </a:rPr>
              <a:t>Cílové skupiny v projektu Pohyb pro inkluzi</a:t>
            </a:r>
            <a:endParaRPr lang="cs-CZ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Děti a žáci se speciálními vzdělávacími potřebami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Děti a žáci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Pedagogičtí pracovníci ZŠ 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Rodiče dětí a žáků</a:t>
            </a: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Veřejnost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33056"/>
            <a:ext cx="162018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0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žádost – realizační tým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5100" dirty="0"/>
              <a:t>Příloha Realizační tým - pracovní pozice, zařazení do týmu, úvazek, </a:t>
            </a:r>
            <a:r>
              <a:rPr lang="cs-CZ" sz="5100" dirty="0" smtClean="0"/>
              <a:t>plat, doba </a:t>
            </a:r>
            <a:r>
              <a:rPr lang="cs-CZ" sz="5100" dirty="0"/>
              <a:t>trvání, popis pracovní náplně</a:t>
            </a:r>
          </a:p>
          <a:p>
            <a:pPr marL="0" indent="0">
              <a:buNone/>
            </a:pPr>
            <a:endParaRPr lang="cs-CZ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b="1" i="1" dirty="0" smtClean="0">
                <a:solidFill>
                  <a:schemeClr val="accent4">
                    <a:lumMod val="75000"/>
                  </a:schemeClr>
                </a:solidFill>
              </a:rPr>
              <a:t>Realizační tým projektu Pohyb pro inkluzi</a:t>
            </a:r>
          </a:p>
          <a:p>
            <a:pPr marL="0" indent="0">
              <a:buNone/>
            </a:pPr>
            <a:endParaRPr lang="cs-CZ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Odborný tým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Odborný garant 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Hlavní metodik 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Metodický pracovník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Konzultanti APA 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Externí odborní pracovníci</a:t>
            </a:r>
          </a:p>
          <a:p>
            <a:pPr marL="914400" lvl="2" indent="0">
              <a:buNone/>
            </a:pPr>
            <a:endParaRPr lang="cs-CZ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cs-CZ" i="1" dirty="0">
                <a:solidFill>
                  <a:schemeClr val="accent4">
                    <a:lumMod val="75000"/>
                  </a:schemeClr>
                </a:solidFill>
              </a:rPr>
              <a:t>Administrativní tým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Projektový manažer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Finanční manažer</a:t>
            </a:r>
          </a:p>
          <a:p>
            <a:pPr lvl="2"/>
            <a:r>
              <a:rPr lang="cs-CZ" i="1" dirty="0" smtClean="0">
                <a:solidFill>
                  <a:schemeClr val="accent4">
                    <a:lumMod val="75000"/>
                  </a:schemeClr>
                </a:solidFill>
              </a:rPr>
              <a:t>Administrativní pracovník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24030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4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7134</TotalTime>
  <Words>1455</Words>
  <Application>Microsoft Office PowerPoint</Application>
  <PresentationFormat>Předvádění na obrazovce (4:3)</PresentationFormat>
  <Paragraphs>315</Paragraphs>
  <Slides>33</Slides>
  <Notes>29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Pohyb pro inkluzi</vt:lpstr>
      <vt:lpstr>Základní informace o projektu </vt:lpstr>
      <vt:lpstr>Příprava projektu</vt:lpstr>
      <vt:lpstr>Příprava projektu</vt:lpstr>
      <vt:lpstr>Obsah projektové žádosti </vt:lpstr>
      <vt:lpstr>Projektová žádost – popis projektu</vt:lpstr>
      <vt:lpstr>Projektová žádost – klíčové aktivity</vt:lpstr>
      <vt:lpstr>Projektová žádost – cílová skupina</vt:lpstr>
      <vt:lpstr>Projektová žádost – realizační tým</vt:lpstr>
      <vt:lpstr>Projektová žádost – rozpočet (1)</vt:lpstr>
      <vt:lpstr>Projektová žádost – rozpočet (2)</vt:lpstr>
      <vt:lpstr>Projektová žádost - indikátory</vt:lpstr>
      <vt:lpstr>Projektová žádost – ostatní</vt:lpstr>
      <vt:lpstr>Hodnocení projektu</vt:lpstr>
      <vt:lpstr>Rozhodnutí o poskytnutí dotace</vt:lpstr>
      <vt:lpstr>Realizace projektu</vt:lpstr>
      <vt:lpstr>Monitorování projektu </vt:lpstr>
      <vt:lpstr>Zpráva o realizaci </vt:lpstr>
      <vt:lpstr>Zpráva o realizaci – přílohy (KA)</vt:lpstr>
      <vt:lpstr>Zpráva o realizaci – přílohy (KA)</vt:lpstr>
      <vt:lpstr>Zpráva o realizaci – přílohy (KA)</vt:lpstr>
      <vt:lpstr>Zpráva o realizaci – přílohy (KA)</vt:lpstr>
      <vt:lpstr>Zpráva o realizaci – přílohy</vt:lpstr>
      <vt:lpstr>Publicita projektu</vt:lpstr>
      <vt:lpstr>Žádost o platbu</vt:lpstr>
      <vt:lpstr>Žádost o platbu - přílohy</vt:lpstr>
      <vt:lpstr>Připomínky ŘO k ZoR a ŽoP</vt:lpstr>
      <vt:lpstr>Změny projektu </vt:lpstr>
      <vt:lpstr>Ukončení realizace projektu</vt:lpstr>
      <vt:lpstr>Ukončení realizace projektu - výstupy</vt:lpstr>
      <vt:lpstr>Ukončení realizace projektu - výstupy</vt:lpstr>
      <vt:lpstr>Ukončení projektu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Pohyb pro inkluzi</dc:title>
  <dc:creator>Jana Štollová</dc:creator>
  <cp:lastModifiedBy>Jana Štollová</cp:lastModifiedBy>
  <cp:revision>61</cp:revision>
  <cp:lastPrinted>2021-05-17T14:29:14Z</cp:lastPrinted>
  <dcterms:created xsi:type="dcterms:W3CDTF">2021-05-12T06:44:52Z</dcterms:created>
  <dcterms:modified xsi:type="dcterms:W3CDTF">2021-05-20T11:00:01Z</dcterms:modified>
</cp:coreProperties>
</file>